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5"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medh Divekar" initials="SD" lastIdx="1" clrIdx="0">
    <p:extLst>
      <p:ext uri="{19B8F6BF-5375-455C-9EA6-DF929625EA0E}">
        <p15:presenceInfo xmlns:p15="http://schemas.microsoft.com/office/powerpoint/2012/main" userId="Sumedh Divek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B49D2E-0EE8-4B8C-8999-53169F8077BC}" type="datetimeFigureOut">
              <a:rPr lang="en-IN" smtClean="0"/>
              <a:t>08-06-2021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2D6992-2790-4C2D-9D86-E35807BE0331}" type="slidenum">
              <a:rPr lang="en-IN" smtClean="0"/>
              <a:t>‹#›</a:t>
            </a:fld>
            <a:endParaRPr lang="en-IN"/>
          </a:p>
        </p:txBody>
      </p:sp>
    </p:spTree>
    <p:extLst>
      <p:ext uri="{BB962C8B-B14F-4D97-AF65-F5344CB8AC3E}">
        <p14:creationId xmlns:p14="http://schemas.microsoft.com/office/powerpoint/2010/main" val="194031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18C338-A8FF-49FB-A2F6-9F71A4FD8152}" type="datetime1">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7F177-B9F0-4B7D-B59F-5386B4CDB691}" type="slidenum">
              <a:rPr lang="en-IN" smtClean="0"/>
              <a:t>‹#›</a:t>
            </a:fld>
            <a:endParaRPr lang="en-IN"/>
          </a:p>
        </p:txBody>
      </p:sp>
    </p:spTree>
    <p:extLst>
      <p:ext uri="{BB962C8B-B14F-4D97-AF65-F5344CB8AC3E}">
        <p14:creationId xmlns:p14="http://schemas.microsoft.com/office/powerpoint/2010/main" val="761845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A41F62-1117-457C-BD88-5F771FBF639B}" type="datetime1">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7F177-B9F0-4B7D-B59F-5386B4CDB691}" type="slidenum">
              <a:rPr lang="en-IN" smtClean="0"/>
              <a:t>‹#›</a:t>
            </a:fld>
            <a:endParaRPr lang="en-IN"/>
          </a:p>
        </p:txBody>
      </p:sp>
    </p:spTree>
    <p:extLst>
      <p:ext uri="{BB962C8B-B14F-4D97-AF65-F5344CB8AC3E}">
        <p14:creationId xmlns:p14="http://schemas.microsoft.com/office/powerpoint/2010/main" val="358356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8F7452-A8D7-4611-A77A-ACF5BDD41D79}" type="datetime1">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7F177-B9F0-4B7D-B59F-5386B4CDB69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97238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6E9D99-DF79-4A2B-86DB-C98D73569628}" type="datetime1">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7F177-B9F0-4B7D-B59F-5386B4CDB691}" type="slidenum">
              <a:rPr lang="en-IN" smtClean="0"/>
              <a:t>‹#›</a:t>
            </a:fld>
            <a:endParaRPr lang="en-IN"/>
          </a:p>
        </p:txBody>
      </p:sp>
    </p:spTree>
    <p:extLst>
      <p:ext uri="{BB962C8B-B14F-4D97-AF65-F5344CB8AC3E}">
        <p14:creationId xmlns:p14="http://schemas.microsoft.com/office/powerpoint/2010/main" val="3679315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50E715-B73E-4BC6-9729-9BACA02E1F3B}" type="datetime1">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7F177-B9F0-4B7D-B59F-5386B4CDB69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74189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9AA688-4D70-4039-8BF4-43822C7B448D}" type="datetime1">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7F177-B9F0-4B7D-B59F-5386B4CDB691}" type="slidenum">
              <a:rPr lang="en-IN" smtClean="0"/>
              <a:t>‹#›</a:t>
            </a:fld>
            <a:endParaRPr lang="en-IN"/>
          </a:p>
        </p:txBody>
      </p:sp>
    </p:spTree>
    <p:extLst>
      <p:ext uri="{BB962C8B-B14F-4D97-AF65-F5344CB8AC3E}">
        <p14:creationId xmlns:p14="http://schemas.microsoft.com/office/powerpoint/2010/main" val="21267403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006023-D94C-4336-9956-9AD5CA9EA338}" type="datetime1">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7F177-B9F0-4B7D-B59F-5386B4CDB691}" type="slidenum">
              <a:rPr lang="en-IN" smtClean="0"/>
              <a:t>‹#›</a:t>
            </a:fld>
            <a:endParaRPr lang="en-IN"/>
          </a:p>
        </p:txBody>
      </p:sp>
    </p:spTree>
    <p:extLst>
      <p:ext uri="{BB962C8B-B14F-4D97-AF65-F5344CB8AC3E}">
        <p14:creationId xmlns:p14="http://schemas.microsoft.com/office/powerpoint/2010/main" val="236277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A5F216-0296-461F-885B-98A01B279FF5}" type="datetime1">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7F177-B9F0-4B7D-B59F-5386B4CDB691}" type="slidenum">
              <a:rPr lang="en-IN" smtClean="0"/>
              <a:t>‹#›</a:t>
            </a:fld>
            <a:endParaRPr lang="en-IN"/>
          </a:p>
        </p:txBody>
      </p:sp>
    </p:spTree>
    <p:extLst>
      <p:ext uri="{BB962C8B-B14F-4D97-AF65-F5344CB8AC3E}">
        <p14:creationId xmlns:p14="http://schemas.microsoft.com/office/powerpoint/2010/main" val="2880006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64B126-FAF7-4BB6-94F8-97E59BD4D5DA}" type="datetime1">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7F177-B9F0-4B7D-B59F-5386B4CDB691}" type="slidenum">
              <a:rPr lang="en-IN" smtClean="0"/>
              <a:t>‹#›</a:t>
            </a:fld>
            <a:endParaRPr lang="en-IN"/>
          </a:p>
        </p:txBody>
      </p:sp>
    </p:spTree>
    <p:extLst>
      <p:ext uri="{BB962C8B-B14F-4D97-AF65-F5344CB8AC3E}">
        <p14:creationId xmlns:p14="http://schemas.microsoft.com/office/powerpoint/2010/main" val="2934696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39ACCB-26FA-4F24-B37A-3319E2562C27}" type="datetime1">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7F177-B9F0-4B7D-B59F-5386B4CDB691}" type="slidenum">
              <a:rPr lang="en-IN" smtClean="0"/>
              <a:t>‹#›</a:t>
            </a:fld>
            <a:endParaRPr lang="en-IN"/>
          </a:p>
        </p:txBody>
      </p:sp>
    </p:spTree>
    <p:extLst>
      <p:ext uri="{BB962C8B-B14F-4D97-AF65-F5344CB8AC3E}">
        <p14:creationId xmlns:p14="http://schemas.microsoft.com/office/powerpoint/2010/main" val="1438782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6FEED3-28B9-4175-9952-942DBCF096DD}" type="datetime1">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57F177-B9F0-4B7D-B59F-5386B4CDB691}" type="slidenum">
              <a:rPr lang="en-IN" smtClean="0"/>
              <a:t>‹#›</a:t>
            </a:fld>
            <a:endParaRPr lang="en-IN"/>
          </a:p>
        </p:txBody>
      </p:sp>
    </p:spTree>
    <p:extLst>
      <p:ext uri="{BB962C8B-B14F-4D97-AF65-F5344CB8AC3E}">
        <p14:creationId xmlns:p14="http://schemas.microsoft.com/office/powerpoint/2010/main" val="700630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29AA39-20E2-4501-B2CC-6571F97C6EAC}" type="datetime1">
              <a:rPr lang="en-IN" smtClean="0"/>
              <a:t>08-06-2021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57F177-B9F0-4B7D-B59F-5386B4CDB691}" type="slidenum">
              <a:rPr lang="en-IN" smtClean="0"/>
              <a:t>‹#›</a:t>
            </a:fld>
            <a:endParaRPr lang="en-IN"/>
          </a:p>
        </p:txBody>
      </p:sp>
    </p:spTree>
    <p:extLst>
      <p:ext uri="{BB962C8B-B14F-4D97-AF65-F5344CB8AC3E}">
        <p14:creationId xmlns:p14="http://schemas.microsoft.com/office/powerpoint/2010/main" val="2294547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E08470-1BF1-4DFD-BA9A-56F47C6ECE7A}" type="datetime1">
              <a:rPr lang="en-IN" smtClean="0"/>
              <a:t>08-06-2021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57F177-B9F0-4B7D-B59F-5386B4CDB691}" type="slidenum">
              <a:rPr lang="en-IN" smtClean="0"/>
              <a:t>‹#›</a:t>
            </a:fld>
            <a:endParaRPr lang="en-IN"/>
          </a:p>
        </p:txBody>
      </p:sp>
    </p:spTree>
    <p:extLst>
      <p:ext uri="{BB962C8B-B14F-4D97-AF65-F5344CB8AC3E}">
        <p14:creationId xmlns:p14="http://schemas.microsoft.com/office/powerpoint/2010/main" val="1101422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C09AE2-1A61-4345-8145-7E7F95DE9D93}" type="datetime1">
              <a:rPr lang="en-IN" smtClean="0"/>
              <a:t>08-06-2021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57F177-B9F0-4B7D-B59F-5386B4CDB691}" type="slidenum">
              <a:rPr lang="en-IN" smtClean="0"/>
              <a:t>‹#›</a:t>
            </a:fld>
            <a:endParaRPr lang="en-IN"/>
          </a:p>
        </p:txBody>
      </p:sp>
    </p:spTree>
    <p:extLst>
      <p:ext uri="{BB962C8B-B14F-4D97-AF65-F5344CB8AC3E}">
        <p14:creationId xmlns:p14="http://schemas.microsoft.com/office/powerpoint/2010/main" val="2406711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72346F-9B7E-435C-B31C-954B024A8450}" type="datetime1">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57F177-B9F0-4B7D-B59F-5386B4CDB691}" type="slidenum">
              <a:rPr lang="en-IN" smtClean="0"/>
              <a:t>‹#›</a:t>
            </a:fld>
            <a:endParaRPr lang="en-IN"/>
          </a:p>
        </p:txBody>
      </p:sp>
    </p:spTree>
    <p:extLst>
      <p:ext uri="{BB962C8B-B14F-4D97-AF65-F5344CB8AC3E}">
        <p14:creationId xmlns:p14="http://schemas.microsoft.com/office/powerpoint/2010/main" val="383998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F68A58-4F72-4F88-B35D-498846FEF67A}" type="datetime1">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57F177-B9F0-4B7D-B59F-5386B4CDB691}" type="slidenum">
              <a:rPr lang="en-IN" smtClean="0"/>
              <a:t>‹#›</a:t>
            </a:fld>
            <a:endParaRPr lang="en-IN"/>
          </a:p>
        </p:txBody>
      </p:sp>
    </p:spTree>
    <p:extLst>
      <p:ext uri="{BB962C8B-B14F-4D97-AF65-F5344CB8AC3E}">
        <p14:creationId xmlns:p14="http://schemas.microsoft.com/office/powerpoint/2010/main" val="345831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83BD3FE-9262-48B0-B8B3-146F79B649C7}" type="datetime1">
              <a:rPr lang="en-IN" smtClean="0"/>
              <a:t>08-06-2021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C57F177-B9F0-4B7D-B59F-5386B4CDB691}" type="slidenum">
              <a:rPr lang="en-IN" smtClean="0"/>
              <a:t>‹#›</a:t>
            </a:fld>
            <a:endParaRPr lang="en-IN"/>
          </a:p>
        </p:txBody>
      </p:sp>
    </p:spTree>
    <p:extLst>
      <p:ext uri="{BB962C8B-B14F-4D97-AF65-F5344CB8AC3E}">
        <p14:creationId xmlns:p14="http://schemas.microsoft.com/office/powerpoint/2010/main" val="273628666"/>
      </p:ext>
    </p:extLst>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 id="2147483967" r:id="rId12"/>
    <p:sldLayoutId id="2147483968" r:id="rId13"/>
    <p:sldLayoutId id="2147483969" r:id="rId14"/>
    <p:sldLayoutId id="2147483970" r:id="rId15"/>
    <p:sldLayoutId id="2147483971" r:id="rId16"/>
  </p:sldLayoutIdLst>
  <p:hf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FBD3F-4EC6-44A5-8F69-8C5D9809F753}"/>
              </a:ext>
            </a:extLst>
          </p:cNvPr>
          <p:cNvSpPr>
            <a:spLocks noGrp="1"/>
          </p:cNvSpPr>
          <p:nvPr>
            <p:ph type="ctrTitle"/>
          </p:nvPr>
        </p:nvSpPr>
        <p:spPr/>
        <p:txBody>
          <a:bodyPr/>
          <a:lstStyle/>
          <a:p>
            <a:pPr algn="ctr"/>
            <a:r>
              <a:rPr lang="en-IN" dirty="0"/>
              <a:t>Cyber Terrorism</a:t>
            </a:r>
          </a:p>
        </p:txBody>
      </p:sp>
      <p:sp>
        <p:nvSpPr>
          <p:cNvPr id="3" name="Subtitle 2">
            <a:extLst>
              <a:ext uri="{FF2B5EF4-FFF2-40B4-BE49-F238E27FC236}">
                <a16:creationId xmlns:a16="http://schemas.microsoft.com/office/drawing/2014/main" id="{85F615E6-706A-4BD8-AE52-12457DF88661}"/>
              </a:ext>
            </a:extLst>
          </p:cNvPr>
          <p:cNvSpPr>
            <a:spLocks noGrp="1"/>
          </p:cNvSpPr>
          <p:nvPr>
            <p:ph type="subTitle" idx="1"/>
          </p:nvPr>
        </p:nvSpPr>
        <p:spPr>
          <a:xfrm>
            <a:off x="1307042" y="2603033"/>
            <a:ext cx="7766936" cy="1096899"/>
          </a:xfrm>
        </p:spPr>
        <p:txBody>
          <a:bodyPr/>
          <a:lstStyle/>
          <a:p>
            <a:pPr algn="l"/>
            <a:r>
              <a:rPr lang="en-IN" dirty="0"/>
              <a:t>A seminar on </a:t>
            </a:r>
          </a:p>
        </p:txBody>
      </p:sp>
      <p:sp>
        <p:nvSpPr>
          <p:cNvPr id="4" name="Date Placeholder 3">
            <a:extLst>
              <a:ext uri="{FF2B5EF4-FFF2-40B4-BE49-F238E27FC236}">
                <a16:creationId xmlns:a16="http://schemas.microsoft.com/office/drawing/2014/main" id="{01D17A71-2CDA-4FEB-AFF8-0B0E09D85F47}"/>
              </a:ext>
            </a:extLst>
          </p:cNvPr>
          <p:cNvSpPr>
            <a:spLocks noGrp="1"/>
          </p:cNvSpPr>
          <p:nvPr>
            <p:ph type="dt" sz="half" idx="10"/>
          </p:nvPr>
        </p:nvSpPr>
        <p:spPr/>
        <p:txBody>
          <a:bodyPr/>
          <a:lstStyle/>
          <a:p>
            <a:fld id="{5A7D7B4D-E81D-4B3B-94E2-3EDF0FBB2C26}" type="datetime1">
              <a:rPr lang="en-IN" smtClean="0"/>
              <a:t>08-06-2021</a:t>
            </a:fld>
            <a:endParaRPr lang="en-IN"/>
          </a:p>
        </p:txBody>
      </p:sp>
      <p:sp>
        <p:nvSpPr>
          <p:cNvPr id="5" name="Slide Number Placeholder 4">
            <a:extLst>
              <a:ext uri="{FF2B5EF4-FFF2-40B4-BE49-F238E27FC236}">
                <a16:creationId xmlns:a16="http://schemas.microsoft.com/office/drawing/2014/main" id="{CDC39980-3878-4FB1-9741-881D8A13AFAB}"/>
              </a:ext>
            </a:extLst>
          </p:cNvPr>
          <p:cNvSpPr>
            <a:spLocks noGrp="1"/>
          </p:cNvSpPr>
          <p:nvPr>
            <p:ph type="sldNum" sz="quarter" idx="12"/>
          </p:nvPr>
        </p:nvSpPr>
        <p:spPr/>
        <p:txBody>
          <a:bodyPr/>
          <a:lstStyle/>
          <a:p>
            <a:fld id="{DC57F177-B9F0-4B7D-B59F-5386B4CDB691}" type="slidenum">
              <a:rPr lang="en-IN" smtClean="0"/>
              <a:t>1</a:t>
            </a:fld>
            <a:endParaRPr lang="en-IN"/>
          </a:p>
        </p:txBody>
      </p:sp>
    </p:spTree>
    <p:extLst>
      <p:ext uri="{BB962C8B-B14F-4D97-AF65-F5344CB8AC3E}">
        <p14:creationId xmlns:p14="http://schemas.microsoft.com/office/powerpoint/2010/main" val="2049636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5D87B-3BF3-4CA0-8379-A3B37CBF3141}"/>
              </a:ext>
            </a:extLst>
          </p:cNvPr>
          <p:cNvSpPr>
            <a:spLocks noGrp="1"/>
          </p:cNvSpPr>
          <p:nvPr>
            <p:ph type="title"/>
          </p:nvPr>
        </p:nvSpPr>
        <p:spPr>
          <a:xfrm>
            <a:off x="677334" y="808382"/>
            <a:ext cx="8596668" cy="523461"/>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Ip spoofing attack</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DD144D-A847-4459-9809-600AE7D839A5}"/>
              </a:ext>
            </a:extLst>
          </p:cNvPr>
          <p:cNvSpPr>
            <a:spLocks noGrp="1"/>
          </p:cNvSpPr>
          <p:nvPr>
            <p:ph idx="1"/>
          </p:nvPr>
        </p:nvSpPr>
        <p:spPr>
          <a:xfrm>
            <a:off x="677334" y="1739347"/>
            <a:ext cx="8596668" cy="4798971"/>
          </a:xfrm>
        </p:spPr>
        <p:txBody>
          <a:bodyPr/>
          <a:lstStyle/>
          <a:p>
            <a:pPr>
              <a:buClr>
                <a:schemeClr val="tx1"/>
              </a:buClr>
              <a:buFont typeface="Wingdings" panose="05000000000000000000" pitchFamily="2" charset="2"/>
              <a:buChar char="Ø"/>
            </a:pPr>
            <a:r>
              <a:rPr lang="en-US" sz="2000" i="0" dirty="0">
                <a:solidFill>
                  <a:schemeClr val="tx1"/>
                </a:solidFill>
                <a:effectLst/>
                <a:latin typeface="Times New Roman" panose="02020603050405020304" pitchFamily="18" charset="0"/>
                <a:cs typeface="Times New Roman" panose="02020603050405020304" pitchFamily="18" charset="0"/>
              </a:rPr>
              <a:t>Sending and receiving IP packets is a primary way in which networked computers and other devices communicate, and constitutes the basis of the modern internet.</a:t>
            </a:r>
          </a:p>
          <a:p>
            <a:pPr>
              <a:buClr>
                <a:schemeClr val="tx1"/>
              </a:buClr>
              <a:buFont typeface="Wingdings" panose="05000000000000000000" pitchFamily="2" charset="2"/>
              <a:buChar char="Ø"/>
            </a:pPr>
            <a:r>
              <a:rPr lang="en-US" sz="2000" i="0" dirty="0">
                <a:solidFill>
                  <a:schemeClr val="tx1"/>
                </a:solidFill>
                <a:effectLst/>
                <a:latin typeface="Times New Roman" panose="02020603050405020304" pitchFamily="18" charset="0"/>
                <a:cs typeface="Times New Roman" panose="02020603050405020304" pitchFamily="18" charset="0"/>
              </a:rPr>
              <a:t>All IP packets contain a header which precedes the body of the packet and contains important routing information, including the source address</a:t>
            </a:r>
          </a:p>
          <a:p>
            <a:pPr>
              <a:buClr>
                <a:schemeClr val="tx1"/>
              </a:buClr>
              <a:buFont typeface="Wingdings" panose="05000000000000000000" pitchFamily="2" charset="2"/>
              <a:buChar char="Ø"/>
            </a:pPr>
            <a:r>
              <a:rPr lang="en-US" sz="2000" i="0" dirty="0">
                <a:solidFill>
                  <a:schemeClr val="tx1"/>
                </a:solidFill>
                <a:effectLst/>
                <a:latin typeface="Times New Roman" panose="02020603050405020304" pitchFamily="18" charset="0"/>
                <a:cs typeface="Times New Roman" panose="02020603050405020304" pitchFamily="18" charset="0"/>
              </a:rPr>
              <a:t>IP spoofing is the creation of Internet Protocol (IP) packets which have a modified source address in order to either hide the identity of the sender, to impersonate another computer system, or both. The ability to spoof the addresses of packets is a core vulnerability exploited by many DDoS attacks</a:t>
            </a:r>
            <a:r>
              <a:rPr lang="en-US" sz="2000" i="0" dirty="0">
                <a:solidFill>
                  <a:srgbClr val="202124"/>
                </a:solidFill>
                <a:effectLst/>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DE05C62-C803-4EE8-993A-1D3559F1294B}"/>
              </a:ext>
            </a:extLst>
          </p:cNvPr>
          <p:cNvSpPr>
            <a:spLocks noGrp="1"/>
          </p:cNvSpPr>
          <p:nvPr>
            <p:ph type="dt" sz="half" idx="10"/>
          </p:nvPr>
        </p:nvSpPr>
        <p:spPr/>
        <p:txBody>
          <a:bodyPr/>
          <a:lstStyle/>
          <a:p>
            <a:fld id="{477B8ED0-9F16-4B48-9B62-79BA2D310738}" type="datetime1">
              <a:rPr lang="en-IN" smtClean="0"/>
              <a:t>08-06-2021</a:t>
            </a:fld>
            <a:endParaRPr lang="en-IN"/>
          </a:p>
        </p:txBody>
      </p:sp>
      <p:sp>
        <p:nvSpPr>
          <p:cNvPr id="5" name="Slide Number Placeholder 4">
            <a:extLst>
              <a:ext uri="{FF2B5EF4-FFF2-40B4-BE49-F238E27FC236}">
                <a16:creationId xmlns:a16="http://schemas.microsoft.com/office/drawing/2014/main" id="{D67AEC22-76C9-4F74-8159-9E73621A7072}"/>
              </a:ext>
            </a:extLst>
          </p:cNvPr>
          <p:cNvSpPr>
            <a:spLocks noGrp="1"/>
          </p:cNvSpPr>
          <p:nvPr>
            <p:ph type="sldNum" sz="quarter" idx="12"/>
          </p:nvPr>
        </p:nvSpPr>
        <p:spPr/>
        <p:txBody>
          <a:bodyPr/>
          <a:lstStyle/>
          <a:p>
            <a:fld id="{DC57F177-B9F0-4B7D-B59F-5386B4CDB691}" type="slidenum">
              <a:rPr lang="en-IN" smtClean="0"/>
              <a:t>10</a:t>
            </a:fld>
            <a:endParaRPr lang="en-IN"/>
          </a:p>
        </p:txBody>
      </p:sp>
    </p:spTree>
    <p:extLst>
      <p:ext uri="{BB962C8B-B14F-4D97-AF65-F5344CB8AC3E}">
        <p14:creationId xmlns:p14="http://schemas.microsoft.com/office/powerpoint/2010/main" val="2861568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8E954-63D7-4BFD-BBF7-453DB8787F62}"/>
              </a:ext>
            </a:extLst>
          </p:cNvPr>
          <p:cNvSpPr>
            <a:spLocks noGrp="1"/>
          </p:cNvSpPr>
          <p:nvPr>
            <p:ph type="title"/>
          </p:nvPr>
        </p:nvSpPr>
        <p:spPr>
          <a:xfrm>
            <a:off x="677334" y="609600"/>
            <a:ext cx="8596668" cy="682487"/>
          </a:xfrm>
        </p:spPr>
        <p:txBody>
          <a:bodyPr>
            <a:normAutofit fontScale="90000"/>
          </a:bodyPr>
          <a:lstStyle/>
          <a:p>
            <a:r>
              <a:rPr lang="en-US" sz="2400" dirty="0">
                <a:solidFill>
                  <a:schemeClr val="tx1"/>
                </a:solidFill>
                <a:latin typeface="Times New Roman" panose="02020603050405020304" pitchFamily="18" charset="0"/>
                <a:cs typeface="Times New Roman" panose="02020603050405020304" pitchFamily="18" charset="0"/>
              </a:rPr>
              <a:t>Ip spoofing attack</a:t>
            </a: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Ip spoofing is generally used to hide the source address means to hide the senders identity .</a:t>
            </a: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endParaRPr lang="en-IN" sz="2400" dirty="0"/>
          </a:p>
        </p:txBody>
      </p:sp>
      <p:pic>
        <p:nvPicPr>
          <p:cNvPr id="5" name="Content Placeholder 4">
            <a:extLst>
              <a:ext uri="{FF2B5EF4-FFF2-40B4-BE49-F238E27FC236}">
                <a16:creationId xmlns:a16="http://schemas.microsoft.com/office/drawing/2014/main" id="{35BEE394-F250-4C45-94E2-0EA784BB8B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2550" y="1292087"/>
            <a:ext cx="7146235" cy="3110948"/>
          </a:xfrm>
        </p:spPr>
      </p:pic>
      <p:sp>
        <p:nvSpPr>
          <p:cNvPr id="3" name="Date Placeholder 2">
            <a:extLst>
              <a:ext uri="{FF2B5EF4-FFF2-40B4-BE49-F238E27FC236}">
                <a16:creationId xmlns:a16="http://schemas.microsoft.com/office/drawing/2014/main" id="{CEAD5EC9-0F20-4813-95D5-49A5F385298A}"/>
              </a:ext>
            </a:extLst>
          </p:cNvPr>
          <p:cNvSpPr>
            <a:spLocks noGrp="1"/>
          </p:cNvSpPr>
          <p:nvPr>
            <p:ph type="dt" sz="half" idx="10"/>
          </p:nvPr>
        </p:nvSpPr>
        <p:spPr/>
        <p:txBody>
          <a:bodyPr/>
          <a:lstStyle/>
          <a:p>
            <a:fld id="{2E94386A-342B-4730-9153-BEA2BE67A18B}" type="datetime1">
              <a:rPr lang="en-IN" smtClean="0"/>
              <a:t>08-06-2021</a:t>
            </a:fld>
            <a:endParaRPr lang="en-IN"/>
          </a:p>
        </p:txBody>
      </p:sp>
      <p:sp>
        <p:nvSpPr>
          <p:cNvPr id="4" name="Slide Number Placeholder 3">
            <a:extLst>
              <a:ext uri="{FF2B5EF4-FFF2-40B4-BE49-F238E27FC236}">
                <a16:creationId xmlns:a16="http://schemas.microsoft.com/office/drawing/2014/main" id="{78E6ED99-7AA1-43C5-8D2A-455D429D6241}"/>
              </a:ext>
            </a:extLst>
          </p:cNvPr>
          <p:cNvSpPr>
            <a:spLocks noGrp="1"/>
          </p:cNvSpPr>
          <p:nvPr>
            <p:ph type="sldNum" sz="quarter" idx="12"/>
          </p:nvPr>
        </p:nvSpPr>
        <p:spPr/>
        <p:txBody>
          <a:bodyPr/>
          <a:lstStyle/>
          <a:p>
            <a:fld id="{DC57F177-B9F0-4B7D-B59F-5386B4CDB691}" type="slidenum">
              <a:rPr lang="en-IN" smtClean="0"/>
              <a:t>11</a:t>
            </a:fld>
            <a:endParaRPr lang="en-IN"/>
          </a:p>
        </p:txBody>
      </p:sp>
    </p:spTree>
    <p:extLst>
      <p:ext uri="{BB962C8B-B14F-4D97-AF65-F5344CB8AC3E}">
        <p14:creationId xmlns:p14="http://schemas.microsoft.com/office/powerpoint/2010/main" val="2368673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817E5-A1DA-4C8D-A520-BA00EB7E1A1C}"/>
              </a:ext>
            </a:extLst>
          </p:cNvPr>
          <p:cNvSpPr>
            <a:spLocks noGrp="1"/>
          </p:cNvSpPr>
          <p:nvPr>
            <p:ph type="title"/>
          </p:nvPr>
        </p:nvSpPr>
        <p:spPr>
          <a:xfrm>
            <a:off x="677334" y="861877"/>
            <a:ext cx="8596668" cy="593035"/>
          </a:xfrm>
        </p:spPr>
        <p:txBody>
          <a:bodyPr>
            <a:normAutofit/>
          </a:bodyPr>
          <a:lstStyle/>
          <a:p>
            <a:r>
              <a:rPr lang="en-IN" sz="2400" dirty="0">
                <a:solidFill>
                  <a:schemeClr val="tx1"/>
                </a:solidFill>
                <a:latin typeface="Times New Roman" panose="02020603050405020304" pitchFamily="18" charset="0"/>
                <a:cs typeface="Times New Roman" panose="02020603050405020304" pitchFamily="18" charset="0"/>
              </a:rPr>
              <a:t>Ddos attack </a:t>
            </a:r>
          </a:p>
        </p:txBody>
      </p:sp>
      <p:sp>
        <p:nvSpPr>
          <p:cNvPr id="3" name="Content Placeholder 2">
            <a:extLst>
              <a:ext uri="{FF2B5EF4-FFF2-40B4-BE49-F238E27FC236}">
                <a16:creationId xmlns:a16="http://schemas.microsoft.com/office/drawing/2014/main" id="{9D8CCCC5-9034-456E-A6DD-3C390D6A1387}"/>
              </a:ext>
            </a:extLst>
          </p:cNvPr>
          <p:cNvSpPr>
            <a:spLocks noGrp="1"/>
          </p:cNvSpPr>
          <p:nvPr>
            <p:ph idx="1"/>
          </p:nvPr>
        </p:nvSpPr>
        <p:spPr>
          <a:xfrm>
            <a:off x="677334" y="1653694"/>
            <a:ext cx="8596668" cy="3880773"/>
          </a:xfrm>
        </p:spPr>
        <p:txBody>
          <a:bodyPr>
            <a:normAutofit/>
          </a:bodyPr>
          <a:lstStyle/>
          <a:p>
            <a:pPr>
              <a:buClrTx/>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Ddos attack is short of “Distributed Denial of Services Attack”.</a:t>
            </a:r>
          </a:p>
          <a:p>
            <a:pPr>
              <a:buClrTx/>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It is done by use of Ip spoofing.</a:t>
            </a:r>
          </a:p>
          <a:p>
            <a:pPr>
              <a:buClrTx/>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The cyber terrorists use </a:t>
            </a:r>
            <a:r>
              <a:rPr lang="en-IN" sz="2000" dirty="0" err="1">
                <a:solidFill>
                  <a:schemeClr val="tx1"/>
                </a:solidFill>
                <a:latin typeface="Times New Roman" panose="02020603050405020304" pitchFamily="18" charset="0"/>
                <a:cs typeface="Times New Roman" panose="02020603050405020304" pitchFamily="18" charset="0"/>
              </a:rPr>
              <a:t>ddos</a:t>
            </a:r>
            <a:r>
              <a:rPr lang="en-IN" sz="2000" dirty="0">
                <a:solidFill>
                  <a:schemeClr val="tx1"/>
                </a:solidFill>
                <a:latin typeface="Times New Roman" panose="02020603050405020304" pitchFamily="18" charset="0"/>
                <a:cs typeface="Times New Roman" panose="02020603050405020304" pitchFamily="18" charset="0"/>
              </a:rPr>
              <a:t> method to overburden the servers of victims such as websites or government servers .</a:t>
            </a:r>
          </a:p>
          <a:p>
            <a:pPr>
              <a:buClrTx/>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This is made possible by first infecting unprotected devices (computers and other devices those are connected to internet) by way of virus attacks and the tacking control over them . These devices acts as a </a:t>
            </a:r>
            <a:r>
              <a:rPr lang="en-IN" sz="2000" dirty="0" err="1">
                <a:solidFill>
                  <a:schemeClr val="tx1"/>
                </a:solidFill>
                <a:latin typeface="Times New Roman" panose="02020603050405020304" pitchFamily="18" charset="0"/>
                <a:cs typeface="Times New Roman" panose="02020603050405020304" pitchFamily="18" charset="0"/>
              </a:rPr>
              <a:t>BOTnet</a:t>
            </a:r>
            <a:r>
              <a:rPr lang="en-IN" sz="2000" dirty="0">
                <a:solidFill>
                  <a:schemeClr val="tx1"/>
                </a:solidFill>
                <a:latin typeface="Times New Roman" panose="02020603050405020304" pitchFamily="18" charset="0"/>
                <a:cs typeface="Times New Roman" panose="02020603050405020304" pitchFamily="18" charset="0"/>
              </a:rPr>
              <a:t> .</a:t>
            </a:r>
          </a:p>
          <a:p>
            <a:pPr>
              <a:buClrTx/>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After tacking control over these devices , they are made to send requests or data in such a large number that the server cannot handle and hence collapses and denies any kind of service.</a:t>
            </a:r>
          </a:p>
        </p:txBody>
      </p:sp>
      <p:sp>
        <p:nvSpPr>
          <p:cNvPr id="4" name="Date Placeholder 3">
            <a:extLst>
              <a:ext uri="{FF2B5EF4-FFF2-40B4-BE49-F238E27FC236}">
                <a16:creationId xmlns:a16="http://schemas.microsoft.com/office/drawing/2014/main" id="{202FAB7C-F3D5-48A2-A6E1-DA90DDDB7D91}"/>
              </a:ext>
            </a:extLst>
          </p:cNvPr>
          <p:cNvSpPr>
            <a:spLocks noGrp="1"/>
          </p:cNvSpPr>
          <p:nvPr>
            <p:ph type="dt" sz="half" idx="10"/>
          </p:nvPr>
        </p:nvSpPr>
        <p:spPr/>
        <p:txBody>
          <a:bodyPr/>
          <a:lstStyle/>
          <a:p>
            <a:fld id="{FEDC1E73-D76A-4E66-B67B-71FAF7B72BC9}" type="datetime1">
              <a:rPr lang="en-IN" smtClean="0"/>
              <a:t>08-06-2021</a:t>
            </a:fld>
            <a:endParaRPr lang="en-IN"/>
          </a:p>
        </p:txBody>
      </p:sp>
      <p:sp>
        <p:nvSpPr>
          <p:cNvPr id="5" name="Slide Number Placeholder 4">
            <a:extLst>
              <a:ext uri="{FF2B5EF4-FFF2-40B4-BE49-F238E27FC236}">
                <a16:creationId xmlns:a16="http://schemas.microsoft.com/office/drawing/2014/main" id="{92D1989C-F601-4926-9FB0-9E70F13AB84C}"/>
              </a:ext>
            </a:extLst>
          </p:cNvPr>
          <p:cNvSpPr>
            <a:spLocks noGrp="1"/>
          </p:cNvSpPr>
          <p:nvPr>
            <p:ph type="sldNum" sz="quarter" idx="12"/>
          </p:nvPr>
        </p:nvSpPr>
        <p:spPr/>
        <p:txBody>
          <a:bodyPr/>
          <a:lstStyle/>
          <a:p>
            <a:fld id="{DC57F177-B9F0-4B7D-B59F-5386B4CDB691}" type="slidenum">
              <a:rPr lang="en-IN" smtClean="0"/>
              <a:t>12</a:t>
            </a:fld>
            <a:endParaRPr lang="en-IN"/>
          </a:p>
        </p:txBody>
      </p:sp>
    </p:spTree>
    <p:extLst>
      <p:ext uri="{BB962C8B-B14F-4D97-AF65-F5344CB8AC3E}">
        <p14:creationId xmlns:p14="http://schemas.microsoft.com/office/powerpoint/2010/main" val="963802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F06A7-2EB5-48E6-B8A7-F4AA3DE222C4}"/>
              </a:ext>
            </a:extLst>
          </p:cNvPr>
          <p:cNvSpPr>
            <a:spLocks noGrp="1"/>
          </p:cNvSpPr>
          <p:nvPr>
            <p:ph type="title"/>
          </p:nvPr>
        </p:nvSpPr>
        <p:spPr>
          <a:xfrm>
            <a:off x="637578" y="599662"/>
            <a:ext cx="8596668" cy="533400"/>
          </a:xfrm>
        </p:spPr>
        <p:txBody>
          <a:bodyPr>
            <a:normAutofit fontScale="90000"/>
          </a:bodyPr>
          <a:lstStyle/>
          <a:p>
            <a:r>
              <a:rPr lang="en-IN" sz="2400" dirty="0">
                <a:solidFill>
                  <a:schemeClr val="tx1"/>
                </a:solidFill>
                <a:latin typeface="Times New Roman" panose="02020603050405020304" pitchFamily="18" charset="0"/>
                <a:cs typeface="Times New Roman" panose="02020603050405020304" pitchFamily="18" charset="0"/>
              </a:rPr>
              <a:t>Ddos attack </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t>
            </a:r>
            <a:r>
              <a:rPr lang="en-IN" sz="1400" dirty="0">
                <a:solidFill>
                  <a:schemeClr val="tx1"/>
                </a:solidFill>
                <a:latin typeface="Times New Roman" panose="02020603050405020304" pitchFamily="18" charset="0"/>
                <a:cs typeface="Times New Roman" panose="02020603050405020304" pitchFamily="18" charset="0"/>
              </a:rPr>
              <a:t>attacker</a:t>
            </a:r>
            <a:br>
              <a:rPr lang="en-IN" sz="2400" dirty="0">
                <a:solidFill>
                  <a:schemeClr val="tx1"/>
                </a:solidFill>
                <a:latin typeface="Times New Roman" panose="02020603050405020304" pitchFamily="18" charset="0"/>
                <a:cs typeface="Times New Roman" panose="02020603050405020304" pitchFamily="18" charset="0"/>
              </a:rPr>
            </a:br>
            <a:br>
              <a:rPr lang="en-IN" sz="2400" dirty="0">
                <a:solidFill>
                  <a:schemeClr val="tx1"/>
                </a:solidFill>
                <a:latin typeface="Times New Roman" panose="02020603050405020304" pitchFamily="18" charset="0"/>
                <a:cs typeface="Times New Roman" panose="02020603050405020304" pitchFamily="18" charset="0"/>
              </a:rPr>
            </a:br>
            <a:br>
              <a:rPr lang="en-IN" sz="2400" dirty="0">
                <a:solidFill>
                  <a:schemeClr val="tx1"/>
                </a:solidFill>
                <a:latin typeface="Times New Roman" panose="02020603050405020304" pitchFamily="18" charset="0"/>
                <a:cs typeface="Times New Roman" panose="02020603050405020304" pitchFamily="18" charset="0"/>
              </a:rPr>
            </a:br>
            <a:br>
              <a:rPr lang="en-IN" sz="2400" dirty="0">
                <a:solidFill>
                  <a:schemeClr val="tx1"/>
                </a:solidFill>
                <a:latin typeface="Times New Roman" panose="02020603050405020304" pitchFamily="18" charset="0"/>
                <a:cs typeface="Times New Roman" panose="02020603050405020304" pitchFamily="18" charset="0"/>
              </a:rPr>
            </a:br>
            <a:br>
              <a:rPr lang="en-IN" sz="2400" dirty="0">
                <a:solidFill>
                  <a:schemeClr val="tx1"/>
                </a:solidFill>
                <a:latin typeface="Times New Roman" panose="02020603050405020304" pitchFamily="18" charset="0"/>
                <a:cs typeface="Times New Roman" panose="02020603050405020304" pitchFamily="18" charset="0"/>
              </a:rPr>
            </a:br>
            <a:br>
              <a:rPr lang="en-IN" sz="2400" dirty="0">
                <a:solidFill>
                  <a:schemeClr val="tx1"/>
                </a:solidFill>
                <a:latin typeface="Times New Roman" panose="02020603050405020304" pitchFamily="18" charset="0"/>
                <a:cs typeface="Times New Roman" panose="02020603050405020304" pitchFamily="18" charset="0"/>
              </a:rPr>
            </a:br>
            <a:br>
              <a:rPr lang="en-IN" sz="2400" dirty="0">
                <a:solidFill>
                  <a:schemeClr val="tx1"/>
                </a:solidFill>
                <a:latin typeface="Times New Roman" panose="02020603050405020304" pitchFamily="18" charset="0"/>
                <a:cs typeface="Times New Roman" panose="02020603050405020304" pitchFamily="18" charset="0"/>
              </a:rPr>
            </a:br>
            <a:br>
              <a:rPr lang="en-IN" sz="2400" dirty="0">
                <a:solidFill>
                  <a:schemeClr val="tx1"/>
                </a:solidFill>
                <a:latin typeface="Times New Roman" panose="02020603050405020304" pitchFamily="18" charset="0"/>
                <a:cs typeface="Times New Roman" panose="02020603050405020304" pitchFamily="18" charset="0"/>
              </a:rPr>
            </a:br>
            <a:br>
              <a:rPr lang="en-IN" sz="2400" dirty="0">
                <a:solidFill>
                  <a:schemeClr val="tx1"/>
                </a:solidFill>
                <a:latin typeface="Times New Roman" panose="02020603050405020304" pitchFamily="18" charset="0"/>
                <a:cs typeface="Times New Roman" panose="02020603050405020304" pitchFamily="18" charset="0"/>
              </a:rPr>
            </a:br>
            <a:br>
              <a:rPr lang="en-IN" sz="2400" dirty="0">
                <a:solidFill>
                  <a:schemeClr val="tx1"/>
                </a:solidFill>
                <a:latin typeface="Times New Roman" panose="02020603050405020304" pitchFamily="18" charset="0"/>
                <a:cs typeface="Times New Roman" panose="02020603050405020304" pitchFamily="18" charset="0"/>
              </a:rPr>
            </a:br>
            <a:br>
              <a:rPr lang="en-IN" sz="2400" dirty="0">
                <a:solidFill>
                  <a:schemeClr val="tx1"/>
                </a:solidFill>
                <a:latin typeface="Times New Roman" panose="02020603050405020304" pitchFamily="18" charset="0"/>
                <a:cs typeface="Times New Roman" panose="02020603050405020304" pitchFamily="18" charset="0"/>
              </a:rPr>
            </a:br>
            <a:br>
              <a:rPr lang="en-IN" sz="2400" dirty="0">
                <a:solidFill>
                  <a:schemeClr val="tx1"/>
                </a:solidFill>
                <a:latin typeface="Times New Roman" panose="02020603050405020304" pitchFamily="18" charset="0"/>
                <a:cs typeface="Times New Roman" panose="02020603050405020304" pitchFamily="18" charset="0"/>
              </a:rPr>
            </a:br>
            <a:r>
              <a:rPr lang="en-IN" sz="1600" dirty="0">
                <a:solidFill>
                  <a:schemeClr val="tx1"/>
                </a:solidFill>
                <a:latin typeface="Times New Roman" panose="02020603050405020304" pitchFamily="18" charset="0"/>
                <a:cs typeface="Times New Roman" panose="02020603050405020304" pitchFamily="18" charset="0"/>
              </a:rPr>
              <a:t>                                                                                                server</a:t>
            </a:r>
            <a:br>
              <a:rPr lang="en-IN" sz="1600" dirty="0">
                <a:solidFill>
                  <a:schemeClr val="tx1"/>
                </a:solidFill>
                <a:latin typeface="Times New Roman" panose="02020603050405020304" pitchFamily="18" charset="0"/>
                <a:cs typeface="Times New Roman" panose="02020603050405020304" pitchFamily="18" charset="0"/>
              </a:rPr>
            </a:b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this can also be used to check if the servers can handle large number of traffic or not</a:t>
            </a:r>
            <a:endParaRPr lang="en-IN" sz="2400" dirty="0"/>
          </a:p>
        </p:txBody>
      </p:sp>
      <p:pic>
        <p:nvPicPr>
          <p:cNvPr id="5" name="Content Placeholder 4">
            <a:extLst>
              <a:ext uri="{FF2B5EF4-FFF2-40B4-BE49-F238E27FC236}">
                <a16:creationId xmlns:a16="http://schemas.microsoft.com/office/drawing/2014/main" id="{6F8EF5BE-FB0C-4414-BC03-8695350D91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8496" y="1371599"/>
            <a:ext cx="6728791" cy="3528391"/>
          </a:xfrm>
        </p:spPr>
      </p:pic>
      <p:sp>
        <p:nvSpPr>
          <p:cNvPr id="3" name="Date Placeholder 2">
            <a:extLst>
              <a:ext uri="{FF2B5EF4-FFF2-40B4-BE49-F238E27FC236}">
                <a16:creationId xmlns:a16="http://schemas.microsoft.com/office/drawing/2014/main" id="{32EE67BC-9199-437E-AA89-F9EE429A3794}"/>
              </a:ext>
            </a:extLst>
          </p:cNvPr>
          <p:cNvSpPr>
            <a:spLocks noGrp="1"/>
          </p:cNvSpPr>
          <p:nvPr>
            <p:ph type="dt" sz="half" idx="10"/>
          </p:nvPr>
        </p:nvSpPr>
        <p:spPr/>
        <p:txBody>
          <a:bodyPr/>
          <a:lstStyle/>
          <a:p>
            <a:fld id="{1F9401A7-BF68-4ED8-85F8-965725AA75FB}" type="datetime1">
              <a:rPr lang="en-IN" smtClean="0"/>
              <a:t>08-06-2021</a:t>
            </a:fld>
            <a:endParaRPr lang="en-IN"/>
          </a:p>
        </p:txBody>
      </p:sp>
      <p:sp>
        <p:nvSpPr>
          <p:cNvPr id="4" name="Slide Number Placeholder 3">
            <a:extLst>
              <a:ext uri="{FF2B5EF4-FFF2-40B4-BE49-F238E27FC236}">
                <a16:creationId xmlns:a16="http://schemas.microsoft.com/office/drawing/2014/main" id="{EA1239EA-CC03-4554-A729-334A2042CA6F}"/>
              </a:ext>
            </a:extLst>
          </p:cNvPr>
          <p:cNvSpPr>
            <a:spLocks noGrp="1"/>
          </p:cNvSpPr>
          <p:nvPr>
            <p:ph type="sldNum" sz="quarter" idx="12"/>
          </p:nvPr>
        </p:nvSpPr>
        <p:spPr/>
        <p:txBody>
          <a:bodyPr/>
          <a:lstStyle/>
          <a:p>
            <a:fld id="{DC57F177-B9F0-4B7D-B59F-5386B4CDB691}" type="slidenum">
              <a:rPr lang="en-IN" smtClean="0"/>
              <a:t>13</a:t>
            </a:fld>
            <a:endParaRPr lang="en-IN"/>
          </a:p>
        </p:txBody>
      </p:sp>
    </p:spTree>
    <p:extLst>
      <p:ext uri="{BB962C8B-B14F-4D97-AF65-F5344CB8AC3E}">
        <p14:creationId xmlns:p14="http://schemas.microsoft.com/office/powerpoint/2010/main" val="3952978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5633B-CCB1-42A9-AEBF-848A266E0172}"/>
              </a:ext>
            </a:extLst>
          </p:cNvPr>
          <p:cNvSpPr>
            <a:spLocks noGrp="1"/>
          </p:cNvSpPr>
          <p:nvPr>
            <p:ph type="title"/>
          </p:nvPr>
        </p:nvSpPr>
        <p:spPr>
          <a:xfrm>
            <a:off x="677334" y="1007165"/>
            <a:ext cx="8596668" cy="702365"/>
          </a:xfrm>
        </p:spPr>
        <p:txBody>
          <a:bodyPr>
            <a:normAutofit/>
          </a:bodyPr>
          <a:lstStyle/>
          <a:p>
            <a:r>
              <a:rPr lang="en-IN" sz="2400" dirty="0">
                <a:solidFill>
                  <a:schemeClr val="tx1"/>
                </a:solidFill>
                <a:latin typeface="Times New Roman" panose="02020603050405020304" pitchFamily="18" charset="0"/>
                <a:cs typeface="Times New Roman" panose="02020603050405020304" pitchFamily="18" charset="0"/>
              </a:rPr>
              <a:t>Secrete information appropriation and data theft</a:t>
            </a:r>
          </a:p>
        </p:txBody>
      </p:sp>
      <p:sp>
        <p:nvSpPr>
          <p:cNvPr id="3" name="Content Placeholder 2">
            <a:extLst>
              <a:ext uri="{FF2B5EF4-FFF2-40B4-BE49-F238E27FC236}">
                <a16:creationId xmlns:a16="http://schemas.microsoft.com/office/drawing/2014/main" id="{FCF1976B-ABB4-43DB-AF70-2DE6AB28F995}"/>
              </a:ext>
            </a:extLst>
          </p:cNvPr>
          <p:cNvSpPr>
            <a:spLocks noGrp="1"/>
          </p:cNvSpPr>
          <p:nvPr>
            <p:ph idx="1"/>
          </p:nvPr>
        </p:nvSpPr>
        <p:spPr>
          <a:xfrm>
            <a:off x="677334" y="2014330"/>
            <a:ext cx="8596668" cy="4611757"/>
          </a:xfrm>
        </p:spPr>
        <p:txBody>
          <a:bodyPr>
            <a:normAutofit/>
          </a:bodyPr>
          <a:lstStyle/>
          <a:p>
            <a:pPr>
              <a:buClrTx/>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The information technology can be misused for appropriating the valuable government secrets and data of private individuals or company secrets.</a:t>
            </a:r>
          </a:p>
          <a:p>
            <a:pPr>
              <a:buClrTx/>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This private information can be used by terrorists to facilitate their activities , including destruction of property.</a:t>
            </a:r>
          </a:p>
          <a:p>
            <a:pPr>
              <a:buClrTx/>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This data  can be misused in many forms and terrorists can use it to archive  extortion of money or other wills.</a:t>
            </a:r>
          </a:p>
          <a:p>
            <a:pPr>
              <a:buClrTx/>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Terrorists ca target to government secrets and can cause great  losses to country</a:t>
            </a:r>
          </a:p>
        </p:txBody>
      </p:sp>
      <p:sp>
        <p:nvSpPr>
          <p:cNvPr id="4" name="Date Placeholder 3">
            <a:extLst>
              <a:ext uri="{FF2B5EF4-FFF2-40B4-BE49-F238E27FC236}">
                <a16:creationId xmlns:a16="http://schemas.microsoft.com/office/drawing/2014/main" id="{32BB4E9B-BD2A-4013-98C6-5A8A52B2542B}"/>
              </a:ext>
            </a:extLst>
          </p:cNvPr>
          <p:cNvSpPr>
            <a:spLocks noGrp="1"/>
          </p:cNvSpPr>
          <p:nvPr>
            <p:ph type="dt" sz="half" idx="10"/>
          </p:nvPr>
        </p:nvSpPr>
        <p:spPr/>
        <p:txBody>
          <a:bodyPr/>
          <a:lstStyle/>
          <a:p>
            <a:fld id="{03021487-CB07-4ECE-951B-34CFAB7B9C33}" type="datetime1">
              <a:rPr lang="en-IN" smtClean="0"/>
              <a:t>08-06-2021</a:t>
            </a:fld>
            <a:endParaRPr lang="en-IN"/>
          </a:p>
        </p:txBody>
      </p:sp>
      <p:sp>
        <p:nvSpPr>
          <p:cNvPr id="5" name="Slide Number Placeholder 4">
            <a:extLst>
              <a:ext uri="{FF2B5EF4-FFF2-40B4-BE49-F238E27FC236}">
                <a16:creationId xmlns:a16="http://schemas.microsoft.com/office/drawing/2014/main" id="{3B2075CE-7BF5-4D96-A7CB-666755A8D5C0}"/>
              </a:ext>
            </a:extLst>
          </p:cNvPr>
          <p:cNvSpPr>
            <a:spLocks noGrp="1"/>
          </p:cNvSpPr>
          <p:nvPr>
            <p:ph type="sldNum" sz="quarter" idx="12"/>
          </p:nvPr>
        </p:nvSpPr>
        <p:spPr/>
        <p:txBody>
          <a:bodyPr/>
          <a:lstStyle/>
          <a:p>
            <a:fld id="{DC57F177-B9F0-4B7D-B59F-5386B4CDB691}" type="slidenum">
              <a:rPr lang="en-IN" smtClean="0"/>
              <a:t>14</a:t>
            </a:fld>
            <a:endParaRPr lang="en-IN"/>
          </a:p>
        </p:txBody>
      </p:sp>
    </p:spTree>
    <p:extLst>
      <p:ext uri="{BB962C8B-B14F-4D97-AF65-F5344CB8AC3E}">
        <p14:creationId xmlns:p14="http://schemas.microsoft.com/office/powerpoint/2010/main" val="75001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2C47F-E6BF-48DC-930D-C96F4EECA47B}"/>
              </a:ext>
            </a:extLst>
          </p:cNvPr>
          <p:cNvSpPr>
            <a:spLocks noGrp="1"/>
          </p:cNvSpPr>
          <p:nvPr>
            <p:ph type="title"/>
          </p:nvPr>
        </p:nvSpPr>
        <p:spPr>
          <a:xfrm>
            <a:off x="677334" y="778565"/>
            <a:ext cx="8596668" cy="901148"/>
          </a:xfrm>
        </p:spPr>
        <p:txBody>
          <a:bodyPr>
            <a:normAutofit/>
          </a:bodyPr>
          <a:lstStyle/>
          <a:p>
            <a:r>
              <a:rPr lang="en-IN" sz="2400" dirty="0">
                <a:solidFill>
                  <a:schemeClr val="tx1"/>
                </a:solidFill>
                <a:latin typeface="Times New Roman" panose="02020603050405020304" pitchFamily="18" charset="0"/>
                <a:cs typeface="Times New Roman" panose="02020603050405020304" pitchFamily="18" charset="0"/>
              </a:rPr>
              <a:t>Secrete information appropriation and data theft examples</a:t>
            </a:r>
            <a:endParaRPr lang="en-IN" sz="2400" dirty="0"/>
          </a:p>
        </p:txBody>
      </p:sp>
      <p:sp>
        <p:nvSpPr>
          <p:cNvPr id="3" name="Content Placeholder 2">
            <a:extLst>
              <a:ext uri="{FF2B5EF4-FFF2-40B4-BE49-F238E27FC236}">
                <a16:creationId xmlns:a16="http://schemas.microsoft.com/office/drawing/2014/main" id="{AFAC0E48-07B3-4F6B-9606-EEA50721582B}"/>
              </a:ext>
            </a:extLst>
          </p:cNvPr>
          <p:cNvSpPr>
            <a:spLocks noGrp="1"/>
          </p:cNvSpPr>
          <p:nvPr>
            <p:ph idx="1"/>
          </p:nvPr>
        </p:nvSpPr>
        <p:spPr>
          <a:xfrm>
            <a:off x="677334" y="1930400"/>
            <a:ext cx="8596668" cy="3880773"/>
          </a:xfrm>
        </p:spPr>
        <p:txBody>
          <a:bodyPr>
            <a:normAutofit/>
          </a:bodyPr>
          <a:lstStyle/>
          <a:p>
            <a:pPr>
              <a:buClrTx/>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Downloads and copies any data, computer data base or information from such computer, computer system or computer network including  information or data held or stored in any storage medium</a:t>
            </a:r>
          </a:p>
          <a:p>
            <a:pPr>
              <a:buClrTx/>
              <a:buFont typeface="Wingdings" panose="05000000000000000000" pitchFamily="2" charset="2"/>
              <a:buChar char="Ø"/>
            </a:pPr>
            <a:r>
              <a:rPr lang="en-US" sz="2000" b="0" i="0" dirty="0">
                <a:solidFill>
                  <a:schemeClr val="tx1"/>
                </a:solidFill>
                <a:effectLst/>
                <a:latin typeface="Times New Roman" panose="02020603050405020304" pitchFamily="18" charset="0"/>
                <a:cs typeface="Times New Roman" panose="02020603050405020304" pitchFamily="18" charset="0"/>
              </a:rPr>
              <a:t>Data theft is the act of stealing information stored on computers, servers, or other devices from an unknowing victim with the intent to compromise privacy or obtain confidential information. Data theft is a growing problem for individual computer users as well as large corporations and organizations.</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596107B-9BD5-4CB1-B1A5-BB85A4E84533}"/>
              </a:ext>
            </a:extLst>
          </p:cNvPr>
          <p:cNvSpPr>
            <a:spLocks noGrp="1"/>
          </p:cNvSpPr>
          <p:nvPr>
            <p:ph type="dt" sz="half" idx="10"/>
          </p:nvPr>
        </p:nvSpPr>
        <p:spPr/>
        <p:txBody>
          <a:bodyPr/>
          <a:lstStyle/>
          <a:p>
            <a:fld id="{D0FA3653-BD7E-4B7E-9B4D-77020F8C5DDF}" type="datetime1">
              <a:rPr lang="en-IN" smtClean="0"/>
              <a:t>08-06-2021</a:t>
            </a:fld>
            <a:endParaRPr lang="en-IN"/>
          </a:p>
        </p:txBody>
      </p:sp>
      <p:sp>
        <p:nvSpPr>
          <p:cNvPr id="5" name="Slide Number Placeholder 4">
            <a:extLst>
              <a:ext uri="{FF2B5EF4-FFF2-40B4-BE49-F238E27FC236}">
                <a16:creationId xmlns:a16="http://schemas.microsoft.com/office/drawing/2014/main" id="{C48005E3-26AA-4370-9349-120A7FCCCFA6}"/>
              </a:ext>
            </a:extLst>
          </p:cNvPr>
          <p:cNvSpPr>
            <a:spLocks noGrp="1"/>
          </p:cNvSpPr>
          <p:nvPr>
            <p:ph type="sldNum" sz="quarter" idx="12"/>
          </p:nvPr>
        </p:nvSpPr>
        <p:spPr/>
        <p:txBody>
          <a:bodyPr/>
          <a:lstStyle/>
          <a:p>
            <a:fld id="{DC57F177-B9F0-4B7D-B59F-5386B4CDB691}" type="slidenum">
              <a:rPr lang="en-IN" smtClean="0"/>
              <a:t>15</a:t>
            </a:fld>
            <a:endParaRPr lang="en-IN"/>
          </a:p>
        </p:txBody>
      </p:sp>
    </p:spTree>
    <p:extLst>
      <p:ext uri="{BB962C8B-B14F-4D97-AF65-F5344CB8AC3E}">
        <p14:creationId xmlns:p14="http://schemas.microsoft.com/office/powerpoint/2010/main" val="1144924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0BB1E-416D-4381-8150-7892B41C08EF}"/>
              </a:ext>
            </a:extLst>
          </p:cNvPr>
          <p:cNvSpPr>
            <a:spLocks noGrp="1"/>
          </p:cNvSpPr>
          <p:nvPr>
            <p:ph type="title"/>
          </p:nvPr>
        </p:nvSpPr>
        <p:spPr>
          <a:xfrm>
            <a:off x="677334" y="816638"/>
            <a:ext cx="8596668" cy="612913"/>
          </a:xfrm>
        </p:spPr>
        <p:txBody>
          <a:bodyPr>
            <a:normAutofit fontScale="90000"/>
          </a:bodyPr>
          <a:lstStyle/>
          <a:p>
            <a:r>
              <a:rPr lang="en-IN" sz="2400" dirty="0">
                <a:solidFill>
                  <a:schemeClr val="tx1"/>
                </a:solidFill>
                <a:latin typeface="Times New Roman" panose="02020603050405020304" pitchFamily="18" charset="0"/>
                <a:cs typeface="Times New Roman" panose="02020603050405020304" pitchFamily="18" charset="0"/>
              </a:rPr>
              <a:t>Phishing Attack</a:t>
            </a:r>
            <a:br>
              <a:rPr lang="en-IN" sz="1200" dirty="0"/>
            </a:b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BDFD74-9770-4BAF-A3DE-AEB8855F7FDD}"/>
              </a:ext>
            </a:extLst>
          </p:cNvPr>
          <p:cNvSpPr>
            <a:spLocks noGrp="1"/>
          </p:cNvSpPr>
          <p:nvPr>
            <p:ph idx="1"/>
          </p:nvPr>
        </p:nvSpPr>
        <p:spPr>
          <a:xfrm>
            <a:off x="548522" y="1936446"/>
            <a:ext cx="8854292" cy="4830417"/>
          </a:xfrm>
        </p:spPr>
        <p:txBody>
          <a:bodyPr>
            <a:normAutofit fontScale="92500" lnSpcReduction="10000"/>
          </a:bodyPr>
          <a:lstStyle/>
          <a:p>
            <a:pPr>
              <a:buClrTx/>
              <a:buFont typeface="Wingdings" panose="05000000000000000000" pitchFamily="2" charset="2"/>
              <a:buChar char="Ø"/>
            </a:pPr>
            <a:r>
              <a:rPr lang="en-US" sz="2000" i="0" dirty="0">
                <a:solidFill>
                  <a:schemeClr val="tx1"/>
                </a:solidFill>
                <a:effectLst/>
                <a:latin typeface="Times New Roman" panose="02020603050405020304" pitchFamily="18" charset="0"/>
                <a:cs typeface="Times New Roman" panose="02020603050405020304" pitchFamily="18" charset="0"/>
              </a:rPr>
              <a:t>Phishing is a cybercrime in which a target or targets are contacted by email, telephone or text message by someone posing as a legitimate institution to lure individuals into providing sensitive data such as personally identifiable information, banking and credit card details, and passwords.</a:t>
            </a:r>
          </a:p>
          <a:p>
            <a:pPr>
              <a:buClrTx/>
              <a:buFont typeface="Wingdings" panose="05000000000000000000" pitchFamily="2" charset="2"/>
              <a:buChar char="Ø"/>
            </a:pPr>
            <a:r>
              <a:rPr lang="en-US" sz="2000" i="0" dirty="0">
                <a:solidFill>
                  <a:schemeClr val="tx1"/>
                </a:solidFill>
                <a:effectLst/>
                <a:latin typeface="Times New Roman" panose="02020603050405020304" pitchFamily="18" charset="0"/>
                <a:cs typeface="Times New Roman" panose="02020603050405020304" pitchFamily="18" charset="0"/>
              </a:rPr>
              <a:t>The goal is to trick the victim into believing that the message is something they want or need, a request from their bank, for instance, or a note from someone in their company , and to click a link or download an attachment.</a:t>
            </a:r>
          </a:p>
          <a:p>
            <a:pPr>
              <a:buClrTx/>
              <a:buFont typeface="Wingdings" panose="05000000000000000000" pitchFamily="2" charset="2"/>
              <a:buChar char="Ø"/>
            </a:pPr>
            <a:r>
              <a:rPr lang="en-US" sz="2000" b="0" i="0" dirty="0">
                <a:solidFill>
                  <a:schemeClr val="tx1"/>
                </a:solidFill>
                <a:effectLst/>
                <a:latin typeface="Times New Roman" panose="02020603050405020304" pitchFamily="18" charset="0"/>
                <a:cs typeface="Times New Roman" panose="02020603050405020304" pitchFamily="18" charset="0"/>
              </a:rPr>
              <a:t>Phishing victims are tricked into disclosing information they know should be kept private. However, because they trust the source of the information request and believe that party is acting with the best intentions.</a:t>
            </a:r>
          </a:p>
          <a:p>
            <a:pPr>
              <a:buClrTx/>
              <a:buFont typeface="Wingdings" panose="05000000000000000000" pitchFamily="2" charset="2"/>
              <a:buChar char="Ø"/>
            </a:pPr>
            <a:r>
              <a:rPr lang="en-US" sz="2200" b="0" i="0" dirty="0">
                <a:solidFill>
                  <a:schemeClr val="tx1"/>
                </a:solidFill>
                <a:effectLst/>
                <a:latin typeface="Times New Roman" panose="02020603050405020304" pitchFamily="18" charset="0"/>
                <a:cs typeface="Times New Roman" panose="02020603050405020304" pitchFamily="18" charset="0"/>
              </a:rPr>
              <a:t>Cybercriminals send phishing emails that include links to fake websites, such as the mobile account login page for a known mail provider, asking the victim to enter their credentials or other information into the fake site’s interface. The nefarious website will often leverage a subtle change to a known URL to trick users</a:t>
            </a:r>
            <a:endParaRPr lang="en-IN" sz="22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E5278B8-6783-4A93-A733-FE469FD7C4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5123" y="227744"/>
            <a:ext cx="3285066" cy="1601056"/>
          </a:xfrm>
          <a:prstGeom prst="rect">
            <a:avLst/>
          </a:prstGeom>
        </p:spPr>
      </p:pic>
      <p:sp>
        <p:nvSpPr>
          <p:cNvPr id="4" name="Date Placeholder 3">
            <a:extLst>
              <a:ext uri="{FF2B5EF4-FFF2-40B4-BE49-F238E27FC236}">
                <a16:creationId xmlns:a16="http://schemas.microsoft.com/office/drawing/2014/main" id="{75368862-7D1C-4942-AAB1-F513F2B3777D}"/>
              </a:ext>
            </a:extLst>
          </p:cNvPr>
          <p:cNvSpPr>
            <a:spLocks noGrp="1"/>
          </p:cNvSpPr>
          <p:nvPr>
            <p:ph type="dt" sz="half" idx="10"/>
          </p:nvPr>
        </p:nvSpPr>
        <p:spPr/>
        <p:txBody>
          <a:bodyPr/>
          <a:lstStyle/>
          <a:p>
            <a:fld id="{4F4CDD83-5F4C-464E-9F94-751D5E9D1C28}" type="datetime1">
              <a:rPr lang="en-IN" smtClean="0"/>
              <a:t>08-06-2021</a:t>
            </a:fld>
            <a:endParaRPr lang="en-IN"/>
          </a:p>
        </p:txBody>
      </p:sp>
      <p:sp>
        <p:nvSpPr>
          <p:cNvPr id="6" name="Slide Number Placeholder 5">
            <a:extLst>
              <a:ext uri="{FF2B5EF4-FFF2-40B4-BE49-F238E27FC236}">
                <a16:creationId xmlns:a16="http://schemas.microsoft.com/office/drawing/2014/main" id="{2E51DA46-75E6-415F-B6FD-D654EA4D6E4A}"/>
              </a:ext>
            </a:extLst>
          </p:cNvPr>
          <p:cNvSpPr>
            <a:spLocks noGrp="1"/>
          </p:cNvSpPr>
          <p:nvPr>
            <p:ph type="sldNum" sz="quarter" idx="12"/>
          </p:nvPr>
        </p:nvSpPr>
        <p:spPr/>
        <p:txBody>
          <a:bodyPr/>
          <a:lstStyle/>
          <a:p>
            <a:fld id="{DC57F177-B9F0-4B7D-B59F-5386B4CDB691}" type="slidenum">
              <a:rPr lang="en-IN" smtClean="0"/>
              <a:t>16</a:t>
            </a:fld>
            <a:endParaRPr lang="en-IN"/>
          </a:p>
        </p:txBody>
      </p:sp>
    </p:spTree>
    <p:extLst>
      <p:ext uri="{BB962C8B-B14F-4D97-AF65-F5344CB8AC3E}">
        <p14:creationId xmlns:p14="http://schemas.microsoft.com/office/powerpoint/2010/main" val="2185522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4C13F-5E30-4A57-9C1A-A888F0B2A535}"/>
              </a:ext>
            </a:extLst>
          </p:cNvPr>
          <p:cNvSpPr>
            <a:spLocks noGrp="1"/>
          </p:cNvSpPr>
          <p:nvPr>
            <p:ph type="title"/>
          </p:nvPr>
        </p:nvSpPr>
        <p:spPr>
          <a:xfrm>
            <a:off x="677334" y="1076739"/>
            <a:ext cx="8596668" cy="682487"/>
          </a:xfrm>
        </p:spPr>
        <p:txBody>
          <a:bodyPr>
            <a:normAutofit fontScale="90000"/>
          </a:bodyPr>
          <a:lstStyle/>
          <a:p>
            <a:r>
              <a:rPr lang="en-IN" sz="2400" dirty="0">
                <a:solidFill>
                  <a:schemeClr val="tx1"/>
                </a:solidFill>
                <a:latin typeface="Times New Roman" panose="02020603050405020304" pitchFamily="18" charset="0"/>
                <a:cs typeface="Times New Roman" panose="02020603050405020304" pitchFamily="18" charset="0"/>
              </a:rPr>
              <a:t>Network damage and disruption</a:t>
            </a:r>
            <a:br>
              <a:rPr lang="en-IN" sz="2400" dirty="0">
                <a:solidFill>
                  <a:schemeClr val="tx1"/>
                </a:solidFill>
                <a:latin typeface="Times New Roman" panose="02020603050405020304" pitchFamily="18" charset="0"/>
                <a:cs typeface="Times New Roman" panose="02020603050405020304" pitchFamily="18" charset="0"/>
              </a:rPr>
            </a:br>
            <a:endParaRPr lang="en-IN" sz="2400" dirty="0"/>
          </a:p>
        </p:txBody>
      </p:sp>
      <p:sp>
        <p:nvSpPr>
          <p:cNvPr id="3" name="Content Placeholder 2">
            <a:extLst>
              <a:ext uri="{FF2B5EF4-FFF2-40B4-BE49-F238E27FC236}">
                <a16:creationId xmlns:a16="http://schemas.microsoft.com/office/drawing/2014/main" id="{CB6A7C3C-6A78-4768-A56F-49DC8961E7AB}"/>
              </a:ext>
            </a:extLst>
          </p:cNvPr>
          <p:cNvSpPr>
            <a:spLocks noGrp="1"/>
          </p:cNvSpPr>
          <p:nvPr>
            <p:ph idx="1"/>
          </p:nvPr>
        </p:nvSpPr>
        <p:spPr>
          <a:xfrm>
            <a:off x="677334" y="1900488"/>
            <a:ext cx="8596668" cy="3880773"/>
          </a:xfrm>
        </p:spPr>
        <p:txBody>
          <a:bodyPr>
            <a:normAutofit/>
          </a:bodyPr>
          <a:lstStyle/>
          <a:p>
            <a:pPr>
              <a:buClrTx/>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The main goal of cyber terrorists activities is to cause networks damage and their disruptions.</a:t>
            </a:r>
          </a:p>
          <a:p>
            <a:pPr>
              <a:buClrTx/>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This process may involve a combination of computer getting virus attacks, hacking, etc.</a:t>
            </a:r>
          </a:p>
          <a:p>
            <a:pPr>
              <a:buClrTx/>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The main goal is to collapse the network and that results in systems to crash.</a:t>
            </a:r>
          </a:p>
          <a:p>
            <a:pPr>
              <a:buClrTx/>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This can cause great loss and important data can be get corrupted.</a:t>
            </a:r>
          </a:p>
        </p:txBody>
      </p:sp>
      <p:sp>
        <p:nvSpPr>
          <p:cNvPr id="4" name="Date Placeholder 3">
            <a:extLst>
              <a:ext uri="{FF2B5EF4-FFF2-40B4-BE49-F238E27FC236}">
                <a16:creationId xmlns:a16="http://schemas.microsoft.com/office/drawing/2014/main" id="{AF635E45-C186-41B4-A78F-2C244694919A}"/>
              </a:ext>
            </a:extLst>
          </p:cNvPr>
          <p:cNvSpPr>
            <a:spLocks noGrp="1"/>
          </p:cNvSpPr>
          <p:nvPr>
            <p:ph type="dt" sz="half" idx="10"/>
          </p:nvPr>
        </p:nvSpPr>
        <p:spPr/>
        <p:txBody>
          <a:bodyPr/>
          <a:lstStyle/>
          <a:p>
            <a:fld id="{9817B0D9-0FFF-497B-B456-236CE7BDEDAA}" type="datetime1">
              <a:rPr lang="en-IN" smtClean="0"/>
              <a:t>08-06-2021</a:t>
            </a:fld>
            <a:endParaRPr lang="en-IN"/>
          </a:p>
        </p:txBody>
      </p:sp>
      <p:sp>
        <p:nvSpPr>
          <p:cNvPr id="5" name="Slide Number Placeholder 4">
            <a:extLst>
              <a:ext uri="{FF2B5EF4-FFF2-40B4-BE49-F238E27FC236}">
                <a16:creationId xmlns:a16="http://schemas.microsoft.com/office/drawing/2014/main" id="{86D372B7-24FA-41B4-AC69-5109530A0E91}"/>
              </a:ext>
            </a:extLst>
          </p:cNvPr>
          <p:cNvSpPr>
            <a:spLocks noGrp="1"/>
          </p:cNvSpPr>
          <p:nvPr>
            <p:ph type="sldNum" sz="quarter" idx="12"/>
          </p:nvPr>
        </p:nvSpPr>
        <p:spPr/>
        <p:txBody>
          <a:bodyPr/>
          <a:lstStyle/>
          <a:p>
            <a:fld id="{DC57F177-B9F0-4B7D-B59F-5386B4CDB691}" type="slidenum">
              <a:rPr lang="en-IN" smtClean="0"/>
              <a:t>17</a:t>
            </a:fld>
            <a:endParaRPr lang="en-IN"/>
          </a:p>
        </p:txBody>
      </p:sp>
    </p:spTree>
    <p:extLst>
      <p:ext uri="{BB962C8B-B14F-4D97-AF65-F5344CB8AC3E}">
        <p14:creationId xmlns:p14="http://schemas.microsoft.com/office/powerpoint/2010/main" val="1393523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2D46C-8678-41F7-A597-443772AD2322}"/>
              </a:ext>
            </a:extLst>
          </p:cNvPr>
          <p:cNvSpPr>
            <a:spLocks noGrp="1"/>
          </p:cNvSpPr>
          <p:nvPr>
            <p:ph type="title"/>
          </p:nvPr>
        </p:nvSpPr>
        <p:spPr>
          <a:xfrm>
            <a:off x="677334" y="987287"/>
            <a:ext cx="8596668" cy="742122"/>
          </a:xfrm>
        </p:spPr>
        <p:txBody>
          <a:bodyPr>
            <a:normAutofit/>
          </a:bodyPr>
          <a:lstStyle/>
          <a:p>
            <a:r>
              <a:rPr lang="en-IN" sz="2400" dirty="0">
                <a:solidFill>
                  <a:schemeClr val="tx1"/>
                </a:solidFill>
                <a:latin typeface="Times New Roman" panose="02020603050405020304" pitchFamily="18" charset="0"/>
                <a:cs typeface="Times New Roman" panose="02020603050405020304" pitchFamily="18" charset="0"/>
              </a:rPr>
              <a:t>Serval other forms of cyber attacks </a:t>
            </a:r>
          </a:p>
        </p:txBody>
      </p:sp>
      <p:sp>
        <p:nvSpPr>
          <p:cNvPr id="3" name="Content Placeholder 2">
            <a:extLst>
              <a:ext uri="{FF2B5EF4-FFF2-40B4-BE49-F238E27FC236}">
                <a16:creationId xmlns:a16="http://schemas.microsoft.com/office/drawing/2014/main" id="{82499C3E-F499-4A86-9759-F54416737FA1}"/>
              </a:ext>
            </a:extLst>
          </p:cNvPr>
          <p:cNvSpPr>
            <a:spLocks noGrp="1"/>
          </p:cNvSpPr>
          <p:nvPr>
            <p:ph idx="1"/>
          </p:nvPr>
        </p:nvSpPr>
        <p:spPr>
          <a:xfrm>
            <a:off x="677334" y="1836483"/>
            <a:ext cx="8596668" cy="3880773"/>
          </a:xfrm>
        </p:spPr>
        <p:txBody>
          <a:bodyPr>
            <a:normAutofit/>
          </a:bodyPr>
          <a:lstStyle/>
          <a:p>
            <a:pPr>
              <a:buClrTx/>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Man in middle attack</a:t>
            </a:r>
          </a:p>
          <a:p>
            <a:pPr>
              <a:buClrTx/>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Black out days </a:t>
            </a:r>
          </a:p>
          <a:p>
            <a:pPr>
              <a:buClrTx/>
              <a:buFont typeface="Wingdings" panose="05000000000000000000" pitchFamily="2" charset="2"/>
              <a:buChar char="Ø"/>
            </a:pPr>
            <a:r>
              <a:rPr lang="en-IN" sz="2000">
                <a:solidFill>
                  <a:schemeClr val="tx1"/>
                </a:solidFill>
                <a:latin typeface="Times New Roman" panose="02020603050405020304" pitchFamily="18" charset="0"/>
                <a:cs typeface="Times New Roman" panose="02020603050405020304" pitchFamily="18" charset="0"/>
              </a:rPr>
              <a:t>Bank </a:t>
            </a:r>
            <a:r>
              <a:rPr lang="en-IN" sz="2000" dirty="0">
                <a:solidFill>
                  <a:schemeClr val="tx1"/>
                </a:solidFill>
                <a:latin typeface="Times New Roman" panose="02020603050405020304" pitchFamily="18" charset="0"/>
                <a:cs typeface="Times New Roman" panose="02020603050405020304" pitchFamily="18" charset="0"/>
              </a:rPr>
              <a:t>servers attack</a:t>
            </a:r>
          </a:p>
          <a:p>
            <a:pPr>
              <a:buClrTx/>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Hijacking systems connected to internet</a:t>
            </a:r>
          </a:p>
          <a:p>
            <a:pPr>
              <a:buClrTx/>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Etc.</a:t>
            </a:r>
          </a:p>
        </p:txBody>
      </p:sp>
      <p:sp>
        <p:nvSpPr>
          <p:cNvPr id="4" name="Date Placeholder 3">
            <a:extLst>
              <a:ext uri="{FF2B5EF4-FFF2-40B4-BE49-F238E27FC236}">
                <a16:creationId xmlns:a16="http://schemas.microsoft.com/office/drawing/2014/main" id="{8944A97C-6A49-4B1D-95CC-1499610CEE54}"/>
              </a:ext>
            </a:extLst>
          </p:cNvPr>
          <p:cNvSpPr>
            <a:spLocks noGrp="1"/>
          </p:cNvSpPr>
          <p:nvPr>
            <p:ph type="dt" sz="half" idx="10"/>
          </p:nvPr>
        </p:nvSpPr>
        <p:spPr/>
        <p:txBody>
          <a:bodyPr/>
          <a:lstStyle/>
          <a:p>
            <a:fld id="{08128014-C77E-4467-86F7-9FFE7A5B587C}" type="datetime1">
              <a:rPr lang="en-IN" smtClean="0"/>
              <a:t>08-06-2021</a:t>
            </a:fld>
            <a:endParaRPr lang="en-IN"/>
          </a:p>
        </p:txBody>
      </p:sp>
      <p:sp>
        <p:nvSpPr>
          <p:cNvPr id="5" name="Slide Number Placeholder 4">
            <a:extLst>
              <a:ext uri="{FF2B5EF4-FFF2-40B4-BE49-F238E27FC236}">
                <a16:creationId xmlns:a16="http://schemas.microsoft.com/office/drawing/2014/main" id="{30219478-D17D-4D60-A15A-90140EE2C5CB}"/>
              </a:ext>
            </a:extLst>
          </p:cNvPr>
          <p:cNvSpPr>
            <a:spLocks noGrp="1"/>
          </p:cNvSpPr>
          <p:nvPr>
            <p:ph type="sldNum" sz="quarter" idx="12"/>
          </p:nvPr>
        </p:nvSpPr>
        <p:spPr/>
        <p:txBody>
          <a:bodyPr/>
          <a:lstStyle/>
          <a:p>
            <a:fld id="{DC57F177-B9F0-4B7D-B59F-5386B4CDB691}" type="slidenum">
              <a:rPr lang="en-IN" smtClean="0"/>
              <a:t>18</a:t>
            </a:fld>
            <a:endParaRPr lang="en-IN"/>
          </a:p>
        </p:txBody>
      </p:sp>
    </p:spTree>
    <p:extLst>
      <p:ext uri="{BB962C8B-B14F-4D97-AF65-F5344CB8AC3E}">
        <p14:creationId xmlns:p14="http://schemas.microsoft.com/office/powerpoint/2010/main" val="1750843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8E5B8-3AEE-4133-BBC5-FFA333E47780}"/>
              </a:ext>
            </a:extLst>
          </p:cNvPr>
          <p:cNvSpPr>
            <a:spLocks noGrp="1"/>
          </p:cNvSpPr>
          <p:nvPr>
            <p:ph type="title"/>
          </p:nvPr>
        </p:nvSpPr>
        <p:spPr>
          <a:xfrm>
            <a:off x="577943" y="1046921"/>
            <a:ext cx="8596668" cy="752061"/>
          </a:xfrm>
        </p:spPr>
        <p:txBody>
          <a:bodyPr>
            <a:normAutofit fontScale="90000"/>
          </a:bodyPr>
          <a:lstStyle/>
          <a:p>
            <a:r>
              <a:rPr lang="en-IN" sz="2400" dirty="0">
                <a:solidFill>
                  <a:schemeClr val="tx1"/>
                </a:solidFill>
                <a:latin typeface="Times New Roman" panose="02020603050405020304" pitchFamily="18" charset="0"/>
                <a:cs typeface="Times New Roman" panose="02020603050405020304" pitchFamily="18" charset="0"/>
              </a:rPr>
              <a:t>How to deal with cyber terrorism</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t>
            </a:r>
            <a:r>
              <a:rPr lang="en-IN" sz="1800" dirty="0">
                <a:solidFill>
                  <a:schemeClr val="tx1"/>
                </a:solidFill>
                <a:latin typeface="Times New Roman" panose="02020603050405020304" pitchFamily="18" charset="0"/>
                <a:cs typeface="Times New Roman" panose="02020603050405020304" pitchFamily="18" charset="0"/>
              </a:rPr>
              <a:t>(tools against cyber attacks)</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33E0B5-5706-478A-9B76-077CF55E7936}"/>
              </a:ext>
            </a:extLst>
          </p:cNvPr>
          <p:cNvSpPr>
            <a:spLocks noGrp="1"/>
          </p:cNvSpPr>
          <p:nvPr>
            <p:ph idx="1"/>
          </p:nvPr>
        </p:nvSpPr>
        <p:spPr>
          <a:xfrm>
            <a:off x="577943" y="2021441"/>
            <a:ext cx="8596668" cy="3880773"/>
          </a:xfrm>
        </p:spPr>
        <p:txBody>
          <a:bodyPr>
            <a:normAutofit/>
          </a:bodyPr>
          <a:lstStyle/>
          <a:p>
            <a:pPr>
              <a:buClrTx/>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Preventions and protections management.</a:t>
            </a:r>
          </a:p>
          <a:p>
            <a:pPr>
              <a:buClrTx/>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Digital signatures.  </a:t>
            </a:r>
          </a:p>
          <a:p>
            <a:pPr>
              <a:buClrTx/>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Encrypting data. </a:t>
            </a:r>
          </a:p>
          <a:p>
            <a:pPr>
              <a:buClrTx/>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Security audits.</a:t>
            </a:r>
          </a:p>
          <a:p>
            <a:pPr>
              <a:buClrTx/>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E-discovery investigations </a:t>
            </a:r>
          </a:p>
          <a:p>
            <a:pPr>
              <a:buClrTx/>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Implementing cyber security methods.</a:t>
            </a:r>
          </a:p>
        </p:txBody>
      </p:sp>
      <p:sp>
        <p:nvSpPr>
          <p:cNvPr id="4" name="Date Placeholder 3">
            <a:extLst>
              <a:ext uri="{FF2B5EF4-FFF2-40B4-BE49-F238E27FC236}">
                <a16:creationId xmlns:a16="http://schemas.microsoft.com/office/drawing/2014/main" id="{F36EBF10-CEF2-42DE-ABC8-066FE821892F}"/>
              </a:ext>
            </a:extLst>
          </p:cNvPr>
          <p:cNvSpPr>
            <a:spLocks noGrp="1"/>
          </p:cNvSpPr>
          <p:nvPr>
            <p:ph type="dt" sz="half" idx="10"/>
          </p:nvPr>
        </p:nvSpPr>
        <p:spPr/>
        <p:txBody>
          <a:bodyPr/>
          <a:lstStyle/>
          <a:p>
            <a:fld id="{20491449-261F-4E09-A4FA-BE0C49976CA1}" type="datetime1">
              <a:rPr lang="en-IN" smtClean="0"/>
              <a:t>08-06-2021</a:t>
            </a:fld>
            <a:endParaRPr lang="en-IN"/>
          </a:p>
        </p:txBody>
      </p:sp>
      <p:sp>
        <p:nvSpPr>
          <p:cNvPr id="5" name="Slide Number Placeholder 4">
            <a:extLst>
              <a:ext uri="{FF2B5EF4-FFF2-40B4-BE49-F238E27FC236}">
                <a16:creationId xmlns:a16="http://schemas.microsoft.com/office/drawing/2014/main" id="{ACEDA143-C89D-4A97-AF19-490A7D8A2BC6}"/>
              </a:ext>
            </a:extLst>
          </p:cNvPr>
          <p:cNvSpPr>
            <a:spLocks noGrp="1"/>
          </p:cNvSpPr>
          <p:nvPr>
            <p:ph type="sldNum" sz="quarter" idx="12"/>
          </p:nvPr>
        </p:nvSpPr>
        <p:spPr/>
        <p:txBody>
          <a:bodyPr/>
          <a:lstStyle/>
          <a:p>
            <a:fld id="{DC57F177-B9F0-4B7D-B59F-5386B4CDB691}" type="slidenum">
              <a:rPr lang="en-IN" smtClean="0"/>
              <a:t>19</a:t>
            </a:fld>
            <a:endParaRPr lang="en-IN"/>
          </a:p>
        </p:txBody>
      </p:sp>
    </p:spTree>
    <p:extLst>
      <p:ext uri="{BB962C8B-B14F-4D97-AF65-F5344CB8AC3E}">
        <p14:creationId xmlns:p14="http://schemas.microsoft.com/office/powerpoint/2010/main" val="3156098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36752-CDB7-4D03-A009-556231529098}"/>
              </a:ext>
            </a:extLst>
          </p:cNvPr>
          <p:cNvSpPr>
            <a:spLocks noGrp="1"/>
          </p:cNvSpPr>
          <p:nvPr>
            <p:ph type="title"/>
          </p:nvPr>
        </p:nvSpPr>
        <p:spPr>
          <a:xfrm>
            <a:off x="1694501" y="769883"/>
            <a:ext cx="8802997" cy="5318234"/>
          </a:xfrm>
          <a:noFill/>
        </p:spPr>
        <p:txBody>
          <a:bodyPr>
            <a:normAutofit/>
          </a:bodyPr>
          <a:lstStyle/>
          <a:p>
            <a:pPr algn="ct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A Seminar Presentation on</a:t>
            </a:r>
            <a:br>
              <a:rPr lang="en-IN" sz="2000" dirty="0">
                <a:solidFill>
                  <a:schemeClr val="tx1">
                    <a:lumMod val="95000"/>
                    <a:lumOff val="5000"/>
                  </a:schemeClr>
                </a:solidFill>
                <a:latin typeface="Times New Roman" panose="02020603050405020304" pitchFamily="18" charset="0"/>
                <a:cs typeface="Times New Roman" panose="02020603050405020304" pitchFamily="18" charset="0"/>
              </a:rPr>
            </a:br>
            <a:r>
              <a:rPr lang="en-IN" sz="2800" dirty="0">
                <a:solidFill>
                  <a:schemeClr val="accent5"/>
                </a:solidFill>
                <a:latin typeface="Times New Roman" panose="02020603050405020304" pitchFamily="18" charset="0"/>
                <a:cs typeface="Times New Roman" panose="02020603050405020304" pitchFamily="18" charset="0"/>
              </a:rPr>
              <a:t>Cyber Terrorism </a:t>
            </a:r>
            <a:br>
              <a:rPr lang="en-IN" sz="2800" dirty="0">
                <a:solidFill>
                  <a:schemeClr val="tx1">
                    <a:lumMod val="95000"/>
                    <a:lumOff val="5000"/>
                  </a:schemeClr>
                </a:solidFill>
                <a:latin typeface="Times New Roman" panose="02020603050405020304" pitchFamily="18" charset="0"/>
                <a:cs typeface="Times New Roman" panose="02020603050405020304" pitchFamily="18" charset="0"/>
              </a:rPr>
            </a:b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by</a:t>
            </a:r>
            <a:br>
              <a:rPr lang="en-IN" sz="2000" dirty="0">
                <a:solidFill>
                  <a:schemeClr val="tx1">
                    <a:lumMod val="95000"/>
                    <a:lumOff val="5000"/>
                  </a:schemeClr>
                </a:solidFill>
                <a:latin typeface="Times New Roman" panose="02020603050405020304" pitchFamily="18" charset="0"/>
                <a:cs typeface="Times New Roman" panose="02020603050405020304" pitchFamily="18" charset="0"/>
              </a:rPr>
            </a:br>
            <a:r>
              <a:rPr lang="en-IN" sz="2400" dirty="0">
                <a:solidFill>
                  <a:schemeClr val="accent5"/>
                </a:solidFill>
                <a:latin typeface="Times New Roman" panose="02020603050405020304" pitchFamily="18" charset="0"/>
                <a:cs typeface="Times New Roman" panose="02020603050405020304" pitchFamily="18" charset="0"/>
              </a:rPr>
              <a:t>Sumedh Santosh Divekar. </a:t>
            </a:r>
            <a:br>
              <a:rPr lang="en-IN" sz="2400" dirty="0">
                <a:solidFill>
                  <a:schemeClr val="accent5"/>
                </a:solidFill>
                <a:latin typeface="Times New Roman" panose="02020603050405020304" pitchFamily="18" charset="0"/>
                <a:cs typeface="Times New Roman" panose="02020603050405020304" pitchFamily="18" charset="0"/>
              </a:rPr>
            </a:br>
            <a:r>
              <a:rPr lang="en-IN" sz="2400" dirty="0">
                <a:solidFill>
                  <a:schemeClr val="accent5"/>
                </a:solidFill>
                <a:latin typeface="Times New Roman" panose="02020603050405020304" pitchFamily="18" charset="0"/>
                <a:cs typeface="Times New Roman" panose="02020603050405020304" pitchFamily="18" charset="0"/>
              </a:rPr>
              <a:t>Roll no.:-10303320191124510056</a:t>
            </a:r>
            <a:br>
              <a:rPr lang="en-IN" sz="2400" dirty="0">
                <a:solidFill>
                  <a:schemeClr val="tx1">
                    <a:lumMod val="95000"/>
                    <a:lumOff val="5000"/>
                  </a:schemeClr>
                </a:solidFill>
                <a:latin typeface="Times New Roman" panose="02020603050405020304" pitchFamily="18" charset="0"/>
                <a:cs typeface="Times New Roman" panose="02020603050405020304" pitchFamily="18" charset="0"/>
              </a:rPr>
            </a:b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under guidance of </a:t>
            </a:r>
            <a:br>
              <a:rPr lang="en-IN" sz="2000" dirty="0">
                <a:solidFill>
                  <a:schemeClr val="tx1">
                    <a:lumMod val="95000"/>
                    <a:lumOff val="5000"/>
                  </a:schemeClr>
                </a:solidFill>
                <a:latin typeface="Times New Roman" panose="02020603050405020304" pitchFamily="18" charset="0"/>
                <a:cs typeface="Times New Roman" panose="02020603050405020304" pitchFamily="18" charset="0"/>
              </a:rPr>
            </a:br>
            <a:r>
              <a:rPr lang="en-IN" sz="2400" dirty="0">
                <a:solidFill>
                  <a:schemeClr val="accent5"/>
                </a:solidFill>
                <a:latin typeface="Times New Roman" panose="02020603050405020304" pitchFamily="18" charset="0"/>
                <a:cs typeface="Times New Roman" panose="02020603050405020304" pitchFamily="18" charset="0"/>
              </a:rPr>
              <a:t>Prof. Sanil Gandhi sir.</a:t>
            </a:r>
            <a:br>
              <a:rPr lang="en-IN" sz="2400" dirty="0">
                <a:solidFill>
                  <a:schemeClr val="accent5"/>
                </a:solidFill>
                <a:latin typeface="Times New Roman" panose="02020603050405020304" pitchFamily="18" charset="0"/>
                <a:cs typeface="Times New Roman" panose="02020603050405020304" pitchFamily="18" charset="0"/>
              </a:rPr>
            </a:br>
            <a:br>
              <a:rPr lang="en-IN" sz="2400" dirty="0">
                <a:solidFill>
                  <a:schemeClr val="accent5"/>
                </a:solidFill>
                <a:latin typeface="Times New Roman" panose="02020603050405020304" pitchFamily="18" charset="0"/>
                <a:cs typeface="Times New Roman" panose="02020603050405020304" pitchFamily="18" charset="0"/>
              </a:rPr>
            </a:br>
            <a:br>
              <a:rPr lang="en-IN" sz="2400" dirty="0">
                <a:solidFill>
                  <a:schemeClr val="accent5"/>
                </a:solidFill>
                <a:latin typeface="Times New Roman" panose="02020603050405020304" pitchFamily="18" charset="0"/>
                <a:cs typeface="Times New Roman" panose="02020603050405020304" pitchFamily="18" charset="0"/>
              </a:rPr>
            </a:br>
            <a:br>
              <a:rPr lang="en-IN" sz="2400" dirty="0">
                <a:solidFill>
                  <a:schemeClr val="accent5"/>
                </a:solidFill>
                <a:latin typeface="Times New Roman" panose="02020603050405020304" pitchFamily="18" charset="0"/>
                <a:cs typeface="Times New Roman" panose="02020603050405020304" pitchFamily="18" charset="0"/>
              </a:rPr>
            </a:br>
            <a:br>
              <a:rPr lang="en-IN" sz="2400" dirty="0">
                <a:solidFill>
                  <a:schemeClr val="accent5"/>
                </a:solidFill>
                <a:latin typeface="Times New Roman" panose="02020603050405020304" pitchFamily="18" charset="0"/>
                <a:cs typeface="Times New Roman" panose="02020603050405020304" pitchFamily="18" charset="0"/>
              </a:rPr>
            </a:br>
            <a:br>
              <a:rPr lang="en-IN" sz="2400" dirty="0">
                <a:solidFill>
                  <a:schemeClr val="accent5"/>
                </a:solidFill>
                <a:latin typeface="Times New Roman" panose="02020603050405020304" pitchFamily="18" charset="0"/>
                <a:cs typeface="Times New Roman" panose="02020603050405020304" pitchFamily="18" charset="0"/>
              </a:rPr>
            </a:br>
            <a:r>
              <a:rPr lang="en-IN" sz="2400" dirty="0" err="1">
                <a:solidFill>
                  <a:srgbClr val="002060"/>
                </a:solidFill>
                <a:latin typeface="Times New Roman" panose="02020603050405020304" pitchFamily="18" charset="0"/>
                <a:cs typeface="Times New Roman" panose="02020603050405020304" pitchFamily="18" charset="0"/>
              </a:rPr>
              <a:t>Dr.</a:t>
            </a:r>
            <a:r>
              <a:rPr lang="en-IN" sz="2400" dirty="0">
                <a:solidFill>
                  <a:srgbClr val="002060"/>
                </a:solidFill>
                <a:latin typeface="Times New Roman" panose="02020603050405020304" pitchFamily="18" charset="0"/>
                <a:cs typeface="Times New Roman" panose="02020603050405020304" pitchFamily="18" charset="0"/>
              </a:rPr>
              <a:t> Babasaheb Ambedkar Technological University </a:t>
            </a:r>
            <a:br>
              <a:rPr lang="en-IN" sz="2400" dirty="0">
                <a:solidFill>
                  <a:srgbClr val="002060"/>
                </a:solidFill>
                <a:latin typeface="Times New Roman" panose="02020603050405020304" pitchFamily="18" charset="0"/>
                <a:cs typeface="Times New Roman" panose="02020603050405020304" pitchFamily="18" charset="0"/>
              </a:rPr>
            </a:br>
            <a:r>
              <a:rPr lang="en-IN" sz="2400" dirty="0" err="1">
                <a:solidFill>
                  <a:srgbClr val="002060"/>
                </a:solidFill>
                <a:latin typeface="Times New Roman" panose="02020603050405020304" pitchFamily="18" charset="0"/>
                <a:cs typeface="Times New Roman" panose="02020603050405020304" pitchFamily="18" charset="0"/>
              </a:rPr>
              <a:t>Lonere</a:t>
            </a:r>
            <a:r>
              <a:rPr lang="en-IN" sz="2400" dirty="0">
                <a:solidFill>
                  <a:srgbClr val="002060"/>
                </a:solidFill>
                <a:latin typeface="Times New Roman" panose="02020603050405020304" pitchFamily="18" charset="0"/>
                <a:cs typeface="Times New Roman" panose="02020603050405020304" pitchFamily="18" charset="0"/>
              </a:rPr>
              <a:t>, </a:t>
            </a:r>
            <a:r>
              <a:rPr lang="en-IN" sz="2400" dirty="0" err="1">
                <a:solidFill>
                  <a:srgbClr val="002060"/>
                </a:solidFill>
                <a:latin typeface="Times New Roman" panose="02020603050405020304" pitchFamily="18" charset="0"/>
                <a:cs typeface="Times New Roman" panose="02020603050405020304" pitchFamily="18" charset="0"/>
              </a:rPr>
              <a:t>Mangaon</a:t>
            </a:r>
            <a:r>
              <a:rPr lang="en-IN" sz="2400" dirty="0">
                <a:solidFill>
                  <a:srgbClr val="002060"/>
                </a:solidFill>
                <a:latin typeface="Times New Roman" panose="02020603050405020304" pitchFamily="18" charset="0"/>
                <a:cs typeface="Times New Roman" panose="02020603050405020304" pitchFamily="18" charset="0"/>
              </a:rPr>
              <a:t> Raigad-402103. </a:t>
            </a:r>
            <a:endParaRPr lang="en-IN" sz="2800" dirty="0">
              <a:solidFill>
                <a:srgbClr val="002060"/>
              </a:solidFill>
            </a:endParaRPr>
          </a:p>
        </p:txBody>
      </p:sp>
      <p:pic>
        <p:nvPicPr>
          <p:cNvPr id="5" name="Picture 4">
            <a:extLst>
              <a:ext uri="{FF2B5EF4-FFF2-40B4-BE49-F238E27FC236}">
                <a16:creationId xmlns:a16="http://schemas.microsoft.com/office/drawing/2014/main" id="{24AC3F48-CEE9-4A02-91D0-07D0D64868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8922" y="3429000"/>
            <a:ext cx="1054154" cy="1473276"/>
          </a:xfrm>
          <a:prstGeom prst="rect">
            <a:avLst/>
          </a:prstGeom>
        </p:spPr>
      </p:pic>
      <p:sp>
        <p:nvSpPr>
          <p:cNvPr id="3" name="Date Placeholder 2">
            <a:extLst>
              <a:ext uri="{FF2B5EF4-FFF2-40B4-BE49-F238E27FC236}">
                <a16:creationId xmlns:a16="http://schemas.microsoft.com/office/drawing/2014/main" id="{91A26F97-7039-4FEC-B919-B1DDFB7DEC40}"/>
              </a:ext>
            </a:extLst>
          </p:cNvPr>
          <p:cNvSpPr>
            <a:spLocks noGrp="1"/>
          </p:cNvSpPr>
          <p:nvPr>
            <p:ph type="dt" sz="half" idx="10"/>
          </p:nvPr>
        </p:nvSpPr>
        <p:spPr/>
        <p:txBody>
          <a:bodyPr/>
          <a:lstStyle/>
          <a:p>
            <a:fld id="{9FD23999-4197-4A28-8F69-9DAC900A8D88}" type="datetime1">
              <a:rPr lang="en-IN" smtClean="0"/>
              <a:t>08-06-2021</a:t>
            </a:fld>
            <a:endParaRPr lang="en-IN"/>
          </a:p>
        </p:txBody>
      </p:sp>
      <p:sp>
        <p:nvSpPr>
          <p:cNvPr id="4" name="Slide Number Placeholder 3">
            <a:extLst>
              <a:ext uri="{FF2B5EF4-FFF2-40B4-BE49-F238E27FC236}">
                <a16:creationId xmlns:a16="http://schemas.microsoft.com/office/drawing/2014/main" id="{C1B9DF1D-73EC-4006-8578-B4671C209CEB}"/>
              </a:ext>
            </a:extLst>
          </p:cNvPr>
          <p:cNvSpPr>
            <a:spLocks noGrp="1"/>
          </p:cNvSpPr>
          <p:nvPr>
            <p:ph type="sldNum" sz="quarter" idx="12"/>
          </p:nvPr>
        </p:nvSpPr>
        <p:spPr/>
        <p:txBody>
          <a:bodyPr/>
          <a:lstStyle/>
          <a:p>
            <a:fld id="{DC57F177-B9F0-4B7D-B59F-5386B4CDB691}" type="slidenum">
              <a:rPr lang="en-IN" smtClean="0"/>
              <a:t>2</a:t>
            </a:fld>
            <a:endParaRPr lang="en-IN"/>
          </a:p>
        </p:txBody>
      </p:sp>
    </p:spTree>
    <p:extLst>
      <p:ext uri="{BB962C8B-B14F-4D97-AF65-F5344CB8AC3E}">
        <p14:creationId xmlns:p14="http://schemas.microsoft.com/office/powerpoint/2010/main" val="2811721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650A6-4BDA-4887-B364-2265E9DA4655}"/>
              </a:ext>
            </a:extLst>
          </p:cNvPr>
          <p:cNvSpPr>
            <a:spLocks noGrp="1"/>
          </p:cNvSpPr>
          <p:nvPr>
            <p:ph type="title"/>
          </p:nvPr>
        </p:nvSpPr>
        <p:spPr>
          <a:xfrm>
            <a:off x="1028517" y="1078853"/>
            <a:ext cx="8596668" cy="762000"/>
          </a:xfrm>
        </p:spPr>
        <p:txBody>
          <a:bodyPr>
            <a:normAutofit/>
          </a:bodyPr>
          <a:lstStyle/>
          <a:p>
            <a:pPr algn="ctr"/>
            <a:r>
              <a:rPr lang="en-IN" sz="2400" dirty="0">
                <a:solidFill>
                  <a:schemeClr val="tx1"/>
                </a:solidFill>
                <a:latin typeface="Times New Roman" panose="02020603050405020304" pitchFamily="18" charset="0"/>
                <a:cs typeface="Times New Roman" panose="02020603050405020304" pitchFamily="18" charset="0"/>
              </a:rPr>
              <a:t>Conclusion </a:t>
            </a:r>
          </a:p>
        </p:txBody>
      </p:sp>
      <p:sp>
        <p:nvSpPr>
          <p:cNvPr id="3" name="Content Placeholder 2">
            <a:extLst>
              <a:ext uri="{FF2B5EF4-FFF2-40B4-BE49-F238E27FC236}">
                <a16:creationId xmlns:a16="http://schemas.microsoft.com/office/drawing/2014/main" id="{447697E9-01FA-46E0-BB45-D8C21370B906}"/>
              </a:ext>
            </a:extLst>
          </p:cNvPr>
          <p:cNvSpPr>
            <a:spLocks noGrp="1"/>
          </p:cNvSpPr>
          <p:nvPr>
            <p:ph idx="1"/>
          </p:nvPr>
        </p:nvSpPr>
        <p:spPr>
          <a:xfrm>
            <a:off x="995387" y="1898374"/>
            <a:ext cx="8596668" cy="3880773"/>
          </a:xfrm>
        </p:spPr>
        <p:txBody>
          <a:bodyPr>
            <a:normAutofit/>
          </a:bodyPr>
          <a:lstStyle/>
          <a:p>
            <a:pPr marL="0" indent="0">
              <a:buNone/>
            </a:pPr>
            <a:r>
              <a:rPr lang="en-US" sz="2000" dirty="0">
                <a:solidFill>
                  <a:schemeClr val="tx1"/>
                </a:solidFill>
                <a:latin typeface="Times New Roman" panose="02020603050405020304" pitchFamily="18" charset="0"/>
                <a:cs typeface="Times New Roman" panose="02020603050405020304" pitchFamily="18" charset="0"/>
              </a:rPr>
              <a:t>           In conclusion, to combat terrorism effectively requires an understanding of threats, reliable information, teamwork on the part of many segments of society, organizational entities capable of implementing actions, and good supporting analyses. </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It is crucial to remain vigilant and to defend ourselves against such potentially devastating attacks . Even though in past years a lot of development is occurred to counter cyber attack events and a lot of security products are available, still these attacks remains very dangerous  possibilities in future so we always need to be conscious about them.</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04D1A2F-4FD9-48CD-A530-81E8E4D50FBA}"/>
              </a:ext>
            </a:extLst>
          </p:cNvPr>
          <p:cNvSpPr>
            <a:spLocks noGrp="1"/>
          </p:cNvSpPr>
          <p:nvPr>
            <p:ph type="dt" sz="half" idx="10"/>
          </p:nvPr>
        </p:nvSpPr>
        <p:spPr/>
        <p:txBody>
          <a:bodyPr/>
          <a:lstStyle/>
          <a:p>
            <a:fld id="{33DD316F-C3BD-4E9C-A51B-32BA6AA41695}" type="datetime1">
              <a:rPr lang="en-IN" smtClean="0"/>
              <a:t>08-06-2021</a:t>
            </a:fld>
            <a:endParaRPr lang="en-IN"/>
          </a:p>
        </p:txBody>
      </p:sp>
      <p:sp>
        <p:nvSpPr>
          <p:cNvPr id="5" name="Slide Number Placeholder 4">
            <a:extLst>
              <a:ext uri="{FF2B5EF4-FFF2-40B4-BE49-F238E27FC236}">
                <a16:creationId xmlns:a16="http://schemas.microsoft.com/office/drawing/2014/main" id="{DEA907F1-D366-4020-98E7-263F0CE8DB84}"/>
              </a:ext>
            </a:extLst>
          </p:cNvPr>
          <p:cNvSpPr>
            <a:spLocks noGrp="1"/>
          </p:cNvSpPr>
          <p:nvPr>
            <p:ph type="sldNum" sz="quarter" idx="12"/>
          </p:nvPr>
        </p:nvSpPr>
        <p:spPr/>
        <p:txBody>
          <a:bodyPr/>
          <a:lstStyle/>
          <a:p>
            <a:fld id="{DC57F177-B9F0-4B7D-B59F-5386B4CDB691}" type="slidenum">
              <a:rPr lang="en-IN" smtClean="0"/>
              <a:t>20</a:t>
            </a:fld>
            <a:endParaRPr lang="en-IN"/>
          </a:p>
        </p:txBody>
      </p:sp>
    </p:spTree>
    <p:extLst>
      <p:ext uri="{BB962C8B-B14F-4D97-AF65-F5344CB8AC3E}">
        <p14:creationId xmlns:p14="http://schemas.microsoft.com/office/powerpoint/2010/main" val="872869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322A6-0C53-4E01-823C-7A395EB83FAE}"/>
              </a:ext>
            </a:extLst>
          </p:cNvPr>
          <p:cNvSpPr>
            <a:spLocks noGrp="1"/>
          </p:cNvSpPr>
          <p:nvPr>
            <p:ph type="title"/>
          </p:nvPr>
        </p:nvSpPr>
        <p:spPr>
          <a:xfrm>
            <a:off x="879953" y="1106556"/>
            <a:ext cx="8596668" cy="513522"/>
          </a:xfrm>
        </p:spPr>
        <p:txBody>
          <a:bodyPr>
            <a:normAutofit/>
          </a:bodyPr>
          <a:lstStyle/>
          <a:p>
            <a:r>
              <a:rPr lang="en-IN" sz="2400" dirty="0">
                <a:solidFill>
                  <a:schemeClr val="tx1"/>
                </a:solidFill>
                <a:latin typeface="Times New Roman" panose="02020603050405020304" pitchFamily="18" charset="0"/>
                <a:cs typeface="Times New Roman" panose="02020603050405020304" pitchFamily="18" charset="0"/>
              </a:rPr>
              <a:t>References </a:t>
            </a:r>
          </a:p>
        </p:txBody>
      </p:sp>
      <p:sp>
        <p:nvSpPr>
          <p:cNvPr id="3" name="Content Placeholder 2">
            <a:extLst>
              <a:ext uri="{FF2B5EF4-FFF2-40B4-BE49-F238E27FC236}">
                <a16:creationId xmlns:a16="http://schemas.microsoft.com/office/drawing/2014/main" id="{1B0B56B4-4251-4A7B-A078-891B78F6698D}"/>
              </a:ext>
            </a:extLst>
          </p:cNvPr>
          <p:cNvSpPr>
            <a:spLocks noGrp="1"/>
          </p:cNvSpPr>
          <p:nvPr>
            <p:ph idx="1"/>
          </p:nvPr>
        </p:nvSpPr>
        <p:spPr>
          <a:xfrm>
            <a:off x="677334" y="1732722"/>
            <a:ext cx="4500953" cy="5125278"/>
          </a:xfrm>
        </p:spPr>
        <p:txBody>
          <a:bodyPr>
            <a:normAutofit/>
          </a:bodyPr>
          <a:lstStyle/>
          <a:p>
            <a:pPr marL="342900" lvl="0" indent="-342900">
              <a:lnSpc>
                <a:spcPct val="106000"/>
              </a:lnSpc>
              <a:buFont typeface="Symbol" panose="05050102010706020507" pitchFamily="18" charset="2"/>
              <a:buChar char=""/>
            </a:pPr>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Seminar guide prof. Sanil Gandhi sir</a:t>
            </a:r>
          </a:p>
          <a:p>
            <a:pPr marL="342900" lvl="0" indent="-342900">
              <a:lnSpc>
                <a:spcPct val="106000"/>
              </a:lnSpc>
              <a:spcAft>
                <a:spcPts val="800"/>
              </a:spcAft>
              <a:buFont typeface="Symbol" panose="05050102010706020507" pitchFamily="18" charset="2"/>
              <a:buChar char=""/>
            </a:pPr>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IEEE research paper on </a:t>
            </a:r>
          </a:p>
          <a:p>
            <a:pPr marL="342900" lvl="0" indent="-342900">
              <a:lnSpc>
                <a:spcPct val="106000"/>
              </a:lnSpc>
              <a:spcAft>
                <a:spcPts val="800"/>
              </a:spcAft>
              <a:buFont typeface="Symbol" panose="05050102010706020507" pitchFamily="18" charset="2"/>
              <a:buChar char=""/>
            </a:pPr>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National Information Infrastructure Security and Cyber terrorism in process of industrialization. </a:t>
            </a:r>
          </a:p>
          <a:p>
            <a:pPr marL="342900" lvl="0" indent="-342900">
              <a:lnSpc>
                <a:spcPct val="106000"/>
              </a:lnSpc>
              <a:spcAft>
                <a:spcPts val="800"/>
              </a:spcAft>
              <a:buFont typeface="Symbol" panose="05050102010706020507" pitchFamily="18" charset="2"/>
              <a:buChar char=""/>
            </a:pPr>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 Cyber Terrorism.</a:t>
            </a:r>
          </a:p>
          <a:p>
            <a:pPr>
              <a:buClrTx/>
              <a:buFont typeface="Wingdings" panose="05000000000000000000" pitchFamily="2" charset="2"/>
              <a:buChar char="Ø"/>
            </a:pPr>
            <a:endParaRPr lang="en-IN" dirty="0"/>
          </a:p>
        </p:txBody>
      </p:sp>
      <p:sp>
        <p:nvSpPr>
          <p:cNvPr id="4" name="Date Placeholder 3">
            <a:extLst>
              <a:ext uri="{FF2B5EF4-FFF2-40B4-BE49-F238E27FC236}">
                <a16:creationId xmlns:a16="http://schemas.microsoft.com/office/drawing/2014/main" id="{5C8AA72F-1DAA-45DA-B290-BA36119C56C7}"/>
              </a:ext>
            </a:extLst>
          </p:cNvPr>
          <p:cNvSpPr>
            <a:spLocks noGrp="1"/>
          </p:cNvSpPr>
          <p:nvPr>
            <p:ph type="dt" sz="half" idx="10"/>
          </p:nvPr>
        </p:nvSpPr>
        <p:spPr/>
        <p:txBody>
          <a:bodyPr/>
          <a:lstStyle/>
          <a:p>
            <a:fld id="{4DD022D8-790A-45D4-8AB2-1C8E563FFB17}" type="datetime1">
              <a:rPr lang="en-IN" smtClean="0"/>
              <a:t>08-06-2021</a:t>
            </a:fld>
            <a:endParaRPr lang="en-IN"/>
          </a:p>
        </p:txBody>
      </p:sp>
      <p:sp>
        <p:nvSpPr>
          <p:cNvPr id="5" name="Slide Number Placeholder 4">
            <a:extLst>
              <a:ext uri="{FF2B5EF4-FFF2-40B4-BE49-F238E27FC236}">
                <a16:creationId xmlns:a16="http://schemas.microsoft.com/office/drawing/2014/main" id="{0E14C150-6475-4E79-B0AA-5E9A2F48930B}"/>
              </a:ext>
            </a:extLst>
          </p:cNvPr>
          <p:cNvSpPr>
            <a:spLocks noGrp="1"/>
          </p:cNvSpPr>
          <p:nvPr>
            <p:ph type="sldNum" sz="quarter" idx="12"/>
          </p:nvPr>
        </p:nvSpPr>
        <p:spPr/>
        <p:txBody>
          <a:bodyPr/>
          <a:lstStyle/>
          <a:p>
            <a:fld id="{DC57F177-B9F0-4B7D-B59F-5386B4CDB691}" type="slidenum">
              <a:rPr lang="en-IN" smtClean="0"/>
              <a:t>21</a:t>
            </a:fld>
            <a:endParaRPr lang="en-IN"/>
          </a:p>
        </p:txBody>
      </p:sp>
    </p:spTree>
    <p:extLst>
      <p:ext uri="{BB962C8B-B14F-4D97-AF65-F5344CB8AC3E}">
        <p14:creationId xmlns:p14="http://schemas.microsoft.com/office/powerpoint/2010/main" val="1203882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0E7A31-50D1-49FE-A1B0-6DF64EC4D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a:extLst>
              <a:ext uri="{FF2B5EF4-FFF2-40B4-BE49-F238E27FC236}">
                <a16:creationId xmlns:a16="http://schemas.microsoft.com/office/drawing/2014/main" id="{2CD67674-EF5D-4592-BFD7-1F588AB7978C}"/>
              </a:ext>
            </a:extLst>
          </p:cNvPr>
          <p:cNvSpPr>
            <a:spLocks noGrp="1"/>
          </p:cNvSpPr>
          <p:nvPr>
            <p:ph type="dt" sz="half" idx="10"/>
          </p:nvPr>
        </p:nvSpPr>
        <p:spPr/>
        <p:txBody>
          <a:bodyPr/>
          <a:lstStyle/>
          <a:p>
            <a:fld id="{1F25DDD8-D501-46A0-B994-A534E085A438}" type="datetime1">
              <a:rPr lang="en-IN" smtClean="0"/>
              <a:t>08-06-2021</a:t>
            </a:fld>
            <a:endParaRPr lang="en-IN"/>
          </a:p>
        </p:txBody>
      </p:sp>
      <p:sp>
        <p:nvSpPr>
          <p:cNvPr id="4" name="Slide Number Placeholder 3">
            <a:extLst>
              <a:ext uri="{FF2B5EF4-FFF2-40B4-BE49-F238E27FC236}">
                <a16:creationId xmlns:a16="http://schemas.microsoft.com/office/drawing/2014/main" id="{100A4DD1-84DC-470D-9B64-6E2410B56B3C}"/>
              </a:ext>
            </a:extLst>
          </p:cNvPr>
          <p:cNvSpPr>
            <a:spLocks noGrp="1"/>
          </p:cNvSpPr>
          <p:nvPr>
            <p:ph type="sldNum" sz="quarter" idx="12"/>
          </p:nvPr>
        </p:nvSpPr>
        <p:spPr/>
        <p:txBody>
          <a:bodyPr/>
          <a:lstStyle/>
          <a:p>
            <a:fld id="{DC57F177-B9F0-4B7D-B59F-5386B4CDB691}" type="slidenum">
              <a:rPr lang="en-IN" smtClean="0"/>
              <a:t>22</a:t>
            </a:fld>
            <a:endParaRPr lang="en-IN"/>
          </a:p>
        </p:txBody>
      </p:sp>
    </p:spTree>
    <p:extLst>
      <p:ext uri="{BB962C8B-B14F-4D97-AF65-F5344CB8AC3E}">
        <p14:creationId xmlns:p14="http://schemas.microsoft.com/office/powerpoint/2010/main" val="2981793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016A41-D803-413B-BF30-D21DE9FC6F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8305"/>
          </a:xfrm>
          <a:prstGeom prst="rect">
            <a:avLst/>
          </a:prstGeom>
        </p:spPr>
      </p:pic>
      <p:sp>
        <p:nvSpPr>
          <p:cNvPr id="2" name="Date Placeholder 1">
            <a:extLst>
              <a:ext uri="{FF2B5EF4-FFF2-40B4-BE49-F238E27FC236}">
                <a16:creationId xmlns:a16="http://schemas.microsoft.com/office/drawing/2014/main" id="{FC684C7C-6CD9-4057-AFA5-773E967BA953}"/>
              </a:ext>
            </a:extLst>
          </p:cNvPr>
          <p:cNvSpPr>
            <a:spLocks noGrp="1"/>
          </p:cNvSpPr>
          <p:nvPr>
            <p:ph type="dt" sz="half" idx="10"/>
          </p:nvPr>
        </p:nvSpPr>
        <p:spPr/>
        <p:txBody>
          <a:bodyPr/>
          <a:lstStyle/>
          <a:p>
            <a:fld id="{896E5A67-5C89-43E4-B0A5-D6683B600C19}" type="datetime1">
              <a:rPr lang="en-IN" smtClean="0"/>
              <a:t>08-06-2021</a:t>
            </a:fld>
            <a:endParaRPr lang="en-IN"/>
          </a:p>
        </p:txBody>
      </p:sp>
      <p:sp>
        <p:nvSpPr>
          <p:cNvPr id="4" name="Slide Number Placeholder 3">
            <a:extLst>
              <a:ext uri="{FF2B5EF4-FFF2-40B4-BE49-F238E27FC236}">
                <a16:creationId xmlns:a16="http://schemas.microsoft.com/office/drawing/2014/main" id="{B0DA2442-DD3D-423F-82A2-6A0491FC297A}"/>
              </a:ext>
            </a:extLst>
          </p:cNvPr>
          <p:cNvSpPr>
            <a:spLocks noGrp="1"/>
          </p:cNvSpPr>
          <p:nvPr>
            <p:ph type="sldNum" sz="quarter" idx="12"/>
          </p:nvPr>
        </p:nvSpPr>
        <p:spPr/>
        <p:txBody>
          <a:bodyPr/>
          <a:lstStyle/>
          <a:p>
            <a:fld id="{DC57F177-B9F0-4B7D-B59F-5386B4CDB691}" type="slidenum">
              <a:rPr lang="en-IN" smtClean="0"/>
              <a:t>23</a:t>
            </a:fld>
            <a:endParaRPr lang="en-IN"/>
          </a:p>
        </p:txBody>
      </p:sp>
    </p:spTree>
    <p:extLst>
      <p:ext uri="{BB962C8B-B14F-4D97-AF65-F5344CB8AC3E}">
        <p14:creationId xmlns:p14="http://schemas.microsoft.com/office/powerpoint/2010/main" val="2098250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AD458-C86F-40A9-BD51-83C94D994710}"/>
              </a:ext>
            </a:extLst>
          </p:cNvPr>
          <p:cNvSpPr>
            <a:spLocks noGrp="1"/>
          </p:cNvSpPr>
          <p:nvPr>
            <p:ph type="title"/>
          </p:nvPr>
        </p:nvSpPr>
        <p:spPr/>
        <p:txBody>
          <a:bodyPr>
            <a:normAutofit/>
          </a:bodyPr>
          <a:lstStyle/>
          <a:p>
            <a:pPr algn="ctr"/>
            <a:r>
              <a:rPr lang="en-IN" dirty="0">
                <a:solidFill>
                  <a:schemeClr val="tx1"/>
                </a:solidFill>
                <a:latin typeface="Times New Roman" panose="02020603050405020304" pitchFamily="18" charset="0"/>
                <a:cs typeface="Times New Roman" panose="02020603050405020304" pitchFamily="18" charset="0"/>
              </a:rPr>
              <a:t>  Abstract</a:t>
            </a:r>
            <a:br>
              <a:rPr lang="en-IN" dirty="0">
                <a:solidFill>
                  <a:schemeClr val="tx1"/>
                </a:solidFill>
                <a:latin typeface="Times New Roman" panose="02020603050405020304" pitchFamily="18" charset="0"/>
                <a:cs typeface="Times New Roman" panose="02020603050405020304" pitchFamily="18" charset="0"/>
              </a:rPr>
            </a:br>
            <a:br>
              <a:rPr lang="en-IN" sz="2000" dirty="0">
                <a:solidFill>
                  <a:schemeClr val="tx1"/>
                </a:solidFill>
                <a:latin typeface="Times New Roman" panose="02020603050405020304" pitchFamily="18" charset="0"/>
                <a:cs typeface="Times New Roman" panose="02020603050405020304" pitchFamily="18" charset="0"/>
              </a:rPr>
            </a:b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73E716D7-69E1-4E1A-A39C-5B63B9879071}"/>
              </a:ext>
            </a:extLst>
          </p:cNvPr>
          <p:cNvSpPr>
            <a:spLocks noGrp="1"/>
          </p:cNvSpPr>
          <p:nvPr>
            <p:ph idx="1"/>
          </p:nvPr>
        </p:nvSpPr>
        <p:spPr>
          <a:xfrm>
            <a:off x="1192341" y="1507663"/>
            <a:ext cx="8596668" cy="3880773"/>
          </a:xfrm>
        </p:spPr>
        <p:txBody>
          <a:bodyPr/>
          <a:lstStyle/>
          <a:p>
            <a:pPr marL="0" indent="0">
              <a:buNone/>
            </a:pPr>
            <a:r>
              <a:rPr lang="en-IN" sz="2400" dirty="0">
                <a:solidFill>
                  <a:schemeClr val="tx1"/>
                </a:solidFill>
                <a:latin typeface="Times New Roman" panose="02020603050405020304" pitchFamily="18" charset="0"/>
                <a:cs typeface="Times New Roman" panose="02020603050405020304" pitchFamily="18" charset="0"/>
              </a:rPr>
              <a:t>Cyber terrorism is comprised of two words Cyber: characteristics of culture of computers, information technology, and virtual reality. Terrorism: the unofficial or unauthorized use of violence and intimidation in the pursuit of political terms. </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As the internet grows day by day, traditional concepts and methods of terrorism have taken new dimensions. Individuals of groups can use the autonomy afforded by cyberspace to threaten citizens, specific groups, communities, political parties, and event governments of countries.</a:t>
            </a:r>
            <a:br>
              <a:rPr lang="en-IN" sz="1600" dirty="0"/>
            </a:br>
            <a:endParaRPr lang="en-IN" dirty="0"/>
          </a:p>
        </p:txBody>
      </p:sp>
      <p:sp>
        <p:nvSpPr>
          <p:cNvPr id="3" name="Date Placeholder 2">
            <a:extLst>
              <a:ext uri="{FF2B5EF4-FFF2-40B4-BE49-F238E27FC236}">
                <a16:creationId xmlns:a16="http://schemas.microsoft.com/office/drawing/2014/main" id="{087F3952-101A-4A40-A1CB-7F6A110422AA}"/>
              </a:ext>
            </a:extLst>
          </p:cNvPr>
          <p:cNvSpPr>
            <a:spLocks noGrp="1"/>
          </p:cNvSpPr>
          <p:nvPr>
            <p:ph type="dt" sz="half" idx="10"/>
          </p:nvPr>
        </p:nvSpPr>
        <p:spPr/>
        <p:txBody>
          <a:bodyPr/>
          <a:lstStyle/>
          <a:p>
            <a:fld id="{33142389-396A-4E90-A4D5-C1B06D262B1C}" type="datetime1">
              <a:rPr lang="en-IN" smtClean="0"/>
              <a:t>08-06-2021</a:t>
            </a:fld>
            <a:endParaRPr lang="en-IN"/>
          </a:p>
        </p:txBody>
      </p:sp>
      <p:sp>
        <p:nvSpPr>
          <p:cNvPr id="4" name="Slide Number Placeholder 3">
            <a:extLst>
              <a:ext uri="{FF2B5EF4-FFF2-40B4-BE49-F238E27FC236}">
                <a16:creationId xmlns:a16="http://schemas.microsoft.com/office/drawing/2014/main" id="{7FE89E42-A9F8-4632-BBDF-89F1661D17C3}"/>
              </a:ext>
            </a:extLst>
          </p:cNvPr>
          <p:cNvSpPr>
            <a:spLocks noGrp="1"/>
          </p:cNvSpPr>
          <p:nvPr>
            <p:ph type="sldNum" sz="quarter" idx="12"/>
          </p:nvPr>
        </p:nvSpPr>
        <p:spPr/>
        <p:txBody>
          <a:bodyPr/>
          <a:lstStyle/>
          <a:p>
            <a:fld id="{DC57F177-B9F0-4B7D-B59F-5386B4CDB691}" type="slidenum">
              <a:rPr lang="en-IN" smtClean="0"/>
              <a:t>3</a:t>
            </a:fld>
            <a:endParaRPr lang="en-IN"/>
          </a:p>
        </p:txBody>
      </p:sp>
    </p:spTree>
    <p:extLst>
      <p:ext uri="{BB962C8B-B14F-4D97-AF65-F5344CB8AC3E}">
        <p14:creationId xmlns:p14="http://schemas.microsoft.com/office/powerpoint/2010/main" val="1666043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789C0-1F51-4502-8FF5-1851A98ED44D}"/>
              </a:ext>
            </a:extLst>
          </p:cNvPr>
          <p:cNvSpPr>
            <a:spLocks noGrp="1"/>
          </p:cNvSpPr>
          <p:nvPr>
            <p:ph type="title"/>
          </p:nvPr>
        </p:nvSpPr>
        <p:spPr>
          <a:xfrm>
            <a:off x="677334" y="246994"/>
            <a:ext cx="8596668" cy="493986"/>
          </a:xfrm>
        </p:spPr>
        <p:txBody>
          <a:bodyPr>
            <a:normAutofit fontScale="90000"/>
          </a:bodyPr>
          <a:lstStyle/>
          <a:p>
            <a:r>
              <a:rPr lang="en-IN" sz="2800" dirty="0">
                <a:solidFill>
                  <a:schemeClr val="tx1"/>
                </a:solidFill>
                <a:latin typeface="Times New Roman" panose="02020603050405020304" pitchFamily="18" charset="0"/>
                <a:cs typeface="Times New Roman" panose="02020603050405020304" pitchFamily="18" charset="0"/>
              </a:rPr>
              <a:t>Key Points :-</a:t>
            </a:r>
          </a:p>
        </p:txBody>
      </p:sp>
      <p:sp>
        <p:nvSpPr>
          <p:cNvPr id="3" name="Content Placeholder 2">
            <a:extLst>
              <a:ext uri="{FF2B5EF4-FFF2-40B4-BE49-F238E27FC236}">
                <a16:creationId xmlns:a16="http://schemas.microsoft.com/office/drawing/2014/main" id="{C1E32423-C3FD-4601-8D59-FF1D6EF125DA}"/>
              </a:ext>
            </a:extLst>
          </p:cNvPr>
          <p:cNvSpPr>
            <a:spLocks noGrp="1"/>
          </p:cNvSpPr>
          <p:nvPr>
            <p:ph idx="1"/>
          </p:nvPr>
        </p:nvSpPr>
        <p:spPr>
          <a:xfrm>
            <a:off x="677334" y="884583"/>
            <a:ext cx="8596668" cy="5290587"/>
          </a:xfrm>
          <a:noFill/>
        </p:spPr>
        <p:txBody>
          <a:bodyPr>
            <a:noAutofit/>
          </a:bodyPr>
          <a:lstStyle/>
          <a:p>
            <a:pPr>
              <a:buClr>
                <a:srgbClr val="002060"/>
              </a:buClr>
              <a:buFont typeface="Wingdings" panose="05000000000000000000" pitchFamily="2" charset="2"/>
              <a:buChar char="Ø"/>
            </a:pPr>
            <a:r>
              <a:rPr lang="en-IN" sz="1700" dirty="0">
                <a:solidFill>
                  <a:schemeClr val="tx1"/>
                </a:solidFill>
                <a:latin typeface="Times New Roman" panose="02020603050405020304" pitchFamily="18" charset="0"/>
                <a:cs typeface="Times New Roman" panose="02020603050405020304" pitchFamily="18" charset="0"/>
              </a:rPr>
              <a:t>Introduction</a:t>
            </a:r>
          </a:p>
          <a:p>
            <a:pPr>
              <a:buClr>
                <a:srgbClr val="002060"/>
              </a:buClr>
              <a:buFont typeface="Wingdings" panose="05000000000000000000" pitchFamily="2" charset="2"/>
              <a:buChar char="Ø"/>
            </a:pPr>
            <a:r>
              <a:rPr lang="en-IN" sz="1700" dirty="0">
                <a:solidFill>
                  <a:schemeClr val="tx1"/>
                </a:solidFill>
                <a:latin typeface="Times New Roman" panose="02020603050405020304" pitchFamily="18" charset="0"/>
                <a:cs typeface="Times New Roman" panose="02020603050405020304" pitchFamily="18" charset="0"/>
              </a:rPr>
              <a:t>What is Cyber Terrorism</a:t>
            </a:r>
          </a:p>
          <a:p>
            <a:pPr>
              <a:buClr>
                <a:srgbClr val="002060"/>
              </a:buClr>
              <a:buFont typeface="Wingdings" panose="05000000000000000000" pitchFamily="2" charset="2"/>
              <a:buChar char="Ø"/>
            </a:pPr>
            <a:r>
              <a:rPr lang="en-IN" sz="1700" dirty="0">
                <a:solidFill>
                  <a:schemeClr val="tx1"/>
                </a:solidFill>
                <a:latin typeface="Times New Roman" panose="02020603050405020304" pitchFamily="18" charset="0"/>
                <a:cs typeface="Times New Roman" panose="02020603050405020304" pitchFamily="18" charset="0"/>
              </a:rPr>
              <a:t>Impact of Cyber Terrorism</a:t>
            </a:r>
          </a:p>
          <a:p>
            <a:pPr>
              <a:buClr>
                <a:srgbClr val="002060"/>
              </a:buClr>
              <a:buFont typeface="Wingdings" panose="05000000000000000000" pitchFamily="2" charset="2"/>
              <a:buChar char="Ø"/>
            </a:pPr>
            <a:r>
              <a:rPr lang="en-IN" sz="1700" dirty="0">
                <a:solidFill>
                  <a:schemeClr val="tx1"/>
                </a:solidFill>
                <a:latin typeface="Times New Roman" panose="02020603050405020304" pitchFamily="18" charset="0"/>
                <a:cs typeface="Times New Roman" panose="02020603050405020304" pitchFamily="18" charset="0"/>
              </a:rPr>
              <a:t>Common attacking methods</a:t>
            </a:r>
          </a:p>
          <a:p>
            <a:pPr>
              <a:buClr>
                <a:srgbClr val="002060"/>
              </a:buClr>
              <a:buFont typeface="Wingdings" panose="05000000000000000000" pitchFamily="2" charset="2"/>
              <a:buChar char="Ø"/>
            </a:pPr>
            <a:r>
              <a:rPr lang="en-IN" sz="1700" dirty="0">
                <a:solidFill>
                  <a:schemeClr val="tx1"/>
                </a:solidFill>
                <a:latin typeface="Times New Roman" panose="02020603050405020304" pitchFamily="18" charset="0"/>
                <a:cs typeface="Times New Roman" panose="02020603050405020304" pitchFamily="18" charset="0"/>
              </a:rPr>
              <a:t>Ip Spoofing</a:t>
            </a:r>
          </a:p>
          <a:p>
            <a:pPr>
              <a:buClr>
                <a:srgbClr val="002060"/>
              </a:buClr>
              <a:buFont typeface="Wingdings" panose="05000000000000000000" pitchFamily="2" charset="2"/>
              <a:buChar char="Ø"/>
            </a:pPr>
            <a:r>
              <a:rPr lang="en-IN" sz="1700" dirty="0">
                <a:solidFill>
                  <a:schemeClr val="tx1"/>
                </a:solidFill>
                <a:latin typeface="Times New Roman" panose="02020603050405020304" pitchFamily="18" charset="0"/>
                <a:cs typeface="Times New Roman" panose="02020603050405020304" pitchFamily="18" charset="0"/>
              </a:rPr>
              <a:t>Ddos attacks</a:t>
            </a:r>
          </a:p>
          <a:p>
            <a:pPr>
              <a:buClr>
                <a:srgbClr val="002060"/>
              </a:buClr>
              <a:buFont typeface="Wingdings" panose="05000000000000000000" pitchFamily="2" charset="2"/>
              <a:buChar char="Ø"/>
            </a:pPr>
            <a:r>
              <a:rPr lang="en-IN" sz="1700" dirty="0">
                <a:solidFill>
                  <a:schemeClr val="tx1"/>
                </a:solidFill>
                <a:latin typeface="Times New Roman" panose="02020603050405020304" pitchFamily="18" charset="0"/>
                <a:cs typeface="Times New Roman" panose="02020603050405020304" pitchFamily="18" charset="0"/>
              </a:rPr>
              <a:t>Secrete information appropriation and data theft</a:t>
            </a:r>
          </a:p>
          <a:p>
            <a:pPr>
              <a:buClr>
                <a:srgbClr val="002060"/>
              </a:buClr>
              <a:buFont typeface="Wingdings" panose="05000000000000000000" pitchFamily="2" charset="2"/>
              <a:buChar char="Ø"/>
            </a:pPr>
            <a:r>
              <a:rPr lang="en-IN" sz="1700" dirty="0">
                <a:solidFill>
                  <a:schemeClr val="tx1"/>
                </a:solidFill>
                <a:latin typeface="Times New Roman" panose="02020603050405020304" pitchFamily="18" charset="0"/>
                <a:cs typeface="Times New Roman" panose="02020603050405020304" pitchFamily="18" charset="0"/>
              </a:rPr>
              <a:t>Phishing</a:t>
            </a:r>
          </a:p>
          <a:p>
            <a:pPr>
              <a:buClr>
                <a:srgbClr val="002060"/>
              </a:buClr>
              <a:buFont typeface="Wingdings" panose="05000000000000000000" pitchFamily="2" charset="2"/>
              <a:buChar char="Ø"/>
            </a:pPr>
            <a:r>
              <a:rPr lang="en-IN" sz="1700" dirty="0">
                <a:solidFill>
                  <a:schemeClr val="tx1"/>
                </a:solidFill>
                <a:latin typeface="Times New Roman" panose="02020603050405020304" pitchFamily="18" charset="0"/>
                <a:cs typeface="Times New Roman" panose="02020603050405020304" pitchFamily="18" charset="0"/>
              </a:rPr>
              <a:t>Network damage and disruption</a:t>
            </a:r>
          </a:p>
          <a:p>
            <a:pPr>
              <a:buClr>
                <a:srgbClr val="002060"/>
              </a:buClr>
              <a:buFont typeface="Wingdings" panose="05000000000000000000" pitchFamily="2" charset="2"/>
              <a:buChar char="Ø"/>
            </a:pPr>
            <a:r>
              <a:rPr lang="en-IN" sz="1700" dirty="0">
                <a:solidFill>
                  <a:schemeClr val="tx1"/>
                </a:solidFill>
                <a:latin typeface="Times New Roman" panose="02020603050405020304" pitchFamily="18" charset="0"/>
                <a:cs typeface="Times New Roman" panose="02020603050405020304" pitchFamily="18" charset="0"/>
              </a:rPr>
              <a:t>Other methods </a:t>
            </a:r>
          </a:p>
          <a:p>
            <a:pPr>
              <a:buClr>
                <a:srgbClr val="002060"/>
              </a:buClr>
              <a:buFont typeface="Wingdings" panose="05000000000000000000" pitchFamily="2" charset="2"/>
              <a:buChar char="Ø"/>
            </a:pPr>
            <a:r>
              <a:rPr lang="en-IN" sz="1700" dirty="0">
                <a:solidFill>
                  <a:schemeClr val="tx1"/>
                </a:solidFill>
                <a:latin typeface="Times New Roman" panose="02020603050405020304" pitchFamily="18" charset="0"/>
                <a:cs typeface="Times New Roman" panose="02020603050405020304" pitchFamily="18" charset="0"/>
              </a:rPr>
              <a:t>Preventions and Protections   </a:t>
            </a:r>
          </a:p>
          <a:p>
            <a:pPr>
              <a:buClr>
                <a:srgbClr val="002060"/>
              </a:buClr>
              <a:buFont typeface="Wingdings" panose="05000000000000000000" pitchFamily="2" charset="2"/>
              <a:buChar char="Ø"/>
            </a:pPr>
            <a:r>
              <a:rPr lang="en-IN" sz="1700" dirty="0">
                <a:solidFill>
                  <a:schemeClr val="tx1"/>
                </a:solidFill>
                <a:latin typeface="Times New Roman" panose="02020603050405020304" pitchFamily="18" charset="0"/>
                <a:cs typeface="Times New Roman" panose="02020603050405020304" pitchFamily="18" charset="0"/>
              </a:rPr>
              <a:t>How to deal with cyber attacks </a:t>
            </a:r>
          </a:p>
          <a:p>
            <a:pPr>
              <a:buClr>
                <a:srgbClr val="002060"/>
              </a:buClr>
              <a:buFont typeface="Wingdings" panose="05000000000000000000" pitchFamily="2" charset="2"/>
              <a:buChar char="Ø"/>
            </a:pPr>
            <a:r>
              <a:rPr lang="en-IN" sz="1700" dirty="0">
                <a:solidFill>
                  <a:schemeClr val="tx1"/>
                </a:solidFill>
                <a:latin typeface="Times New Roman" panose="02020603050405020304" pitchFamily="18" charset="0"/>
                <a:cs typeface="Times New Roman" panose="02020603050405020304" pitchFamily="18" charset="0"/>
              </a:rPr>
              <a:t>Conclusion</a:t>
            </a:r>
          </a:p>
          <a:p>
            <a:pPr>
              <a:buClr>
                <a:srgbClr val="002060"/>
              </a:buClr>
              <a:buFont typeface="Wingdings" panose="05000000000000000000" pitchFamily="2" charset="2"/>
              <a:buChar char="Ø"/>
            </a:pPr>
            <a:r>
              <a:rPr lang="en-IN" sz="1700" dirty="0">
                <a:solidFill>
                  <a:schemeClr val="tx1"/>
                </a:solidFill>
                <a:latin typeface="Times New Roman" panose="02020603050405020304" pitchFamily="18" charset="0"/>
                <a:cs typeface="Times New Roman" panose="02020603050405020304" pitchFamily="18" charset="0"/>
              </a:rPr>
              <a:t>References </a:t>
            </a:r>
          </a:p>
        </p:txBody>
      </p:sp>
      <p:sp>
        <p:nvSpPr>
          <p:cNvPr id="4" name="Date Placeholder 3">
            <a:extLst>
              <a:ext uri="{FF2B5EF4-FFF2-40B4-BE49-F238E27FC236}">
                <a16:creationId xmlns:a16="http://schemas.microsoft.com/office/drawing/2014/main" id="{AFB37FD7-E0F8-4D10-807B-C21297D53204}"/>
              </a:ext>
            </a:extLst>
          </p:cNvPr>
          <p:cNvSpPr>
            <a:spLocks noGrp="1"/>
          </p:cNvSpPr>
          <p:nvPr>
            <p:ph type="dt" sz="half" idx="10"/>
          </p:nvPr>
        </p:nvSpPr>
        <p:spPr/>
        <p:txBody>
          <a:bodyPr/>
          <a:lstStyle/>
          <a:p>
            <a:fld id="{8B4AA481-A151-498E-B557-17C6D7C7F7B9}" type="datetime1">
              <a:rPr lang="en-IN" smtClean="0"/>
              <a:t>08-06-2021</a:t>
            </a:fld>
            <a:endParaRPr lang="en-IN"/>
          </a:p>
        </p:txBody>
      </p:sp>
      <p:sp>
        <p:nvSpPr>
          <p:cNvPr id="5" name="Slide Number Placeholder 4">
            <a:extLst>
              <a:ext uri="{FF2B5EF4-FFF2-40B4-BE49-F238E27FC236}">
                <a16:creationId xmlns:a16="http://schemas.microsoft.com/office/drawing/2014/main" id="{44D7BCF3-2C26-45D0-A374-B7E9C5D4CD65}"/>
              </a:ext>
            </a:extLst>
          </p:cNvPr>
          <p:cNvSpPr>
            <a:spLocks noGrp="1"/>
          </p:cNvSpPr>
          <p:nvPr>
            <p:ph type="sldNum" sz="quarter" idx="12"/>
          </p:nvPr>
        </p:nvSpPr>
        <p:spPr/>
        <p:txBody>
          <a:bodyPr/>
          <a:lstStyle/>
          <a:p>
            <a:fld id="{DC57F177-B9F0-4B7D-B59F-5386B4CDB691}" type="slidenum">
              <a:rPr lang="en-IN" smtClean="0"/>
              <a:t>4</a:t>
            </a:fld>
            <a:endParaRPr lang="en-IN"/>
          </a:p>
        </p:txBody>
      </p:sp>
    </p:spTree>
    <p:extLst>
      <p:ext uri="{BB962C8B-B14F-4D97-AF65-F5344CB8AC3E}">
        <p14:creationId xmlns:p14="http://schemas.microsoft.com/office/powerpoint/2010/main" val="2597793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5A23D-3447-4588-A2AB-F3377229DECA}"/>
              </a:ext>
            </a:extLst>
          </p:cNvPr>
          <p:cNvSpPr>
            <a:spLocks noGrp="1"/>
          </p:cNvSpPr>
          <p:nvPr>
            <p:ph type="title"/>
          </p:nvPr>
        </p:nvSpPr>
        <p:spPr>
          <a:xfrm>
            <a:off x="677334" y="609600"/>
            <a:ext cx="8596668" cy="578069"/>
          </a:xfrm>
        </p:spPr>
        <p:txBody>
          <a:bodyPr>
            <a:noAutofit/>
          </a:bodyPr>
          <a:lstStyle/>
          <a:p>
            <a:r>
              <a:rPr lang="en-IN" sz="2800" dirty="0">
                <a:solidFill>
                  <a:schemeClr val="tx1"/>
                </a:solidFill>
                <a:latin typeface="Times New Roman" panose="02020603050405020304" pitchFamily="18" charset="0"/>
                <a:cs typeface="Times New Roman" panose="02020603050405020304" pitchFamily="18" charset="0"/>
              </a:rPr>
              <a:t>Introduction </a:t>
            </a:r>
            <a:br>
              <a:rPr lang="en-IN" sz="2800" dirty="0">
                <a:solidFill>
                  <a:schemeClr val="tx1"/>
                </a:solidFill>
                <a:latin typeface="Times New Roman" panose="02020603050405020304" pitchFamily="18" charset="0"/>
                <a:cs typeface="Times New Roman" panose="02020603050405020304" pitchFamily="18" charset="0"/>
              </a:rPr>
            </a:b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02B4F2-559F-4BA4-960A-53F25BFDDC4F}"/>
              </a:ext>
            </a:extLst>
          </p:cNvPr>
          <p:cNvSpPr>
            <a:spLocks noGrp="1"/>
          </p:cNvSpPr>
          <p:nvPr>
            <p:ph idx="1"/>
          </p:nvPr>
        </p:nvSpPr>
        <p:spPr>
          <a:xfrm>
            <a:off x="551209" y="1372313"/>
            <a:ext cx="8596668" cy="3880773"/>
          </a:xfrm>
        </p:spPr>
        <p:txBody>
          <a:bodyPr>
            <a:noAutofit/>
          </a:bodyPr>
          <a:lstStyle/>
          <a:p>
            <a:pPr>
              <a:buClr>
                <a:schemeClr val="tx1"/>
              </a:buClr>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Computer security is an issue of global concern  to those who use internet for educational purpose or any kind of use .</a:t>
            </a:r>
          </a:p>
          <a:p>
            <a:pPr>
              <a:buClr>
                <a:schemeClr val="tx1"/>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Threats of terror attack have been concerned about seriously by many governments, media and the public since very long.</a:t>
            </a:r>
          </a:p>
          <a:p>
            <a:pPr>
              <a:buClr>
                <a:schemeClr val="tx1"/>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The terror attack is planned and issued by the human being and its hazard origin - the terrorist organizations have their own self-determination.</a:t>
            </a:r>
          </a:p>
          <a:p>
            <a:pPr>
              <a:buClr>
                <a:schemeClr val="tx1"/>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Recent years have witnessed the widespread use of information technology by terrorist-type organization. </a:t>
            </a:r>
          </a:p>
          <a:p>
            <a:pPr>
              <a:buClr>
                <a:schemeClr val="tx1"/>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This has led to the emergence of a new class of threat, which has been termed ‘cyber terrorism’.</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9AAB6B5-DF96-4490-8634-BB4AB7E5FAAA}"/>
              </a:ext>
            </a:extLst>
          </p:cNvPr>
          <p:cNvSpPr>
            <a:spLocks noGrp="1"/>
          </p:cNvSpPr>
          <p:nvPr>
            <p:ph type="dt" sz="half" idx="10"/>
          </p:nvPr>
        </p:nvSpPr>
        <p:spPr/>
        <p:txBody>
          <a:bodyPr/>
          <a:lstStyle/>
          <a:p>
            <a:fld id="{E18DBEC7-9B68-4632-976B-1A53EFC43F10}" type="datetime1">
              <a:rPr lang="en-IN" smtClean="0"/>
              <a:t>08-06-2021</a:t>
            </a:fld>
            <a:endParaRPr lang="en-IN"/>
          </a:p>
        </p:txBody>
      </p:sp>
      <p:sp>
        <p:nvSpPr>
          <p:cNvPr id="5" name="Slide Number Placeholder 4">
            <a:extLst>
              <a:ext uri="{FF2B5EF4-FFF2-40B4-BE49-F238E27FC236}">
                <a16:creationId xmlns:a16="http://schemas.microsoft.com/office/drawing/2014/main" id="{60A1ACF8-C92F-456F-B477-529AF49DBCE7}"/>
              </a:ext>
            </a:extLst>
          </p:cNvPr>
          <p:cNvSpPr>
            <a:spLocks noGrp="1"/>
          </p:cNvSpPr>
          <p:nvPr>
            <p:ph type="sldNum" sz="quarter" idx="12"/>
          </p:nvPr>
        </p:nvSpPr>
        <p:spPr/>
        <p:txBody>
          <a:bodyPr/>
          <a:lstStyle/>
          <a:p>
            <a:fld id="{DC57F177-B9F0-4B7D-B59F-5386B4CDB691}" type="slidenum">
              <a:rPr lang="en-IN" smtClean="0"/>
              <a:t>5</a:t>
            </a:fld>
            <a:endParaRPr lang="en-IN"/>
          </a:p>
        </p:txBody>
      </p:sp>
    </p:spTree>
    <p:extLst>
      <p:ext uri="{BB962C8B-B14F-4D97-AF65-F5344CB8AC3E}">
        <p14:creationId xmlns:p14="http://schemas.microsoft.com/office/powerpoint/2010/main" val="2619563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A2721-FF93-4C40-975D-C2549B309832}"/>
              </a:ext>
            </a:extLst>
          </p:cNvPr>
          <p:cNvSpPr>
            <a:spLocks noGrp="1"/>
          </p:cNvSpPr>
          <p:nvPr>
            <p:ph type="title"/>
          </p:nvPr>
        </p:nvSpPr>
        <p:spPr>
          <a:xfrm>
            <a:off x="677334" y="609600"/>
            <a:ext cx="8596668" cy="714703"/>
          </a:xfrm>
        </p:spPr>
        <p:txBody>
          <a:bodyPr>
            <a:normAutofit fontScale="90000"/>
          </a:bodyPr>
          <a:lstStyle/>
          <a:p>
            <a:r>
              <a:rPr lang="en-IN" sz="2800" dirty="0">
                <a:solidFill>
                  <a:schemeClr val="tx1"/>
                </a:solidFill>
                <a:latin typeface="Times New Roman" panose="02020603050405020304" pitchFamily="18" charset="0"/>
                <a:cs typeface="Times New Roman" panose="02020603050405020304" pitchFamily="18" charset="0"/>
              </a:rPr>
              <a:t>What is Cyber Terrorism</a:t>
            </a:r>
            <a:br>
              <a:rPr lang="en-IN" sz="2800" dirty="0">
                <a:solidFill>
                  <a:schemeClr val="tx1"/>
                </a:solidFill>
                <a:latin typeface="Times New Roman" panose="02020603050405020304" pitchFamily="18" charset="0"/>
                <a:cs typeface="Times New Roman" panose="02020603050405020304" pitchFamily="18" charset="0"/>
              </a:rPr>
            </a:b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2873C212-CDF4-49F6-9D71-942755728453}"/>
              </a:ext>
            </a:extLst>
          </p:cNvPr>
          <p:cNvSpPr>
            <a:spLocks noGrp="1"/>
          </p:cNvSpPr>
          <p:nvPr>
            <p:ph idx="1"/>
          </p:nvPr>
        </p:nvSpPr>
        <p:spPr>
          <a:xfrm>
            <a:off x="677334" y="1235679"/>
            <a:ext cx="8596668" cy="3880773"/>
          </a:xfrm>
        </p:spPr>
        <p:txBody>
          <a:bodyPr>
            <a:normAutofit/>
          </a:bodyPr>
          <a:lstStyle/>
          <a:p>
            <a:pPr>
              <a:buClrTx/>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Cyber terrorism is phrase used to describe the use of internet-based attacks in terrorist activities, including acts of deliberates, large scale disruption of computer networks, especially of personal computers attached to the internet by the means of tools such as computer viruses, etc.</a:t>
            </a:r>
          </a:p>
          <a:p>
            <a:pPr>
              <a:buClrTx/>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Cyber Terrorism is the convergence of “terrorism and cyber space” .</a:t>
            </a:r>
          </a:p>
          <a:p>
            <a:pPr>
              <a:buClrTx/>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By the basic definition we can say that cyber terrorism is the terrorist activities held by the use of cyber space or internet.</a:t>
            </a:r>
          </a:p>
        </p:txBody>
      </p:sp>
      <p:sp>
        <p:nvSpPr>
          <p:cNvPr id="3" name="Date Placeholder 2">
            <a:extLst>
              <a:ext uri="{FF2B5EF4-FFF2-40B4-BE49-F238E27FC236}">
                <a16:creationId xmlns:a16="http://schemas.microsoft.com/office/drawing/2014/main" id="{EA2D0827-2E28-4C49-A13F-54882AB209C0}"/>
              </a:ext>
            </a:extLst>
          </p:cNvPr>
          <p:cNvSpPr>
            <a:spLocks noGrp="1"/>
          </p:cNvSpPr>
          <p:nvPr>
            <p:ph type="dt" sz="half" idx="10"/>
          </p:nvPr>
        </p:nvSpPr>
        <p:spPr/>
        <p:txBody>
          <a:bodyPr/>
          <a:lstStyle/>
          <a:p>
            <a:fld id="{FA5F8A32-7A38-492F-BCEC-F0D9DFD800AA}" type="datetime1">
              <a:rPr lang="en-IN" smtClean="0"/>
              <a:t>08-06-2021</a:t>
            </a:fld>
            <a:endParaRPr lang="en-IN"/>
          </a:p>
        </p:txBody>
      </p:sp>
      <p:sp>
        <p:nvSpPr>
          <p:cNvPr id="4" name="Slide Number Placeholder 3">
            <a:extLst>
              <a:ext uri="{FF2B5EF4-FFF2-40B4-BE49-F238E27FC236}">
                <a16:creationId xmlns:a16="http://schemas.microsoft.com/office/drawing/2014/main" id="{51BCE45A-7C28-4CDB-8819-C3B14BB4818D}"/>
              </a:ext>
            </a:extLst>
          </p:cNvPr>
          <p:cNvSpPr>
            <a:spLocks noGrp="1"/>
          </p:cNvSpPr>
          <p:nvPr>
            <p:ph type="sldNum" sz="quarter" idx="12"/>
          </p:nvPr>
        </p:nvSpPr>
        <p:spPr/>
        <p:txBody>
          <a:bodyPr/>
          <a:lstStyle/>
          <a:p>
            <a:fld id="{DC57F177-B9F0-4B7D-B59F-5386B4CDB691}" type="slidenum">
              <a:rPr lang="en-IN" smtClean="0"/>
              <a:t>6</a:t>
            </a:fld>
            <a:endParaRPr lang="en-IN"/>
          </a:p>
        </p:txBody>
      </p:sp>
    </p:spTree>
    <p:extLst>
      <p:ext uri="{BB962C8B-B14F-4D97-AF65-F5344CB8AC3E}">
        <p14:creationId xmlns:p14="http://schemas.microsoft.com/office/powerpoint/2010/main" val="1182619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643EA-7D0C-4A31-AF34-C793E2472492}"/>
              </a:ext>
            </a:extLst>
          </p:cNvPr>
          <p:cNvSpPr>
            <a:spLocks noGrp="1"/>
          </p:cNvSpPr>
          <p:nvPr>
            <p:ph type="title"/>
          </p:nvPr>
        </p:nvSpPr>
        <p:spPr>
          <a:xfrm>
            <a:off x="677334" y="609600"/>
            <a:ext cx="8596668" cy="533400"/>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Impact of Cyber Terrorism</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644587-DC81-4CAC-A113-64893A2D8F70}"/>
              </a:ext>
            </a:extLst>
          </p:cNvPr>
          <p:cNvSpPr>
            <a:spLocks noGrp="1"/>
          </p:cNvSpPr>
          <p:nvPr>
            <p:ph idx="1"/>
          </p:nvPr>
        </p:nvSpPr>
        <p:spPr>
          <a:xfrm>
            <a:off x="587882" y="1143000"/>
            <a:ext cx="8596668" cy="4898362"/>
          </a:xfrm>
        </p:spPr>
        <p:txBody>
          <a:bodyPr>
            <a:normAutofit/>
          </a:bodyPr>
          <a:lstStyle/>
          <a:p>
            <a:pPr>
              <a:buClrTx/>
              <a:buFont typeface="Wingdings" panose="05000000000000000000" pitchFamily="2" charset="2"/>
              <a:buChar char="Ø"/>
            </a:pPr>
            <a:r>
              <a:rPr lang="en-US" sz="2000" i="0" dirty="0">
                <a:solidFill>
                  <a:schemeClr val="tx1"/>
                </a:solidFill>
                <a:effectLst/>
                <a:latin typeface="Times New Roman" panose="02020603050405020304" pitchFamily="18" charset="0"/>
                <a:cs typeface="Times New Roman" panose="02020603050405020304" pitchFamily="18" charset="0"/>
              </a:rPr>
              <a:t>Cyberterrorism is a controversial term. Experienced cyberterrorists, who are very skilled in terms of hacking can cause massive damage to government systems, hospital records, and national security programs, which might leave a country, community or organization in turmoil and in fear of further attacks.</a:t>
            </a:r>
          </a:p>
          <a:p>
            <a:pPr>
              <a:buClrTx/>
              <a:buFont typeface="Wingdings" panose="05000000000000000000" pitchFamily="2" charset="2"/>
              <a:buChar char="Ø"/>
            </a:pPr>
            <a:r>
              <a:rPr lang="en-US" sz="2000" i="0" dirty="0">
                <a:solidFill>
                  <a:schemeClr val="tx1"/>
                </a:solidFill>
                <a:effectLst/>
                <a:latin typeface="Times New Roman" panose="02020603050405020304" pitchFamily="18" charset="0"/>
                <a:cs typeface="Times New Roman" panose="02020603050405020304" pitchFamily="18" charset="0"/>
              </a:rPr>
              <a:t>Cyber terrorism denotes unlawful attacks and threats of attack against computers, networks and information stored therein to intimidate or coerce a government or its people for propagating hidden political or unlawful social and religious agendas.</a:t>
            </a:r>
          </a:p>
          <a:p>
            <a:pPr>
              <a:buClrTx/>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Cyber terrorism is capable to harm society and perform destructive events or at least have ability to spread or generate fear among peoples .</a:t>
            </a:r>
          </a:p>
          <a:p>
            <a:pPr>
              <a:buClrTx/>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Cyber terrorism is been a concern among individual peoples to governments and entire world. </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4780D16-EF7C-446C-8C64-00C65D79EC5A}"/>
              </a:ext>
            </a:extLst>
          </p:cNvPr>
          <p:cNvSpPr>
            <a:spLocks noGrp="1"/>
          </p:cNvSpPr>
          <p:nvPr>
            <p:ph type="dt" sz="half" idx="10"/>
          </p:nvPr>
        </p:nvSpPr>
        <p:spPr/>
        <p:txBody>
          <a:bodyPr/>
          <a:lstStyle/>
          <a:p>
            <a:fld id="{B6538763-2434-4C8B-819A-7891BE404127}" type="datetime1">
              <a:rPr lang="en-IN" smtClean="0"/>
              <a:t>08-06-2021</a:t>
            </a:fld>
            <a:endParaRPr lang="en-IN"/>
          </a:p>
        </p:txBody>
      </p:sp>
      <p:sp>
        <p:nvSpPr>
          <p:cNvPr id="5" name="Slide Number Placeholder 4">
            <a:extLst>
              <a:ext uri="{FF2B5EF4-FFF2-40B4-BE49-F238E27FC236}">
                <a16:creationId xmlns:a16="http://schemas.microsoft.com/office/drawing/2014/main" id="{A2CA8F3C-66E6-4ED0-8580-1CE671EE7846}"/>
              </a:ext>
            </a:extLst>
          </p:cNvPr>
          <p:cNvSpPr>
            <a:spLocks noGrp="1"/>
          </p:cNvSpPr>
          <p:nvPr>
            <p:ph type="sldNum" sz="quarter" idx="12"/>
          </p:nvPr>
        </p:nvSpPr>
        <p:spPr/>
        <p:txBody>
          <a:bodyPr/>
          <a:lstStyle/>
          <a:p>
            <a:fld id="{DC57F177-B9F0-4B7D-B59F-5386B4CDB691}" type="slidenum">
              <a:rPr lang="en-IN" smtClean="0"/>
              <a:t>7</a:t>
            </a:fld>
            <a:endParaRPr lang="en-IN"/>
          </a:p>
        </p:txBody>
      </p:sp>
    </p:spTree>
    <p:extLst>
      <p:ext uri="{BB962C8B-B14F-4D97-AF65-F5344CB8AC3E}">
        <p14:creationId xmlns:p14="http://schemas.microsoft.com/office/powerpoint/2010/main" val="2057391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C6C3B-3DE6-4FAB-8493-6E1B9782167F}"/>
              </a:ext>
            </a:extLst>
          </p:cNvPr>
          <p:cNvSpPr>
            <a:spLocks noGrp="1"/>
          </p:cNvSpPr>
          <p:nvPr>
            <p:ph type="title"/>
          </p:nvPr>
        </p:nvSpPr>
        <p:spPr>
          <a:xfrm>
            <a:off x="677334" y="609600"/>
            <a:ext cx="8596668" cy="692426"/>
          </a:xfrm>
        </p:spPr>
        <p:txBody>
          <a:bodyPr>
            <a:normAutofit fontScale="90000"/>
          </a:bodyPr>
          <a:lstStyle/>
          <a:p>
            <a:r>
              <a:rPr lang="en-US" sz="2400" dirty="0">
                <a:solidFill>
                  <a:schemeClr val="tx1"/>
                </a:solidFill>
                <a:latin typeface="Times New Roman" panose="02020603050405020304" pitchFamily="18" charset="0"/>
                <a:cs typeface="Times New Roman" panose="02020603050405020304" pitchFamily="18" charset="0"/>
              </a:rPr>
              <a:t>Impact of Cyber Terrorism</a:t>
            </a: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a:t>
            </a:r>
            <a:r>
              <a:rPr lang="en-US" sz="2200" dirty="0">
                <a:solidFill>
                  <a:schemeClr val="tx1"/>
                </a:solidFill>
                <a:latin typeface="Times New Roman" panose="02020603050405020304" pitchFamily="18" charset="0"/>
                <a:cs typeface="Times New Roman" panose="02020603050405020304" pitchFamily="18" charset="0"/>
              </a:rPr>
              <a:t>the cyber attack have kept increasing for last decade and still increasing, causing greater losses .</a:t>
            </a: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endParaRPr lang="en-IN" sz="2400" dirty="0"/>
          </a:p>
        </p:txBody>
      </p:sp>
      <p:pic>
        <p:nvPicPr>
          <p:cNvPr id="5" name="Content Placeholder 4">
            <a:extLst>
              <a:ext uri="{FF2B5EF4-FFF2-40B4-BE49-F238E27FC236}">
                <a16:creationId xmlns:a16="http://schemas.microsoft.com/office/drawing/2014/main" id="{D59D8E49-E28D-426A-84A0-A28CC5561F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2944" y="1396447"/>
            <a:ext cx="6808490" cy="3607905"/>
          </a:xfrm>
        </p:spPr>
      </p:pic>
      <p:sp>
        <p:nvSpPr>
          <p:cNvPr id="3" name="Date Placeholder 2">
            <a:extLst>
              <a:ext uri="{FF2B5EF4-FFF2-40B4-BE49-F238E27FC236}">
                <a16:creationId xmlns:a16="http://schemas.microsoft.com/office/drawing/2014/main" id="{71A592E2-4A36-4256-9C7D-A2281C0C3F8C}"/>
              </a:ext>
            </a:extLst>
          </p:cNvPr>
          <p:cNvSpPr>
            <a:spLocks noGrp="1"/>
          </p:cNvSpPr>
          <p:nvPr>
            <p:ph type="dt" sz="half" idx="10"/>
          </p:nvPr>
        </p:nvSpPr>
        <p:spPr/>
        <p:txBody>
          <a:bodyPr/>
          <a:lstStyle/>
          <a:p>
            <a:fld id="{CE3CABE5-6E5C-400E-A065-31727A2BD223}" type="datetime1">
              <a:rPr lang="en-IN" smtClean="0"/>
              <a:t>08-06-2021</a:t>
            </a:fld>
            <a:endParaRPr lang="en-IN"/>
          </a:p>
        </p:txBody>
      </p:sp>
      <p:sp>
        <p:nvSpPr>
          <p:cNvPr id="4" name="Slide Number Placeholder 3">
            <a:extLst>
              <a:ext uri="{FF2B5EF4-FFF2-40B4-BE49-F238E27FC236}">
                <a16:creationId xmlns:a16="http://schemas.microsoft.com/office/drawing/2014/main" id="{53AFDB09-D9D3-4C7A-8E7C-C9804BA5C4E5}"/>
              </a:ext>
            </a:extLst>
          </p:cNvPr>
          <p:cNvSpPr>
            <a:spLocks noGrp="1"/>
          </p:cNvSpPr>
          <p:nvPr>
            <p:ph type="sldNum" sz="quarter" idx="12"/>
          </p:nvPr>
        </p:nvSpPr>
        <p:spPr/>
        <p:txBody>
          <a:bodyPr/>
          <a:lstStyle/>
          <a:p>
            <a:fld id="{DC57F177-B9F0-4B7D-B59F-5386B4CDB691}" type="slidenum">
              <a:rPr lang="en-IN" smtClean="0"/>
              <a:t>8</a:t>
            </a:fld>
            <a:endParaRPr lang="en-IN"/>
          </a:p>
        </p:txBody>
      </p:sp>
    </p:spTree>
    <p:extLst>
      <p:ext uri="{BB962C8B-B14F-4D97-AF65-F5344CB8AC3E}">
        <p14:creationId xmlns:p14="http://schemas.microsoft.com/office/powerpoint/2010/main" val="972217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EBE19-8598-4860-8EFA-4CA02C6864E4}"/>
              </a:ext>
            </a:extLst>
          </p:cNvPr>
          <p:cNvSpPr>
            <a:spLocks noGrp="1"/>
          </p:cNvSpPr>
          <p:nvPr>
            <p:ph type="title"/>
          </p:nvPr>
        </p:nvSpPr>
        <p:spPr>
          <a:xfrm>
            <a:off x="677334" y="1119808"/>
            <a:ext cx="8596668" cy="583096"/>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Common Attacking Methods </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9D5CA3-77D3-4CE2-AA2C-C9021D31654C}"/>
              </a:ext>
            </a:extLst>
          </p:cNvPr>
          <p:cNvSpPr>
            <a:spLocks noGrp="1"/>
          </p:cNvSpPr>
          <p:nvPr>
            <p:ph idx="1"/>
          </p:nvPr>
        </p:nvSpPr>
        <p:spPr>
          <a:xfrm>
            <a:off x="677334" y="1739348"/>
            <a:ext cx="8596668" cy="3379303"/>
          </a:xfrm>
        </p:spPr>
        <p:txBody>
          <a:bodyPr>
            <a:normAutofit/>
          </a:bodyPr>
          <a:lstStyle/>
          <a:p>
            <a:pPr>
              <a:buClr>
                <a:srgbClr val="002060"/>
              </a:buCl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Ip Spoofing</a:t>
            </a:r>
          </a:p>
          <a:p>
            <a:pPr>
              <a:buClr>
                <a:srgbClr val="002060"/>
              </a:buCl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Ddos attacks</a:t>
            </a:r>
          </a:p>
          <a:p>
            <a:pPr>
              <a:buClr>
                <a:srgbClr val="002060"/>
              </a:buClr>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Secrete information appropriation and data theft</a:t>
            </a:r>
          </a:p>
          <a:p>
            <a:pPr>
              <a:buClr>
                <a:srgbClr val="002060"/>
              </a:buCl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Phishing</a:t>
            </a:r>
          </a:p>
          <a:p>
            <a:pPr>
              <a:buClr>
                <a:srgbClr val="002060"/>
              </a:buClr>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Network damage and disruption</a:t>
            </a:r>
          </a:p>
          <a:p>
            <a:pPr>
              <a:buClr>
                <a:srgbClr val="002060"/>
              </a:buCl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Etc.</a:t>
            </a:r>
          </a:p>
          <a:p>
            <a:pPr>
              <a:buClrTx/>
              <a:buFont typeface="Wingdings" panose="05000000000000000000" pitchFamily="2" charset="2"/>
              <a:buChar char="Ø"/>
            </a:pP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1759813-78BE-462E-A871-05E9BEEEE411}"/>
              </a:ext>
            </a:extLst>
          </p:cNvPr>
          <p:cNvSpPr>
            <a:spLocks noGrp="1"/>
          </p:cNvSpPr>
          <p:nvPr>
            <p:ph type="dt" sz="half" idx="10"/>
          </p:nvPr>
        </p:nvSpPr>
        <p:spPr/>
        <p:txBody>
          <a:bodyPr/>
          <a:lstStyle/>
          <a:p>
            <a:fld id="{D3F44DDB-2863-4FF7-97D3-9B0ECB423C22}" type="datetime1">
              <a:rPr lang="en-IN" smtClean="0"/>
              <a:t>08-06-2021</a:t>
            </a:fld>
            <a:endParaRPr lang="en-IN"/>
          </a:p>
        </p:txBody>
      </p:sp>
      <p:sp>
        <p:nvSpPr>
          <p:cNvPr id="5" name="Slide Number Placeholder 4">
            <a:extLst>
              <a:ext uri="{FF2B5EF4-FFF2-40B4-BE49-F238E27FC236}">
                <a16:creationId xmlns:a16="http://schemas.microsoft.com/office/drawing/2014/main" id="{758600B5-6650-4235-BA8F-C2EBC1881BD9}"/>
              </a:ext>
            </a:extLst>
          </p:cNvPr>
          <p:cNvSpPr>
            <a:spLocks noGrp="1"/>
          </p:cNvSpPr>
          <p:nvPr>
            <p:ph type="sldNum" sz="quarter" idx="12"/>
          </p:nvPr>
        </p:nvSpPr>
        <p:spPr/>
        <p:txBody>
          <a:bodyPr/>
          <a:lstStyle/>
          <a:p>
            <a:fld id="{DC57F177-B9F0-4B7D-B59F-5386B4CDB691}" type="slidenum">
              <a:rPr lang="en-IN" smtClean="0"/>
              <a:t>9</a:t>
            </a:fld>
            <a:endParaRPr lang="en-IN"/>
          </a:p>
        </p:txBody>
      </p:sp>
    </p:spTree>
    <p:extLst>
      <p:ext uri="{BB962C8B-B14F-4D97-AF65-F5344CB8AC3E}">
        <p14:creationId xmlns:p14="http://schemas.microsoft.com/office/powerpoint/2010/main" val="2513058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256</TotalTime>
  <Words>1538</Words>
  <Application>Microsoft Office PowerPoint</Application>
  <PresentationFormat>Widescreen</PresentationFormat>
  <Paragraphs>140</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Symbol</vt:lpstr>
      <vt:lpstr>Times New Roman</vt:lpstr>
      <vt:lpstr>Trebuchet MS</vt:lpstr>
      <vt:lpstr>Wingdings</vt:lpstr>
      <vt:lpstr>Wingdings 3</vt:lpstr>
      <vt:lpstr>Facet</vt:lpstr>
      <vt:lpstr>Cyber Terrorism</vt:lpstr>
      <vt:lpstr>A Seminar Presentation on Cyber Terrorism  by Sumedh Santosh Divekar.  Roll no.:-10303320191124510056 under guidance of  Prof. Sanil Gandhi sir.      Dr. Babasaheb Ambedkar Technological University  Lonere, Mangaon Raigad-402103. </vt:lpstr>
      <vt:lpstr>  Abstract  </vt:lpstr>
      <vt:lpstr>Key Points :-</vt:lpstr>
      <vt:lpstr>Introduction  </vt:lpstr>
      <vt:lpstr>What is Cyber Terrorism </vt:lpstr>
      <vt:lpstr>Impact of Cyber Terrorism</vt:lpstr>
      <vt:lpstr>Impact of Cyber Terrorism                      the cyber attack have kept increasing for last decade and still increasing, causing greater losses .  </vt:lpstr>
      <vt:lpstr>Common Attacking Methods </vt:lpstr>
      <vt:lpstr>Ip spoofing attack</vt:lpstr>
      <vt:lpstr>Ip spoofing attack            Ip spoofing is generally used to hide the source address means to hide the senders identity .        </vt:lpstr>
      <vt:lpstr>Ddos attack </vt:lpstr>
      <vt:lpstr>Ddos attack                                                               attacker                                                                                                            server  this can also be used to check if the servers can handle large number of traffic or not</vt:lpstr>
      <vt:lpstr>Secrete information appropriation and data theft</vt:lpstr>
      <vt:lpstr>Secrete information appropriation and data theft examples</vt:lpstr>
      <vt:lpstr>Phishing Attack </vt:lpstr>
      <vt:lpstr>Network damage and disruption </vt:lpstr>
      <vt:lpstr>Serval other forms of cyber attacks </vt:lpstr>
      <vt:lpstr>How to deal with cyber terrorism         (tools against cyber attacks)</vt:lpstr>
      <vt:lpstr>Conclusion </vt:lpstr>
      <vt:lpstr>References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terrorism</dc:title>
  <dc:creator>Sumedh Divekar</dc:creator>
  <cp:lastModifiedBy>Jyoti Khalkar</cp:lastModifiedBy>
  <cp:revision>48</cp:revision>
  <dcterms:created xsi:type="dcterms:W3CDTF">2020-12-16T08:49:57Z</dcterms:created>
  <dcterms:modified xsi:type="dcterms:W3CDTF">2021-06-08T01:37:51Z</dcterms:modified>
</cp:coreProperties>
</file>