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9" r:id="rId5"/>
    <p:sldId id="263" r:id="rId6"/>
    <p:sldId id="264" r:id="rId7"/>
    <p:sldId id="266" r:id="rId8"/>
    <p:sldId id="269" r:id="rId9"/>
    <p:sldId id="267" r:id="rId10"/>
    <p:sldId id="271" r:id="rId11"/>
    <p:sldId id="272" r:id="rId12"/>
    <p:sldId id="273" r:id="rId13"/>
    <p:sldId id="274" r:id="rId14"/>
    <p:sldId id="275" r:id="rId15"/>
    <p:sldId id="276"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8" d="100"/>
          <a:sy n="88" d="100"/>
        </p:scale>
        <p:origin x="-12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DBD5CEA8-2224-4307-A1C0-F63461F09192}" type="datetimeFigureOut">
              <a:rPr lang="en-IN"/>
              <a:pPr>
                <a:defRPr/>
              </a:pPr>
              <a:t>04-09-2023</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05BBF2E2-A7BA-4D44-9A83-1A7F94890B0D}" type="slidenum">
              <a:rPr lang="en-IN"/>
              <a:pPr>
                <a:defRPr/>
              </a:pPr>
              <a:t>‹#›</a:t>
            </a:fld>
            <a:endParaRPr lang="en-IN"/>
          </a:p>
        </p:txBody>
      </p:sp>
    </p:spTree>
    <p:extLst>
      <p:ext uri="{BB962C8B-B14F-4D97-AF65-F5344CB8AC3E}">
        <p14:creationId xmlns:p14="http://schemas.microsoft.com/office/powerpoint/2010/main" val="11453998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D8657CD4-4D9D-4CAC-85E8-E51D2414617F}" type="datetimeFigureOut">
              <a:rPr lang="en-IN"/>
              <a:pPr>
                <a:defRPr/>
              </a:pPr>
              <a:t>04-09-2023</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AF9C6997-F394-4834-B01F-F6E1A58002B7}" type="slidenum">
              <a:rPr lang="en-IN"/>
              <a:pPr>
                <a:defRPr/>
              </a:pPr>
              <a:t>‹#›</a:t>
            </a:fld>
            <a:endParaRPr lang="en-IN"/>
          </a:p>
        </p:txBody>
      </p:sp>
    </p:spTree>
    <p:extLst>
      <p:ext uri="{BB962C8B-B14F-4D97-AF65-F5344CB8AC3E}">
        <p14:creationId xmlns:p14="http://schemas.microsoft.com/office/powerpoint/2010/main" val="344969910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696C75F9-6C9E-4F83-AA32-F12D6EC20477}" type="datetimeFigureOut">
              <a:rPr lang="en-IN"/>
              <a:pPr>
                <a:defRPr/>
              </a:pPr>
              <a:t>04-09-2023</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2D3F071B-FBD1-4F8D-BF06-39D4DEE3DE47}" type="slidenum">
              <a:rPr lang="en-IN"/>
              <a:pPr>
                <a:defRPr/>
              </a:pPr>
              <a:t>‹#›</a:t>
            </a:fld>
            <a:endParaRPr lang="en-IN"/>
          </a:p>
        </p:txBody>
      </p:sp>
    </p:spTree>
    <p:extLst>
      <p:ext uri="{BB962C8B-B14F-4D97-AF65-F5344CB8AC3E}">
        <p14:creationId xmlns:p14="http://schemas.microsoft.com/office/powerpoint/2010/main" val="19409860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lIns="0" tIns="0" rIns="0" bIns="0">
            <a:spAutoFit/>
          </a:bodyPr>
          <a:lstStyle>
            <a:lvl1pPr>
              <a:defRPr/>
            </a:lvl1pPr>
          </a:lstStyle>
          <a:p>
            <a:endParaRPr/>
          </a:p>
        </p:txBody>
      </p:sp>
      <p:sp>
        <p:nvSpPr>
          <p:cNvPr id="5" name="Holder 5"/>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11"/>
          </p:nvPr>
        </p:nvSpPr>
        <p:spPr/>
        <p:txBody>
          <a:bodyPr lIns="0" tIns="0" rIns="0" bIns="0"/>
          <a:lstStyle>
            <a:lvl1pPr algn="l">
              <a:defRPr>
                <a:solidFill>
                  <a:schemeClr val="tx1">
                    <a:tint val="75000"/>
                  </a:schemeClr>
                </a:solidFill>
              </a:defRPr>
            </a:lvl1pPr>
          </a:lstStyle>
          <a:p>
            <a:pPr>
              <a:defRPr/>
            </a:pPr>
            <a:fld id="{B276BB7C-15CA-41EA-89CB-A66F7BCACB5E}" type="datetimeFigureOut">
              <a:rPr lang="en-US"/>
              <a:pPr>
                <a:defRPr/>
              </a:pPr>
              <a:t>9/4/2023</a:t>
            </a:fld>
            <a:endParaRPr lang="en-US"/>
          </a:p>
        </p:txBody>
      </p:sp>
      <p:sp>
        <p:nvSpPr>
          <p:cNvPr id="7" name="Holder 7"/>
          <p:cNvSpPr>
            <a:spLocks noGrp="1"/>
          </p:cNvSpPr>
          <p:nvPr>
            <p:ph type="sldNum" sz="quarter" idx="12"/>
          </p:nvPr>
        </p:nvSpPr>
        <p:spPr/>
        <p:txBody>
          <a:bodyPr lIns="0" tIns="0" rIns="0" bIns="0"/>
          <a:lstStyle>
            <a:lvl1pPr marL="38100">
              <a:lnSpc>
                <a:spcPts val="1115"/>
              </a:lnSpc>
              <a:defRPr sz="1000" b="0" i="0" spc="-40" dirty="0">
                <a:solidFill>
                  <a:srgbClr val="585858"/>
                </a:solidFill>
                <a:latin typeface="Arial"/>
                <a:cs typeface="Arial"/>
              </a:defRPr>
            </a:lvl1pPr>
          </a:lstStyle>
          <a:p>
            <a:pPr>
              <a:defRPr/>
            </a:pPr>
            <a:fld id="{FB84CA96-7E77-48C7-ACEE-E0BCDE85B282}" type="slidenum">
              <a:rPr/>
              <a:pPr>
                <a:defRPr/>
              </a:pPr>
              <a:t>‹#›</a:t>
            </a:fld>
            <a:endParaRPr/>
          </a:p>
        </p:txBody>
      </p:sp>
    </p:spTree>
    <p:extLst>
      <p:ext uri="{BB962C8B-B14F-4D97-AF65-F5344CB8AC3E}">
        <p14:creationId xmlns:p14="http://schemas.microsoft.com/office/powerpoint/2010/main" val="574193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3B06713A-17B5-4C0F-8901-DCB3F6ECBBAD}" type="datetimeFigureOut">
              <a:rPr lang="en-IN"/>
              <a:pPr>
                <a:defRPr/>
              </a:pPr>
              <a:t>04-09-2023</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A4B863C3-8121-4913-A441-EA903DE75BE8}" type="slidenum">
              <a:rPr lang="en-IN"/>
              <a:pPr>
                <a:defRPr/>
              </a:pPr>
              <a:t>‹#›</a:t>
            </a:fld>
            <a:endParaRPr lang="en-IN"/>
          </a:p>
        </p:txBody>
      </p:sp>
    </p:spTree>
    <p:extLst>
      <p:ext uri="{BB962C8B-B14F-4D97-AF65-F5344CB8AC3E}">
        <p14:creationId xmlns:p14="http://schemas.microsoft.com/office/powerpoint/2010/main" val="54611364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8FB0C051-81B5-4B9B-8B19-613D65A45072}" type="datetimeFigureOut">
              <a:rPr lang="en-IN"/>
              <a:pPr>
                <a:defRPr/>
              </a:pPr>
              <a:t>04-09-2023</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68ED4E3B-7A59-44DE-89C2-D5ADAA0C22B3}" type="slidenum">
              <a:rPr lang="en-IN"/>
              <a:pPr>
                <a:defRPr/>
              </a:pPr>
              <a:t>‹#›</a:t>
            </a:fld>
            <a:endParaRPr lang="en-IN"/>
          </a:p>
        </p:txBody>
      </p:sp>
    </p:spTree>
    <p:extLst>
      <p:ext uri="{BB962C8B-B14F-4D97-AF65-F5344CB8AC3E}">
        <p14:creationId xmlns:p14="http://schemas.microsoft.com/office/powerpoint/2010/main" val="305235838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87D02D7B-84FF-4EA4-B349-83C53D0EE0D5}" type="datetimeFigureOut">
              <a:rPr lang="en-IN"/>
              <a:pPr>
                <a:defRPr/>
              </a:pPr>
              <a:t>04-09-2023</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88D1548C-7EAC-42C8-BE8F-74563A63079D}" type="slidenum">
              <a:rPr lang="en-IN"/>
              <a:pPr>
                <a:defRPr/>
              </a:pPr>
              <a:t>‹#›</a:t>
            </a:fld>
            <a:endParaRPr lang="en-IN"/>
          </a:p>
        </p:txBody>
      </p:sp>
    </p:spTree>
    <p:extLst>
      <p:ext uri="{BB962C8B-B14F-4D97-AF65-F5344CB8AC3E}">
        <p14:creationId xmlns:p14="http://schemas.microsoft.com/office/powerpoint/2010/main" val="386609582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extLst>
          </p:cNvPr>
          <p:cNvSpPr>
            <a:spLocks noGrp="1"/>
          </p:cNvSpPr>
          <p:nvPr>
            <p:ph type="dt" sz="half" idx="10"/>
          </p:nvPr>
        </p:nvSpPr>
        <p:spPr/>
        <p:txBody>
          <a:bodyPr/>
          <a:lstStyle>
            <a:lvl1pPr>
              <a:defRPr/>
            </a:lvl1pPr>
          </a:lstStyle>
          <a:p>
            <a:pPr>
              <a:defRPr/>
            </a:pPr>
            <a:fld id="{A134D8AC-D244-43B0-BC2E-197B55C35B12}" type="datetimeFigureOut">
              <a:rPr lang="en-IN"/>
              <a:pPr>
                <a:defRPr/>
              </a:pPr>
              <a:t>04-09-2023</a:t>
            </a:fld>
            <a:endParaRPr lang="en-IN"/>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pPr>
              <a:defRPr/>
            </a:pPr>
            <a:fld id="{0855BF29-A83E-44C5-9A94-39B7D4BCB63F}" type="slidenum">
              <a:rPr lang="en-IN"/>
              <a:pPr>
                <a:defRPr/>
              </a:pPr>
              <a:t>‹#›</a:t>
            </a:fld>
            <a:endParaRPr lang="en-IN"/>
          </a:p>
        </p:txBody>
      </p:sp>
    </p:spTree>
    <p:extLst>
      <p:ext uri="{BB962C8B-B14F-4D97-AF65-F5344CB8AC3E}">
        <p14:creationId xmlns:p14="http://schemas.microsoft.com/office/powerpoint/2010/main" val="39954250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extLst>
          </p:cNvPr>
          <p:cNvSpPr>
            <a:spLocks noGrp="1"/>
          </p:cNvSpPr>
          <p:nvPr>
            <p:ph type="dt" sz="half" idx="10"/>
          </p:nvPr>
        </p:nvSpPr>
        <p:spPr/>
        <p:txBody>
          <a:bodyPr/>
          <a:lstStyle>
            <a:lvl1pPr>
              <a:defRPr/>
            </a:lvl1pPr>
          </a:lstStyle>
          <a:p>
            <a:pPr>
              <a:defRPr/>
            </a:pPr>
            <a:fld id="{03D11FA9-253A-40AA-8073-01B5C7921DA7}" type="datetimeFigureOut">
              <a:rPr lang="en-IN"/>
              <a:pPr>
                <a:defRPr/>
              </a:pPr>
              <a:t>04-09-2023</a:t>
            </a:fld>
            <a:endParaRPr lang="en-IN"/>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pPr>
              <a:defRPr/>
            </a:pPr>
            <a:fld id="{1DB58916-C91E-402C-915E-35896B2498EE}" type="slidenum">
              <a:rPr lang="en-IN"/>
              <a:pPr>
                <a:defRPr/>
              </a:pPr>
              <a:t>‹#›</a:t>
            </a:fld>
            <a:endParaRPr lang="en-IN"/>
          </a:p>
        </p:txBody>
      </p:sp>
    </p:spTree>
    <p:extLst>
      <p:ext uri="{BB962C8B-B14F-4D97-AF65-F5344CB8AC3E}">
        <p14:creationId xmlns:p14="http://schemas.microsoft.com/office/powerpoint/2010/main" val="9581355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pPr>
              <a:defRPr/>
            </a:pPr>
            <a:fld id="{5FAAECF3-F315-4EE5-BDBB-E86555B9CE6C}" type="datetimeFigureOut">
              <a:rPr lang="en-IN"/>
              <a:pPr>
                <a:defRPr/>
              </a:pPr>
              <a:t>04-09-2023</a:t>
            </a:fld>
            <a:endParaRPr lang="en-IN"/>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pPr>
              <a:defRPr/>
            </a:pPr>
            <a:fld id="{F21F22A2-D478-4439-9219-221D57A798E0}" type="slidenum">
              <a:rPr lang="en-IN"/>
              <a:pPr>
                <a:defRPr/>
              </a:pPr>
              <a:t>‹#›</a:t>
            </a:fld>
            <a:endParaRPr lang="en-IN"/>
          </a:p>
        </p:txBody>
      </p:sp>
    </p:spTree>
    <p:extLst>
      <p:ext uri="{BB962C8B-B14F-4D97-AF65-F5344CB8AC3E}">
        <p14:creationId xmlns:p14="http://schemas.microsoft.com/office/powerpoint/2010/main" val="177156383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D1887635-C592-402C-ABF2-9778B953D0E8}" type="datetimeFigureOut">
              <a:rPr lang="en-IN"/>
              <a:pPr>
                <a:defRPr/>
              </a:pPr>
              <a:t>04-09-2023</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83F7EA6F-F595-44E4-AAF8-E772C4C5139F}" type="slidenum">
              <a:rPr lang="en-IN"/>
              <a:pPr>
                <a:defRPr/>
              </a:pPr>
              <a:t>‹#›</a:t>
            </a:fld>
            <a:endParaRPr lang="en-IN"/>
          </a:p>
        </p:txBody>
      </p:sp>
    </p:spTree>
    <p:extLst>
      <p:ext uri="{BB962C8B-B14F-4D97-AF65-F5344CB8AC3E}">
        <p14:creationId xmlns:p14="http://schemas.microsoft.com/office/powerpoint/2010/main" val="96221679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B41BF9A1-BABE-4972-ACA8-9FC8B37690C9}" type="datetimeFigureOut">
              <a:rPr lang="en-IN"/>
              <a:pPr>
                <a:defRPr/>
              </a:pPr>
              <a:t>04-09-2023</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AA399221-1FBC-411E-BBD0-7DE5C8FF7461}" type="slidenum">
              <a:rPr lang="en-IN"/>
              <a:pPr>
                <a:defRPr/>
              </a:pPr>
              <a:t>‹#›</a:t>
            </a:fld>
            <a:endParaRPr lang="en-IN"/>
          </a:p>
        </p:txBody>
      </p:sp>
    </p:spTree>
    <p:extLst>
      <p:ext uri="{BB962C8B-B14F-4D97-AF65-F5344CB8AC3E}">
        <p14:creationId xmlns:p14="http://schemas.microsoft.com/office/powerpoint/2010/main" val="80413170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a:extLst>
              <a:ext uri="{FF2B5EF4-FFF2-40B4-BE49-F238E27FC236}"/>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C644586-CCB4-4BAF-9036-9CF5517FA8CD}" type="datetimeFigureOut">
              <a:rPr lang="en-IN"/>
              <a:pPr>
                <a:defRPr/>
              </a:pPr>
              <a:t>04-09-2023</a:t>
            </a:fld>
            <a:endParaRPr lang="en-IN"/>
          </a:p>
        </p:txBody>
      </p:sp>
      <p:sp>
        <p:nvSpPr>
          <p:cNvPr id="5" name="Footer Placeholder 4">
            <a:extLst>
              <a:ext uri="{FF2B5EF4-FFF2-40B4-BE49-F238E27FC236}"/>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48163E-0B6B-4F2D-92A4-7A901F1353BF}"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endParaRPr lang="en-IN" smtClean="0"/>
          </a:p>
        </p:txBody>
      </p:sp>
      <p:sp>
        <p:nvSpPr>
          <p:cNvPr id="3075" name="Subtitle 2"/>
          <p:cNvSpPr>
            <a:spLocks noGrp="1"/>
          </p:cNvSpPr>
          <p:nvPr>
            <p:ph type="subTitle" idx="1"/>
          </p:nvPr>
        </p:nvSpPr>
        <p:spPr/>
        <p:txBody>
          <a:bodyPr/>
          <a:lstStyle/>
          <a:p>
            <a:endParaRPr lang="en-IN" smtClean="0"/>
          </a:p>
        </p:txBody>
      </p:sp>
      <p:sp>
        <p:nvSpPr>
          <p:cNvPr id="3076" name="object 2"/>
          <p:cNvSpPr>
            <a:spLocks noChangeArrowheads="1"/>
          </p:cNvSpPr>
          <p:nvPr/>
        </p:nvSpPr>
        <p:spPr bwMode="auto">
          <a:xfrm>
            <a:off x="0" y="0"/>
            <a:ext cx="12192000" cy="6858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 name="object 3">
            <a:extLst>
              <a:ext uri="{FF2B5EF4-FFF2-40B4-BE49-F238E27FC236}"/>
            </a:extLst>
          </p:cNvPr>
          <p:cNvSpPr txBox="1">
            <a:spLocks/>
          </p:cNvSpPr>
          <p:nvPr/>
        </p:nvSpPr>
        <p:spPr>
          <a:xfrm>
            <a:off x="576263" y="1065213"/>
            <a:ext cx="3671887" cy="2081212"/>
          </a:xfrm>
          <a:prstGeom prst="rect">
            <a:avLst/>
          </a:prstGeom>
        </p:spPr>
        <p:txBody>
          <a:bodyPr lIns="0" tIns="365125" rIns="0" bIns="0" anchor="b">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lnSpc>
                <a:spcPct val="70000"/>
              </a:lnSpc>
              <a:spcBef>
                <a:spcPts val="2875"/>
              </a:spcBef>
            </a:pPr>
            <a:r>
              <a:rPr lang="en-IN" sz="7700" b="1" dirty="0">
                <a:solidFill>
                  <a:srgbClr val="FFFFFF"/>
                </a:solidFill>
                <a:latin typeface="Arial" charset="0"/>
              </a:rPr>
              <a:t>DARQ  POWER</a:t>
            </a:r>
            <a:endParaRPr lang="en-IN" sz="7700" b="1" dirty="0">
              <a:latin typeface="Arial" charset="0"/>
            </a:endParaRPr>
          </a:p>
        </p:txBody>
      </p:sp>
      <p:sp>
        <p:nvSpPr>
          <p:cNvPr id="7" name="object 4">
            <a:extLst>
              <a:ext uri="{FF2B5EF4-FFF2-40B4-BE49-F238E27FC236}"/>
            </a:extLst>
          </p:cNvPr>
          <p:cNvSpPr txBox="1"/>
          <p:nvPr/>
        </p:nvSpPr>
        <p:spPr>
          <a:xfrm>
            <a:off x="214313" y="3078163"/>
            <a:ext cx="5686425" cy="695325"/>
          </a:xfrm>
          <a:prstGeom prst="rect">
            <a:avLst/>
          </a:prstGeom>
        </p:spPr>
        <p:txBody>
          <a:bodyPr lIns="0" tIns="12065"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ts val="100"/>
              </a:spcBef>
            </a:pPr>
            <a:r>
              <a:rPr lang="en-US" sz="2200" b="1">
                <a:solidFill>
                  <a:srgbClr val="FFFFFF"/>
                </a:solidFill>
                <a:latin typeface="Arial" charset="0"/>
              </a:rPr>
              <a:t>Understanding the DNA of DARQ to drive  value for the Industry</a:t>
            </a:r>
            <a:endParaRPr lang="en-US" sz="2200">
              <a:latin typeface="Arial" charset="0"/>
            </a:endParaRPr>
          </a:p>
        </p:txBody>
      </p:sp>
      <p:sp>
        <p:nvSpPr>
          <p:cNvPr id="6" name="TextBox 5">
            <a:extLst>
              <a:ext uri="{FF2B5EF4-FFF2-40B4-BE49-F238E27FC236}"/>
            </a:extLst>
          </p:cNvPr>
          <p:cNvSpPr txBox="1"/>
          <p:nvPr/>
        </p:nvSpPr>
        <p:spPr>
          <a:xfrm>
            <a:off x="115888" y="5127625"/>
            <a:ext cx="2601912" cy="923330"/>
          </a:xfrm>
          <a:prstGeom prst="rect">
            <a:avLst/>
          </a:prstGeom>
          <a:noFill/>
        </p:spPr>
        <p:txBody>
          <a:bodyPr>
            <a:spAutoFit/>
          </a:bodyPr>
          <a:lstStyle/>
          <a:p>
            <a:pPr fontAlgn="auto">
              <a:spcBef>
                <a:spcPts val="0"/>
              </a:spcBef>
              <a:spcAft>
                <a:spcPts val="0"/>
              </a:spcAft>
              <a:defRPr/>
            </a:pPr>
            <a:r>
              <a:rPr lang="en-US" dirty="0">
                <a:solidFill>
                  <a:schemeClr val="bg1">
                    <a:lumMod val="65000"/>
                  </a:schemeClr>
                </a:solidFill>
                <a:latin typeface="+mn-lt"/>
                <a:cs typeface="+mn-cs"/>
              </a:rPr>
              <a:t>Seminar by </a:t>
            </a:r>
            <a:r>
              <a:rPr lang="en-US" dirty="0" smtClean="0">
                <a:solidFill>
                  <a:schemeClr val="bg1">
                    <a:lumMod val="65000"/>
                  </a:schemeClr>
                </a:solidFill>
                <a:latin typeface="+mn-lt"/>
                <a:cs typeface="+mn-cs"/>
              </a:rPr>
              <a:t>:</a:t>
            </a:r>
          </a:p>
          <a:p>
            <a:pPr fontAlgn="auto">
              <a:spcBef>
                <a:spcPts val="0"/>
              </a:spcBef>
              <a:spcAft>
                <a:spcPts val="0"/>
              </a:spcAft>
              <a:defRPr/>
            </a:pPr>
            <a:r>
              <a:rPr lang="en-US" dirty="0" err="1" smtClean="0">
                <a:solidFill>
                  <a:schemeClr val="bg1">
                    <a:lumMod val="65000"/>
                  </a:schemeClr>
                </a:solidFill>
                <a:latin typeface="+mn-lt"/>
                <a:cs typeface="+mn-cs"/>
              </a:rPr>
              <a:t>Chavan</a:t>
            </a:r>
            <a:r>
              <a:rPr lang="en-US" dirty="0" smtClean="0">
                <a:solidFill>
                  <a:schemeClr val="bg1">
                    <a:lumMod val="65000"/>
                  </a:schemeClr>
                </a:solidFill>
                <a:latin typeface="+mn-lt"/>
                <a:cs typeface="+mn-cs"/>
              </a:rPr>
              <a:t> Bhakti</a:t>
            </a:r>
            <a:endParaRPr lang="en-US" dirty="0">
              <a:solidFill>
                <a:schemeClr val="bg1">
                  <a:lumMod val="65000"/>
                </a:schemeClr>
              </a:solidFill>
              <a:latin typeface="+mn-lt"/>
              <a:cs typeface="+mn-cs"/>
            </a:endParaRPr>
          </a:p>
          <a:p>
            <a:pPr fontAlgn="auto">
              <a:spcBef>
                <a:spcPts val="0"/>
              </a:spcBef>
              <a:spcAft>
                <a:spcPts val="0"/>
              </a:spcAft>
              <a:defRPr/>
            </a:pPr>
            <a:r>
              <a:rPr lang="en-US" dirty="0" err="1" smtClean="0">
                <a:solidFill>
                  <a:schemeClr val="bg1">
                    <a:lumMod val="65000"/>
                  </a:schemeClr>
                </a:solidFill>
                <a:latin typeface="+mn-lt"/>
                <a:cs typeface="+mn-cs"/>
              </a:rPr>
              <a:t>B.Tech</a:t>
            </a:r>
            <a:r>
              <a:rPr lang="en-US" dirty="0" smtClean="0">
                <a:solidFill>
                  <a:schemeClr val="bg1">
                    <a:lumMod val="65000"/>
                  </a:schemeClr>
                </a:solidFill>
                <a:latin typeface="+mn-lt"/>
                <a:cs typeface="+mn-cs"/>
              </a:rPr>
              <a:t> </a:t>
            </a:r>
            <a:r>
              <a:rPr lang="en-US" dirty="0">
                <a:solidFill>
                  <a:schemeClr val="bg1">
                    <a:lumMod val="65000"/>
                  </a:schemeClr>
                </a:solidFill>
                <a:latin typeface="+mn-lt"/>
                <a:cs typeface="+mn-cs"/>
              </a:rPr>
              <a:t>(Third year)</a:t>
            </a:r>
            <a:endParaRPr lang="en-IN" dirty="0">
              <a:solidFill>
                <a:schemeClr val="bg1">
                  <a:lumMod val="65000"/>
                </a:schemeClr>
              </a:solidFill>
              <a:latin typeface="+mn-lt"/>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6000">
              <a:schemeClr val="accent1">
                <a:lumMod val="45000"/>
                <a:lumOff val="55000"/>
              </a:schemeClr>
            </a:gs>
            <a:gs pos="20000">
              <a:srgbClr val="ABC0E4"/>
            </a:gs>
            <a:gs pos="10000">
              <a:schemeClr val="accent1">
                <a:lumMod val="45000"/>
                <a:lumOff val="55000"/>
              </a:schemeClr>
            </a:gs>
            <a:gs pos="95750">
              <a:srgbClr val="9C83C7"/>
            </a:gs>
            <a:gs pos="0">
              <a:srgbClr val="7030A0"/>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object 5"/>
          <p:cNvSpPr>
            <a:spLocks noGrp="1"/>
          </p:cNvSpPr>
          <p:nvPr>
            <p:ph type="sldNum" sz="quarter" idx="12"/>
          </p:nvPr>
        </p:nvSpPr>
        <p:spPr>
          <a:xfrm>
            <a:off x="11642725" y="6581775"/>
            <a:ext cx="207963" cy="152400"/>
          </a:xfrm>
        </p:spPr>
        <p:txBody>
          <a:bodyPr wrap="square" lIns="0" tIns="0" rIns="0" bIns="0">
            <a:spAutoFit/>
          </a:bodyPr>
          <a:lstStyle>
            <a:defPPr>
              <a:defRPr lang="en-US"/>
            </a:defPPr>
            <a:lvl1pPr marL="0" algn="l" defTabSz="914400" rtl="0" eaLnBrk="1" latinLnBrk="0" hangingPunct="1">
              <a:defRPr sz="1000" b="0" i="0" kern="1200">
                <a:solidFill>
                  <a:srgbClr val="58585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15"/>
              </a:lnSpc>
              <a:defRPr/>
            </a:pPr>
            <a:fld id="{7650327E-FBD2-46F6-923B-EFDC5A066BB5}" type="slidenum">
              <a:rPr lang="en-IN" spc="-40" smtClean="0"/>
              <a:pPr marL="38100">
                <a:lnSpc>
                  <a:spcPts val="1115"/>
                </a:lnSpc>
                <a:defRPr/>
              </a:pPr>
              <a:t>10</a:t>
            </a:fld>
            <a:endParaRPr spc="-40" dirty="0"/>
          </a:p>
        </p:txBody>
      </p:sp>
      <p:sp>
        <p:nvSpPr>
          <p:cNvPr id="9" name="object 3">
            <a:extLst>
              <a:ext uri="{FF2B5EF4-FFF2-40B4-BE49-F238E27FC236}"/>
            </a:extLst>
          </p:cNvPr>
          <p:cNvSpPr txBox="1">
            <a:spLocks/>
          </p:cNvSpPr>
          <p:nvPr/>
        </p:nvSpPr>
        <p:spPr>
          <a:xfrm>
            <a:off x="1752600" y="2389188"/>
            <a:ext cx="4883150" cy="2079625"/>
          </a:xfrm>
          <a:prstGeom prst="rect">
            <a:avLst/>
          </a:prstGeom>
        </p:spPr>
        <p:txBody>
          <a:bodyPr lIns="0" tIns="365125" rIns="0" bIns="0" anchor="ctr">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70000"/>
              </a:lnSpc>
              <a:spcBef>
                <a:spcPts val="2875"/>
              </a:spcBef>
            </a:pPr>
            <a:r>
              <a:rPr lang="en-IN" sz="7700" b="1">
                <a:solidFill>
                  <a:srgbClr val="7030A0"/>
                </a:solidFill>
                <a:latin typeface="Arial" charset="0"/>
              </a:rPr>
              <a:t>DECISION</a:t>
            </a:r>
            <a:r>
              <a:rPr lang="en-IN" sz="7700" b="1">
                <a:solidFill>
                  <a:srgbClr val="595959"/>
                </a:solidFill>
                <a:latin typeface="Arial" charset="0"/>
              </a:rPr>
              <a:t> </a:t>
            </a:r>
            <a:r>
              <a:rPr lang="en-IN" sz="7700">
                <a:solidFill>
                  <a:srgbClr val="595959"/>
                </a:solidFill>
                <a:latin typeface="Calibri Light" pitchFamily="34" charset="0"/>
              </a:rPr>
              <a:t> </a:t>
            </a:r>
            <a:r>
              <a:rPr lang="en-IN" sz="7700" b="1">
                <a:solidFill>
                  <a:srgbClr val="595959"/>
                </a:solidFill>
                <a:latin typeface="Arial" charset="0"/>
              </a:rPr>
              <a:t>POINTS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52940"/>
          </a:schemeClr>
        </a:solidFill>
        <a:effectLst/>
      </p:bgPr>
    </p:bg>
    <p:spTree>
      <p:nvGrpSpPr>
        <p:cNvPr id="1" name=""/>
        <p:cNvGrpSpPr/>
        <p:nvPr/>
      </p:nvGrpSpPr>
      <p:grpSpPr>
        <a:xfrm>
          <a:off x="0" y="0"/>
          <a:ext cx="0" cy="0"/>
          <a:chOff x="0" y="0"/>
          <a:chExt cx="0" cy="0"/>
        </a:xfrm>
      </p:grpSpPr>
      <p:sp>
        <p:nvSpPr>
          <p:cNvPr id="6" name="object 6"/>
          <p:cNvSpPr>
            <a:spLocks noGrp="1"/>
          </p:cNvSpPr>
          <p:nvPr>
            <p:ph type="sldNum" sz="quarter" idx="12"/>
          </p:nvPr>
        </p:nvSpPr>
        <p:spPr>
          <a:xfrm>
            <a:off x="11642725" y="6581775"/>
            <a:ext cx="207963" cy="152400"/>
          </a:xfrm>
        </p:spPr>
        <p:txBody>
          <a:bodyPr wrap="square" lIns="0" tIns="0" rIns="0" bIns="0">
            <a:spAutoFit/>
          </a:bodyPr>
          <a:lstStyle>
            <a:defPPr>
              <a:defRPr lang="en-US"/>
            </a:defPPr>
            <a:lvl1pPr marL="0" algn="l" defTabSz="914400" rtl="0" eaLnBrk="1" latinLnBrk="0" hangingPunct="1">
              <a:defRPr sz="1000" b="0" i="0" kern="1200">
                <a:solidFill>
                  <a:srgbClr val="58585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15"/>
              </a:lnSpc>
              <a:defRPr/>
            </a:pPr>
            <a:fld id="{747271B4-D7BB-4AD2-B888-538E9017A3D8}" type="slidenum">
              <a:rPr lang="en-IN" spc="-40" smtClean="0"/>
              <a:pPr marL="38100">
                <a:lnSpc>
                  <a:spcPts val="1115"/>
                </a:lnSpc>
                <a:defRPr/>
              </a:pPr>
              <a:t>11</a:t>
            </a:fld>
            <a:endParaRPr spc="-40" dirty="0"/>
          </a:p>
        </p:txBody>
      </p:sp>
      <p:sp>
        <p:nvSpPr>
          <p:cNvPr id="2" name="object 2"/>
          <p:cNvSpPr txBox="1"/>
          <p:nvPr/>
        </p:nvSpPr>
        <p:spPr>
          <a:xfrm>
            <a:off x="1804988" y="2292350"/>
            <a:ext cx="5045075" cy="2387600"/>
          </a:xfrm>
          <a:prstGeom prst="rect">
            <a:avLst/>
          </a:prstGeom>
        </p:spPr>
        <p:txBody>
          <a:bodyPr lIns="0" tIns="12700" rIns="0" bIns="0">
            <a:spAutoFit/>
          </a:bodyPr>
          <a:lstStyle>
            <a:lvl1pPr marL="298450" indent="-285750">
              <a:tabLst>
                <a:tab pos="298450" algn="l"/>
              </a:tabLst>
              <a:defRPr>
                <a:solidFill>
                  <a:schemeClr val="tx1"/>
                </a:solidFill>
                <a:latin typeface="Calibri" pitchFamily="34" charset="0"/>
              </a:defRPr>
            </a:lvl1pPr>
            <a:lvl2pPr marL="742950" indent="-285750">
              <a:tabLst>
                <a:tab pos="298450" algn="l"/>
              </a:tabLst>
              <a:defRPr>
                <a:solidFill>
                  <a:schemeClr val="tx1"/>
                </a:solidFill>
                <a:latin typeface="Calibri" pitchFamily="34" charset="0"/>
              </a:defRPr>
            </a:lvl2pPr>
            <a:lvl3pPr marL="1143000" indent="-228600">
              <a:tabLst>
                <a:tab pos="298450" algn="l"/>
              </a:tabLst>
              <a:defRPr>
                <a:solidFill>
                  <a:schemeClr val="tx1"/>
                </a:solidFill>
                <a:latin typeface="Calibri" pitchFamily="34" charset="0"/>
              </a:defRPr>
            </a:lvl3pPr>
            <a:lvl4pPr marL="1600200" indent="-228600">
              <a:tabLst>
                <a:tab pos="298450" algn="l"/>
              </a:tabLst>
              <a:defRPr>
                <a:solidFill>
                  <a:schemeClr val="tx1"/>
                </a:solidFill>
                <a:latin typeface="Calibri" pitchFamily="34" charset="0"/>
              </a:defRPr>
            </a:lvl4pPr>
            <a:lvl5pPr marL="2057400" indent="-228600">
              <a:tabLst>
                <a:tab pos="298450" algn="l"/>
              </a:tabLst>
              <a:defRPr>
                <a:solidFill>
                  <a:schemeClr val="tx1"/>
                </a:solidFill>
                <a:latin typeface="Calibri" pitchFamily="34" charset="0"/>
              </a:defRPr>
            </a:lvl5pPr>
            <a:lvl6pPr marL="2514600" indent="-228600" fontAlgn="base">
              <a:spcBef>
                <a:spcPct val="0"/>
              </a:spcBef>
              <a:spcAft>
                <a:spcPct val="0"/>
              </a:spcAft>
              <a:tabLst>
                <a:tab pos="298450" algn="l"/>
              </a:tabLst>
              <a:defRPr>
                <a:solidFill>
                  <a:schemeClr val="tx1"/>
                </a:solidFill>
                <a:latin typeface="Calibri" pitchFamily="34" charset="0"/>
              </a:defRPr>
            </a:lvl6pPr>
            <a:lvl7pPr marL="2971800" indent="-228600" fontAlgn="base">
              <a:spcBef>
                <a:spcPct val="0"/>
              </a:spcBef>
              <a:spcAft>
                <a:spcPct val="0"/>
              </a:spcAft>
              <a:tabLst>
                <a:tab pos="298450" algn="l"/>
              </a:tabLst>
              <a:defRPr>
                <a:solidFill>
                  <a:schemeClr val="tx1"/>
                </a:solidFill>
                <a:latin typeface="Calibri" pitchFamily="34" charset="0"/>
              </a:defRPr>
            </a:lvl7pPr>
            <a:lvl8pPr marL="3429000" indent="-228600" fontAlgn="base">
              <a:spcBef>
                <a:spcPct val="0"/>
              </a:spcBef>
              <a:spcAft>
                <a:spcPct val="0"/>
              </a:spcAft>
              <a:tabLst>
                <a:tab pos="298450" algn="l"/>
              </a:tabLst>
              <a:defRPr>
                <a:solidFill>
                  <a:schemeClr val="tx1"/>
                </a:solidFill>
                <a:latin typeface="Calibri" pitchFamily="34" charset="0"/>
              </a:defRPr>
            </a:lvl8pPr>
            <a:lvl9pPr marL="3886200" indent="-228600" fontAlgn="base">
              <a:spcBef>
                <a:spcPct val="0"/>
              </a:spcBef>
              <a:spcAft>
                <a:spcPct val="0"/>
              </a:spcAft>
              <a:tabLst>
                <a:tab pos="298450" algn="l"/>
              </a:tabLst>
              <a:defRPr>
                <a:solidFill>
                  <a:schemeClr val="tx1"/>
                </a:solidFill>
                <a:latin typeface="Calibri" pitchFamily="34" charset="0"/>
              </a:defRPr>
            </a:lvl9pPr>
          </a:lstStyle>
          <a:p>
            <a:pPr>
              <a:spcBef>
                <a:spcPts val="100"/>
              </a:spcBef>
              <a:buFontTx/>
              <a:buChar char="•"/>
            </a:pPr>
            <a:r>
              <a:rPr lang="en-US" sz="1500">
                <a:latin typeface="Arial" charset="0"/>
              </a:rPr>
              <a:t>Early-stage DARQ pilots will heavily rely on SMAC  practices. Prioritize the completion of ongoing  digital transformation efforts.</a:t>
            </a:r>
          </a:p>
          <a:p>
            <a:pPr>
              <a:spcBef>
                <a:spcPts val="600"/>
              </a:spcBef>
              <a:buFontTx/>
              <a:buChar char="•"/>
            </a:pPr>
            <a:r>
              <a:rPr lang="en-US" sz="1500">
                <a:latin typeface="Arial" charset="0"/>
              </a:rPr>
              <a:t>Consider where businesses in the Communications  Industry stumbled with SMAC adoption at the  beginning of the digital revolution, and what pitfalls  were difficult or impossible to recover from. This will  help you build roadmaps for the growth of DARQ  technologies, and ultimately determine the optimal  time to involve your business in each one.</a:t>
            </a:r>
          </a:p>
        </p:txBody>
      </p:sp>
      <p:sp>
        <p:nvSpPr>
          <p:cNvPr id="3" name="object 3"/>
          <p:cNvSpPr txBox="1"/>
          <p:nvPr/>
        </p:nvSpPr>
        <p:spPr>
          <a:xfrm>
            <a:off x="1779588" y="889000"/>
            <a:ext cx="5561012" cy="1041400"/>
          </a:xfrm>
          <a:prstGeom prst="rect">
            <a:avLst/>
          </a:prstGeom>
        </p:spPr>
        <p:txBody>
          <a:bodyPr lIns="0" tIns="97155"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3675"/>
              </a:lnSpc>
              <a:spcBef>
                <a:spcPts val="763"/>
              </a:spcBef>
            </a:pPr>
            <a:r>
              <a:rPr lang="en-US" sz="3600" b="1">
                <a:solidFill>
                  <a:srgbClr val="A000FF"/>
                </a:solidFill>
                <a:latin typeface="Arial" charset="0"/>
              </a:rPr>
              <a:t>Is your digital foundation  ready for DARQ?</a:t>
            </a:r>
            <a:endParaRPr lang="en-US" sz="3600">
              <a:latin typeface="Arial" charset="0"/>
            </a:endParaRPr>
          </a:p>
        </p:txBody>
      </p:sp>
      <p:sp>
        <p:nvSpPr>
          <p:cNvPr id="4" name="object 4"/>
          <p:cNvSpPr txBox="1"/>
          <p:nvPr/>
        </p:nvSpPr>
        <p:spPr>
          <a:xfrm>
            <a:off x="661988" y="706438"/>
            <a:ext cx="538162" cy="1366837"/>
          </a:xfrm>
          <a:prstGeom prst="rect">
            <a:avLst/>
          </a:prstGeom>
        </p:spPr>
        <p:txBody>
          <a:bodyPr lIns="0" tIns="12065" rIns="0" bIns="0">
            <a:spAutoFit/>
          </a:bodyPr>
          <a:lstStyle/>
          <a:p>
            <a:pPr marL="12700" fontAlgn="auto">
              <a:spcBef>
                <a:spcPts val="95"/>
              </a:spcBef>
              <a:spcAft>
                <a:spcPts val="0"/>
              </a:spcAft>
              <a:defRPr/>
            </a:pPr>
            <a:r>
              <a:rPr sz="8800" b="1" spc="-865" dirty="0">
                <a:solidFill>
                  <a:srgbClr val="A000FF"/>
                </a:solidFill>
                <a:latin typeface="Arial"/>
                <a:cs typeface="Arial"/>
              </a:rPr>
              <a:t>1</a:t>
            </a:r>
            <a:endParaRPr sz="8800">
              <a:latin typeface="Arial"/>
              <a:cs typeface="Aria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a:spLocks noGrp="1"/>
          </p:cNvSpPr>
          <p:nvPr>
            <p:ph type="sldNum" sz="quarter" idx="12"/>
          </p:nvPr>
        </p:nvSpPr>
        <p:spPr>
          <a:xfrm>
            <a:off x="11642725" y="6581775"/>
            <a:ext cx="207963" cy="152400"/>
          </a:xfrm>
        </p:spPr>
        <p:txBody>
          <a:bodyPr wrap="square" lIns="0" tIns="0" rIns="0" bIns="0">
            <a:spAutoFit/>
          </a:bodyPr>
          <a:lstStyle>
            <a:defPPr>
              <a:defRPr lang="en-US"/>
            </a:defPPr>
            <a:lvl1pPr marL="0" algn="l" defTabSz="914400" rtl="0" eaLnBrk="1" latinLnBrk="0" hangingPunct="1">
              <a:defRPr sz="1000" b="0" i="0" kern="1200">
                <a:solidFill>
                  <a:srgbClr val="58585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15"/>
              </a:lnSpc>
              <a:defRPr/>
            </a:pPr>
            <a:fld id="{1299AD66-3F4D-4F8E-BF6C-988B0DCF0744}" type="slidenum">
              <a:rPr lang="en-IN" spc="-40" smtClean="0"/>
              <a:pPr marL="38100">
                <a:lnSpc>
                  <a:spcPts val="1115"/>
                </a:lnSpc>
                <a:defRPr/>
              </a:pPr>
              <a:t>12</a:t>
            </a:fld>
            <a:endParaRPr spc="-40" dirty="0"/>
          </a:p>
        </p:txBody>
      </p:sp>
      <p:sp>
        <p:nvSpPr>
          <p:cNvPr id="2" name="object 2"/>
          <p:cNvSpPr txBox="1"/>
          <p:nvPr/>
        </p:nvSpPr>
        <p:spPr>
          <a:xfrm>
            <a:off x="1808163" y="3238500"/>
            <a:ext cx="6702425" cy="2768600"/>
          </a:xfrm>
          <a:prstGeom prst="rect">
            <a:avLst/>
          </a:prstGeom>
        </p:spPr>
        <p:txBody>
          <a:bodyPr lIns="0" tIns="12700" rIns="0" bIns="0">
            <a:spAutoFit/>
          </a:bodyPr>
          <a:lstStyle>
            <a:lvl1pPr marL="298450" indent="-285750">
              <a:tabLst>
                <a:tab pos="298450" algn="l"/>
              </a:tabLst>
              <a:defRPr>
                <a:solidFill>
                  <a:schemeClr val="tx1"/>
                </a:solidFill>
                <a:latin typeface="Calibri" pitchFamily="34" charset="0"/>
              </a:defRPr>
            </a:lvl1pPr>
            <a:lvl2pPr marL="742950" indent="-285750">
              <a:tabLst>
                <a:tab pos="298450" algn="l"/>
              </a:tabLst>
              <a:defRPr>
                <a:solidFill>
                  <a:schemeClr val="tx1"/>
                </a:solidFill>
                <a:latin typeface="Calibri" pitchFamily="34" charset="0"/>
              </a:defRPr>
            </a:lvl2pPr>
            <a:lvl3pPr marL="1143000" indent="-228600">
              <a:tabLst>
                <a:tab pos="298450" algn="l"/>
              </a:tabLst>
              <a:defRPr>
                <a:solidFill>
                  <a:schemeClr val="tx1"/>
                </a:solidFill>
                <a:latin typeface="Calibri" pitchFamily="34" charset="0"/>
              </a:defRPr>
            </a:lvl3pPr>
            <a:lvl4pPr marL="1600200" indent="-228600">
              <a:tabLst>
                <a:tab pos="298450" algn="l"/>
              </a:tabLst>
              <a:defRPr>
                <a:solidFill>
                  <a:schemeClr val="tx1"/>
                </a:solidFill>
                <a:latin typeface="Calibri" pitchFamily="34" charset="0"/>
              </a:defRPr>
            </a:lvl4pPr>
            <a:lvl5pPr marL="2057400" indent="-228600">
              <a:tabLst>
                <a:tab pos="298450" algn="l"/>
              </a:tabLst>
              <a:defRPr>
                <a:solidFill>
                  <a:schemeClr val="tx1"/>
                </a:solidFill>
                <a:latin typeface="Calibri" pitchFamily="34" charset="0"/>
              </a:defRPr>
            </a:lvl5pPr>
            <a:lvl6pPr marL="2514600" indent="-228600" fontAlgn="base">
              <a:spcBef>
                <a:spcPct val="0"/>
              </a:spcBef>
              <a:spcAft>
                <a:spcPct val="0"/>
              </a:spcAft>
              <a:tabLst>
                <a:tab pos="298450" algn="l"/>
              </a:tabLst>
              <a:defRPr>
                <a:solidFill>
                  <a:schemeClr val="tx1"/>
                </a:solidFill>
                <a:latin typeface="Calibri" pitchFamily="34" charset="0"/>
              </a:defRPr>
            </a:lvl6pPr>
            <a:lvl7pPr marL="2971800" indent="-228600" fontAlgn="base">
              <a:spcBef>
                <a:spcPct val="0"/>
              </a:spcBef>
              <a:spcAft>
                <a:spcPct val="0"/>
              </a:spcAft>
              <a:tabLst>
                <a:tab pos="298450" algn="l"/>
              </a:tabLst>
              <a:defRPr>
                <a:solidFill>
                  <a:schemeClr val="tx1"/>
                </a:solidFill>
                <a:latin typeface="Calibri" pitchFamily="34" charset="0"/>
              </a:defRPr>
            </a:lvl7pPr>
            <a:lvl8pPr marL="3429000" indent="-228600" fontAlgn="base">
              <a:spcBef>
                <a:spcPct val="0"/>
              </a:spcBef>
              <a:spcAft>
                <a:spcPct val="0"/>
              </a:spcAft>
              <a:tabLst>
                <a:tab pos="298450" algn="l"/>
              </a:tabLst>
              <a:defRPr>
                <a:solidFill>
                  <a:schemeClr val="tx1"/>
                </a:solidFill>
                <a:latin typeface="Calibri" pitchFamily="34" charset="0"/>
              </a:defRPr>
            </a:lvl8pPr>
            <a:lvl9pPr marL="3886200" indent="-228600" fontAlgn="base">
              <a:spcBef>
                <a:spcPct val="0"/>
              </a:spcBef>
              <a:spcAft>
                <a:spcPct val="0"/>
              </a:spcAft>
              <a:tabLst>
                <a:tab pos="298450" algn="l"/>
              </a:tabLst>
              <a:defRPr>
                <a:solidFill>
                  <a:schemeClr val="tx1"/>
                </a:solidFill>
                <a:latin typeface="Calibri" pitchFamily="34" charset="0"/>
              </a:defRPr>
            </a:lvl9pPr>
          </a:lstStyle>
          <a:p>
            <a:pPr>
              <a:spcBef>
                <a:spcPts val="100"/>
              </a:spcBef>
              <a:buFontTx/>
              <a:buChar char="•"/>
            </a:pPr>
            <a:r>
              <a:rPr lang="en-US" sz="1500">
                <a:latin typeface="Arial" charset="0"/>
              </a:rPr>
              <a:t>Decide whether you will buy or build your own AI tools,  taking AI training and security requirements into account.</a:t>
            </a:r>
          </a:p>
          <a:p>
            <a:pPr>
              <a:spcBef>
                <a:spcPts val="600"/>
              </a:spcBef>
              <a:buFontTx/>
              <a:buChar char="•"/>
            </a:pPr>
            <a:r>
              <a:rPr lang="en-US" sz="1500">
                <a:latin typeface="Arial" charset="0"/>
              </a:rPr>
              <a:t>Explore different XR use cases in the enterprise. Depending on how  you expect to use XR throughout your business, decide whether you  should begin building an in-house team to design XR experiences,  or establish vendor contracts.</a:t>
            </a:r>
          </a:p>
          <a:p>
            <a:pPr>
              <a:spcBef>
                <a:spcPts val="600"/>
              </a:spcBef>
              <a:buFontTx/>
              <a:buChar char="•"/>
            </a:pPr>
            <a:r>
              <a:rPr lang="en-US" sz="1500">
                <a:latin typeface="Arial" charset="0"/>
              </a:rPr>
              <a:t>Begin identifying the best use cases for distributed ledger technology  in your industry. Will you use it internally or to pivot quickly between  many business partnerships?</a:t>
            </a:r>
          </a:p>
          <a:p>
            <a:pPr>
              <a:spcBef>
                <a:spcPts val="600"/>
              </a:spcBef>
              <a:buFontTx/>
              <a:buChar char="•"/>
            </a:pPr>
            <a:r>
              <a:rPr lang="en-US" sz="1500">
                <a:latin typeface="Arial" charset="0"/>
              </a:rPr>
              <a:t>Establish relationships with leading quantum cloud vendors and explore  new quantum computing capabilities as they are made available.</a:t>
            </a:r>
          </a:p>
        </p:txBody>
      </p:sp>
      <p:sp>
        <p:nvSpPr>
          <p:cNvPr id="3" name="object 3"/>
          <p:cNvSpPr txBox="1"/>
          <p:nvPr/>
        </p:nvSpPr>
        <p:spPr>
          <a:xfrm>
            <a:off x="1782763" y="889000"/>
            <a:ext cx="8585200" cy="1974850"/>
          </a:xfrm>
          <a:prstGeom prst="rect">
            <a:avLst/>
          </a:prstGeom>
        </p:spPr>
        <p:txBody>
          <a:bodyPr lIns="0" tIns="94615"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85000"/>
              </a:lnSpc>
              <a:spcBef>
                <a:spcPts val="750"/>
              </a:spcBef>
            </a:pPr>
            <a:r>
              <a:rPr lang="en-US" sz="3600" b="1">
                <a:solidFill>
                  <a:srgbClr val="A000FF"/>
                </a:solidFill>
                <a:latin typeface="Arial" charset="0"/>
              </a:rPr>
              <a:t>Determine how your organization will  access the DARQ technologies that are  relevant for your business, keeping in  mind their different levels of maturity.</a:t>
            </a:r>
            <a:endParaRPr lang="en-US" sz="3600">
              <a:latin typeface="Arial" charset="0"/>
            </a:endParaRPr>
          </a:p>
        </p:txBody>
      </p:sp>
      <p:sp>
        <p:nvSpPr>
          <p:cNvPr id="4" name="object 4"/>
          <p:cNvSpPr txBox="1"/>
          <p:nvPr/>
        </p:nvSpPr>
        <p:spPr>
          <a:xfrm>
            <a:off x="433388" y="706438"/>
            <a:ext cx="722312" cy="1366837"/>
          </a:xfrm>
          <a:prstGeom prst="rect">
            <a:avLst/>
          </a:prstGeom>
        </p:spPr>
        <p:txBody>
          <a:bodyPr lIns="0" tIns="12065" rIns="0" bIns="0">
            <a:spAutoFit/>
          </a:bodyPr>
          <a:lstStyle/>
          <a:p>
            <a:pPr marL="12700" fontAlgn="auto">
              <a:spcBef>
                <a:spcPts val="95"/>
              </a:spcBef>
              <a:spcAft>
                <a:spcPts val="0"/>
              </a:spcAft>
              <a:defRPr/>
            </a:pPr>
            <a:r>
              <a:rPr sz="8800" b="1" spc="585" dirty="0">
                <a:solidFill>
                  <a:srgbClr val="A000FF"/>
                </a:solidFill>
                <a:latin typeface="Arial"/>
                <a:cs typeface="Arial"/>
              </a:rPr>
              <a:t>2</a:t>
            </a:r>
            <a:endParaRPr sz="8800">
              <a:latin typeface="Arial"/>
              <a:cs typeface="Aria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a:spLocks noGrp="1"/>
          </p:cNvSpPr>
          <p:nvPr>
            <p:ph type="sldNum" sz="quarter" idx="12"/>
          </p:nvPr>
        </p:nvSpPr>
        <p:spPr>
          <a:xfrm>
            <a:off x="11642725" y="6581775"/>
            <a:ext cx="207963" cy="152400"/>
          </a:xfrm>
        </p:spPr>
        <p:txBody>
          <a:bodyPr wrap="square" lIns="0" tIns="0" rIns="0" bIns="0">
            <a:spAutoFit/>
          </a:bodyPr>
          <a:lstStyle>
            <a:defPPr>
              <a:defRPr lang="en-US"/>
            </a:defPPr>
            <a:lvl1pPr marL="0" algn="l" defTabSz="914400" rtl="0" eaLnBrk="1" latinLnBrk="0" hangingPunct="1">
              <a:defRPr sz="1000" b="0" i="0" kern="1200">
                <a:solidFill>
                  <a:srgbClr val="58585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15"/>
              </a:lnSpc>
              <a:defRPr/>
            </a:pPr>
            <a:fld id="{DCAD87E7-1D72-43F8-82C7-E769C16DCFA6}" type="slidenum">
              <a:rPr lang="en-IN" spc="-40" smtClean="0"/>
              <a:pPr marL="38100">
                <a:lnSpc>
                  <a:spcPts val="1115"/>
                </a:lnSpc>
                <a:defRPr/>
              </a:pPr>
              <a:t>13</a:t>
            </a:fld>
            <a:endParaRPr spc="-40" dirty="0"/>
          </a:p>
        </p:txBody>
      </p:sp>
      <p:sp>
        <p:nvSpPr>
          <p:cNvPr id="2" name="object 2"/>
          <p:cNvSpPr txBox="1"/>
          <p:nvPr/>
        </p:nvSpPr>
        <p:spPr>
          <a:xfrm>
            <a:off x="1797050" y="2305050"/>
            <a:ext cx="5273675" cy="1473200"/>
          </a:xfrm>
          <a:prstGeom prst="rect">
            <a:avLst/>
          </a:prstGeom>
        </p:spPr>
        <p:txBody>
          <a:bodyPr lIns="0" tIns="12700" rIns="0" bIns="0">
            <a:spAutoFit/>
          </a:bodyPr>
          <a:lstStyle>
            <a:lvl1pPr marL="298450" indent="-285750">
              <a:tabLst>
                <a:tab pos="298450" algn="l"/>
              </a:tabLst>
              <a:defRPr>
                <a:solidFill>
                  <a:schemeClr val="tx1"/>
                </a:solidFill>
                <a:latin typeface="Calibri" pitchFamily="34" charset="0"/>
              </a:defRPr>
            </a:lvl1pPr>
            <a:lvl2pPr marL="742950" indent="-285750">
              <a:tabLst>
                <a:tab pos="298450" algn="l"/>
              </a:tabLst>
              <a:defRPr>
                <a:solidFill>
                  <a:schemeClr val="tx1"/>
                </a:solidFill>
                <a:latin typeface="Calibri" pitchFamily="34" charset="0"/>
              </a:defRPr>
            </a:lvl2pPr>
            <a:lvl3pPr marL="1143000" indent="-228600">
              <a:tabLst>
                <a:tab pos="298450" algn="l"/>
              </a:tabLst>
              <a:defRPr>
                <a:solidFill>
                  <a:schemeClr val="tx1"/>
                </a:solidFill>
                <a:latin typeface="Calibri" pitchFamily="34" charset="0"/>
              </a:defRPr>
            </a:lvl3pPr>
            <a:lvl4pPr marL="1600200" indent="-228600">
              <a:tabLst>
                <a:tab pos="298450" algn="l"/>
              </a:tabLst>
              <a:defRPr>
                <a:solidFill>
                  <a:schemeClr val="tx1"/>
                </a:solidFill>
                <a:latin typeface="Calibri" pitchFamily="34" charset="0"/>
              </a:defRPr>
            </a:lvl4pPr>
            <a:lvl5pPr marL="2057400" indent="-228600">
              <a:tabLst>
                <a:tab pos="298450" algn="l"/>
              </a:tabLst>
              <a:defRPr>
                <a:solidFill>
                  <a:schemeClr val="tx1"/>
                </a:solidFill>
                <a:latin typeface="Calibri" pitchFamily="34" charset="0"/>
              </a:defRPr>
            </a:lvl5pPr>
            <a:lvl6pPr marL="2514600" indent="-228600" fontAlgn="base">
              <a:spcBef>
                <a:spcPct val="0"/>
              </a:spcBef>
              <a:spcAft>
                <a:spcPct val="0"/>
              </a:spcAft>
              <a:tabLst>
                <a:tab pos="298450" algn="l"/>
              </a:tabLst>
              <a:defRPr>
                <a:solidFill>
                  <a:schemeClr val="tx1"/>
                </a:solidFill>
                <a:latin typeface="Calibri" pitchFamily="34" charset="0"/>
              </a:defRPr>
            </a:lvl6pPr>
            <a:lvl7pPr marL="2971800" indent="-228600" fontAlgn="base">
              <a:spcBef>
                <a:spcPct val="0"/>
              </a:spcBef>
              <a:spcAft>
                <a:spcPct val="0"/>
              </a:spcAft>
              <a:tabLst>
                <a:tab pos="298450" algn="l"/>
              </a:tabLst>
              <a:defRPr>
                <a:solidFill>
                  <a:schemeClr val="tx1"/>
                </a:solidFill>
                <a:latin typeface="Calibri" pitchFamily="34" charset="0"/>
              </a:defRPr>
            </a:lvl7pPr>
            <a:lvl8pPr marL="3429000" indent="-228600" fontAlgn="base">
              <a:spcBef>
                <a:spcPct val="0"/>
              </a:spcBef>
              <a:spcAft>
                <a:spcPct val="0"/>
              </a:spcAft>
              <a:tabLst>
                <a:tab pos="298450" algn="l"/>
              </a:tabLst>
              <a:defRPr>
                <a:solidFill>
                  <a:schemeClr val="tx1"/>
                </a:solidFill>
                <a:latin typeface="Calibri" pitchFamily="34" charset="0"/>
              </a:defRPr>
            </a:lvl8pPr>
            <a:lvl9pPr marL="3886200" indent="-228600" fontAlgn="base">
              <a:spcBef>
                <a:spcPct val="0"/>
              </a:spcBef>
              <a:spcAft>
                <a:spcPct val="0"/>
              </a:spcAft>
              <a:tabLst>
                <a:tab pos="298450" algn="l"/>
              </a:tabLst>
              <a:defRPr>
                <a:solidFill>
                  <a:schemeClr val="tx1"/>
                </a:solidFill>
                <a:latin typeface="Calibri" pitchFamily="34" charset="0"/>
              </a:defRPr>
            </a:lvl9pPr>
          </a:lstStyle>
          <a:p>
            <a:pPr>
              <a:spcBef>
                <a:spcPts val="100"/>
              </a:spcBef>
              <a:buFontTx/>
              <a:buChar char="•"/>
            </a:pPr>
            <a:r>
              <a:rPr lang="en-US" sz="1500">
                <a:latin typeface="Arial" charset="0"/>
              </a:rPr>
              <a:t>Approach hiring, training, and employee retention  with DARQ in mind. As the technologies become more  pervasive, expertise will be increasingly in demand.</a:t>
            </a:r>
          </a:p>
          <a:p>
            <a:pPr>
              <a:spcBef>
                <a:spcPts val="600"/>
              </a:spcBef>
              <a:buFontTx/>
              <a:buChar char="•"/>
            </a:pPr>
            <a:r>
              <a:rPr lang="en-US" sz="1500">
                <a:latin typeface="Arial" charset="0"/>
              </a:rPr>
              <a:t>As recruiting DARQ talent becomes more competitive,  consider training programs to reskill your current  employees and incentivize them to stay.</a:t>
            </a:r>
          </a:p>
        </p:txBody>
      </p:sp>
      <p:sp>
        <p:nvSpPr>
          <p:cNvPr id="3" name="object 3"/>
          <p:cNvSpPr txBox="1"/>
          <p:nvPr/>
        </p:nvSpPr>
        <p:spPr>
          <a:xfrm>
            <a:off x="1779588" y="890588"/>
            <a:ext cx="7189787" cy="1039812"/>
          </a:xfrm>
          <a:prstGeom prst="rect">
            <a:avLst/>
          </a:prstGeom>
        </p:spPr>
        <p:txBody>
          <a:bodyPr lIns="0" tIns="12700" rIns="0" bIns="0">
            <a:spAutoFit/>
          </a:bodyPr>
          <a:lstStyle/>
          <a:p>
            <a:pPr marL="12700" fontAlgn="auto">
              <a:lnSpc>
                <a:spcPts val="3995"/>
              </a:lnSpc>
              <a:spcBef>
                <a:spcPts val="100"/>
              </a:spcBef>
              <a:spcAft>
                <a:spcPts val="0"/>
              </a:spcAft>
              <a:defRPr/>
            </a:pPr>
            <a:r>
              <a:rPr sz="3600" b="1" spc="165" dirty="0">
                <a:solidFill>
                  <a:srgbClr val="A000FF"/>
                </a:solidFill>
                <a:latin typeface="Arial"/>
                <a:cs typeface="Arial"/>
              </a:rPr>
              <a:t>How</a:t>
            </a:r>
            <a:r>
              <a:rPr sz="3600" b="1" spc="-405" dirty="0">
                <a:solidFill>
                  <a:srgbClr val="A000FF"/>
                </a:solidFill>
                <a:latin typeface="Arial"/>
                <a:cs typeface="Arial"/>
              </a:rPr>
              <a:t> </a:t>
            </a:r>
            <a:r>
              <a:rPr sz="3600" b="1" spc="114" dirty="0">
                <a:solidFill>
                  <a:srgbClr val="A000FF"/>
                </a:solidFill>
                <a:latin typeface="Arial"/>
                <a:cs typeface="Arial"/>
              </a:rPr>
              <a:t>are</a:t>
            </a:r>
            <a:r>
              <a:rPr sz="3600" b="1" spc="-390" dirty="0">
                <a:solidFill>
                  <a:srgbClr val="A000FF"/>
                </a:solidFill>
                <a:latin typeface="Arial"/>
                <a:cs typeface="Arial"/>
              </a:rPr>
              <a:t> </a:t>
            </a:r>
            <a:r>
              <a:rPr sz="3600" b="1" spc="60" dirty="0">
                <a:solidFill>
                  <a:srgbClr val="A000FF"/>
                </a:solidFill>
                <a:latin typeface="Arial"/>
                <a:cs typeface="Arial"/>
              </a:rPr>
              <a:t>you</a:t>
            </a:r>
            <a:r>
              <a:rPr sz="3600" b="1" spc="-400" dirty="0">
                <a:solidFill>
                  <a:srgbClr val="A000FF"/>
                </a:solidFill>
                <a:latin typeface="Arial"/>
                <a:cs typeface="Arial"/>
              </a:rPr>
              <a:t> </a:t>
            </a:r>
            <a:r>
              <a:rPr sz="3600" b="1" spc="70" dirty="0">
                <a:solidFill>
                  <a:srgbClr val="A000FF"/>
                </a:solidFill>
                <a:latin typeface="Arial"/>
                <a:cs typeface="Arial"/>
              </a:rPr>
              <a:t>adding</a:t>
            </a:r>
            <a:r>
              <a:rPr sz="3600" b="1" spc="-409" dirty="0">
                <a:solidFill>
                  <a:srgbClr val="A000FF"/>
                </a:solidFill>
                <a:latin typeface="Arial"/>
                <a:cs typeface="Arial"/>
              </a:rPr>
              <a:t> </a:t>
            </a:r>
            <a:r>
              <a:rPr sz="3600" b="1" spc="45" dirty="0">
                <a:solidFill>
                  <a:srgbClr val="A000FF"/>
                </a:solidFill>
                <a:latin typeface="Arial"/>
                <a:cs typeface="Arial"/>
              </a:rPr>
              <a:t>DARQ</a:t>
            </a:r>
            <a:endParaRPr sz="3600" dirty="0">
              <a:latin typeface="Arial"/>
              <a:cs typeface="Arial"/>
            </a:endParaRPr>
          </a:p>
          <a:p>
            <a:pPr marL="12700" fontAlgn="auto">
              <a:lnSpc>
                <a:spcPts val="3995"/>
              </a:lnSpc>
              <a:spcBef>
                <a:spcPts val="0"/>
              </a:spcBef>
              <a:spcAft>
                <a:spcPts val="0"/>
              </a:spcAft>
              <a:defRPr/>
            </a:pPr>
            <a:r>
              <a:rPr sz="3600" b="1" spc="-20" dirty="0">
                <a:solidFill>
                  <a:srgbClr val="A000FF"/>
                </a:solidFill>
                <a:latin typeface="Arial"/>
                <a:cs typeface="Arial"/>
              </a:rPr>
              <a:t>skills</a:t>
            </a:r>
            <a:r>
              <a:rPr sz="3600" b="1" spc="-425" dirty="0">
                <a:solidFill>
                  <a:srgbClr val="A000FF"/>
                </a:solidFill>
                <a:latin typeface="Arial"/>
                <a:cs typeface="Arial"/>
              </a:rPr>
              <a:t> </a:t>
            </a:r>
            <a:r>
              <a:rPr sz="3600" b="1" spc="120" dirty="0">
                <a:solidFill>
                  <a:srgbClr val="A000FF"/>
                </a:solidFill>
                <a:latin typeface="Arial"/>
                <a:cs typeface="Arial"/>
              </a:rPr>
              <a:t>to</a:t>
            </a:r>
            <a:r>
              <a:rPr sz="3600" b="1" spc="-409" dirty="0">
                <a:solidFill>
                  <a:srgbClr val="A000FF"/>
                </a:solidFill>
                <a:latin typeface="Arial"/>
                <a:cs typeface="Arial"/>
              </a:rPr>
              <a:t> </a:t>
            </a:r>
            <a:r>
              <a:rPr sz="3600" b="1" spc="70" dirty="0">
                <a:solidFill>
                  <a:srgbClr val="A000FF"/>
                </a:solidFill>
                <a:latin typeface="Arial"/>
                <a:cs typeface="Arial"/>
              </a:rPr>
              <a:t>your</a:t>
            </a:r>
            <a:r>
              <a:rPr sz="3600" b="1" spc="-400" dirty="0">
                <a:solidFill>
                  <a:srgbClr val="A000FF"/>
                </a:solidFill>
                <a:latin typeface="Arial"/>
                <a:cs typeface="Arial"/>
              </a:rPr>
              <a:t> </a:t>
            </a:r>
            <a:r>
              <a:rPr sz="3600" b="1" spc="100" dirty="0">
                <a:solidFill>
                  <a:srgbClr val="A000FF"/>
                </a:solidFill>
                <a:latin typeface="Arial"/>
                <a:cs typeface="Arial"/>
              </a:rPr>
              <a:t>current</a:t>
            </a:r>
            <a:r>
              <a:rPr sz="3600" b="1" spc="-405" dirty="0">
                <a:solidFill>
                  <a:srgbClr val="A000FF"/>
                </a:solidFill>
                <a:latin typeface="Arial"/>
                <a:cs typeface="Arial"/>
              </a:rPr>
              <a:t> </a:t>
            </a:r>
            <a:r>
              <a:rPr sz="3600" b="1" spc="75" dirty="0">
                <a:solidFill>
                  <a:srgbClr val="A000FF"/>
                </a:solidFill>
                <a:latin typeface="Arial"/>
                <a:cs typeface="Arial"/>
              </a:rPr>
              <a:t>workforce?</a:t>
            </a:r>
            <a:endParaRPr sz="3600" dirty="0">
              <a:latin typeface="Arial"/>
              <a:cs typeface="Arial"/>
            </a:endParaRPr>
          </a:p>
        </p:txBody>
      </p:sp>
      <p:sp>
        <p:nvSpPr>
          <p:cNvPr id="4" name="object 4"/>
          <p:cNvSpPr txBox="1"/>
          <p:nvPr/>
        </p:nvSpPr>
        <p:spPr>
          <a:xfrm>
            <a:off x="387350" y="706438"/>
            <a:ext cx="763588" cy="1366837"/>
          </a:xfrm>
          <a:prstGeom prst="rect">
            <a:avLst/>
          </a:prstGeom>
        </p:spPr>
        <p:txBody>
          <a:bodyPr lIns="0" tIns="12065" rIns="0" bIns="0">
            <a:spAutoFit/>
          </a:bodyPr>
          <a:lstStyle/>
          <a:p>
            <a:pPr marL="12700" fontAlgn="auto">
              <a:spcBef>
                <a:spcPts val="95"/>
              </a:spcBef>
              <a:spcAft>
                <a:spcPts val="0"/>
              </a:spcAft>
              <a:defRPr/>
            </a:pPr>
            <a:r>
              <a:rPr sz="8800" b="1" spc="910" dirty="0">
                <a:solidFill>
                  <a:srgbClr val="A000FF"/>
                </a:solidFill>
                <a:latin typeface="Arial"/>
                <a:cs typeface="Arial"/>
              </a:rPr>
              <a:t>3</a:t>
            </a:r>
            <a:endParaRPr sz="8800">
              <a:latin typeface="Arial"/>
              <a:cs typeface="Aria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a:spLocks noGrp="1"/>
          </p:cNvSpPr>
          <p:nvPr>
            <p:ph type="sldNum" sz="quarter" idx="12"/>
          </p:nvPr>
        </p:nvSpPr>
        <p:spPr>
          <a:xfrm>
            <a:off x="11642725" y="6581775"/>
            <a:ext cx="207963" cy="152400"/>
          </a:xfrm>
        </p:spPr>
        <p:txBody>
          <a:bodyPr wrap="square" lIns="0" tIns="0" rIns="0" bIns="0">
            <a:spAutoFit/>
          </a:bodyPr>
          <a:lstStyle>
            <a:defPPr>
              <a:defRPr lang="en-US"/>
            </a:defPPr>
            <a:lvl1pPr marL="0" algn="l" defTabSz="914400" rtl="0" eaLnBrk="1" latinLnBrk="0" hangingPunct="1">
              <a:defRPr sz="1000" b="0" i="0" kern="1200">
                <a:solidFill>
                  <a:srgbClr val="58585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15"/>
              </a:lnSpc>
              <a:defRPr/>
            </a:pPr>
            <a:fld id="{9A0DB2B3-9B33-4B01-BD32-55ED846D85FC}" type="slidenum">
              <a:rPr lang="en-IN" spc="-40" smtClean="0"/>
              <a:pPr marL="38100">
                <a:lnSpc>
                  <a:spcPts val="1115"/>
                </a:lnSpc>
                <a:defRPr/>
              </a:pPr>
              <a:t>14</a:t>
            </a:fld>
            <a:endParaRPr spc="-40" dirty="0"/>
          </a:p>
        </p:txBody>
      </p:sp>
      <p:sp>
        <p:nvSpPr>
          <p:cNvPr id="2" name="object 2"/>
          <p:cNvSpPr txBox="1"/>
          <p:nvPr/>
        </p:nvSpPr>
        <p:spPr>
          <a:xfrm>
            <a:off x="1828800" y="2552700"/>
            <a:ext cx="5626100" cy="2617788"/>
          </a:xfrm>
          <a:prstGeom prst="rect">
            <a:avLst/>
          </a:prstGeom>
        </p:spPr>
        <p:txBody>
          <a:bodyPr lIns="0" tIns="12700" rIns="0" bIns="0">
            <a:spAutoFit/>
          </a:bodyPr>
          <a:lstStyle>
            <a:lvl1pPr marL="298450" indent="-285750">
              <a:tabLst>
                <a:tab pos="298450" algn="l"/>
              </a:tabLst>
              <a:defRPr>
                <a:solidFill>
                  <a:schemeClr val="tx1"/>
                </a:solidFill>
                <a:latin typeface="Calibri" pitchFamily="34" charset="0"/>
              </a:defRPr>
            </a:lvl1pPr>
            <a:lvl2pPr marL="742950" indent="-285750">
              <a:tabLst>
                <a:tab pos="298450" algn="l"/>
              </a:tabLst>
              <a:defRPr>
                <a:solidFill>
                  <a:schemeClr val="tx1"/>
                </a:solidFill>
                <a:latin typeface="Calibri" pitchFamily="34" charset="0"/>
              </a:defRPr>
            </a:lvl2pPr>
            <a:lvl3pPr marL="1143000" indent="-228600">
              <a:tabLst>
                <a:tab pos="298450" algn="l"/>
              </a:tabLst>
              <a:defRPr>
                <a:solidFill>
                  <a:schemeClr val="tx1"/>
                </a:solidFill>
                <a:latin typeface="Calibri" pitchFamily="34" charset="0"/>
              </a:defRPr>
            </a:lvl3pPr>
            <a:lvl4pPr marL="1600200" indent="-228600">
              <a:tabLst>
                <a:tab pos="298450" algn="l"/>
              </a:tabLst>
              <a:defRPr>
                <a:solidFill>
                  <a:schemeClr val="tx1"/>
                </a:solidFill>
                <a:latin typeface="Calibri" pitchFamily="34" charset="0"/>
              </a:defRPr>
            </a:lvl4pPr>
            <a:lvl5pPr marL="2057400" indent="-228600">
              <a:tabLst>
                <a:tab pos="298450" algn="l"/>
              </a:tabLst>
              <a:defRPr>
                <a:solidFill>
                  <a:schemeClr val="tx1"/>
                </a:solidFill>
                <a:latin typeface="Calibri" pitchFamily="34" charset="0"/>
              </a:defRPr>
            </a:lvl5pPr>
            <a:lvl6pPr marL="2514600" indent="-228600" fontAlgn="base">
              <a:spcBef>
                <a:spcPct val="0"/>
              </a:spcBef>
              <a:spcAft>
                <a:spcPct val="0"/>
              </a:spcAft>
              <a:tabLst>
                <a:tab pos="298450" algn="l"/>
              </a:tabLst>
              <a:defRPr>
                <a:solidFill>
                  <a:schemeClr val="tx1"/>
                </a:solidFill>
                <a:latin typeface="Calibri" pitchFamily="34" charset="0"/>
              </a:defRPr>
            </a:lvl6pPr>
            <a:lvl7pPr marL="2971800" indent="-228600" fontAlgn="base">
              <a:spcBef>
                <a:spcPct val="0"/>
              </a:spcBef>
              <a:spcAft>
                <a:spcPct val="0"/>
              </a:spcAft>
              <a:tabLst>
                <a:tab pos="298450" algn="l"/>
              </a:tabLst>
              <a:defRPr>
                <a:solidFill>
                  <a:schemeClr val="tx1"/>
                </a:solidFill>
                <a:latin typeface="Calibri" pitchFamily="34" charset="0"/>
              </a:defRPr>
            </a:lvl7pPr>
            <a:lvl8pPr marL="3429000" indent="-228600" fontAlgn="base">
              <a:spcBef>
                <a:spcPct val="0"/>
              </a:spcBef>
              <a:spcAft>
                <a:spcPct val="0"/>
              </a:spcAft>
              <a:tabLst>
                <a:tab pos="298450" algn="l"/>
              </a:tabLst>
              <a:defRPr>
                <a:solidFill>
                  <a:schemeClr val="tx1"/>
                </a:solidFill>
                <a:latin typeface="Calibri" pitchFamily="34" charset="0"/>
              </a:defRPr>
            </a:lvl8pPr>
            <a:lvl9pPr marL="3886200" indent="-228600" fontAlgn="base">
              <a:spcBef>
                <a:spcPct val="0"/>
              </a:spcBef>
              <a:spcAft>
                <a:spcPct val="0"/>
              </a:spcAft>
              <a:tabLst>
                <a:tab pos="298450" algn="l"/>
              </a:tabLst>
              <a:defRPr>
                <a:solidFill>
                  <a:schemeClr val="tx1"/>
                </a:solidFill>
                <a:latin typeface="Calibri" pitchFamily="34" charset="0"/>
              </a:defRPr>
            </a:lvl9pPr>
          </a:lstStyle>
          <a:p>
            <a:pPr>
              <a:spcBef>
                <a:spcPts val="100"/>
              </a:spcBef>
              <a:buFontTx/>
              <a:buChar char="•"/>
            </a:pPr>
            <a:r>
              <a:rPr lang="en-US" sz="1500">
                <a:latin typeface="Arial" charset="0"/>
              </a:rPr>
              <a:t>DARQ technologies have the potential to transform whole  industries from the ground up. Start a future-looking  program dedicated to scenario planning. Task the</a:t>
            </a:r>
          </a:p>
          <a:p>
            <a:r>
              <a:rPr lang="en-US" sz="1500">
                <a:latin typeface="Arial" charset="0"/>
              </a:rPr>
              <a:t>team with exploring different possible futures for your  organization, driven by the industry-level impact of DARQ.</a:t>
            </a:r>
          </a:p>
          <a:p>
            <a:pPr>
              <a:spcBef>
                <a:spcPts val="600"/>
              </a:spcBef>
              <a:buFontTx/>
              <a:buChar char="•"/>
            </a:pPr>
            <a:r>
              <a:rPr lang="en-US" sz="1500">
                <a:latin typeface="Arial" charset="0"/>
              </a:rPr>
              <a:t>Steer your industry toward your company’s preferred  future with strategic combinations of DARQ technologies.  Evaluate each combination, taking into account what can  be implemented today and what capabilities they will  enable as they mature. Use this information as you</a:t>
            </a:r>
          </a:p>
          <a:p>
            <a:r>
              <a:rPr lang="en-US" sz="1500">
                <a:latin typeface="Arial" charset="0"/>
              </a:rPr>
              <a:t>build your overall DARQ strategy.</a:t>
            </a:r>
          </a:p>
        </p:txBody>
      </p:sp>
      <p:sp>
        <p:nvSpPr>
          <p:cNvPr id="3" name="object 3"/>
          <p:cNvSpPr txBox="1">
            <a:spLocks noGrp="1"/>
          </p:cNvSpPr>
          <p:nvPr>
            <p:ph type="title"/>
          </p:nvPr>
        </p:nvSpPr>
        <p:spPr>
          <a:xfrm>
            <a:off x="352425" y="896938"/>
            <a:ext cx="8890000" cy="1506537"/>
          </a:xfrm>
        </p:spPr>
        <p:txBody>
          <a:bodyPr lIns="0" tIns="0" rIns="0" bIns="0" rtlCol="0">
            <a:spAutoFit/>
          </a:bodyPr>
          <a:lstStyle/>
          <a:p>
            <a:pPr marL="12700" fontAlgn="auto">
              <a:lnSpc>
                <a:spcPts val="4615"/>
              </a:lnSpc>
              <a:spcAft>
                <a:spcPts val="0"/>
              </a:spcAft>
              <a:tabLst>
                <a:tab pos="1441450" algn="l"/>
              </a:tabLst>
              <a:defRPr/>
            </a:pPr>
            <a:r>
              <a:rPr sz="13200" b="1" spc="1710" baseline="-23358" dirty="0">
                <a:solidFill>
                  <a:srgbClr val="A000FF"/>
                </a:solidFill>
                <a:latin typeface="Arial" panose="020B0604020202020204" pitchFamily="34" charset="0"/>
                <a:cs typeface="Arial" panose="020B0604020202020204" pitchFamily="34" charset="0"/>
              </a:rPr>
              <a:t>4	</a:t>
            </a:r>
            <a:r>
              <a:rPr sz="3600" b="1" spc="165" dirty="0">
                <a:solidFill>
                  <a:srgbClr val="A000FF"/>
                </a:solidFill>
                <a:latin typeface="Arial" panose="020B0604020202020204" pitchFamily="34" charset="0"/>
                <a:cs typeface="Arial" panose="020B0604020202020204" pitchFamily="34" charset="0"/>
              </a:rPr>
              <a:t>How</a:t>
            </a:r>
            <a:r>
              <a:rPr sz="3600" b="1" spc="-405" dirty="0">
                <a:solidFill>
                  <a:srgbClr val="A000FF"/>
                </a:solidFill>
                <a:latin typeface="Arial" panose="020B0604020202020204" pitchFamily="34" charset="0"/>
                <a:cs typeface="Arial" panose="020B0604020202020204" pitchFamily="34" charset="0"/>
              </a:rPr>
              <a:t> </a:t>
            </a:r>
            <a:r>
              <a:rPr sz="3600" b="1" spc="65" dirty="0">
                <a:solidFill>
                  <a:srgbClr val="A000FF"/>
                </a:solidFill>
                <a:latin typeface="Arial" panose="020B0604020202020204" pitchFamily="34" charset="0"/>
                <a:cs typeface="Arial" panose="020B0604020202020204" pitchFamily="34" charset="0"/>
              </a:rPr>
              <a:t>can</a:t>
            </a:r>
            <a:r>
              <a:rPr sz="3600" b="1" spc="-405" dirty="0">
                <a:solidFill>
                  <a:srgbClr val="A000FF"/>
                </a:solidFill>
                <a:latin typeface="Arial" panose="020B0604020202020204" pitchFamily="34" charset="0"/>
                <a:cs typeface="Arial" panose="020B0604020202020204" pitchFamily="34" charset="0"/>
              </a:rPr>
              <a:t> </a:t>
            </a:r>
            <a:r>
              <a:rPr sz="3600" b="1" spc="60" dirty="0">
                <a:solidFill>
                  <a:srgbClr val="A000FF"/>
                </a:solidFill>
                <a:latin typeface="Arial" panose="020B0604020202020204" pitchFamily="34" charset="0"/>
                <a:cs typeface="Arial" panose="020B0604020202020204" pitchFamily="34" charset="0"/>
              </a:rPr>
              <a:t>you</a:t>
            </a:r>
            <a:r>
              <a:rPr sz="3600" b="1" spc="-400" dirty="0">
                <a:solidFill>
                  <a:srgbClr val="A000FF"/>
                </a:solidFill>
                <a:latin typeface="Arial" panose="020B0604020202020204" pitchFamily="34" charset="0"/>
                <a:cs typeface="Arial" panose="020B0604020202020204" pitchFamily="34" charset="0"/>
              </a:rPr>
              <a:t> </a:t>
            </a:r>
            <a:r>
              <a:rPr sz="3600" b="1" spc="5" dirty="0">
                <a:solidFill>
                  <a:srgbClr val="A000FF"/>
                </a:solidFill>
                <a:latin typeface="Arial" panose="020B0604020202020204" pitchFamily="34" charset="0"/>
                <a:cs typeface="Arial" panose="020B0604020202020204" pitchFamily="34" charset="0"/>
              </a:rPr>
              <a:t>use</a:t>
            </a:r>
            <a:r>
              <a:rPr sz="3600" b="1" spc="-380" dirty="0">
                <a:solidFill>
                  <a:srgbClr val="A000FF"/>
                </a:solidFill>
                <a:latin typeface="Arial" panose="020B0604020202020204" pitchFamily="34" charset="0"/>
                <a:cs typeface="Arial" panose="020B0604020202020204" pitchFamily="34" charset="0"/>
              </a:rPr>
              <a:t> </a:t>
            </a:r>
            <a:r>
              <a:rPr sz="3600" b="1" spc="50" dirty="0">
                <a:solidFill>
                  <a:srgbClr val="A000FF"/>
                </a:solidFill>
                <a:latin typeface="Arial" panose="020B0604020202020204" pitchFamily="34" charset="0"/>
                <a:cs typeface="Arial" panose="020B0604020202020204" pitchFamily="34" charset="0"/>
              </a:rPr>
              <a:t>DARQ</a:t>
            </a:r>
            <a:r>
              <a:rPr sz="3600" b="1" spc="-415" dirty="0">
                <a:solidFill>
                  <a:srgbClr val="A000FF"/>
                </a:solidFill>
                <a:latin typeface="Arial" panose="020B0604020202020204" pitchFamily="34" charset="0"/>
                <a:cs typeface="Arial" panose="020B0604020202020204" pitchFamily="34" charset="0"/>
              </a:rPr>
              <a:t> </a:t>
            </a:r>
            <a:r>
              <a:rPr sz="3600" b="1" spc="120" dirty="0">
                <a:solidFill>
                  <a:srgbClr val="A000FF"/>
                </a:solidFill>
                <a:latin typeface="Arial" panose="020B0604020202020204" pitchFamily="34" charset="0"/>
                <a:cs typeface="Arial" panose="020B0604020202020204" pitchFamily="34" charset="0"/>
              </a:rPr>
              <a:t>to</a:t>
            </a:r>
            <a:r>
              <a:rPr sz="3600" b="1" spc="-405" dirty="0">
                <a:solidFill>
                  <a:srgbClr val="A000FF"/>
                </a:solidFill>
                <a:latin typeface="Arial" panose="020B0604020202020204" pitchFamily="34" charset="0"/>
                <a:cs typeface="Arial" panose="020B0604020202020204" pitchFamily="34" charset="0"/>
              </a:rPr>
              <a:t> </a:t>
            </a:r>
            <a:r>
              <a:rPr sz="3600" b="1" spc="35" dirty="0">
                <a:solidFill>
                  <a:srgbClr val="A000FF"/>
                </a:solidFill>
                <a:latin typeface="Arial" panose="020B0604020202020204" pitchFamily="34" charset="0"/>
                <a:cs typeface="Arial" panose="020B0604020202020204" pitchFamily="34" charset="0"/>
              </a:rPr>
              <a:t>shape</a:t>
            </a:r>
            <a:r>
              <a:rPr sz="3600" b="1" dirty="0">
                <a:latin typeface="Arial" panose="020B0604020202020204" pitchFamily="34" charset="0"/>
                <a:cs typeface="Arial" panose="020B0604020202020204" pitchFamily="34" charset="0"/>
              </a:rPr>
              <a:t/>
            </a:r>
            <a:br>
              <a:rPr sz="3600" b="1" dirty="0">
                <a:latin typeface="Arial" panose="020B0604020202020204" pitchFamily="34" charset="0"/>
                <a:cs typeface="Arial" panose="020B0604020202020204" pitchFamily="34" charset="0"/>
              </a:rPr>
            </a:br>
            <a:r>
              <a:rPr sz="3600" b="1" spc="130" dirty="0">
                <a:solidFill>
                  <a:srgbClr val="A000FF"/>
                </a:solidFill>
                <a:latin typeface="Arial" panose="020B0604020202020204" pitchFamily="34" charset="0"/>
                <a:cs typeface="Arial" panose="020B0604020202020204" pitchFamily="34" charset="0"/>
              </a:rPr>
              <a:t>the</a:t>
            </a:r>
            <a:r>
              <a:rPr sz="3600" b="1" spc="-409" dirty="0">
                <a:solidFill>
                  <a:srgbClr val="A000FF"/>
                </a:solidFill>
                <a:latin typeface="Arial" panose="020B0604020202020204" pitchFamily="34" charset="0"/>
                <a:cs typeface="Arial" panose="020B0604020202020204" pitchFamily="34" charset="0"/>
              </a:rPr>
              <a:t> </a:t>
            </a:r>
            <a:r>
              <a:rPr sz="3600" b="1" spc="110" dirty="0">
                <a:solidFill>
                  <a:srgbClr val="A000FF"/>
                </a:solidFill>
                <a:latin typeface="Arial" panose="020B0604020202020204" pitchFamily="34" charset="0"/>
                <a:cs typeface="Arial" panose="020B0604020202020204" pitchFamily="34" charset="0"/>
              </a:rPr>
              <a:t>future</a:t>
            </a:r>
            <a:r>
              <a:rPr sz="3600" b="1" spc="-380" dirty="0">
                <a:solidFill>
                  <a:srgbClr val="A000FF"/>
                </a:solidFill>
                <a:latin typeface="Arial" panose="020B0604020202020204" pitchFamily="34" charset="0"/>
                <a:cs typeface="Arial" panose="020B0604020202020204" pitchFamily="34" charset="0"/>
              </a:rPr>
              <a:t> </a:t>
            </a:r>
            <a:r>
              <a:rPr sz="3600" b="1" spc="114" dirty="0">
                <a:solidFill>
                  <a:srgbClr val="A000FF"/>
                </a:solidFill>
                <a:latin typeface="Arial" panose="020B0604020202020204" pitchFamily="34" charset="0"/>
                <a:cs typeface="Arial" panose="020B0604020202020204" pitchFamily="34" charset="0"/>
              </a:rPr>
              <a:t>of</a:t>
            </a:r>
            <a:r>
              <a:rPr sz="3600" b="1" spc="-409" dirty="0">
                <a:solidFill>
                  <a:srgbClr val="A000FF"/>
                </a:solidFill>
                <a:latin typeface="Arial" panose="020B0604020202020204" pitchFamily="34" charset="0"/>
                <a:cs typeface="Arial" panose="020B0604020202020204" pitchFamily="34" charset="0"/>
              </a:rPr>
              <a:t> </a:t>
            </a:r>
            <a:r>
              <a:rPr sz="3600" b="1" spc="130" dirty="0">
                <a:solidFill>
                  <a:srgbClr val="A000FF"/>
                </a:solidFill>
                <a:latin typeface="Arial" panose="020B0604020202020204" pitchFamily="34" charset="0"/>
                <a:cs typeface="Arial" panose="020B0604020202020204" pitchFamily="34" charset="0"/>
              </a:rPr>
              <a:t>the</a:t>
            </a:r>
            <a:r>
              <a:rPr sz="3600" b="1" spc="-405" dirty="0">
                <a:solidFill>
                  <a:srgbClr val="A000FF"/>
                </a:solidFill>
                <a:latin typeface="Arial" panose="020B0604020202020204" pitchFamily="34" charset="0"/>
                <a:cs typeface="Arial" panose="020B0604020202020204" pitchFamily="34" charset="0"/>
              </a:rPr>
              <a:t> </a:t>
            </a:r>
            <a:r>
              <a:rPr sz="3600" b="1" spc="50" dirty="0">
                <a:solidFill>
                  <a:srgbClr val="A000FF"/>
                </a:solidFill>
                <a:latin typeface="Arial" panose="020B0604020202020204" pitchFamily="34" charset="0"/>
                <a:cs typeface="Arial" panose="020B0604020202020204" pitchFamily="34" charset="0"/>
              </a:rPr>
              <a:t>Communications</a:t>
            </a:r>
            <a:r>
              <a:rPr sz="3600" b="1" dirty="0">
                <a:latin typeface="Arial" panose="020B0604020202020204" pitchFamily="34" charset="0"/>
                <a:cs typeface="Arial" panose="020B0604020202020204" pitchFamily="34" charset="0"/>
              </a:rPr>
              <a:t/>
            </a:r>
            <a:br>
              <a:rPr sz="3600" b="1" dirty="0">
                <a:latin typeface="Arial" panose="020B0604020202020204" pitchFamily="34" charset="0"/>
                <a:cs typeface="Arial" panose="020B0604020202020204" pitchFamily="34" charset="0"/>
              </a:rPr>
            </a:br>
            <a:r>
              <a:rPr sz="3600" b="1" spc="45" dirty="0">
                <a:solidFill>
                  <a:srgbClr val="A000FF"/>
                </a:solidFill>
                <a:latin typeface="Arial" panose="020B0604020202020204" pitchFamily="34" charset="0"/>
                <a:cs typeface="Arial" panose="020B0604020202020204" pitchFamily="34" charset="0"/>
              </a:rPr>
              <a:t>Industry?</a:t>
            </a:r>
            <a:endParaRPr sz="3600" b="1" dirty="0">
              <a:latin typeface="Arial" panose="020B0604020202020204" pitchFamily="34" charset="0"/>
              <a:cs typeface="Arial" panose="020B060402020202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bject 2"/>
          <p:cNvSpPr>
            <a:spLocks noChangeArrowheads="1"/>
          </p:cNvSpPr>
          <p:nvPr/>
        </p:nvSpPr>
        <p:spPr bwMode="auto">
          <a:xfrm>
            <a:off x="0" y="0"/>
            <a:ext cx="12192000" cy="6858000"/>
          </a:xfrm>
          <a:prstGeom prst="rect">
            <a:avLst/>
          </a:prstGeom>
          <a:blipFill dpi="0" rotWithShape="1">
            <a:blip r:embed="rId2">
              <a:alphaModFix amt="8100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 name="object 5"/>
          <p:cNvSpPr txBox="1">
            <a:spLocks noGrp="1"/>
          </p:cNvSpPr>
          <p:nvPr>
            <p:ph type="title"/>
          </p:nvPr>
        </p:nvSpPr>
        <p:spPr>
          <a:xfrm>
            <a:off x="3213100" y="2828925"/>
            <a:ext cx="5765800" cy="1200150"/>
          </a:xfrm>
        </p:spPr>
        <p:txBody>
          <a:bodyPr lIns="0" tIns="13335" rIns="0" bIns="0" rtlCol="0">
            <a:spAutoFit/>
          </a:bodyPr>
          <a:lstStyle/>
          <a:p>
            <a:pPr marL="12700" fontAlgn="auto">
              <a:lnSpc>
                <a:spcPct val="100000"/>
              </a:lnSpc>
              <a:spcBef>
                <a:spcPts val="105"/>
              </a:spcBef>
              <a:spcAft>
                <a:spcPts val="0"/>
              </a:spcAft>
              <a:defRPr/>
            </a:pPr>
            <a:r>
              <a:rPr sz="7700" b="1" spc="140" dirty="0">
                <a:solidFill>
                  <a:schemeClr val="accent3">
                    <a:lumMod val="20000"/>
                    <a:lumOff val="80000"/>
                  </a:schemeClr>
                </a:solidFill>
                <a:latin typeface="Candara" panose="020E0502030303020204" pitchFamily="34" charset="0"/>
              </a:rPr>
              <a:t>THANK</a:t>
            </a:r>
            <a:r>
              <a:rPr lang="en-US" sz="7700" b="1" spc="140" dirty="0">
                <a:solidFill>
                  <a:schemeClr val="accent3">
                    <a:lumMod val="20000"/>
                    <a:lumOff val="80000"/>
                  </a:schemeClr>
                </a:solidFill>
                <a:latin typeface="Candara" panose="020E0502030303020204" pitchFamily="34" charset="0"/>
              </a:rPr>
              <a:t> </a:t>
            </a:r>
            <a:r>
              <a:rPr sz="7700" b="1" spc="-1205" dirty="0">
                <a:solidFill>
                  <a:schemeClr val="accent3">
                    <a:lumMod val="20000"/>
                    <a:lumOff val="80000"/>
                  </a:schemeClr>
                </a:solidFill>
                <a:latin typeface="Candara" panose="020E0502030303020204" pitchFamily="34" charset="0"/>
              </a:rPr>
              <a:t> </a:t>
            </a:r>
            <a:r>
              <a:rPr sz="7700" b="1" spc="-60" dirty="0">
                <a:solidFill>
                  <a:schemeClr val="accent3">
                    <a:lumMod val="20000"/>
                    <a:lumOff val="80000"/>
                  </a:schemeClr>
                </a:solidFill>
                <a:latin typeface="Candara" panose="020E0502030303020204" pitchFamily="34" charset="0"/>
              </a:rPr>
              <a:t>YOU</a:t>
            </a:r>
            <a:endParaRPr sz="7700" b="1" dirty="0">
              <a:solidFill>
                <a:schemeClr val="accent3">
                  <a:lumMod val="20000"/>
                  <a:lumOff val="80000"/>
                </a:schemeClr>
              </a:solidFill>
              <a:latin typeface="Candara" panose="020E0502030303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object 3"/>
          <p:cNvSpPr txBox="1"/>
          <p:nvPr/>
        </p:nvSpPr>
        <p:spPr>
          <a:xfrm>
            <a:off x="4679950" y="3849688"/>
            <a:ext cx="4160838" cy="1519237"/>
          </a:xfrm>
          <a:prstGeom prst="rect">
            <a:avLst/>
          </a:prstGeom>
        </p:spPr>
        <p:txBody>
          <a:bodyPr lIns="0" tIns="1270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ts val="100"/>
              </a:spcBef>
            </a:pPr>
            <a:r>
              <a:rPr lang="en-US" sz="1400">
                <a:solidFill>
                  <a:srgbClr val="D9D9D9"/>
                </a:solidFill>
                <a:latin typeface="Arial" charset="0"/>
              </a:rPr>
              <a:t>New technologies are catalysts for change,  offering extraordinary new business capabilities.  Distributed ledger technology, artificial  intelligence (AI), extended reality (XR) and  quantum computing will be the next set</a:t>
            </a:r>
          </a:p>
          <a:p>
            <a:r>
              <a:rPr lang="en-US" sz="1400">
                <a:solidFill>
                  <a:srgbClr val="D9D9D9"/>
                </a:solidFill>
                <a:latin typeface="Arial" charset="0"/>
              </a:rPr>
              <a:t>of new technologies to spark a step change,  letting businesses reimagine entire industries</a:t>
            </a:r>
            <a:r>
              <a:rPr lang="en-US" sz="1400">
                <a:latin typeface="Arial" charset="0"/>
              </a:rPr>
              <a:t>.</a:t>
            </a:r>
          </a:p>
        </p:txBody>
      </p:sp>
      <p:grpSp>
        <p:nvGrpSpPr>
          <p:cNvPr id="4099" name="object 4"/>
          <p:cNvGrpSpPr>
            <a:grpSpLocks/>
          </p:cNvGrpSpPr>
          <p:nvPr/>
        </p:nvGrpSpPr>
        <p:grpSpPr bwMode="auto">
          <a:xfrm>
            <a:off x="414338" y="1768475"/>
            <a:ext cx="11779250" cy="3275013"/>
            <a:chOff x="414527" y="1767839"/>
            <a:chExt cx="11778615" cy="3275329"/>
          </a:xfrm>
        </p:grpSpPr>
        <p:sp>
          <p:nvSpPr>
            <p:cNvPr id="4102" name="object 5"/>
            <p:cNvSpPr>
              <a:spLocks/>
            </p:cNvSpPr>
            <p:nvPr/>
          </p:nvSpPr>
          <p:spPr bwMode="auto">
            <a:xfrm>
              <a:off x="1613153" y="3429761"/>
              <a:ext cx="10580370" cy="0"/>
            </a:xfrm>
            <a:custGeom>
              <a:avLst/>
              <a:gdLst>
                <a:gd name="T0" fmla="*/ 10579989 w 10580370"/>
                <a:gd name="T1" fmla="*/ 0 w 10580370"/>
              </a:gdLst>
              <a:ahLst/>
              <a:cxnLst>
                <a:cxn ang="0">
                  <a:pos x="T0" y="0"/>
                </a:cxn>
                <a:cxn ang="0">
                  <a:pos x="T1" y="0"/>
                </a:cxn>
              </a:cxnLst>
              <a:rect l="0" t="0" r="r" b="b"/>
              <a:pathLst>
                <a:path w="10580370">
                  <a:moveTo>
                    <a:pt x="10579989" y="0"/>
                  </a:moveTo>
                  <a:lnTo>
                    <a:pt x="0" y="0"/>
                  </a:lnTo>
                </a:path>
              </a:pathLst>
            </a:custGeom>
            <a:noFill/>
            <a:ln w="28956">
              <a:solidFill>
                <a:srgbClr val="A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3" name="object 6"/>
            <p:cNvSpPr>
              <a:spLocks/>
            </p:cNvSpPr>
            <p:nvPr/>
          </p:nvSpPr>
          <p:spPr bwMode="auto">
            <a:xfrm>
              <a:off x="429005" y="1782317"/>
              <a:ext cx="3246120" cy="3246120"/>
            </a:xfrm>
            <a:custGeom>
              <a:avLst/>
              <a:gdLst>
                <a:gd name="T0" fmla="*/ 1480543 w 3246120"/>
                <a:gd name="T1" fmla="*/ 6170 h 3246120"/>
                <a:gd name="T2" fmla="*/ 1295956 w 3246120"/>
                <a:gd name="T3" fmla="*/ 32975 h 3246120"/>
                <a:gd name="T4" fmla="*/ 1118696 w 3246120"/>
                <a:gd name="T5" fmla="*/ 79894 h 3246120"/>
                <a:gd name="T6" fmla="*/ 949980 w 3246120"/>
                <a:gd name="T7" fmla="*/ 145710 h 3246120"/>
                <a:gd name="T8" fmla="*/ 791026 w 3246120"/>
                <a:gd name="T9" fmla="*/ 229204 h 3246120"/>
                <a:gd name="T10" fmla="*/ 643053 w 3246120"/>
                <a:gd name="T11" fmla="*/ 329158 h 3246120"/>
                <a:gd name="T12" fmla="*/ 507278 w 3246120"/>
                <a:gd name="T13" fmla="*/ 444354 h 3246120"/>
                <a:gd name="T14" fmla="*/ 384918 w 3246120"/>
                <a:gd name="T15" fmla="*/ 573575 h 3246120"/>
                <a:gd name="T16" fmla="*/ 277193 w 3246120"/>
                <a:gd name="T17" fmla="*/ 715602 h 3246120"/>
                <a:gd name="T18" fmla="*/ 185318 w 3246120"/>
                <a:gd name="T19" fmla="*/ 869218 h 3246120"/>
                <a:gd name="T20" fmla="*/ 110513 w 3246120"/>
                <a:gd name="T21" fmla="*/ 1033204 h 3246120"/>
                <a:gd name="T22" fmla="*/ 53995 w 3246120"/>
                <a:gd name="T23" fmla="*/ 1206343 h 3246120"/>
                <a:gd name="T24" fmla="*/ 16982 w 3246120"/>
                <a:gd name="T25" fmla="*/ 1387416 h 3246120"/>
                <a:gd name="T26" fmla="*/ 691 w 3246120"/>
                <a:gd name="T27" fmla="*/ 1575205 h 3246120"/>
                <a:gd name="T28" fmla="*/ 6170 w 3246120"/>
                <a:gd name="T29" fmla="*/ 1765572 h 3246120"/>
                <a:gd name="T30" fmla="*/ 32974 w 3246120"/>
                <a:gd name="T31" fmla="*/ 1950155 h 3246120"/>
                <a:gd name="T32" fmla="*/ 79892 w 3246120"/>
                <a:gd name="T33" fmla="*/ 2127414 h 3246120"/>
                <a:gd name="T34" fmla="*/ 145706 w 3246120"/>
                <a:gd name="T35" fmla="*/ 2296128 h 3246120"/>
                <a:gd name="T36" fmla="*/ 229198 w 3246120"/>
                <a:gd name="T37" fmla="*/ 2455081 h 3246120"/>
                <a:gd name="T38" fmla="*/ 329150 w 3246120"/>
                <a:gd name="T39" fmla="*/ 2603055 h 3246120"/>
                <a:gd name="T40" fmla="*/ 444345 w 3246120"/>
                <a:gd name="T41" fmla="*/ 2738831 h 3246120"/>
                <a:gd name="T42" fmla="*/ 573565 w 3246120"/>
                <a:gd name="T43" fmla="*/ 2861192 h 3246120"/>
                <a:gd name="T44" fmla="*/ 715591 w 3246120"/>
                <a:gd name="T45" fmla="*/ 2968920 h 3246120"/>
                <a:gd name="T46" fmla="*/ 869207 w 3246120"/>
                <a:gd name="T47" fmla="*/ 3060796 h 3246120"/>
                <a:gd name="T48" fmla="*/ 1033194 w 3246120"/>
                <a:gd name="T49" fmla="*/ 3135603 h 3246120"/>
                <a:gd name="T50" fmla="*/ 1206334 w 3246120"/>
                <a:gd name="T51" fmla="*/ 3192122 h 3246120"/>
                <a:gd name="T52" fmla="*/ 1387410 w 3246120"/>
                <a:gd name="T53" fmla="*/ 3229136 h 3246120"/>
                <a:gd name="T54" fmla="*/ 1575204 w 3246120"/>
                <a:gd name="T55" fmla="*/ 3245427 h 3246120"/>
                <a:gd name="T56" fmla="*/ 1765572 w 3246120"/>
                <a:gd name="T57" fmla="*/ 3239949 h 3246120"/>
                <a:gd name="T58" fmla="*/ 1950155 w 3246120"/>
                <a:gd name="T59" fmla="*/ 3213144 h 3246120"/>
                <a:gd name="T60" fmla="*/ 2127414 w 3246120"/>
                <a:gd name="T61" fmla="*/ 3166225 h 3246120"/>
                <a:gd name="T62" fmla="*/ 2296128 w 3246120"/>
                <a:gd name="T63" fmla="*/ 3100409 h 3246120"/>
                <a:gd name="T64" fmla="*/ 2455081 w 3246120"/>
                <a:gd name="T65" fmla="*/ 3016915 h 3246120"/>
                <a:gd name="T66" fmla="*/ 2603055 w 3246120"/>
                <a:gd name="T67" fmla="*/ 2916961 h 3246120"/>
                <a:gd name="T68" fmla="*/ 2738831 w 3246120"/>
                <a:gd name="T69" fmla="*/ 2801765 h 3246120"/>
                <a:gd name="T70" fmla="*/ 2861192 w 3246120"/>
                <a:gd name="T71" fmla="*/ 2672544 h 3246120"/>
                <a:gd name="T72" fmla="*/ 2968920 w 3246120"/>
                <a:gd name="T73" fmla="*/ 2530517 h 3246120"/>
                <a:gd name="T74" fmla="*/ 3060796 w 3246120"/>
                <a:gd name="T75" fmla="*/ 2376901 h 3246120"/>
                <a:gd name="T76" fmla="*/ 3135603 w 3246120"/>
                <a:gd name="T77" fmla="*/ 2212915 h 3246120"/>
                <a:gd name="T78" fmla="*/ 3192122 w 3246120"/>
                <a:gd name="T79" fmla="*/ 2039776 h 3246120"/>
                <a:gd name="T80" fmla="*/ 3229136 w 3246120"/>
                <a:gd name="T81" fmla="*/ 1858703 h 3246120"/>
                <a:gd name="T82" fmla="*/ 3245427 w 3246120"/>
                <a:gd name="T83" fmla="*/ 1670914 h 3246120"/>
                <a:gd name="T84" fmla="*/ 3239949 w 3246120"/>
                <a:gd name="T85" fmla="*/ 1480547 h 3246120"/>
                <a:gd name="T86" fmla="*/ 3213144 w 3246120"/>
                <a:gd name="T87" fmla="*/ 1295964 h 3246120"/>
                <a:gd name="T88" fmla="*/ 3166225 w 3246120"/>
                <a:gd name="T89" fmla="*/ 1118705 h 3246120"/>
                <a:gd name="T90" fmla="*/ 3100409 w 3246120"/>
                <a:gd name="T91" fmla="*/ 949991 h 3246120"/>
                <a:gd name="T92" fmla="*/ 3016915 w 3246120"/>
                <a:gd name="T93" fmla="*/ 791038 h 3246120"/>
                <a:gd name="T94" fmla="*/ 2916961 w 3246120"/>
                <a:gd name="T95" fmla="*/ 643064 h 3246120"/>
                <a:gd name="T96" fmla="*/ 2801765 w 3246120"/>
                <a:gd name="T97" fmla="*/ 507288 h 3246120"/>
                <a:gd name="T98" fmla="*/ 2672544 w 3246120"/>
                <a:gd name="T99" fmla="*/ 384927 h 3246120"/>
                <a:gd name="T100" fmla="*/ 2530517 w 3246120"/>
                <a:gd name="T101" fmla="*/ 277199 h 3246120"/>
                <a:gd name="T102" fmla="*/ 2376901 w 3246120"/>
                <a:gd name="T103" fmla="*/ 185323 h 3246120"/>
                <a:gd name="T104" fmla="*/ 2212915 w 3246120"/>
                <a:gd name="T105" fmla="*/ 110516 h 3246120"/>
                <a:gd name="T106" fmla="*/ 2039776 w 3246120"/>
                <a:gd name="T107" fmla="*/ 53997 h 3246120"/>
                <a:gd name="T108" fmla="*/ 1858703 w 3246120"/>
                <a:gd name="T109" fmla="*/ 16983 h 3246120"/>
                <a:gd name="T110" fmla="*/ 1670914 w 3246120"/>
                <a:gd name="T111" fmla="*/ 692 h 3246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46120" h="3246120">
                  <a:moveTo>
                    <a:pt x="1623060" y="0"/>
                  </a:moveTo>
                  <a:lnTo>
                    <a:pt x="1575204" y="692"/>
                  </a:lnTo>
                  <a:lnTo>
                    <a:pt x="1527692" y="2755"/>
                  </a:lnTo>
                  <a:lnTo>
                    <a:pt x="1480543" y="6170"/>
                  </a:lnTo>
                  <a:lnTo>
                    <a:pt x="1433776" y="10919"/>
                  </a:lnTo>
                  <a:lnTo>
                    <a:pt x="1387410" y="16983"/>
                  </a:lnTo>
                  <a:lnTo>
                    <a:pt x="1341464" y="24341"/>
                  </a:lnTo>
                  <a:lnTo>
                    <a:pt x="1295956" y="32975"/>
                  </a:lnTo>
                  <a:lnTo>
                    <a:pt x="1250907" y="42867"/>
                  </a:lnTo>
                  <a:lnTo>
                    <a:pt x="1206334" y="53997"/>
                  </a:lnTo>
                  <a:lnTo>
                    <a:pt x="1162257" y="66346"/>
                  </a:lnTo>
                  <a:lnTo>
                    <a:pt x="1118696" y="79894"/>
                  </a:lnTo>
                  <a:lnTo>
                    <a:pt x="1075668" y="94624"/>
                  </a:lnTo>
                  <a:lnTo>
                    <a:pt x="1033194" y="110516"/>
                  </a:lnTo>
                  <a:lnTo>
                    <a:pt x="991291" y="127551"/>
                  </a:lnTo>
                  <a:lnTo>
                    <a:pt x="949980" y="145710"/>
                  </a:lnTo>
                  <a:lnTo>
                    <a:pt x="909279" y="164974"/>
                  </a:lnTo>
                  <a:lnTo>
                    <a:pt x="869207" y="185323"/>
                  </a:lnTo>
                  <a:lnTo>
                    <a:pt x="829783" y="206740"/>
                  </a:lnTo>
                  <a:lnTo>
                    <a:pt x="791026" y="229204"/>
                  </a:lnTo>
                  <a:lnTo>
                    <a:pt x="752956" y="252697"/>
                  </a:lnTo>
                  <a:lnTo>
                    <a:pt x="715591" y="277199"/>
                  </a:lnTo>
                  <a:lnTo>
                    <a:pt x="678950" y="302693"/>
                  </a:lnTo>
                  <a:lnTo>
                    <a:pt x="643053" y="329158"/>
                  </a:lnTo>
                  <a:lnTo>
                    <a:pt x="607918" y="356576"/>
                  </a:lnTo>
                  <a:lnTo>
                    <a:pt x="573565" y="384927"/>
                  </a:lnTo>
                  <a:lnTo>
                    <a:pt x="540012" y="414193"/>
                  </a:lnTo>
                  <a:lnTo>
                    <a:pt x="507278" y="444354"/>
                  </a:lnTo>
                  <a:lnTo>
                    <a:pt x="475383" y="475392"/>
                  </a:lnTo>
                  <a:lnTo>
                    <a:pt x="444345" y="507288"/>
                  </a:lnTo>
                  <a:lnTo>
                    <a:pt x="414184" y="540022"/>
                  </a:lnTo>
                  <a:lnTo>
                    <a:pt x="384918" y="573575"/>
                  </a:lnTo>
                  <a:lnTo>
                    <a:pt x="356568" y="607929"/>
                  </a:lnTo>
                  <a:lnTo>
                    <a:pt x="329150" y="643064"/>
                  </a:lnTo>
                  <a:lnTo>
                    <a:pt x="302686" y="678962"/>
                  </a:lnTo>
                  <a:lnTo>
                    <a:pt x="277193" y="715602"/>
                  </a:lnTo>
                  <a:lnTo>
                    <a:pt x="252690" y="752967"/>
                  </a:lnTo>
                  <a:lnTo>
                    <a:pt x="229198" y="791038"/>
                  </a:lnTo>
                  <a:lnTo>
                    <a:pt x="206734" y="829794"/>
                  </a:lnTo>
                  <a:lnTo>
                    <a:pt x="185318" y="869218"/>
                  </a:lnTo>
                  <a:lnTo>
                    <a:pt x="164969" y="909290"/>
                  </a:lnTo>
                  <a:lnTo>
                    <a:pt x="145706" y="949991"/>
                  </a:lnTo>
                  <a:lnTo>
                    <a:pt x="127548" y="991302"/>
                  </a:lnTo>
                  <a:lnTo>
                    <a:pt x="110513" y="1033204"/>
                  </a:lnTo>
                  <a:lnTo>
                    <a:pt x="94622" y="1075678"/>
                  </a:lnTo>
                  <a:lnTo>
                    <a:pt x="79892" y="1118705"/>
                  </a:lnTo>
                  <a:lnTo>
                    <a:pt x="66344" y="1162267"/>
                  </a:lnTo>
                  <a:lnTo>
                    <a:pt x="53995" y="1206343"/>
                  </a:lnTo>
                  <a:lnTo>
                    <a:pt x="42866" y="1250915"/>
                  </a:lnTo>
                  <a:lnTo>
                    <a:pt x="32974" y="1295964"/>
                  </a:lnTo>
                  <a:lnTo>
                    <a:pt x="24340" y="1341470"/>
                  </a:lnTo>
                  <a:lnTo>
                    <a:pt x="16982" y="1387416"/>
                  </a:lnTo>
                  <a:lnTo>
                    <a:pt x="10919" y="1433781"/>
                  </a:lnTo>
                  <a:lnTo>
                    <a:pt x="6170" y="1480547"/>
                  </a:lnTo>
                  <a:lnTo>
                    <a:pt x="2755" y="1527695"/>
                  </a:lnTo>
                  <a:lnTo>
                    <a:pt x="691" y="1575205"/>
                  </a:lnTo>
                  <a:lnTo>
                    <a:pt x="0" y="1623060"/>
                  </a:lnTo>
                  <a:lnTo>
                    <a:pt x="691" y="1670914"/>
                  </a:lnTo>
                  <a:lnTo>
                    <a:pt x="2755" y="1718424"/>
                  </a:lnTo>
                  <a:lnTo>
                    <a:pt x="6170" y="1765572"/>
                  </a:lnTo>
                  <a:lnTo>
                    <a:pt x="10919" y="1812338"/>
                  </a:lnTo>
                  <a:lnTo>
                    <a:pt x="16982" y="1858703"/>
                  </a:lnTo>
                  <a:lnTo>
                    <a:pt x="24340" y="1904649"/>
                  </a:lnTo>
                  <a:lnTo>
                    <a:pt x="32974" y="1950155"/>
                  </a:lnTo>
                  <a:lnTo>
                    <a:pt x="42866" y="1995204"/>
                  </a:lnTo>
                  <a:lnTo>
                    <a:pt x="53995" y="2039776"/>
                  </a:lnTo>
                  <a:lnTo>
                    <a:pt x="66344" y="2083852"/>
                  </a:lnTo>
                  <a:lnTo>
                    <a:pt x="79892" y="2127414"/>
                  </a:lnTo>
                  <a:lnTo>
                    <a:pt x="94622" y="2170441"/>
                  </a:lnTo>
                  <a:lnTo>
                    <a:pt x="110513" y="2212915"/>
                  </a:lnTo>
                  <a:lnTo>
                    <a:pt x="127548" y="2254817"/>
                  </a:lnTo>
                  <a:lnTo>
                    <a:pt x="145706" y="2296128"/>
                  </a:lnTo>
                  <a:lnTo>
                    <a:pt x="164969" y="2336829"/>
                  </a:lnTo>
                  <a:lnTo>
                    <a:pt x="185318" y="2376901"/>
                  </a:lnTo>
                  <a:lnTo>
                    <a:pt x="206734" y="2416325"/>
                  </a:lnTo>
                  <a:lnTo>
                    <a:pt x="229198" y="2455081"/>
                  </a:lnTo>
                  <a:lnTo>
                    <a:pt x="252690" y="2493152"/>
                  </a:lnTo>
                  <a:lnTo>
                    <a:pt x="277193" y="2530517"/>
                  </a:lnTo>
                  <a:lnTo>
                    <a:pt x="302686" y="2567157"/>
                  </a:lnTo>
                  <a:lnTo>
                    <a:pt x="329150" y="2603055"/>
                  </a:lnTo>
                  <a:lnTo>
                    <a:pt x="356568" y="2638190"/>
                  </a:lnTo>
                  <a:lnTo>
                    <a:pt x="384918" y="2672544"/>
                  </a:lnTo>
                  <a:lnTo>
                    <a:pt x="414184" y="2706097"/>
                  </a:lnTo>
                  <a:lnTo>
                    <a:pt x="444345" y="2738831"/>
                  </a:lnTo>
                  <a:lnTo>
                    <a:pt x="475383" y="2770727"/>
                  </a:lnTo>
                  <a:lnTo>
                    <a:pt x="507278" y="2801765"/>
                  </a:lnTo>
                  <a:lnTo>
                    <a:pt x="540012" y="2831926"/>
                  </a:lnTo>
                  <a:lnTo>
                    <a:pt x="573565" y="2861192"/>
                  </a:lnTo>
                  <a:lnTo>
                    <a:pt x="607918" y="2889543"/>
                  </a:lnTo>
                  <a:lnTo>
                    <a:pt x="643053" y="2916961"/>
                  </a:lnTo>
                  <a:lnTo>
                    <a:pt x="678950" y="2943426"/>
                  </a:lnTo>
                  <a:lnTo>
                    <a:pt x="715591" y="2968920"/>
                  </a:lnTo>
                  <a:lnTo>
                    <a:pt x="752956" y="2993422"/>
                  </a:lnTo>
                  <a:lnTo>
                    <a:pt x="791026" y="3016915"/>
                  </a:lnTo>
                  <a:lnTo>
                    <a:pt x="829783" y="3039379"/>
                  </a:lnTo>
                  <a:lnTo>
                    <a:pt x="869207" y="3060796"/>
                  </a:lnTo>
                  <a:lnTo>
                    <a:pt x="909279" y="3081145"/>
                  </a:lnTo>
                  <a:lnTo>
                    <a:pt x="949980" y="3100409"/>
                  </a:lnTo>
                  <a:lnTo>
                    <a:pt x="991291" y="3118568"/>
                  </a:lnTo>
                  <a:lnTo>
                    <a:pt x="1033194" y="3135603"/>
                  </a:lnTo>
                  <a:lnTo>
                    <a:pt x="1075668" y="3151495"/>
                  </a:lnTo>
                  <a:lnTo>
                    <a:pt x="1118696" y="3166225"/>
                  </a:lnTo>
                  <a:lnTo>
                    <a:pt x="1162257" y="3179773"/>
                  </a:lnTo>
                  <a:lnTo>
                    <a:pt x="1206334" y="3192122"/>
                  </a:lnTo>
                  <a:lnTo>
                    <a:pt x="1250907" y="3203252"/>
                  </a:lnTo>
                  <a:lnTo>
                    <a:pt x="1295956" y="3213144"/>
                  </a:lnTo>
                  <a:lnTo>
                    <a:pt x="1341464" y="3221778"/>
                  </a:lnTo>
                  <a:lnTo>
                    <a:pt x="1387410" y="3229136"/>
                  </a:lnTo>
                  <a:lnTo>
                    <a:pt x="1433776" y="3235200"/>
                  </a:lnTo>
                  <a:lnTo>
                    <a:pt x="1480543" y="3239949"/>
                  </a:lnTo>
                  <a:lnTo>
                    <a:pt x="1527692" y="3243364"/>
                  </a:lnTo>
                  <a:lnTo>
                    <a:pt x="1575204" y="3245427"/>
                  </a:lnTo>
                  <a:lnTo>
                    <a:pt x="1623060" y="3246120"/>
                  </a:lnTo>
                  <a:lnTo>
                    <a:pt x="1670914" y="3245427"/>
                  </a:lnTo>
                  <a:lnTo>
                    <a:pt x="1718424" y="3243364"/>
                  </a:lnTo>
                  <a:lnTo>
                    <a:pt x="1765572" y="3239949"/>
                  </a:lnTo>
                  <a:lnTo>
                    <a:pt x="1812338" y="3235200"/>
                  </a:lnTo>
                  <a:lnTo>
                    <a:pt x="1858703" y="3229136"/>
                  </a:lnTo>
                  <a:lnTo>
                    <a:pt x="1904649" y="3221778"/>
                  </a:lnTo>
                  <a:lnTo>
                    <a:pt x="1950155" y="3213144"/>
                  </a:lnTo>
                  <a:lnTo>
                    <a:pt x="1995204" y="3203252"/>
                  </a:lnTo>
                  <a:lnTo>
                    <a:pt x="2039776" y="3192122"/>
                  </a:lnTo>
                  <a:lnTo>
                    <a:pt x="2083852" y="3179773"/>
                  </a:lnTo>
                  <a:lnTo>
                    <a:pt x="2127414" y="3166225"/>
                  </a:lnTo>
                  <a:lnTo>
                    <a:pt x="2170441" y="3151495"/>
                  </a:lnTo>
                  <a:lnTo>
                    <a:pt x="2212915" y="3135603"/>
                  </a:lnTo>
                  <a:lnTo>
                    <a:pt x="2254817" y="3118568"/>
                  </a:lnTo>
                  <a:lnTo>
                    <a:pt x="2296128" y="3100409"/>
                  </a:lnTo>
                  <a:lnTo>
                    <a:pt x="2336829" y="3081145"/>
                  </a:lnTo>
                  <a:lnTo>
                    <a:pt x="2376901" y="3060796"/>
                  </a:lnTo>
                  <a:lnTo>
                    <a:pt x="2416325" y="3039379"/>
                  </a:lnTo>
                  <a:lnTo>
                    <a:pt x="2455081" y="3016915"/>
                  </a:lnTo>
                  <a:lnTo>
                    <a:pt x="2493152" y="2993422"/>
                  </a:lnTo>
                  <a:lnTo>
                    <a:pt x="2530517" y="2968920"/>
                  </a:lnTo>
                  <a:lnTo>
                    <a:pt x="2567157" y="2943426"/>
                  </a:lnTo>
                  <a:lnTo>
                    <a:pt x="2603055" y="2916961"/>
                  </a:lnTo>
                  <a:lnTo>
                    <a:pt x="2638190" y="2889543"/>
                  </a:lnTo>
                  <a:lnTo>
                    <a:pt x="2672544" y="2861192"/>
                  </a:lnTo>
                  <a:lnTo>
                    <a:pt x="2706097" y="2831926"/>
                  </a:lnTo>
                  <a:lnTo>
                    <a:pt x="2738831" y="2801765"/>
                  </a:lnTo>
                  <a:lnTo>
                    <a:pt x="2770727" y="2770727"/>
                  </a:lnTo>
                  <a:lnTo>
                    <a:pt x="2801765" y="2738831"/>
                  </a:lnTo>
                  <a:lnTo>
                    <a:pt x="2831926" y="2706097"/>
                  </a:lnTo>
                  <a:lnTo>
                    <a:pt x="2861192" y="2672544"/>
                  </a:lnTo>
                  <a:lnTo>
                    <a:pt x="2889543" y="2638190"/>
                  </a:lnTo>
                  <a:lnTo>
                    <a:pt x="2916961" y="2603055"/>
                  </a:lnTo>
                  <a:lnTo>
                    <a:pt x="2943426" y="2567157"/>
                  </a:lnTo>
                  <a:lnTo>
                    <a:pt x="2968920" y="2530517"/>
                  </a:lnTo>
                  <a:lnTo>
                    <a:pt x="2993422" y="2493152"/>
                  </a:lnTo>
                  <a:lnTo>
                    <a:pt x="3016915" y="2455081"/>
                  </a:lnTo>
                  <a:lnTo>
                    <a:pt x="3039379" y="2416325"/>
                  </a:lnTo>
                  <a:lnTo>
                    <a:pt x="3060796" y="2376901"/>
                  </a:lnTo>
                  <a:lnTo>
                    <a:pt x="3081145" y="2336829"/>
                  </a:lnTo>
                  <a:lnTo>
                    <a:pt x="3100409" y="2296128"/>
                  </a:lnTo>
                  <a:lnTo>
                    <a:pt x="3118568" y="2254817"/>
                  </a:lnTo>
                  <a:lnTo>
                    <a:pt x="3135603" y="2212915"/>
                  </a:lnTo>
                  <a:lnTo>
                    <a:pt x="3151495" y="2170441"/>
                  </a:lnTo>
                  <a:lnTo>
                    <a:pt x="3166225" y="2127414"/>
                  </a:lnTo>
                  <a:lnTo>
                    <a:pt x="3179773" y="2083852"/>
                  </a:lnTo>
                  <a:lnTo>
                    <a:pt x="3192122" y="2039776"/>
                  </a:lnTo>
                  <a:lnTo>
                    <a:pt x="3203252" y="1995204"/>
                  </a:lnTo>
                  <a:lnTo>
                    <a:pt x="3213144" y="1950155"/>
                  </a:lnTo>
                  <a:lnTo>
                    <a:pt x="3221778" y="1904649"/>
                  </a:lnTo>
                  <a:lnTo>
                    <a:pt x="3229136" y="1858703"/>
                  </a:lnTo>
                  <a:lnTo>
                    <a:pt x="3235200" y="1812338"/>
                  </a:lnTo>
                  <a:lnTo>
                    <a:pt x="3239949" y="1765572"/>
                  </a:lnTo>
                  <a:lnTo>
                    <a:pt x="3243364" y="1718424"/>
                  </a:lnTo>
                  <a:lnTo>
                    <a:pt x="3245427" y="1670914"/>
                  </a:lnTo>
                  <a:lnTo>
                    <a:pt x="3246120" y="1623060"/>
                  </a:lnTo>
                  <a:lnTo>
                    <a:pt x="3245427" y="1575205"/>
                  </a:lnTo>
                  <a:lnTo>
                    <a:pt x="3243364" y="1527695"/>
                  </a:lnTo>
                  <a:lnTo>
                    <a:pt x="3239949" y="1480547"/>
                  </a:lnTo>
                  <a:lnTo>
                    <a:pt x="3235200" y="1433781"/>
                  </a:lnTo>
                  <a:lnTo>
                    <a:pt x="3229136" y="1387416"/>
                  </a:lnTo>
                  <a:lnTo>
                    <a:pt x="3221778" y="1341470"/>
                  </a:lnTo>
                  <a:lnTo>
                    <a:pt x="3213144" y="1295964"/>
                  </a:lnTo>
                  <a:lnTo>
                    <a:pt x="3203252" y="1250915"/>
                  </a:lnTo>
                  <a:lnTo>
                    <a:pt x="3192122" y="1206343"/>
                  </a:lnTo>
                  <a:lnTo>
                    <a:pt x="3179773" y="1162267"/>
                  </a:lnTo>
                  <a:lnTo>
                    <a:pt x="3166225" y="1118705"/>
                  </a:lnTo>
                  <a:lnTo>
                    <a:pt x="3151495" y="1075678"/>
                  </a:lnTo>
                  <a:lnTo>
                    <a:pt x="3135603" y="1033204"/>
                  </a:lnTo>
                  <a:lnTo>
                    <a:pt x="3118568" y="991302"/>
                  </a:lnTo>
                  <a:lnTo>
                    <a:pt x="3100409" y="949991"/>
                  </a:lnTo>
                  <a:lnTo>
                    <a:pt x="3081145" y="909290"/>
                  </a:lnTo>
                  <a:lnTo>
                    <a:pt x="3060796" y="869218"/>
                  </a:lnTo>
                  <a:lnTo>
                    <a:pt x="3039379" y="829794"/>
                  </a:lnTo>
                  <a:lnTo>
                    <a:pt x="3016915" y="791038"/>
                  </a:lnTo>
                  <a:lnTo>
                    <a:pt x="2993422" y="752967"/>
                  </a:lnTo>
                  <a:lnTo>
                    <a:pt x="2968920" y="715602"/>
                  </a:lnTo>
                  <a:lnTo>
                    <a:pt x="2943426" y="678962"/>
                  </a:lnTo>
                  <a:lnTo>
                    <a:pt x="2916961" y="643064"/>
                  </a:lnTo>
                  <a:lnTo>
                    <a:pt x="2889543" y="607929"/>
                  </a:lnTo>
                  <a:lnTo>
                    <a:pt x="2861192" y="573575"/>
                  </a:lnTo>
                  <a:lnTo>
                    <a:pt x="2831926" y="540022"/>
                  </a:lnTo>
                  <a:lnTo>
                    <a:pt x="2801765" y="507288"/>
                  </a:lnTo>
                  <a:lnTo>
                    <a:pt x="2770727" y="475392"/>
                  </a:lnTo>
                  <a:lnTo>
                    <a:pt x="2738831" y="444354"/>
                  </a:lnTo>
                  <a:lnTo>
                    <a:pt x="2706097" y="414193"/>
                  </a:lnTo>
                  <a:lnTo>
                    <a:pt x="2672544" y="384927"/>
                  </a:lnTo>
                  <a:lnTo>
                    <a:pt x="2638190" y="356576"/>
                  </a:lnTo>
                  <a:lnTo>
                    <a:pt x="2603055" y="329158"/>
                  </a:lnTo>
                  <a:lnTo>
                    <a:pt x="2567157" y="302693"/>
                  </a:lnTo>
                  <a:lnTo>
                    <a:pt x="2530517" y="277199"/>
                  </a:lnTo>
                  <a:lnTo>
                    <a:pt x="2493152" y="252697"/>
                  </a:lnTo>
                  <a:lnTo>
                    <a:pt x="2455081" y="229204"/>
                  </a:lnTo>
                  <a:lnTo>
                    <a:pt x="2416325" y="206740"/>
                  </a:lnTo>
                  <a:lnTo>
                    <a:pt x="2376901" y="185323"/>
                  </a:lnTo>
                  <a:lnTo>
                    <a:pt x="2336829" y="164974"/>
                  </a:lnTo>
                  <a:lnTo>
                    <a:pt x="2296128" y="145710"/>
                  </a:lnTo>
                  <a:lnTo>
                    <a:pt x="2254817" y="127551"/>
                  </a:lnTo>
                  <a:lnTo>
                    <a:pt x="2212915" y="110516"/>
                  </a:lnTo>
                  <a:lnTo>
                    <a:pt x="2170441" y="94624"/>
                  </a:lnTo>
                  <a:lnTo>
                    <a:pt x="2127414" y="79894"/>
                  </a:lnTo>
                  <a:lnTo>
                    <a:pt x="2083852" y="66346"/>
                  </a:lnTo>
                  <a:lnTo>
                    <a:pt x="2039776" y="53997"/>
                  </a:lnTo>
                  <a:lnTo>
                    <a:pt x="1995204" y="42867"/>
                  </a:lnTo>
                  <a:lnTo>
                    <a:pt x="1950155" y="32975"/>
                  </a:lnTo>
                  <a:lnTo>
                    <a:pt x="1904649" y="24341"/>
                  </a:lnTo>
                  <a:lnTo>
                    <a:pt x="1858703" y="16983"/>
                  </a:lnTo>
                  <a:lnTo>
                    <a:pt x="1812338" y="10919"/>
                  </a:lnTo>
                  <a:lnTo>
                    <a:pt x="1765572" y="6170"/>
                  </a:lnTo>
                  <a:lnTo>
                    <a:pt x="1718424" y="2755"/>
                  </a:lnTo>
                  <a:lnTo>
                    <a:pt x="1670914" y="692"/>
                  </a:lnTo>
                  <a:lnTo>
                    <a:pt x="162306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4104" name="object 7"/>
            <p:cNvSpPr>
              <a:spLocks/>
            </p:cNvSpPr>
            <p:nvPr/>
          </p:nvSpPr>
          <p:spPr bwMode="auto">
            <a:xfrm>
              <a:off x="429005" y="1782317"/>
              <a:ext cx="3246120" cy="3246120"/>
            </a:xfrm>
            <a:custGeom>
              <a:avLst/>
              <a:gdLst>
                <a:gd name="T0" fmla="*/ 6170 w 3246120"/>
                <a:gd name="T1" fmla="*/ 1480547 h 3246120"/>
                <a:gd name="T2" fmla="*/ 32974 w 3246120"/>
                <a:gd name="T3" fmla="*/ 1295964 h 3246120"/>
                <a:gd name="T4" fmla="*/ 79892 w 3246120"/>
                <a:gd name="T5" fmla="*/ 1118705 h 3246120"/>
                <a:gd name="T6" fmla="*/ 145706 w 3246120"/>
                <a:gd name="T7" fmla="*/ 949991 h 3246120"/>
                <a:gd name="T8" fmla="*/ 229198 w 3246120"/>
                <a:gd name="T9" fmla="*/ 791038 h 3246120"/>
                <a:gd name="T10" fmla="*/ 329150 w 3246120"/>
                <a:gd name="T11" fmla="*/ 643064 h 3246120"/>
                <a:gd name="T12" fmla="*/ 444345 w 3246120"/>
                <a:gd name="T13" fmla="*/ 507288 h 3246120"/>
                <a:gd name="T14" fmla="*/ 573565 w 3246120"/>
                <a:gd name="T15" fmla="*/ 384927 h 3246120"/>
                <a:gd name="T16" fmla="*/ 715591 w 3246120"/>
                <a:gd name="T17" fmla="*/ 277199 h 3246120"/>
                <a:gd name="T18" fmla="*/ 869207 w 3246120"/>
                <a:gd name="T19" fmla="*/ 185323 h 3246120"/>
                <a:gd name="T20" fmla="*/ 1033194 w 3246120"/>
                <a:gd name="T21" fmla="*/ 110516 h 3246120"/>
                <a:gd name="T22" fmla="*/ 1206334 w 3246120"/>
                <a:gd name="T23" fmla="*/ 53997 h 3246120"/>
                <a:gd name="T24" fmla="*/ 1387410 w 3246120"/>
                <a:gd name="T25" fmla="*/ 16983 h 3246120"/>
                <a:gd name="T26" fmla="*/ 1575204 w 3246120"/>
                <a:gd name="T27" fmla="*/ 692 h 3246120"/>
                <a:gd name="T28" fmla="*/ 1765572 w 3246120"/>
                <a:gd name="T29" fmla="*/ 6170 h 3246120"/>
                <a:gd name="T30" fmla="*/ 1950155 w 3246120"/>
                <a:gd name="T31" fmla="*/ 32975 h 3246120"/>
                <a:gd name="T32" fmla="*/ 2127414 w 3246120"/>
                <a:gd name="T33" fmla="*/ 79894 h 3246120"/>
                <a:gd name="T34" fmla="*/ 2296128 w 3246120"/>
                <a:gd name="T35" fmla="*/ 145710 h 3246120"/>
                <a:gd name="T36" fmla="*/ 2455081 w 3246120"/>
                <a:gd name="T37" fmla="*/ 229204 h 3246120"/>
                <a:gd name="T38" fmla="*/ 2603055 w 3246120"/>
                <a:gd name="T39" fmla="*/ 329158 h 3246120"/>
                <a:gd name="T40" fmla="*/ 2738831 w 3246120"/>
                <a:gd name="T41" fmla="*/ 444354 h 3246120"/>
                <a:gd name="T42" fmla="*/ 2861192 w 3246120"/>
                <a:gd name="T43" fmla="*/ 573575 h 3246120"/>
                <a:gd name="T44" fmla="*/ 2968920 w 3246120"/>
                <a:gd name="T45" fmla="*/ 715602 h 3246120"/>
                <a:gd name="T46" fmla="*/ 3060796 w 3246120"/>
                <a:gd name="T47" fmla="*/ 869218 h 3246120"/>
                <a:gd name="T48" fmla="*/ 3135603 w 3246120"/>
                <a:gd name="T49" fmla="*/ 1033204 h 3246120"/>
                <a:gd name="T50" fmla="*/ 3192122 w 3246120"/>
                <a:gd name="T51" fmla="*/ 1206343 h 3246120"/>
                <a:gd name="T52" fmla="*/ 3229136 w 3246120"/>
                <a:gd name="T53" fmla="*/ 1387416 h 3246120"/>
                <a:gd name="T54" fmla="*/ 3245427 w 3246120"/>
                <a:gd name="T55" fmla="*/ 1575205 h 3246120"/>
                <a:gd name="T56" fmla="*/ 3239949 w 3246120"/>
                <a:gd name="T57" fmla="*/ 1765572 h 3246120"/>
                <a:gd name="T58" fmla="*/ 3213144 w 3246120"/>
                <a:gd name="T59" fmla="*/ 1950155 h 3246120"/>
                <a:gd name="T60" fmla="*/ 3166225 w 3246120"/>
                <a:gd name="T61" fmla="*/ 2127414 h 3246120"/>
                <a:gd name="T62" fmla="*/ 3100409 w 3246120"/>
                <a:gd name="T63" fmla="*/ 2296128 h 3246120"/>
                <a:gd name="T64" fmla="*/ 3016915 w 3246120"/>
                <a:gd name="T65" fmla="*/ 2455081 h 3246120"/>
                <a:gd name="T66" fmla="*/ 2916961 w 3246120"/>
                <a:gd name="T67" fmla="*/ 2603055 h 3246120"/>
                <a:gd name="T68" fmla="*/ 2801765 w 3246120"/>
                <a:gd name="T69" fmla="*/ 2738831 h 3246120"/>
                <a:gd name="T70" fmla="*/ 2672544 w 3246120"/>
                <a:gd name="T71" fmla="*/ 2861192 h 3246120"/>
                <a:gd name="T72" fmla="*/ 2530517 w 3246120"/>
                <a:gd name="T73" fmla="*/ 2968920 h 3246120"/>
                <a:gd name="T74" fmla="*/ 2376901 w 3246120"/>
                <a:gd name="T75" fmla="*/ 3060796 h 3246120"/>
                <a:gd name="T76" fmla="*/ 2212915 w 3246120"/>
                <a:gd name="T77" fmla="*/ 3135603 h 3246120"/>
                <a:gd name="T78" fmla="*/ 2039776 w 3246120"/>
                <a:gd name="T79" fmla="*/ 3192122 h 3246120"/>
                <a:gd name="T80" fmla="*/ 1858703 w 3246120"/>
                <a:gd name="T81" fmla="*/ 3229136 h 3246120"/>
                <a:gd name="T82" fmla="*/ 1670914 w 3246120"/>
                <a:gd name="T83" fmla="*/ 3245427 h 3246120"/>
                <a:gd name="T84" fmla="*/ 1480543 w 3246120"/>
                <a:gd name="T85" fmla="*/ 3239949 h 3246120"/>
                <a:gd name="T86" fmla="*/ 1295956 w 3246120"/>
                <a:gd name="T87" fmla="*/ 3213144 h 3246120"/>
                <a:gd name="T88" fmla="*/ 1118696 w 3246120"/>
                <a:gd name="T89" fmla="*/ 3166225 h 3246120"/>
                <a:gd name="T90" fmla="*/ 949980 w 3246120"/>
                <a:gd name="T91" fmla="*/ 3100409 h 3246120"/>
                <a:gd name="T92" fmla="*/ 791026 w 3246120"/>
                <a:gd name="T93" fmla="*/ 3016915 h 3246120"/>
                <a:gd name="T94" fmla="*/ 643053 w 3246120"/>
                <a:gd name="T95" fmla="*/ 2916961 h 3246120"/>
                <a:gd name="T96" fmla="*/ 507278 w 3246120"/>
                <a:gd name="T97" fmla="*/ 2801765 h 3246120"/>
                <a:gd name="T98" fmla="*/ 384918 w 3246120"/>
                <a:gd name="T99" fmla="*/ 2672544 h 3246120"/>
                <a:gd name="T100" fmla="*/ 277193 w 3246120"/>
                <a:gd name="T101" fmla="*/ 2530517 h 3246120"/>
                <a:gd name="T102" fmla="*/ 185318 w 3246120"/>
                <a:gd name="T103" fmla="*/ 2376901 h 3246120"/>
                <a:gd name="T104" fmla="*/ 110513 w 3246120"/>
                <a:gd name="T105" fmla="*/ 2212915 h 3246120"/>
                <a:gd name="T106" fmla="*/ 53995 w 3246120"/>
                <a:gd name="T107" fmla="*/ 2039776 h 3246120"/>
                <a:gd name="T108" fmla="*/ 16982 w 3246120"/>
                <a:gd name="T109" fmla="*/ 1858703 h 3246120"/>
                <a:gd name="T110" fmla="*/ 691 w 3246120"/>
                <a:gd name="T111" fmla="*/ 1670914 h 3246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46120" h="3246120">
                  <a:moveTo>
                    <a:pt x="0" y="1623060"/>
                  </a:moveTo>
                  <a:lnTo>
                    <a:pt x="691" y="1575205"/>
                  </a:lnTo>
                  <a:lnTo>
                    <a:pt x="2755" y="1527695"/>
                  </a:lnTo>
                  <a:lnTo>
                    <a:pt x="6170" y="1480547"/>
                  </a:lnTo>
                  <a:lnTo>
                    <a:pt x="10919" y="1433781"/>
                  </a:lnTo>
                  <a:lnTo>
                    <a:pt x="16982" y="1387416"/>
                  </a:lnTo>
                  <a:lnTo>
                    <a:pt x="24340" y="1341470"/>
                  </a:lnTo>
                  <a:lnTo>
                    <a:pt x="32974" y="1295964"/>
                  </a:lnTo>
                  <a:lnTo>
                    <a:pt x="42866" y="1250915"/>
                  </a:lnTo>
                  <a:lnTo>
                    <a:pt x="53995" y="1206343"/>
                  </a:lnTo>
                  <a:lnTo>
                    <a:pt x="66344" y="1162267"/>
                  </a:lnTo>
                  <a:lnTo>
                    <a:pt x="79892" y="1118705"/>
                  </a:lnTo>
                  <a:lnTo>
                    <a:pt x="94622" y="1075678"/>
                  </a:lnTo>
                  <a:lnTo>
                    <a:pt x="110513" y="1033204"/>
                  </a:lnTo>
                  <a:lnTo>
                    <a:pt x="127548" y="991302"/>
                  </a:lnTo>
                  <a:lnTo>
                    <a:pt x="145706" y="949991"/>
                  </a:lnTo>
                  <a:lnTo>
                    <a:pt x="164969" y="909290"/>
                  </a:lnTo>
                  <a:lnTo>
                    <a:pt x="185318" y="869218"/>
                  </a:lnTo>
                  <a:lnTo>
                    <a:pt x="206734" y="829794"/>
                  </a:lnTo>
                  <a:lnTo>
                    <a:pt x="229198" y="791038"/>
                  </a:lnTo>
                  <a:lnTo>
                    <a:pt x="252690" y="752967"/>
                  </a:lnTo>
                  <a:lnTo>
                    <a:pt x="277193" y="715602"/>
                  </a:lnTo>
                  <a:lnTo>
                    <a:pt x="302686" y="678962"/>
                  </a:lnTo>
                  <a:lnTo>
                    <a:pt x="329150" y="643064"/>
                  </a:lnTo>
                  <a:lnTo>
                    <a:pt x="356568" y="607929"/>
                  </a:lnTo>
                  <a:lnTo>
                    <a:pt x="384918" y="573575"/>
                  </a:lnTo>
                  <a:lnTo>
                    <a:pt x="414184" y="540022"/>
                  </a:lnTo>
                  <a:lnTo>
                    <a:pt x="444345" y="507288"/>
                  </a:lnTo>
                  <a:lnTo>
                    <a:pt x="475383" y="475392"/>
                  </a:lnTo>
                  <a:lnTo>
                    <a:pt x="507278" y="444354"/>
                  </a:lnTo>
                  <a:lnTo>
                    <a:pt x="540012" y="414193"/>
                  </a:lnTo>
                  <a:lnTo>
                    <a:pt x="573565" y="384927"/>
                  </a:lnTo>
                  <a:lnTo>
                    <a:pt x="607918" y="356576"/>
                  </a:lnTo>
                  <a:lnTo>
                    <a:pt x="643053" y="329158"/>
                  </a:lnTo>
                  <a:lnTo>
                    <a:pt x="678950" y="302693"/>
                  </a:lnTo>
                  <a:lnTo>
                    <a:pt x="715591" y="277199"/>
                  </a:lnTo>
                  <a:lnTo>
                    <a:pt x="752956" y="252697"/>
                  </a:lnTo>
                  <a:lnTo>
                    <a:pt x="791026" y="229204"/>
                  </a:lnTo>
                  <a:lnTo>
                    <a:pt x="829783" y="206740"/>
                  </a:lnTo>
                  <a:lnTo>
                    <a:pt x="869207" y="185323"/>
                  </a:lnTo>
                  <a:lnTo>
                    <a:pt x="909279" y="164974"/>
                  </a:lnTo>
                  <a:lnTo>
                    <a:pt x="949980" y="145710"/>
                  </a:lnTo>
                  <a:lnTo>
                    <a:pt x="991291" y="127551"/>
                  </a:lnTo>
                  <a:lnTo>
                    <a:pt x="1033194" y="110516"/>
                  </a:lnTo>
                  <a:lnTo>
                    <a:pt x="1075668" y="94624"/>
                  </a:lnTo>
                  <a:lnTo>
                    <a:pt x="1118696" y="79894"/>
                  </a:lnTo>
                  <a:lnTo>
                    <a:pt x="1162257" y="66346"/>
                  </a:lnTo>
                  <a:lnTo>
                    <a:pt x="1206334" y="53997"/>
                  </a:lnTo>
                  <a:lnTo>
                    <a:pt x="1250907" y="42867"/>
                  </a:lnTo>
                  <a:lnTo>
                    <a:pt x="1295956" y="32975"/>
                  </a:lnTo>
                  <a:lnTo>
                    <a:pt x="1341464" y="24341"/>
                  </a:lnTo>
                  <a:lnTo>
                    <a:pt x="1387410" y="16983"/>
                  </a:lnTo>
                  <a:lnTo>
                    <a:pt x="1433776" y="10919"/>
                  </a:lnTo>
                  <a:lnTo>
                    <a:pt x="1480543" y="6170"/>
                  </a:lnTo>
                  <a:lnTo>
                    <a:pt x="1527692" y="2755"/>
                  </a:lnTo>
                  <a:lnTo>
                    <a:pt x="1575204" y="692"/>
                  </a:lnTo>
                  <a:lnTo>
                    <a:pt x="1623060" y="0"/>
                  </a:lnTo>
                  <a:lnTo>
                    <a:pt x="1670914" y="692"/>
                  </a:lnTo>
                  <a:lnTo>
                    <a:pt x="1718424" y="2755"/>
                  </a:lnTo>
                  <a:lnTo>
                    <a:pt x="1765572" y="6170"/>
                  </a:lnTo>
                  <a:lnTo>
                    <a:pt x="1812338" y="10919"/>
                  </a:lnTo>
                  <a:lnTo>
                    <a:pt x="1858703" y="16983"/>
                  </a:lnTo>
                  <a:lnTo>
                    <a:pt x="1904649" y="24341"/>
                  </a:lnTo>
                  <a:lnTo>
                    <a:pt x="1950155" y="32975"/>
                  </a:lnTo>
                  <a:lnTo>
                    <a:pt x="1995204" y="42867"/>
                  </a:lnTo>
                  <a:lnTo>
                    <a:pt x="2039776" y="53997"/>
                  </a:lnTo>
                  <a:lnTo>
                    <a:pt x="2083852" y="66346"/>
                  </a:lnTo>
                  <a:lnTo>
                    <a:pt x="2127414" y="79894"/>
                  </a:lnTo>
                  <a:lnTo>
                    <a:pt x="2170441" y="94624"/>
                  </a:lnTo>
                  <a:lnTo>
                    <a:pt x="2212915" y="110516"/>
                  </a:lnTo>
                  <a:lnTo>
                    <a:pt x="2254817" y="127551"/>
                  </a:lnTo>
                  <a:lnTo>
                    <a:pt x="2296128" y="145710"/>
                  </a:lnTo>
                  <a:lnTo>
                    <a:pt x="2336829" y="164974"/>
                  </a:lnTo>
                  <a:lnTo>
                    <a:pt x="2376901" y="185323"/>
                  </a:lnTo>
                  <a:lnTo>
                    <a:pt x="2416325" y="206740"/>
                  </a:lnTo>
                  <a:lnTo>
                    <a:pt x="2455081" y="229204"/>
                  </a:lnTo>
                  <a:lnTo>
                    <a:pt x="2493152" y="252697"/>
                  </a:lnTo>
                  <a:lnTo>
                    <a:pt x="2530517" y="277199"/>
                  </a:lnTo>
                  <a:lnTo>
                    <a:pt x="2567157" y="302693"/>
                  </a:lnTo>
                  <a:lnTo>
                    <a:pt x="2603055" y="329158"/>
                  </a:lnTo>
                  <a:lnTo>
                    <a:pt x="2638190" y="356576"/>
                  </a:lnTo>
                  <a:lnTo>
                    <a:pt x="2672544" y="384927"/>
                  </a:lnTo>
                  <a:lnTo>
                    <a:pt x="2706097" y="414193"/>
                  </a:lnTo>
                  <a:lnTo>
                    <a:pt x="2738831" y="444354"/>
                  </a:lnTo>
                  <a:lnTo>
                    <a:pt x="2770727" y="475392"/>
                  </a:lnTo>
                  <a:lnTo>
                    <a:pt x="2801765" y="507288"/>
                  </a:lnTo>
                  <a:lnTo>
                    <a:pt x="2831926" y="540022"/>
                  </a:lnTo>
                  <a:lnTo>
                    <a:pt x="2861192" y="573575"/>
                  </a:lnTo>
                  <a:lnTo>
                    <a:pt x="2889543" y="607929"/>
                  </a:lnTo>
                  <a:lnTo>
                    <a:pt x="2916961" y="643064"/>
                  </a:lnTo>
                  <a:lnTo>
                    <a:pt x="2943426" y="678962"/>
                  </a:lnTo>
                  <a:lnTo>
                    <a:pt x="2968920" y="715602"/>
                  </a:lnTo>
                  <a:lnTo>
                    <a:pt x="2993422" y="752967"/>
                  </a:lnTo>
                  <a:lnTo>
                    <a:pt x="3016915" y="791038"/>
                  </a:lnTo>
                  <a:lnTo>
                    <a:pt x="3039379" y="829794"/>
                  </a:lnTo>
                  <a:lnTo>
                    <a:pt x="3060796" y="869218"/>
                  </a:lnTo>
                  <a:lnTo>
                    <a:pt x="3081145" y="909290"/>
                  </a:lnTo>
                  <a:lnTo>
                    <a:pt x="3100409" y="949991"/>
                  </a:lnTo>
                  <a:lnTo>
                    <a:pt x="3118568" y="991302"/>
                  </a:lnTo>
                  <a:lnTo>
                    <a:pt x="3135603" y="1033204"/>
                  </a:lnTo>
                  <a:lnTo>
                    <a:pt x="3151495" y="1075678"/>
                  </a:lnTo>
                  <a:lnTo>
                    <a:pt x="3166225" y="1118705"/>
                  </a:lnTo>
                  <a:lnTo>
                    <a:pt x="3179773" y="1162267"/>
                  </a:lnTo>
                  <a:lnTo>
                    <a:pt x="3192122" y="1206343"/>
                  </a:lnTo>
                  <a:lnTo>
                    <a:pt x="3203252" y="1250915"/>
                  </a:lnTo>
                  <a:lnTo>
                    <a:pt x="3213144" y="1295964"/>
                  </a:lnTo>
                  <a:lnTo>
                    <a:pt x="3221778" y="1341470"/>
                  </a:lnTo>
                  <a:lnTo>
                    <a:pt x="3229136" y="1387416"/>
                  </a:lnTo>
                  <a:lnTo>
                    <a:pt x="3235200" y="1433781"/>
                  </a:lnTo>
                  <a:lnTo>
                    <a:pt x="3239949" y="1480547"/>
                  </a:lnTo>
                  <a:lnTo>
                    <a:pt x="3243364" y="1527695"/>
                  </a:lnTo>
                  <a:lnTo>
                    <a:pt x="3245427" y="1575205"/>
                  </a:lnTo>
                  <a:lnTo>
                    <a:pt x="3246120" y="1623060"/>
                  </a:lnTo>
                  <a:lnTo>
                    <a:pt x="3245427" y="1670914"/>
                  </a:lnTo>
                  <a:lnTo>
                    <a:pt x="3243364" y="1718424"/>
                  </a:lnTo>
                  <a:lnTo>
                    <a:pt x="3239949" y="1765572"/>
                  </a:lnTo>
                  <a:lnTo>
                    <a:pt x="3235200" y="1812338"/>
                  </a:lnTo>
                  <a:lnTo>
                    <a:pt x="3229136" y="1858703"/>
                  </a:lnTo>
                  <a:lnTo>
                    <a:pt x="3221778" y="1904649"/>
                  </a:lnTo>
                  <a:lnTo>
                    <a:pt x="3213144" y="1950155"/>
                  </a:lnTo>
                  <a:lnTo>
                    <a:pt x="3203252" y="1995204"/>
                  </a:lnTo>
                  <a:lnTo>
                    <a:pt x="3192122" y="2039776"/>
                  </a:lnTo>
                  <a:lnTo>
                    <a:pt x="3179773" y="2083852"/>
                  </a:lnTo>
                  <a:lnTo>
                    <a:pt x="3166225" y="2127414"/>
                  </a:lnTo>
                  <a:lnTo>
                    <a:pt x="3151495" y="2170441"/>
                  </a:lnTo>
                  <a:lnTo>
                    <a:pt x="3135603" y="2212915"/>
                  </a:lnTo>
                  <a:lnTo>
                    <a:pt x="3118568" y="2254817"/>
                  </a:lnTo>
                  <a:lnTo>
                    <a:pt x="3100409" y="2296128"/>
                  </a:lnTo>
                  <a:lnTo>
                    <a:pt x="3081145" y="2336829"/>
                  </a:lnTo>
                  <a:lnTo>
                    <a:pt x="3060796" y="2376901"/>
                  </a:lnTo>
                  <a:lnTo>
                    <a:pt x="3039379" y="2416325"/>
                  </a:lnTo>
                  <a:lnTo>
                    <a:pt x="3016915" y="2455081"/>
                  </a:lnTo>
                  <a:lnTo>
                    <a:pt x="2993422" y="2493152"/>
                  </a:lnTo>
                  <a:lnTo>
                    <a:pt x="2968920" y="2530517"/>
                  </a:lnTo>
                  <a:lnTo>
                    <a:pt x="2943426" y="2567157"/>
                  </a:lnTo>
                  <a:lnTo>
                    <a:pt x="2916961" y="2603055"/>
                  </a:lnTo>
                  <a:lnTo>
                    <a:pt x="2889543" y="2638190"/>
                  </a:lnTo>
                  <a:lnTo>
                    <a:pt x="2861192" y="2672544"/>
                  </a:lnTo>
                  <a:lnTo>
                    <a:pt x="2831926" y="2706097"/>
                  </a:lnTo>
                  <a:lnTo>
                    <a:pt x="2801765" y="2738831"/>
                  </a:lnTo>
                  <a:lnTo>
                    <a:pt x="2770727" y="2770727"/>
                  </a:lnTo>
                  <a:lnTo>
                    <a:pt x="2738831" y="2801765"/>
                  </a:lnTo>
                  <a:lnTo>
                    <a:pt x="2706097" y="2831926"/>
                  </a:lnTo>
                  <a:lnTo>
                    <a:pt x="2672544" y="2861192"/>
                  </a:lnTo>
                  <a:lnTo>
                    <a:pt x="2638190" y="2889543"/>
                  </a:lnTo>
                  <a:lnTo>
                    <a:pt x="2603055" y="2916961"/>
                  </a:lnTo>
                  <a:lnTo>
                    <a:pt x="2567157" y="2943426"/>
                  </a:lnTo>
                  <a:lnTo>
                    <a:pt x="2530517" y="2968920"/>
                  </a:lnTo>
                  <a:lnTo>
                    <a:pt x="2493152" y="2993422"/>
                  </a:lnTo>
                  <a:lnTo>
                    <a:pt x="2455081" y="3016915"/>
                  </a:lnTo>
                  <a:lnTo>
                    <a:pt x="2416325" y="3039379"/>
                  </a:lnTo>
                  <a:lnTo>
                    <a:pt x="2376901" y="3060796"/>
                  </a:lnTo>
                  <a:lnTo>
                    <a:pt x="2336829" y="3081145"/>
                  </a:lnTo>
                  <a:lnTo>
                    <a:pt x="2296128" y="3100409"/>
                  </a:lnTo>
                  <a:lnTo>
                    <a:pt x="2254817" y="3118568"/>
                  </a:lnTo>
                  <a:lnTo>
                    <a:pt x="2212915" y="3135603"/>
                  </a:lnTo>
                  <a:lnTo>
                    <a:pt x="2170441" y="3151495"/>
                  </a:lnTo>
                  <a:lnTo>
                    <a:pt x="2127414" y="3166225"/>
                  </a:lnTo>
                  <a:lnTo>
                    <a:pt x="2083852" y="3179773"/>
                  </a:lnTo>
                  <a:lnTo>
                    <a:pt x="2039776" y="3192122"/>
                  </a:lnTo>
                  <a:lnTo>
                    <a:pt x="1995204" y="3203252"/>
                  </a:lnTo>
                  <a:lnTo>
                    <a:pt x="1950155" y="3213144"/>
                  </a:lnTo>
                  <a:lnTo>
                    <a:pt x="1904649" y="3221778"/>
                  </a:lnTo>
                  <a:lnTo>
                    <a:pt x="1858703" y="3229136"/>
                  </a:lnTo>
                  <a:lnTo>
                    <a:pt x="1812338" y="3235200"/>
                  </a:lnTo>
                  <a:lnTo>
                    <a:pt x="1765572" y="3239949"/>
                  </a:lnTo>
                  <a:lnTo>
                    <a:pt x="1718424" y="3243364"/>
                  </a:lnTo>
                  <a:lnTo>
                    <a:pt x="1670914" y="3245427"/>
                  </a:lnTo>
                  <a:lnTo>
                    <a:pt x="1623060" y="3246120"/>
                  </a:lnTo>
                  <a:lnTo>
                    <a:pt x="1575204" y="3245427"/>
                  </a:lnTo>
                  <a:lnTo>
                    <a:pt x="1527692" y="3243364"/>
                  </a:lnTo>
                  <a:lnTo>
                    <a:pt x="1480543" y="3239949"/>
                  </a:lnTo>
                  <a:lnTo>
                    <a:pt x="1433776" y="3235200"/>
                  </a:lnTo>
                  <a:lnTo>
                    <a:pt x="1387410" y="3229136"/>
                  </a:lnTo>
                  <a:lnTo>
                    <a:pt x="1341464" y="3221778"/>
                  </a:lnTo>
                  <a:lnTo>
                    <a:pt x="1295956" y="3213144"/>
                  </a:lnTo>
                  <a:lnTo>
                    <a:pt x="1250907" y="3203252"/>
                  </a:lnTo>
                  <a:lnTo>
                    <a:pt x="1206334" y="3192122"/>
                  </a:lnTo>
                  <a:lnTo>
                    <a:pt x="1162257" y="3179773"/>
                  </a:lnTo>
                  <a:lnTo>
                    <a:pt x="1118696" y="3166225"/>
                  </a:lnTo>
                  <a:lnTo>
                    <a:pt x="1075668" y="3151495"/>
                  </a:lnTo>
                  <a:lnTo>
                    <a:pt x="1033194" y="3135603"/>
                  </a:lnTo>
                  <a:lnTo>
                    <a:pt x="991291" y="3118568"/>
                  </a:lnTo>
                  <a:lnTo>
                    <a:pt x="949980" y="3100409"/>
                  </a:lnTo>
                  <a:lnTo>
                    <a:pt x="909279" y="3081145"/>
                  </a:lnTo>
                  <a:lnTo>
                    <a:pt x="869207" y="3060796"/>
                  </a:lnTo>
                  <a:lnTo>
                    <a:pt x="829783" y="3039379"/>
                  </a:lnTo>
                  <a:lnTo>
                    <a:pt x="791026" y="3016915"/>
                  </a:lnTo>
                  <a:lnTo>
                    <a:pt x="752956" y="2993422"/>
                  </a:lnTo>
                  <a:lnTo>
                    <a:pt x="715591" y="2968920"/>
                  </a:lnTo>
                  <a:lnTo>
                    <a:pt x="678950" y="2943426"/>
                  </a:lnTo>
                  <a:lnTo>
                    <a:pt x="643053" y="2916961"/>
                  </a:lnTo>
                  <a:lnTo>
                    <a:pt x="607918" y="2889543"/>
                  </a:lnTo>
                  <a:lnTo>
                    <a:pt x="573565" y="2861192"/>
                  </a:lnTo>
                  <a:lnTo>
                    <a:pt x="540012" y="2831926"/>
                  </a:lnTo>
                  <a:lnTo>
                    <a:pt x="507278" y="2801765"/>
                  </a:lnTo>
                  <a:lnTo>
                    <a:pt x="475383" y="2770727"/>
                  </a:lnTo>
                  <a:lnTo>
                    <a:pt x="444345" y="2738831"/>
                  </a:lnTo>
                  <a:lnTo>
                    <a:pt x="414184" y="2706097"/>
                  </a:lnTo>
                  <a:lnTo>
                    <a:pt x="384918" y="2672544"/>
                  </a:lnTo>
                  <a:lnTo>
                    <a:pt x="356568" y="2638190"/>
                  </a:lnTo>
                  <a:lnTo>
                    <a:pt x="329150" y="2603055"/>
                  </a:lnTo>
                  <a:lnTo>
                    <a:pt x="302686" y="2567157"/>
                  </a:lnTo>
                  <a:lnTo>
                    <a:pt x="277193" y="2530517"/>
                  </a:lnTo>
                  <a:lnTo>
                    <a:pt x="252690" y="2493152"/>
                  </a:lnTo>
                  <a:lnTo>
                    <a:pt x="229198" y="2455081"/>
                  </a:lnTo>
                  <a:lnTo>
                    <a:pt x="206734" y="2416325"/>
                  </a:lnTo>
                  <a:lnTo>
                    <a:pt x="185318" y="2376901"/>
                  </a:lnTo>
                  <a:lnTo>
                    <a:pt x="164969" y="2336829"/>
                  </a:lnTo>
                  <a:lnTo>
                    <a:pt x="145706" y="2296128"/>
                  </a:lnTo>
                  <a:lnTo>
                    <a:pt x="127548" y="2254817"/>
                  </a:lnTo>
                  <a:lnTo>
                    <a:pt x="110513" y="2212915"/>
                  </a:lnTo>
                  <a:lnTo>
                    <a:pt x="94622" y="2170441"/>
                  </a:lnTo>
                  <a:lnTo>
                    <a:pt x="79892" y="2127414"/>
                  </a:lnTo>
                  <a:lnTo>
                    <a:pt x="66344" y="2083852"/>
                  </a:lnTo>
                  <a:lnTo>
                    <a:pt x="53995" y="2039776"/>
                  </a:lnTo>
                  <a:lnTo>
                    <a:pt x="42866" y="1995204"/>
                  </a:lnTo>
                  <a:lnTo>
                    <a:pt x="32974" y="1950155"/>
                  </a:lnTo>
                  <a:lnTo>
                    <a:pt x="24340" y="1904649"/>
                  </a:lnTo>
                  <a:lnTo>
                    <a:pt x="16982" y="1858703"/>
                  </a:lnTo>
                  <a:lnTo>
                    <a:pt x="10919" y="1812338"/>
                  </a:lnTo>
                  <a:lnTo>
                    <a:pt x="6170" y="1765572"/>
                  </a:lnTo>
                  <a:lnTo>
                    <a:pt x="2755" y="1718424"/>
                  </a:lnTo>
                  <a:lnTo>
                    <a:pt x="691" y="1670914"/>
                  </a:lnTo>
                  <a:lnTo>
                    <a:pt x="0" y="1623060"/>
                  </a:lnTo>
                  <a:close/>
                </a:path>
              </a:pathLst>
            </a:custGeom>
            <a:noFill/>
            <a:ln w="28956">
              <a:solidFill>
                <a:srgbClr val="A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5" name="object 8"/>
            <p:cNvSpPr>
              <a:spLocks/>
            </p:cNvSpPr>
            <p:nvPr/>
          </p:nvSpPr>
          <p:spPr bwMode="auto">
            <a:xfrm>
              <a:off x="626363" y="1988819"/>
              <a:ext cx="2830195" cy="2830195"/>
            </a:xfrm>
            <a:custGeom>
              <a:avLst/>
              <a:gdLst>
                <a:gd name="T0" fmla="*/ 1270354 w 2830195"/>
                <a:gd name="T1" fmla="*/ 7305 h 2830195"/>
                <a:gd name="T2" fmla="*/ 1084071 w 2830195"/>
                <a:gd name="T3" fmla="*/ 38911 h 2830195"/>
                <a:gd name="T4" fmla="*/ 906906 w 2830195"/>
                <a:gd name="T5" fmla="*/ 93963 h 2830195"/>
                <a:gd name="T6" fmla="*/ 740542 w 2830195"/>
                <a:gd name="T7" fmla="*/ 170775 h 2830195"/>
                <a:gd name="T8" fmla="*/ 586666 w 2830195"/>
                <a:gd name="T9" fmla="*/ 267662 h 2830195"/>
                <a:gd name="T10" fmla="*/ 446964 w 2830195"/>
                <a:gd name="T11" fmla="*/ 382937 h 2830195"/>
                <a:gd name="T12" fmla="*/ 323123 w 2830195"/>
                <a:gd name="T13" fmla="*/ 514917 h 2830195"/>
                <a:gd name="T14" fmla="*/ 216827 w 2830195"/>
                <a:gd name="T15" fmla="*/ 661915 h 2830195"/>
                <a:gd name="T16" fmla="*/ 129763 w 2830195"/>
                <a:gd name="T17" fmla="*/ 822246 h 2830195"/>
                <a:gd name="T18" fmla="*/ 63616 w 2830195"/>
                <a:gd name="T19" fmla="*/ 994225 h 2830195"/>
                <a:gd name="T20" fmla="*/ 20073 w 2830195"/>
                <a:gd name="T21" fmla="*/ 1176166 h 2830195"/>
                <a:gd name="T22" fmla="*/ 820 w 2830195"/>
                <a:gd name="T23" fmla="*/ 1366383 h 2830195"/>
                <a:gd name="T24" fmla="*/ 7305 w 2830195"/>
                <a:gd name="T25" fmla="*/ 1559722 h 2830195"/>
                <a:gd name="T26" fmla="*/ 38914 w 2830195"/>
                <a:gd name="T27" fmla="*/ 1746012 h 2830195"/>
                <a:gd name="T28" fmla="*/ 93969 w 2830195"/>
                <a:gd name="T29" fmla="*/ 1923182 h 2830195"/>
                <a:gd name="T30" fmla="*/ 170785 w 2830195"/>
                <a:gd name="T31" fmla="*/ 2089548 h 2830195"/>
                <a:gd name="T32" fmla="*/ 267676 w 2830195"/>
                <a:gd name="T33" fmla="*/ 2243423 h 2830195"/>
                <a:gd name="T34" fmla="*/ 382956 w 2830195"/>
                <a:gd name="T35" fmla="*/ 2383122 h 2830195"/>
                <a:gd name="T36" fmla="*/ 514938 w 2830195"/>
                <a:gd name="T37" fmla="*/ 2506961 h 2830195"/>
                <a:gd name="T38" fmla="*/ 661938 w 2830195"/>
                <a:gd name="T39" fmla="*/ 2613253 h 2830195"/>
                <a:gd name="T40" fmla="*/ 822268 w 2830195"/>
                <a:gd name="T41" fmla="*/ 2700313 h 2830195"/>
                <a:gd name="T42" fmla="*/ 994244 w 2830195"/>
                <a:gd name="T43" fmla="*/ 2766455 h 2830195"/>
                <a:gd name="T44" fmla="*/ 1176178 w 2830195"/>
                <a:gd name="T45" fmla="*/ 2809995 h 2830195"/>
                <a:gd name="T46" fmla="*/ 1366386 w 2830195"/>
                <a:gd name="T47" fmla="*/ 2829247 h 2830195"/>
                <a:gd name="T48" fmla="*/ 1559722 w 2830195"/>
                <a:gd name="T49" fmla="*/ 2822762 h 2830195"/>
                <a:gd name="T50" fmla="*/ 1746012 w 2830195"/>
                <a:gd name="T51" fmla="*/ 2791156 h 2830195"/>
                <a:gd name="T52" fmla="*/ 1923182 w 2830195"/>
                <a:gd name="T53" fmla="*/ 2736104 h 2830195"/>
                <a:gd name="T54" fmla="*/ 2089548 w 2830195"/>
                <a:gd name="T55" fmla="*/ 2659292 h 2830195"/>
                <a:gd name="T56" fmla="*/ 2243423 w 2830195"/>
                <a:gd name="T57" fmla="*/ 2562405 h 2830195"/>
                <a:gd name="T58" fmla="*/ 2383122 w 2830195"/>
                <a:gd name="T59" fmla="*/ 2447130 h 2830195"/>
                <a:gd name="T60" fmla="*/ 2506961 w 2830195"/>
                <a:gd name="T61" fmla="*/ 2315150 h 2830195"/>
                <a:gd name="T62" fmla="*/ 2613253 w 2830195"/>
                <a:gd name="T63" fmla="*/ 2168152 h 2830195"/>
                <a:gd name="T64" fmla="*/ 2700313 w 2830195"/>
                <a:gd name="T65" fmla="*/ 2007821 h 2830195"/>
                <a:gd name="T66" fmla="*/ 2766455 w 2830195"/>
                <a:gd name="T67" fmla="*/ 1835842 h 2830195"/>
                <a:gd name="T68" fmla="*/ 2809995 w 2830195"/>
                <a:gd name="T69" fmla="*/ 1653901 h 2830195"/>
                <a:gd name="T70" fmla="*/ 2829247 w 2830195"/>
                <a:gd name="T71" fmla="*/ 1463684 h 2830195"/>
                <a:gd name="T72" fmla="*/ 2822762 w 2830195"/>
                <a:gd name="T73" fmla="*/ 1270345 h 2830195"/>
                <a:gd name="T74" fmla="*/ 2791156 w 2830195"/>
                <a:gd name="T75" fmla="*/ 1084055 h 2830195"/>
                <a:gd name="T76" fmla="*/ 2736104 w 2830195"/>
                <a:gd name="T77" fmla="*/ 906885 h 2830195"/>
                <a:gd name="T78" fmla="*/ 2659292 w 2830195"/>
                <a:gd name="T79" fmla="*/ 740519 h 2830195"/>
                <a:gd name="T80" fmla="*/ 2562405 w 2830195"/>
                <a:gd name="T81" fmla="*/ 586644 h 2830195"/>
                <a:gd name="T82" fmla="*/ 2447130 w 2830195"/>
                <a:gd name="T83" fmla="*/ 446945 h 2830195"/>
                <a:gd name="T84" fmla="*/ 2315150 w 2830195"/>
                <a:gd name="T85" fmla="*/ 323106 h 2830195"/>
                <a:gd name="T86" fmla="*/ 2168152 w 2830195"/>
                <a:gd name="T87" fmla="*/ 216814 h 2830195"/>
                <a:gd name="T88" fmla="*/ 2007821 w 2830195"/>
                <a:gd name="T89" fmla="*/ 129754 h 2830195"/>
                <a:gd name="T90" fmla="*/ 1835842 w 2830195"/>
                <a:gd name="T91" fmla="*/ 63612 h 2830195"/>
                <a:gd name="T92" fmla="*/ 1653901 w 2830195"/>
                <a:gd name="T93" fmla="*/ 20072 h 2830195"/>
                <a:gd name="T94" fmla="*/ 1463684 w 2830195"/>
                <a:gd name="T95" fmla="*/ 820 h 2830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30195" h="2830195">
                  <a:moveTo>
                    <a:pt x="1415034" y="0"/>
                  </a:moveTo>
                  <a:lnTo>
                    <a:pt x="1366386" y="820"/>
                  </a:lnTo>
                  <a:lnTo>
                    <a:pt x="1318151" y="3264"/>
                  </a:lnTo>
                  <a:lnTo>
                    <a:pt x="1270354" y="7305"/>
                  </a:lnTo>
                  <a:lnTo>
                    <a:pt x="1223021" y="12916"/>
                  </a:lnTo>
                  <a:lnTo>
                    <a:pt x="1176178" y="20072"/>
                  </a:lnTo>
                  <a:lnTo>
                    <a:pt x="1129853" y="28746"/>
                  </a:lnTo>
                  <a:lnTo>
                    <a:pt x="1084071" y="38911"/>
                  </a:lnTo>
                  <a:lnTo>
                    <a:pt x="1038860" y="50542"/>
                  </a:lnTo>
                  <a:lnTo>
                    <a:pt x="994244" y="63612"/>
                  </a:lnTo>
                  <a:lnTo>
                    <a:pt x="950250" y="78094"/>
                  </a:lnTo>
                  <a:lnTo>
                    <a:pt x="906906" y="93963"/>
                  </a:lnTo>
                  <a:lnTo>
                    <a:pt x="864236" y="111192"/>
                  </a:lnTo>
                  <a:lnTo>
                    <a:pt x="822268" y="129754"/>
                  </a:lnTo>
                  <a:lnTo>
                    <a:pt x="781028" y="149624"/>
                  </a:lnTo>
                  <a:lnTo>
                    <a:pt x="740542" y="170775"/>
                  </a:lnTo>
                  <a:lnTo>
                    <a:pt x="700836" y="193181"/>
                  </a:lnTo>
                  <a:lnTo>
                    <a:pt x="661938" y="216814"/>
                  </a:lnTo>
                  <a:lnTo>
                    <a:pt x="623872" y="241650"/>
                  </a:lnTo>
                  <a:lnTo>
                    <a:pt x="586666" y="267662"/>
                  </a:lnTo>
                  <a:lnTo>
                    <a:pt x="550346" y="294823"/>
                  </a:lnTo>
                  <a:lnTo>
                    <a:pt x="514938" y="323106"/>
                  </a:lnTo>
                  <a:lnTo>
                    <a:pt x="480469" y="352487"/>
                  </a:lnTo>
                  <a:lnTo>
                    <a:pt x="446964" y="382937"/>
                  </a:lnTo>
                  <a:lnTo>
                    <a:pt x="414451" y="414432"/>
                  </a:lnTo>
                  <a:lnTo>
                    <a:pt x="382956" y="446945"/>
                  </a:lnTo>
                  <a:lnTo>
                    <a:pt x="352504" y="480448"/>
                  </a:lnTo>
                  <a:lnTo>
                    <a:pt x="323123" y="514917"/>
                  </a:lnTo>
                  <a:lnTo>
                    <a:pt x="294838" y="550324"/>
                  </a:lnTo>
                  <a:lnTo>
                    <a:pt x="267676" y="586644"/>
                  </a:lnTo>
                  <a:lnTo>
                    <a:pt x="241664" y="623850"/>
                  </a:lnTo>
                  <a:lnTo>
                    <a:pt x="216827" y="661915"/>
                  </a:lnTo>
                  <a:lnTo>
                    <a:pt x="193192" y="700814"/>
                  </a:lnTo>
                  <a:lnTo>
                    <a:pt x="170785" y="740519"/>
                  </a:lnTo>
                  <a:lnTo>
                    <a:pt x="149633" y="781006"/>
                  </a:lnTo>
                  <a:lnTo>
                    <a:pt x="129763" y="822246"/>
                  </a:lnTo>
                  <a:lnTo>
                    <a:pt x="111199" y="864215"/>
                  </a:lnTo>
                  <a:lnTo>
                    <a:pt x="93969" y="906885"/>
                  </a:lnTo>
                  <a:lnTo>
                    <a:pt x="78100" y="950230"/>
                  </a:lnTo>
                  <a:lnTo>
                    <a:pt x="63616" y="994225"/>
                  </a:lnTo>
                  <a:lnTo>
                    <a:pt x="50545" y="1038842"/>
                  </a:lnTo>
                  <a:lnTo>
                    <a:pt x="38914" y="1084055"/>
                  </a:lnTo>
                  <a:lnTo>
                    <a:pt x="28748" y="1129839"/>
                  </a:lnTo>
                  <a:lnTo>
                    <a:pt x="20073" y="1176166"/>
                  </a:lnTo>
                  <a:lnTo>
                    <a:pt x="12917" y="1223010"/>
                  </a:lnTo>
                  <a:lnTo>
                    <a:pt x="7305" y="1270345"/>
                  </a:lnTo>
                  <a:lnTo>
                    <a:pt x="3264" y="1318145"/>
                  </a:lnTo>
                  <a:lnTo>
                    <a:pt x="820" y="1366383"/>
                  </a:lnTo>
                  <a:lnTo>
                    <a:pt x="0" y="1415033"/>
                  </a:lnTo>
                  <a:lnTo>
                    <a:pt x="820" y="1463684"/>
                  </a:lnTo>
                  <a:lnTo>
                    <a:pt x="3264" y="1511922"/>
                  </a:lnTo>
                  <a:lnTo>
                    <a:pt x="7305" y="1559722"/>
                  </a:lnTo>
                  <a:lnTo>
                    <a:pt x="12917" y="1607057"/>
                  </a:lnTo>
                  <a:lnTo>
                    <a:pt x="20073" y="1653901"/>
                  </a:lnTo>
                  <a:lnTo>
                    <a:pt x="28748" y="1700228"/>
                  </a:lnTo>
                  <a:lnTo>
                    <a:pt x="38914" y="1746012"/>
                  </a:lnTo>
                  <a:lnTo>
                    <a:pt x="50546" y="1791225"/>
                  </a:lnTo>
                  <a:lnTo>
                    <a:pt x="63616" y="1835842"/>
                  </a:lnTo>
                  <a:lnTo>
                    <a:pt x="78100" y="1879837"/>
                  </a:lnTo>
                  <a:lnTo>
                    <a:pt x="93969" y="1923182"/>
                  </a:lnTo>
                  <a:lnTo>
                    <a:pt x="111199" y="1965852"/>
                  </a:lnTo>
                  <a:lnTo>
                    <a:pt x="129763" y="2007821"/>
                  </a:lnTo>
                  <a:lnTo>
                    <a:pt x="149633" y="2049061"/>
                  </a:lnTo>
                  <a:lnTo>
                    <a:pt x="170785" y="2089548"/>
                  </a:lnTo>
                  <a:lnTo>
                    <a:pt x="193192" y="2129253"/>
                  </a:lnTo>
                  <a:lnTo>
                    <a:pt x="216827" y="2168152"/>
                  </a:lnTo>
                  <a:lnTo>
                    <a:pt x="241664" y="2206217"/>
                  </a:lnTo>
                  <a:lnTo>
                    <a:pt x="267676" y="2243423"/>
                  </a:lnTo>
                  <a:lnTo>
                    <a:pt x="294838" y="2279743"/>
                  </a:lnTo>
                  <a:lnTo>
                    <a:pt x="323123" y="2315150"/>
                  </a:lnTo>
                  <a:lnTo>
                    <a:pt x="352504" y="2349619"/>
                  </a:lnTo>
                  <a:lnTo>
                    <a:pt x="382956" y="2383122"/>
                  </a:lnTo>
                  <a:lnTo>
                    <a:pt x="414451" y="2415635"/>
                  </a:lnTo>
                  <a:lnTo>
                    <a:pt x="446964" y="2447130"/>
                  </a:lnTo>
                  <a:lnTo>
                    <a:pt x="480469" y="2477580"/>
                  </a:lnTo>
                  <a:lnTo>
                    <a:pt x="514938" y="2506961"/>
                  </a:lnTo>
                  <a:lnTo>
                    <a:pt x="550346" y="2535244"/>
                  </a:lnTo>
                  <a:lnTo>
                    <a:pt x="586666" y="2562405"/>
                  </a:lnTo>
                  <a:lnTo>
                    <a:pt x="623872" y="2588417"/>
                  </a:lnTo>
                  <a:lnTo>
                    <a:pt x="661938" y="2613253"/>
                  </a:lnTo>
                  <a:lnTo>
                    <a:pt x="700836" y="2636886"/>
                  </a:lnTo>
                  <a:lnTo>
                    <a:pt x="740542" y="2659292"/>
                  </a:lnTo>
                  <a:lnTo>
                    <a:pt x="781028" y="2680443"/>
                  </a:lnTo>
                  <a:lnTo>
                    <a:pt x="822268" y="2700313"/>
                  </a:lnTo>
                  <a:lnTo>
                    <a:pt x="864236" y="2718875"/>
                  </a:lnTo>
                  <a:lnTo>
                    <a:pt x="906906" y="2736104"/>
                  </a:lnTo>
                  <a:lnTo>
                    <a:pt x="950250" y="2751973"/>
                  </a:lnTo>
                  <a:lnTo>
                    <a:pt x="994244" y="2766455"/>
                  </a:lnTo>
                  <a:lnTo>
                    <a:pt x="1038860" y="2779525"/>
                  </a:lnTo>
                  <a:lnTo>
                    <a:pt x="1084071" y="2791156"/>
                  </a:lnTo>
                  <a:lnTo>
                    <a:pt x="1129853" y="2801321"/>
                  </a:lnTo>
                  <a:lnTo>
                    <a:pt x="1176178" y="2809995"/>
                  </a:lnTo>
                  <a:lnTo>
                    <a:pt x="1223021" y="2817151"/>
                  </a:lnTo>
                  <a:lnTo>
                    <a:pt x="1270354" y="2822762"/>
                  </a:lnTo>
                  <a:lnTo>
                    <a:pt x="1318151" y="2826803"/>
                  </a:lnTo>
                  <a:lnTo>
                    <a:pt x="1366386" y="2829247"/>
                  </a:lnTo>
                  <a:lnTo>
                    <a:pt x="1415034" y="2830067"/>
                  </a:lnTo>
                  <a:lnTo>
                    <a:pt x="1463684" y="2829247"/>
                  </a:lnTo>
                  <a:lnTo>
                    <a:pt x="1511922" y="2826803"/>
                  </a:lnTo>
                  <a:lnTo>
                    <a:pt x="1559722" y="2822762"/>
                  </a:lnTo>
                  <a:lnTo>
                    <a:pt x="1607057" y="2817151"/>
                  </a:lnTo>
                  <a:lnTo>
                    <a:pt x="1653901" y="2809995"/>
                  </a:lnTo>
                  <a:lnTo>
                    <a:pt x="1700228" y="2801321"/>
                  </a:lnTo>
                  <a:lnTo>
                    <a:pt x="1746012" y="2791156"/>
                  </a:lnTo>
                  <a:lnTo>
                    <a:pt x="1791225" y="2779525"/>
                  </a:lnTo>
                  <a:lnTo>
                    <a:pt x="1835842" y="2766455"/>
                  </a:lnTo>
                  <a:lnTo>
                    <a:pt x="1879837" y="2751973"/>
                  </a:lnTo>
                  <a:lnTo>
                    <a:pt x="1923182" y="2736104"/>
                  </a:lnTo>
                  <a:lnTo>
                    <a:pt x="1965852" y="2718875"/>
                  </a:lnTo>
                  <a:lnTo>
                    <a:pt x="2007821" y="2700313"/>
                  </a:lnTo>
                  <a:lnTo>
                    <a:pt x="2049061" y="2680443"/>
                  </a:lnTo>
                  <a:lnTo>
                    <a:pt x="2089548" y="2659292"/>
                  </a:lnTo>
                  <a:lnTo>
                    <a:pt x="2129253" y="2636886"/>
                  </a:lnTo>
                  <a:lnTo>
                    <a:pt x="2168152" y="2613253"/>
                  </a:lnTo>
                  <a:lnTo>
                    <a:pt x="2206217" y="2588417"/>
                  </a:lnTo>
                  <a:lnTo>
                    <a:pt x="2243423" y="2562405"/>
                  </a:lnTo>
                  <a:lnTo>
                    <a:pt x="2279743" y="2535244"/>
                  </a:lnTo>
                  <a:lnTo>
                    <a:pt x="2315150" y="2506961"/>
                  </a:lnTo>
                  <a:lnTo>
                    <a:pt x="2349619" y="2477580"/>
                  </a:lnTo>
                  <a:lnTo>
                    <a:pt x="2383122" y="2447130"/>
                  </a:lnTo>
                  <a:lnTo>
                    <a:pt x="2415635" y="2415635"/>
                  </a:lnTo>
                  <a:lnTo>
                    <a:pt x="2447130" y="2383122"/>
                  </a:lnTo>
                  <a:lnTo>
                    <a:pt x="2477580" y="2349619"/>
                  </a:lnTo>
                  <a:lnTo>
                    <a:pt x="2506961" y="2315150"/>
                  </a:lnTo>
                  <a:lnTo>
                    <a:pt x="2535244" y="2279743"/>
                  </a:lnTo>
                  <a:lnTo>
                    <a:pt x="2562405" y="2243423"/>
                  </a:lnTo>
                  <a:lnTo>
                    <a:pt x="2588417" y="2206217"/>
                  </a:lnTo>
                  <a:lnTo>
                    <a:pt x="2613253" y="2168152"/>
                  </a:lnTo>
                  <a:lnTo>
                    <a:pt x="2636886" y="2129253"/>
                  </a:lnTo>
                  <a:lnTo>
                    <a:pt x="2659292" y="2089548"/>
                  </a:lnTo>
                  <a:lnTo>
                    <a:pt x="2680443" y="2049061"/>
                  </a:lnTo>
                  <a:lnTo>
                    <a:pt x="2700313" y="2007821"/>
                  </a:lnTo>
                  <a:lnTo>
                    <a:pt x="2718875" y="1965852"/>
                  </a:lnTo>
                  <a:lnTo>
                    <a:pt x="2736104" y="1923182"/>
                  </a:lnTo>
                  <a:lnTo>
                    <a:pt x="2751973" y="1879837"/>
                  </a:lnTo>
                  <a:lnTo>
                    <a:pt x="2766455" y="1835842"/>
                  </a:lnTo>
                  <a:lnTo>
                    <a:pt x="2779525" y="1791225"/>
                  </a:lnTo>
                  <a:lnTo>
                    <a:pt x="2791156" y="1746012"/>
                  </a:lnTo>
                  <a:lnTo>
                    <a:pt x="2801321" y="1700228"/>
                  </a:lnTo>
                  <a:lnTo>
                    <a:pt x="2809995" y="1653901"/>
                  </a:lnTo>
                  <a:lnTo>
                    <a:pt x="2817151" y="1607057"/>
                  </a:lnTo>
                  <a:lnTo>
                    <a:pt x="2822762" y="1559722"/>
                  </a:lnTo>
                  <a:lnTo>
                    <a:pt x="2826803" y="1511922"/>
                  </a:lnTo>
                  <a:lnTo>
                    <a:pt x="2829247" y="1463684"/>
                  </a:lnTo>
                  <a:lnTo>
                    <a:pt x="2830068" y="1415033"/>
                  </a:lnTo>
                  <a:lnTo>
                    <a:pt x="2829247" y="1366383"/>
                  </a:lnTo>
                  <a:lnTo>
                    <a:pt x="2826803" y="1318145"/>
                  </a:lnTo>
                  <a:lnTo>
                    <a:pt x="2822762" y="1270345"/>
                  </a:lnTo>
                  <a:lnTo>
                    <a:pt x="2817151" y="1223010"/>
                  </a:lnTo>
                  <a:lnTo>
                    <a:pt x="2809995" y="1176166"/>
                  </a:lnTo>
                  <a:lnTo>
                    <a:pt x="2801321" y="1129839"/>
                  </a:lnTo>
                  <a:lnTo>
                    <a:pt x="2791156" y="1084055"/>
                  </a:lnTo>
                  <a:lnTo>
                    <a:pt x="2779525" y="1038842"/>
                  </a:lnTo>
                  <a:lnTo>
                    <a:pt x="2766455" y="994225"/>
                  </a:lnTo>
                  <a:lnTo>
                    <a:pt x="2751973" y="950230"/>
                  </a:lnTo>
                  <a:lnTo>
                    <a:pt x="2736104" y="906885"/>
                  </a:lnTo>
                  <a:lnTo>
                    <a:pt x="2718875" y="864215"/>
                  </a:lnTo>
                  <a:lnTo>
                    <a:pt x="2700313" y="822246"/>
                  </a:lnTo>
                  <a:lnTo>
                    <a:pt x="2680443" y="781006"/>
                  </a:lnTo>
                  <a:lnTo>
                    <a:pt x="2659292" y="740519"/>
                  </a:lnTo>
                  <a:lnTo>
                    <a:pt x="2636886" y="700814"/>
                  </a:lnTo>
                  <a:lnTo>
                    <a:pt x="2613253" y="661915"/>
                  </a:lnTo>
                  <a:lnTo>
                    <a:pt x="2588417" y="623850"/>
                  </a:lnTo>
                  <a:lnTo>
                    <a:pt x="2562405" y="586644"/>
                  </a:lnTo>
                  <a:lnTo>
                    <a:pt x="2535244" y="550324"/>
                  </a:lnTo>
                  <a:lnTo>
                    <a:pt x="2506961" y="514917"/>
                  </a:lnTo>
                  <a:lnTo>
                    <a:pt x="2477580" y="480448"/>
                  </a:lnTo>
                  <a:lnTo>
                    <a:pt x="2447130" y="446945"/>
                  </a:lnTo>
                  <a:lnTo>
                    <a:pt x="2415635" y="414432"/>
                  </a:lnTo>
                  <a:lnTo>
                    <a:pt x="2383122" y="382937"/>
                  </a:lnTo>
                  <a:lnTo>
                    <a:pt x="2349619" y="352487"/>
                  </a:lnTo>
                  <a:lnTo>
                    <a:pt x="2315150" y="323106"/>
                  </a:lnTo>
                  <a:lnTo>
                    <a:pt x="2279743" y="294823"/>
                  </a:lnTo>
                  <a:lnTo>
                    <a:pt x="2243423" y="267662"/>
                  </a:lnTo>
                  <a:lnTo>
                    <a:pt x="2206217" y="241650"/>
                  </a:lnTo>
                  <a:lnTo>
                    <a:pt x="2168152" y="216814"/>
                  </a:lnTo>
                  <a:lnTo>
                    <a:pt x="2129253" y="193181"/>
                  </a:lnTo>
                  <a:lnTo>
                    <a:pt x="2089548" y="170775"/>
                  </a:lnTo>
                  <a:lnTo>
                    <a:pt x="2049061" y="149624"/>
                  </a:lnTo>
                  <a:lnTo>
                    <a:pt x="2007821" y="129754"/>
                  </a:lnTo>
                  <a:lnTo>
                    <a:pt x="1965852" y="111192"/>
                  </a:lnTo>
                  <a:lnTo>
                    <a:pt x="1923182" y="93963"/>
                  </a:lnTo>
                  <a:lnTo>
                    <a:pt x="1879837" y="78094"/>
                  </a:lnTo>
                  <a:lnTo>
                    <a:pt x="1835842" y="63612"/>
                  </a:lnTo>
                  <a:lnTo>
                    <a:pt x="1791225" y="50542"/>
                  </a:lnTo>
                  <a:lnTo>
                    <a:pt x="1746012" y="38911"/>
                  </a:lnTo>
                  <a:lnTo>
                    <a:pt x="1700228" y="28746"/>
                  </a:lnTo>
                  <a:lnTo>
                    <a:pt x="1653901" y="20072"/>
                  </a:lnTo>
                  <a:lnTo>
                    <a:pt x="1607057" y="12916"/>
                  </a:lnTo>
                  <a:lnTo>
                    <a:pt x="1559722" y="7305"/>
                  </a:lnTo>
                  <a:lnTo>
                    <a:pt x="1511922" y="3264"/>
                  </a:lnTo>
                  <a:lnTo>
                    <a:pt x="1463684" y="820"/>
                  </a:lnTo>
                  <a:lnTo>
                    <a:pt x="14150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4106" name="object 9"/>
            <p:cNvSpPr>
              <a:spLocks noChangeArrowheads="1"/>
            </p:cNvSpPr>
            <p:nvPr/>
          </p:nvSpPr>
          <p:spPr bwMode="auto">
            <a:xfrm>
              <a:off x="1040891" y="2430779"/>
              <a:ext cx="2023872" cy="202387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grpSp>
      <p:sp>
        <p:nvSpPr>
          <p:cNvPr id="10" name="object 10"/>
          <p:cNvSpPr txBox="1"/>
          <p:nvPr/>
        </p:nvSpPr>
        <p:spPr>
          <a:xfrm>
            <a:off x="4667250" y="1517650"/>
            <a:ext cx="2900363" cy="1500188"/>
          </a:xfrm>
          <a:prstGeom prst="rect">
            <a:avLst/>
          </a:prstGeom>
        </p:spPr>
        <p:txBody>
          <a:bodyPr lIns="0" tIns="231775"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70000"/>
              </a:lnSpc>
              <a:spcBef>
                <a:spcPts val="1825"/>
              </a:spcBef>
            </a:pPr>
            <a:r>
              <a:rPr lang="en-US" sz="4800" b="1">
                <a:solidFill>
                  <a:srgbClr val="D9D9D9"/>
                </a:solidFill>
                <a:latin typeface="Arial" charset="0"/>
              </a:rPr>
              <a:t>DARQ  POWER</a:t>
            </a:r>
            <a:endParaRPr lang="en-US" sz="4800">
              <a:solidFill>
                <a:srgbClr val="D9D9D9"/>
              </a:solidFill>
              <a:latin typeface="Arial" charset="0"/>
            </a:endParaRPr>
          </a:p>
          <a:p>
            <a:pPr>
              <a:spcBef>
                <a:spcPts val="200"/>
              </a:spcBef>
            </a:pPr>
            <a:r>
              <a:rPr lang="en-US" sz="1300" b="1">
                <a:solidFill>
                  <a:srgbClr val="D9D9D9"/>
                </a:solidFill>
                <a:latin typeface="Arial" charset="0"/>
              </a:rPr>
              <a:t>Understanding the DNA of DARQ</a:t>
            </a:r>
            <a:endParaRPr lang="en-US" sz="1300">
              <a:solidFill>
                <a:srgbClr val="D9D9D9"/>
              </a:solidFill>
              <a:latin typeface="Arial" charset="0"/>
            </a:endParaRPr>
          </a:p>
        </p:txBody>
      </p:sp>
      <p:sp>
        <p:nvSpPr>
          <p:cNvPr id="13" name="object 13"/>
          <p:cNvSpPr txBox="1"/>
          <p:nvPr/>
        </p:nvSpPr>
        <p:spPr>
          <a:xfrm>
            <a:off x="11693525" y="6581775"/>
            <a:ext cx="157163" cy="152400"/>
          </a:xfrm>
          <a:prstGeom prst="rect">
            <a:avLst/>
          </a:prstGeom>
        </p:spPr>
        <p:txBody>
          <a:bodyPr lIns="0" tIns="0" rIns="0" bIns="0">
            <a:spAutoFit/>
          </a:bodyPr>
          <a:lstStyle/>
          <a:p>
            <a:pPr marL="38100" fontAlgn="auto">
              <a:lnSpc>
                <a:spcPts val="1115"/>
              </a:lnSpc>
              <a:spcBef>
                <a:spcPts val="0"/>
              </a:spcBef>
              <a:spcAft>
                <a:spcPts val="0"/>
              </a:spcAft>
              <a:defRPr/>
            </a:pPr>
            <a:fld id="{4E486ED0-0FB7-416F-921A-03B1F2BC12B0}" type="slidenum">
              <a:rPr sz="1000" spc="70" dirty="0">
                <a:solidFill>
                  <a:srgbClr val="A6A6A6"/>
                </a:solidFill>
                <a:latin typeface="Arial"/>
                <a:cs typeface="Arial"/>
              </a:rPr>
              <a:pPr marL="38100" fontAlgn="auto">
                <a:lnSpc>
                  <a:spcPts val="1115"/>
                </a:lnSpc>
                <a:spcBef>
                  <a:spcPts val="0"/>
                </a:spcBef>
                <a:spcAft>
                  <a:spcPts val="0"/>
                </a:spcAft>
                <a:defRPr/>
              </a:pPr>
              <a:t>2</a:t>
            </a:fld>
            <a:endParaRPr sz="1000">
              <a:latin typeface="Arial"/>
              <a:cs typeface="Aria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122" name="object 2"/>
          <p:cNvSpPr>
            <a:spLocks/>
          </p:cNvSpPr>
          <p:nvPr/>
        </p:nvSpPr>
        <p:spPr bwMode="auto">
          <a:xfrm>
            <a:off x="0" y="0"/>
            <a:ext cx="12192000" cy="6858000"/>
          </a:xfrm>
          <a:custGeom>
            <a:avLst/>
            <a:gdLst>
              <a:gd name="T0" fmla="*/ 12192000 w 12192000"/>
              <a:gd name="T1" fmla="*/ 0 h 6858000"/>
              <a:gd name="T2" fmla="*/ 0 w 12192000"/>
              <a:gd name="T3" fmla="*/ 0 h 6858000"/>
              <a:gd name="T4" fmla="*/ 0 w 12192000"/>
              <a:gd name="T5" fmla="*/ 6858000 h 6858000"/>
              <a:gd name="T6" fmla="*/ 12192000 w 12192000"/>
              <a:gd name="T7" fmla="*/ 6858000 h 6858000"/>
              <a:gd name="T8" fmla="*/ 12192000 w 12192000"/>
              <a:gd name="T9" fmla="*/ 0 h 6858000"/>
            </a:gdLst>
            <a:ahLst/>
            <a:cxnLst>
              <a:cxn ang="0">
                <a:pos x="T0" y="T1"/>
              </a:cxn>
              <a:cxn ang="0">
                <a:pos x="T2" y="T3"/>
              </a:cxn>
              <a:cxn ang="0">
                <a:pos x="T4" y="T5"/>
              </a:cxn>
              <a:cxn ang="0">
                <a:pos x="T6" y="T7"/>
              </a:cxn>
              <a:cxn ang="0">
                <a:pos x="T8" y="T9"/>
              </a:cxn>
            </a:cxnLst>
            <a:rect l="0" t="0" r="r" b="b"/>
            <a:pathLst>
              <a:path w="12192000" h="6858000">
                <a:moveTo>
                  <a:pt x="12192000" y="0"/>
                </a:moveTo>
                <a:lnTo>
                  <a:pt x="0" y="0"/>
                </a:lnTo>
                <a:lnTo>
                  <a:pt x="0" y="6858000"/>
                </a:lnTo>
                <a:lnTo>
                  <a:pt x="12192000" y="6858000"/>
                </a:lnTo>
                <a:lnTo>
                  <a:pt x="12192000" y="0"/>
                </a:lnTo>
                <a:close/>
              </a:path>
            </a:pathLst>
          </a:custGeom>
          <a:solidFill>
            <a:srgbClr val="A000FF">
              <a:alpha val="87842"/>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5123" name="object 3"/>
          <p:cNvSpPr>
            <a:spLocks noChangeArrowheads="1"/>
          </p:cNvSpPr>
          <p:nvPr/>
        </p:nvSpPr>
        <p:spPr bwMode="auto">
          <a:xfrm>
            <a:off x="7599363" y="3151188"/>
            <a:ext cx="1062037" cy="10620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124" name="object 4"/>
          <p:cNvSpPr>
            <a:spLocks noChangeArrowheads="1"/>
          </p:cNvSpPr>
          <p:nvPr/>
        </p:nvSpPr>
        <p:spPr bwMode="auto">
          <a:xfrm>
            <a:off x="393700" y="3163888"/>
            <a:ext cx="1036638" cy="10382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125" name="object 5"/>
          <p:cNvSpPr>
            <a:spLocks noChangeArrowheads="1"/>
          </p:cNvSpPr>
          <p:nvPr/>
        </p:nvSpPr>
        <p:spPr bwMode="auto">
          <a:xfrm>
            <a:off x="2741613" y="3159125"/>
            <a:ext cx="1030287" cy="10318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5126" name="object 6"/>
          <p:cNvSpPr>
            <a:spLocks noChangeArrowheads="1"/>
          </p:cNvSpPr>
          <p:nvPr/>
        </p:nvSpPr>
        <p:spPr bwMode="auto">
          <a:xfrm>
            <a:off x="5145088" y="3165475"/>
            <a:ext cx="1039812" cy="103822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15" name="object 15"/>
          <p:cNvSpPr txBox="1"/>
          <p:nvPr/>
        </p:nvSpPr>
        <p:spPr>
          <a:xfrm>
            <a:off x="11693525" y="6581775"/>
            <a:ext cx="157163" cy="152400"/>
          </a:xfrm>
          <a:prstGeom prst="rect">
            <a:avLst/>
          </a:prstGeom>
        </p:spPr>
        <p:txBody>
          <a:bodyPr lIns="0" tIns="0" rIns="0" bIns="0">
            <a:spAutoFit/>
          </a:bodyPr>
          <a:lstStyle/>
          <a:p>
            <a:pPr marL="38100" fontAlgn="auto">
              <a:lnSpc>
                <a:spcPts val="1115"/>
              </a:lnSpc>
              <a:spcBef>
                <a:spcPts val="0"/>
              </a:spcBef>
              <a:spcAft>
                <a:spcPts val="0"/>
              </a:spcAft>
              <a:defRPr/>
            </a:pPr>
            <a:fld id="{99A518CA-7C4E-41D4-92FF-28CF08C8D99B}" type="slidenum">
              <a:rPr sz="1000" spc="70" dirty="0">
                <a:solidFill>
                  <a:srgbClr val="A6A6A6"/>
                </a:solidFill>
                <a:latin typeface="Arial"/>
                <a:cs typeface="Arial"/>
              </a:rPr>
              <a:pPr marL="38100" fontAlgn="auto">
                <a:lnSpc>
                  <a:spcPts val="1115"/>
                </a:lnSpc>
                <a:spcBef>
                  <a:spcPts val="0"/>
                </a:spcBef>
                <a:spcAft>
                  <a:spcPts val="0"/>
                </a:spcAft>
                <a:defRPr/>
              </a:pPr>
              <a:t>3</a:t>
            </a:fld>
            <a:endParaRPr sz="1000">
              <a:latin typeface="Arial"/>
              <a:cs typeface="Arial"/>
            </a:endParaRPr>
          </a:p>
        </p:txBody>
      </p:sp>
      <p:sp>
        <p:nvSpPr>
          <p:cNvPr id="8" name="object 8"/>
          <p:cNvSpPr txBox="1"/>
          <p:nvPr/>
        </p:nvSpPr>
        <p:spPr>
          <a:xfrm>
            <a:off x="355600" y="1649413"/>
            <a:ext cx="9242425" cy="849312"/>
          </a:xfrm>
          <a:prstGeom prst="rect">
            <a:avLst/>
          </a:prstGeom>
        </p:spPr>
        <p:txBody>
          <a:bodyPr lIns="0" tIns="5969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2038"/>
              </a:lnSpc>
              <a:spcBef>
                <a:spcPts val="475"/>
              </a:spcBef>
            </a:pPr>
            <a:r>
              <a:rPr lang="en-US" sz="2000" b="1">
                <a:solidFill>
                  <a:srgbClr val="FFFFFF"/>
                </a:solidFill>
                <a:latin typeface="Arial" charset="0"/>
              </a:rPr>
              <a:t>Individually, these four technologies represent opportunities for  businesses to differentiate their products and services. Collectively, they  will open new pathways into the future.</a:t>
            </a:r>
            <a:endParaRPr lang="en-US" sz="2000">
              <a:latin typeface="Arial" charset="0"/>
            </a:endParaRPr>
          </a:p>
        </p:txBody>
      </p:sp>
      <p:sp>
        <p:nvSpPr>
          <p:cNvPr id="9" name="object 9"/>
          <p:cNvSpPr txBox="1"/>
          <p:nvPr/>
        </p:nvSpPr>
        <p:spPr>
          <a:xfrm>
            <a:off x="377825" y="4349750"/>
            <a:ext cx="2009775" cy="1323975"/>
          </a:xfrm>
          <a:prstGeom prst="rect">
            <a:avLst/>
          </a:prstGeom>
        </p:spPr>
        <p:txBody>
          <a:bodyPr lIns="0" tIns="1270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675"/>
              </a:lnSpc>
              <a:spcBef>
                <a:spcPts val="100"/>
              </a:spcBef>
            </a:pPr>
            <a:r>
              <a:rPr lang="en-US" sz="1500" b="1">
                <a:solidFill>
                  <a:srgbClr val="00B9FF"/>
                </a:solidFill>
                <a:latin typeface="Arial" charset="0"/>
              </a:rPr>
              <a:t>DISTRIBUTED</a:t>
            </a:r>
            <a:endParaRPr lang="en-US" sz="1500">
              <a:latin typeface="Arial" charset="0"/>
            </a:endParaRPr>
          </a:p>
          <a:p>
            <a:pPr>
              <a:lnSpc>
                <a:spcPts val="1675"/>
              </a:lnSpc>
            </a:pPr>
            <a:r>
              <a:rPr lang="en-US" sz="1500" b="1">
                <a:solidFill>
                  <a:srgbClr val="00B9FF"/>
                </a:solidFill>
                <a:latin typeface="Arial" charset="0"/>
              </a:rPr>
              <a:t>LEDGERS</a:t>
            </a:r>
            <a:endParaRPr lang="en-US" sz="1500">
              <a:latin typeface="Arial" charset="0"/>
            </a:endParaRPr>
          </a:p>
          <a:p>
            <a:pPr>
              <a:lnSpc>
                <a:spcPts val="1425"/>
              </a:lnSpc>
              <a:spcBef>
                <a:spcPts val="1175"/>
              </a:spcBef>
            </a:pPr>
            <a:r>
              <a:rPr lang="en-US" sz="1400">
                <a:solidFill>
                  <a:srgbClr val="FFFFFF"/>
                </a:solidFill>
                <a:latin typeface="Arial" charset="0"/>
              </a:rPr>
              <a:t>Distributed ledgers will  expand networks by  eliminating the need  for trusted third parties</a:t>
            </a:r>
            <a:endParaRPr lang="en-US" sz="1400">
              <a:latin typeface="Arial" charset="0"/>
            </a:endParaRPr>
          </a:p>
        </p:txBody>
      </p:sp>
      <p:sp>
        <p:nvSpPr>
          <p:cNvPr id="10" name="object 10"/>
          <p:cNvSpPr txBox="1"/>
          <p:nvPr/>
        </p:nvSpPr>
        <p:spPr>
          <a:xfrm>
            <a:off x="2765425" y="4349750"/>
            <a:ext cx="2157413" cy="1323975"/>
          </a:xfrm>
          <a:prstGeom prst="rect">
            <a:avLst/>
          </a:prstGeom>
        </p:spPr>
        <p:txBody>
          <a:bodyPr lIns="0" tIns="1270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675"/>
              </a:lnSpc>
              <a:spcBef>
                <a:spcPts val="100"/>
              </a:spcBef>
            </a:pPr>
            <a:r>
              <a:rPr lang="en-US" sz="1500" b="1">
                <a:solidFill>
                  <a:srgbClr val="00B9FF"/>
                </a:solidFill>
                <a:latin typeface="Arial" charset="0"/>
              </a:rPr>
              <a:t>ARTIFICIAL</a:t>
            </a:r>
            <a:endParaRPr lang="en-US" sz="1500">
              <a:latin typeface="Arial" charset="0"/>
            </a:endParaRPr>
          </a:p>
          <a:p>
            <a:pPr>
              <a:lnSpc>
                <a:spcPts val="1675"/>
              </a:lnSpc>
            </a:pPr>
            <a:r>
              <a:rPr lang="en-US" sz="1500" b="1">
                <a:solidFill>
                  <a:srgbClr val="00B9FF"/>
                </a:solidFill>
                <a:latin typeface="Arial" charset="0"/>
              </a:rPr>
              <a:t>INTELLIGENCE (AI)</a:t>
            </a:r>
            <a:endParaRPr lang="en-US" sz="1500">
              <a:latin typeface="Arial" charset="0"/>
            </a:endParaRPr>
          </a:p>
          <a:p>
            <a:pPr>
              <a:lnSpc>
                <a:spcPts val="1425"/>
              </a:lnSpc>
              <a:spcBef>
                <a:spcPts val="1175"/>
              </a:spcBef>
            </a:pPr>
            <a:r>
              <a:rPr lang="en-US" sz="1400">
                <a:solidFill>
                  <a:srgbClr val="FFFFFF"/>
                </a:solidFill>
                <a:latin typeface="Arial" charset="0"/>
              </a:rPr>
              <a:t>AI already plays a role  in optimizing processes</a:t>
            </a:r>
            <a:endParaRPr lang="en-US" sz="1400">
              <a:latin typeface="Arial" charset="0"/>
            </a:endParaRPr>
          </a:p>
          <a:p>
            <a:pPr>
              <a:lnSpc>
                <a:spcPts val="1300"/>
              </a:lnSpc>
            </a:pPr>
            <a:r>
              <a:rPr lang="en-US" sz="1400">
                <a:solidFill>
                  <a:srgbClr val="FFFFFF"/>
                </a:solidFill>
                <a:latin typeface="Arial" charset="0"/>
              </a:rPr>
              <a:t>and influencing strategic</a:t>
            </a:r>
            <a:endParaRPr lang="en-US" sz="1400">
              <a:latin typeface="Arial" charset="0"/>
            </a:endParaRPr>
          </a:p>
          <a:p>
            <a:pPr>
              <a:lnSpc>
                <a:spcPts val="1550"/>
              </a:lnSpc>
            </a:pPr>
            <a:r>
              <a:rPr lang="en-US" sz="1400">
                <a:solidFill>
                  <a:srgbClr val="FFFFFF"/>
                </a:solidFill>
                <a:latin typeface="Arial" charset="0"/>
              </a:rPr>
              <a:t>decision-making</a:t>
            </a:r>
            <a:endParaRPr lang="en-US" sz="1400">
              <a:latin typeface="Arial" charset="0"/>
            </a:endParaRPr>
          </a:p>
        </p:txBody>
      </p:sp>
      <p:sp>
        <p:nvSpPr>
          <p:cNvPr id="11" name="object 11"/>
          <p:cNvSpPr txBox="1"/>
          <p:nvPr/>
        </p:nvSpPr>
        <p:spPr>
          <a:xfrm>
            <a:off x="5130800" y="4338638"/>
            <a:ext cx="2217738" cy="1609725"/>
          </a:xfrm>
          <a:prstGeom prst="rect">
            <a:avLst/>
          </a:prstGeom>
        </p:spPr>
        <p:txBody>
          <a:bodyPr lIns="0" tIns="1270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625"/>
              </a:lnSpc>
              <a:spcBef>
                <a:spcPts val="100"/>
              </a:spcBef>
            </a:pPr>
            <a:r>
              <a:rPr lang="en-US" sz="1500" b="1">
                <a:solidFill>
                  <a:srgbClr val="00B9FF"/>
                </a:solidFill>
                <a:latin typeface="Arial" charset="0"/>
              </a:rPr>
              <a:t>EXTENDED</a:t>
            </a:r>
            <a:endParaRPr lang="en-US" sz="1500">
              <a:latin typeface="Arial" charset="0"/>
            </a:endParaRPr>
          </a:p>
          <a:p>
            <a:pPr>
              <a:lnSpc>
                <a:spcPts val="1625"/>
              </a:lnSpc>
            </a:pPr>
            <a:r>
              <a:rPr lang="en-US" sz="1500" b="1">
                <a:solidFill>
                  <a:srgbClr val="00B9FF"/>
                </a:solidFill>
                <a:latin typeface="Arial" charset="0"/>
              </a:rPr>
              <a:t>REALITY (XR)</a:t>
            </a:r>
            <a:endParaRPr lang="en-US" sz="1500">
              <a:latin typeface="Arial" charset="0"/>
            </a:endParaRPr>
          </a:p>
          <a:p>
            <a:pPr>
              <a:lnSpc>
                <a:spcPts val="1338"/>
              </a:lnSpc>
              <a:spcBef>
                <a:spcPts val="1163"/>
              </a:spcBef>
            </a:pPr>
            <a:r>
              <a:rPr lang="en-US" sz="1400">
                <a:solidFill>
                  <a:srgbClr val="FFFFFF"/>
                </a:solidFill>
                <a:latin typeface="Arial" charset="0"/>
              </a:rPr>
              <a:t>Extended reality, an  immersive technology,  creates entirely new ways  for people to experience  and engage with the  world around them</a:t>
            </a:r>
            <a:endParaRPr lang="en-US" sz="1400">
              <a:latin typeface="Arial" charset="0"/>
            </a:endParaRPr>
          </a:p>
        </p:txBody>
      </p:sp>
      <p:sp>
        <p:nvSpPr>
          <p:cNvPr id="12" name="object 12"/>
          <p:cNvSpPr txBox="1"/>
          <p:nvPr/>
        </p:nvSpPr>
        <p:spPr>
          <a:xfrm>
            <a:off x="7600950" y="4225925"/>
            <a:ext cx="2168525" cy="1370013"/>
          </a:xfrm>
          <a:prstGeom prst="rect">
            <a:avLst/>
          </a:prstGeom>
        </p:spPr>
        <p:txBody>
          <a:bodyPr lIns="0" tIns="12573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ts val="988"/>
              </a:spcBef>
            </a:pPr>
            <a:r>
              <a:rPr lang="en-US" sz="1500" b="1">
                <a:solidFill>
                  <a:srgbClr val="00B9FF"/>
                </a:solidFill>
                <a:latin typeface="Arial" charset="0"/>
              </a:rPr>
              <a:t>QUANTUM</a:t>
            </a:r>
            <a:endParaRPr lang="en-US" sz="1500">
              <a:latin typeface="Arial" charset="0"/>
            </a:endParaRPr>
          </a:p>
          <a:p>
            <a:pPr>
              <a:lnSpc>
                <a:spcPct val="80000"/>
              </a:lnSpc>
              <a:spcBef>
                <a:spcPts val="1175"/>
              </a:spcBef>
            </a:pPr>
            <a:r>
              <a:rPr lang="en-US" sz="1400">
                <a:solidFill>
                  <a:srgbClr val="FFFFFF"/>
                </a:solidFill>
                <a:latin typeface="Arial" charset="0"/>
              </a:rPr>
              <a:t>Quantum technology will  usher in novel ways to  approach and solve the  hardest computational  problems</a:t>
            </a:r>
            <a:endParaRPr lang="en-US" sz="1400">
              <a:latin typeface="Arial" charset="0"/>
            </a:endParaRPr>
          </a:p>
        </p:txBody>
      </p:sp>
      <p:sp>
        <p:nvSpPr>
          <p:cNvPr id="13" name="object 13"/>
          <p:cNvSpPr txBox="1">
            <a:spLocks noGrp="1"/>
          </p:cNvSpPr>
          <p:nvPr>
            <p:ph type="title"/>
          </p:nvPr>
        </p:nvSpPr>
        <p:spPr>
          <a:xfrm>
            <a:off x="365125" y="381000"/>
            <a:ext cx="6765925" cy="1039813"/>
          </a:xfrm>
        </p:spPr>
        <p:txBody>
          <a:bodyPr lIns="0" tIns="96520" rIns="0" bIns="0">
            <a:spAutoFit/>
          </a:bodyPr>
          <a:lstStyle/>
          <a:p>
            <a:pPr marL="12700">
              <a:lnSpc>
                <a:spcPts val="3675"/>
              </a:lnSpc>
              <a:spcBef>
                <a:spcPts val="763"/>
              </a:spcBef>
            </a:pPr>
            <a:r>
              <a:rPr lang="en-US" sz="3600" smtClean="0">
                <a:solidFill>
                  <a:srgbClr val="FFFFFF"/>
                </a:solidFill>
              </a:rPr>
              <a:t>DARQ technologies will be key  post-digital differentiators.</a:t>
            </a:r>
            <a:endParaRPr lang="en-US" sz="360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tx1">
              <a:lumMod val="75000"/>
              <a:lumOff val="25000"/>
            </a:schemeClr>
          </a:solidFill>
        </p:spPr>
        <p:txBody>
          <a:bodyPr lIns="0" tIns="0" rIns="0" bIns="0"/>
          <a:lstStyle/>
          <a:p>
            <a:pPr fontAlgn="auto">
              <a:spcBef>
                <a:spcPts val="0"/>
              </a:spcBef>
              <a:spcAft>
                <a:spcPts val="0"/>
              </a:spcAft>
              <a:defRPr/>
            </a:pPr>
            <a:endParaRPr>
              <a:latin typeface="+mn-lt"/>
              <a:cs typeface="+mn-cs"/>
            </a:endParaRPr>
          </a:p>
        </p:txBody>
      </p:sp>
      <p:sp>
        <p:nvSpPr>
          <p:cNvPr id="6147" name="object 3"/>
          <p:cNvSpPr>
            <a:spLocks noChangeArrowheads="1"/>
          </p:cNvSpPr>
          <p:nvPr/>
        </p:nvSpPr>
        <p:spPr bwMode="auto">
          <a:xfrm>
            <a:off x="8286750" y="752475"/>
            <a:ext cx="2397125" cy="56816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4" name="object 4"/>
          <p:cNvSpPr txBox="1"/>
          <p:nvPr/>
        </p:nvSpPr>
        <p:spPr>
          <a:xfrm>
            <a:off x="9229725" y="5603875"/>
            <a:ext cx="315913" cy="268288"/>
          </a:xfrm>
          <a:prstGeom prst="rect">
            <a:avLst/>
          </a:prstGeom>
        </p:spPr>
        <p:txBody>
          <a:bodyPr lIns="0" tIns="12065" rIns="0" bIns="0">
            <a:spAutoFit/>
          </a:bodyPr>
          <a:lstStyle/>
          <a:p>
            <a:pPr marL="12700" fontAlgn="auto">
              <a:spcBef>
                <a:spcPts val="95"/>
              </a:spcBef>
              <a:spcAft>
                <a:spcPts val="0"/>
              </a:spcAft>
              <a:defRPr/>
            </a:pPr>
            <a:r>
              <a:rPr sz="1600" spc="-20" dirty="0">
                <a:solidFill>
                  <a:srgbClr val="FFFFFF"/>
                </a:solidFill>
                <a:latin typeface="Arial"/>
                <a:cs typeface="Arial"/>
              </a:rPr>
              <a:t>6%</a:t>
            </a:r>
            <a:endParaRPr sz="1600">
              <a:latin typeface="Arial"/>
              <a:cs typeface="Arial"/>
            </a:endParaRPr>
          </a:p>
        </p:txBody>
      </p:sp>
      <p:sp>
        <p:nvSpPr>
          <p:cNvPr id="5" name="object 5"/>
          <p:cNvSpPr txBox="1"/>
          <p:nvPr/>
        </p:nvSpPr>
        <p:spPr>
          <a:xfrm>
            <a:off x="9169400" y="4360863"/>
            <a:ext cx="441325" cy="269875"/>
          </a:xfrm>
          <a:prstGeom prst="rect">
            <a:avLst/>
          </a:prstGeom>
        </p:spPr>
        <p:txBody>
          <a:bodyPr lIns="0" tIns="12065" rIns="0" bIns="0">
            <a:spAutoFit/>
          </a:bodyPr>
          <a:lstStyle/>
          <a:p>
            <a:pPr marL="12700" fontAlgn="auto">
              <a:spcBef>
                <a:spcPts val="95"/>
              </a:spcBef>
              <a:spcAft>
                <a:spcPts val="0"/>
              </a:spcAft>
              <a:defRPr/>
            </a:pPr>
            <a:r>
              <a:rPr sz="1600" spc="25" dirty="0">
                <a:solidFill>
                  <a:srgbClr val="FFFFFF"/>
                </a:solidFill>
                <a:latin typeface="Arial"/>
                <a:cs typeface="Arial"/>
              </a:rPr>
              <a:t>49%</a:t>
            </a:r>
            <a:endParaRPr sz="1600">
              <a:latin typeface="Arial"/>
              <a:cs typeface="Arial"/>
            </a:endParaRPr>
          </a:p>
        </p:txBody>
      </p:sp>
      <p:sp>
        <p:nvSpPr>
          <p:cNvPr id="6" name="object 6"/>
          <p:cNvSpPr txBox="1"/>
          <p:nvPr/>
        </p:nvSpPr>
        <p:spPr>
          <a:xfrm>
            <a:off x="9169400" y="2189163"/>
            <a:ext cx="436563" cy="269875"/>
          </a:xfrm>
          <a:prstGeom prst="rect">
            <a:avLst/>
          </a:prstGeom>
        </p:spPr>
        <p:txBody>
          <a:bodyPr lIns="0" tIns="12065" rIns="0" bIns="0">
            <a:spAutoFit/>
          </a:bodyPr>
          <a:lstStyle/>
          <a:p>
            <a:pPr marL="12700" fontAlgn="auto">
              <a:spcBef>
                <a:spcPts val="95"/>
              </a:spcBef>
              <a:spcAft>
                <a:spcPts val="0"/>
              </a:spcAft>
              <a:defRPr/>
            </a:pPr>
            <a:r>
              <a:rPr sz="1600" spc="5" dirty="0">
                <a:solidFill>
                  <a:srgbClr val="FFFFFF"/>
                </a:solidFill>
                <a:latin typeface="Arial"/>
                <a:cs typeface="Arial"/>
              </a:rPr>
              <a:t>45%</a:t>
            </a:r>
            <a:endParaRPr sz="1600">
              <a:latin typeface="Arial"/>
              <a:cs typeface="Arial"/>
            </a:endParaRPr>
          </a:p>
        </p:txBody>
      </p:sp>
      <p:sp>
        <p:nvSpPr>
          <p:cNvPr id="6151" name="object 7"/>
          <p:cNvSpPr>
            <a:spLocks/>
          </p:cNvSpPr>
          <p:nvPr/>
        </p:nvSpPr>
        <p:spPr bwMode="auto">
          <a:xfrm>
            <a:off x="6616700" y="2484438"/>
            <a:ext cx="122238" cy="122237"/>
          </a:xfrm>
          <a:custGeom>
            <a:avLst/>
            <a:gdLst>
              <a:gd name="T0" fmla="*/ 121920 w 121920"/>
              <a:gd name="T1" fmla="*/ 0 h 121919"/>
              <a:gd name="T2" fmla="*/ 0 w 121920"/>
              <a:gd name="T3" fmla="*/ 0 h 121919"/>
              <a:gd name="T4" fmla="*/ 0 w 121920"/>
              <a:gd name="T5" fmla="*/ 121920 h 121919"/>
              <a:gd name="T6" fmla="*/ 121920 w 121920"/>
              <a:gd name="T7" fmla="*/ 121920 h 121919"/>
              <a:gd name="T8" fmla="*/ 121920 w 121920"/>
              <a:gd name="T9" fmla="*/ 0 h 121919"/>
            </a:gdLst>
            <a:ahLst/>
            <a:cxnLst>
              <a:cxn ang="0">
                <a:pos x="T0" y="T1"/>
              </a:cxn>
              <a:cxn ang="0">
                <a:pos x="T2" y="T3"/>
              </a:cxn>
              <a:cxn ang="0">
                <a:pos x="T4" y="T5"/>
              </a:cxn>
              <a:cxn ang="0">
                <a:pos x="T6" y="T7"/>
              </a:cxn>
              <a:cxn ang="0">
                <a:pos x="T8" y="T9"/>
              </a:cxn>
            </a:cxnLst>
            <a:rect l="0" t="0" r="r" b="b"/>
            <a:pathLst>
              <a:path w="121920" h="121919">
                <a:moveTo>
                  <a:pt x="121920" y="0"/>
                </a:moveTo>
                <a:lnTo>
                  <a:pt x="0" y="0"/>
                </a:lnTo>
                <a:lnTo>
                  <a:pt x="0" y="121920"/>
                </a:lnTo>
                <a:lnTo>
                  <a:pt x="121920" y="121920"/>
                </a:lnTo>
                <a:lnTo>
                  <a:pt x="121920" y="0"/>
                </a:lnTo>
                <a:close/>
              </a:path>
            </a:pathLst>
          </a:custGeom>
          <a:solidFill>
            <a:srgbClr val="46007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6152" name="object 8"/>
          <p:cNvSpPr>
            <a:spLocks/>
          </p:cNvSpPr>
          <p:nvPr/>
        </p:nvSpPr>
        <p:spPr bwMode="auto">
          <a:xfrm>
            <a:off x="6616700" y="3074988"/>
            <a:ext cx="122238" cy="122237"/>
          </a:xfrm>
          <a:custGeom>
            <a:avLst/>
            <a:gdLst>
              <a:gd name="T0" fmla="*/ 121920 w 121920"/>
              <a:gd name="T1" fmla="*/ 0 h 121919"/>
              <a:gd name="T2" fmla="*/ 0 w 121920"/>
              <a:gd name="T3" fmla="*/ 0 h 121919"/>
              <a:gd name="T4" fmla="*/ 0 w 121920"/>
              <a:gd name="T5" fmla="*/ 121920 h 121919"/>
              <a:gd name="T6" fmla="*/ 121920 w 121920"/>
              <a:gd name="T7" fmla="*/ 121920 h 121919"/>
              <a:gd name="T8" fmla="*/ 121920 w 121920"/>
              <a:gd name="T9" fmla="*/ 0 h 121919"/>
            </a:gdLst>
            <a:ahLst/>
            <a:cxnLst>
              <a:cxn ang="0">
                <a:pos x="T0" y="T1"/>
              </a:cxn>
              <a:cxn ang="0">
                <a:pos x="T2" y="T3"/>
              </a:cxn>
              <a:cxn ang="0">
                <a:pos x="T4" y="T5"/>
              </a:cxn>
              <a:cxn ang="0">
                <a:pos x="T6" y="T7"/>
              </a:cxn>
              <a:cxn ang="0">
                <a:pos x="T8" y="T9"/>
              </a:cxn>
            </a:cxnLst>
            <a:rect l="0" t="0" r="r" b="b"/>
            <a:pathLst>
              <a:path w="121920" h="121919">
                <a:moveTo>
                  <a:pt x="121920" y="0"/>
                </a:moveTo>
                <a:lnTo>
                  <a:pt x="0" y="0"/>
                </a:lnTo>
                <a:lnTo>
                  <a:pt x="0" y="121920"/>
                </a:lnTo>
                <a:lnTo>
                  <a:pt x="121920" y="121920"/>
                </a:lnTo>
                <a:lnTo>
                  <a:pt x="121920" y="0"/>
                </a:lnTo>
                <a:close/>
              </a:path>
            </a:pathLst>
          </a:custGeom>
          <a:solidFill>
            <a:srgbClr val="750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9" name="object 9"/>
          <p:cNvSpPr txBox="1"/>
          <p:nvPr/>
        </p:nvSpPr>
        <p:spPr>
          <a:xfrm>
            <a:off x="6783388" y="2379663"/>
            <a:ext cx="1390650" cy="890587"/>
          </a:xfrm>
          <a:prstGeom prst="rect">
            <a:avLst/>
          </a:prstGeom>
        </p:spPr>
        <p:txBody>
          <a:bodyPr lIns="0" tIns="23495"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2138"/>
              </a:lnSpc>
              <a:spcBef>
                <a:spcPts val="188"/>
              </a:spcBef>
            </a:pPr>
            <a:r>
              <a:rPr lang="en-US">
                <a:solidFill>
                  <a:srgbClr val="FFFFFF"/>
                </a:solidFill>
                <a:latin typeface="Arial" charset="0"/>
              </a:rPr>
              <a:t>Significantly  accelerated</a:t>
            </a:r>
            <a:endParaRPr lang="en-US">
              <a:latin typeface="Arial" charset="0"/>
            </a:endParaRPr>
          </a:p>
          <a:p>
            <a:pPr>
              <a:spcBef>
                <a:spcPts val="288"/>
              </a:spcBef>
            </a:pPr>
            <a:r>
              <a:rPr lang="en-US">
                <a:solidFill>
                  <a:srgbClr val="FFFFFF"/>
                </a:solidFill>
                <a:latin typeface="Arial" charset="0"/>
              </a:rPr>
              <a:t>Accelerated</a:t>
            </a:r>
            <a:endParaRPr lang="en-US">
              <a:latin typeface="Arial" charset="0"/>
            </a:endParaRPr>
          </a:p>
        </p:txBody>
      </p:sp>
      <p:sp>
        <p:nvSpPr>
          <p:cNvPr id="6154" name="object 10"/>
          <p:cNvSpPr>
            <a:spLocks/>
          </p:cNvSpPr>
          <p:nvPr/>
        </p:nvSpPr>
        <p:spPr bwMode="auto">
          <a:xfrm>
            <a:off x="6616700" y="3667125"/>
            <a:ext cx="122238" cy="122238"/>
          </a:xfrm>
          <a:custGeom>
            <a:avLst/>
            <a:gdLst>
              <a:gd name="T0" fmla="*/ 121920 w 121920"/>
              <a:gd name="T1" fmla="*/ 0 h 121920"/>
              <a:gd name="T2" fmla="*/ 0 w 121920"/>
              <a:gd name="T3" fmla="*/ 0 h 121920"/>
              <a:gd name="T4" fmla="*/ 0 w 121920"/>
              <a:gd name="T5" fmla="*/ 121919 h 121920"/>
              <a:gd name="T6" fmla="*/ 121920 w 121920"/>
              <a:gd name="T7" fmla="*/ 121919 h 121920"/>
              <a:gd name="T8" fmla="*/ 121920 w 121920"/>
              <a:gd name="T9" fmla="*/ 0 h 121920"/>
            </a:gdLst>
            <a:ahLst/>
            <a:cxnLst>
              <a:cxn ang="0">
                <a:pos x="T0" y="T1"/>
              </a:cxn>
              <a:cxn ang="0">
                <a:pos x="T2" y="T3"/>
              </a:cxn>
              <a:cxn ang="0">
                <a:pos x="T4" y="T5"/>
              </a:cxn>
              <a:cxn ang="0">
                <a:pos x="T6" y="T7"/>
              </a:cxn>
              <a:cxn ang="0">
                <a:pos x="T8" y="T9"/>
              </a:cxn>
            </a:cxnLst>
            <a:rect l="0" t="0" r="r" b="b"/>
            <a:pathLst>
              <a:path w="121920" h="121920">
                <a:moveTo>
                  <a:pt x="121920" y="0"/>
                </a:moveTo>
                <a:lnTo>
                  <a:pt x="0" y="0"/>
                </a:lnTo>
                <a:lnTo>
                  <a:pt x="0" y="121919"/>
                </a:lnTo>
                <a:lnTo>
                  <a:pt x="121920" y="121919"/>
                </a:lnTo>
                <a:lnTo>
                  <a:pt x="121920" y="0"/>
                </a:lnTo>
                <a:close/>
              </a:path>
            </a:pathLst>
          </a:custGeom>
          <a:solidFill>
            <a:srgbClr val="A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1" name="object 11"/>
          <p:cNvSpPr txBox="1"/>
          <p:nvPr/>
        </p:nvSpPr>
        <p:spPr>
          <a:xfrm>
            <a:off x="6783388" y="3562350"/>
            <a:ext cx="1843087" cy="298450"/>
          </a:xfrm>
          <a:prstGeom prst="rect">
            <a:avLst/>
          </a:prstGeom>
        </p:spPr>
        <p:txBody>
          <a:bodyPr lIns="0" tIns="12700" rIns="0" bIns="0">
            <a:spAutoFit/>
          </a:bodyPr>
          <a:lstStyle/>
          <a:p>
            <a:pPr marL="12700" fontAlgn="auto">
              <a:spcBef>
                <a:spcPts val="100"/>
              </a:spcBef>
              <a:spcAft>
                <a:spcPts val="0"/>
              </a:spcAft>
              <a:defRPr/>
            </a:pPr>
            <a:r>
              <a:rPr spc="60" dirty="0">
                <a:solidFill>
                  <a:srgbClr val="FFFFFF"/>
                </a:solidFill>
                <a:latin typeface="Arial"/>
                <a:cs typeface="Arial"/>
              </a:rPr>
              <a:t>Stayed </a:t>
            </a:r>
            <a:r>
              <a:rPr spc="100" dirty="0">
                <a:solidFill>
                  <a:srgbClr val="FFFFFF"/>
                </a:solidFill>
                <a:latin typeface="Arial"/>
                <a:cs typeface="Arial"/>
              </a:rPr>
              <a:t>the</a:t>
            </a:r>
            <a:r>
              <a:rPr spc="-185" dirty="0">
                <a:solidFill>
                  <a:srgbClr val="FFFFFF"/>
                </a:solidFill>
                <a:latin typeface="Arial"/>
                <a:cs typeface="Arial"/>
              </a:rPr>
              <a:t> </a:t>
            </a:r>
            <a:r>
              <a:rPr spc="40" dirty="0">
                <a:solidFill>
                  <a:srgbClr val="FFFFFF"/>
                </a:solidFill>
                <a:latin typeface="Arial"/>
                <a:cs typeface="Arial"/>
              </a:rPr>
              <a:t>same</a:t>
            </a:r>
            <a:endParaRPr>
              <a:latin typeface="Arial"/>
              <a:cs typeface="Arial"/>
            </a:endParaRPr>
          </a:p>
        </p:txBody>
      </p:sp>
      <p:sp>
        <p:nvSpPr>
          <p:cNvPr id="6156" name="object 12"/>
          <p:cNvSpPr>
            <a:spLocks/>
          </p:cNvSpPr>
          <p:nvPr/>
        </p:nvSpPr>
        <p:spPr bwMode="auto">
          <a:xfrm>
            <a:off x="6616700" y="4257675"/>
            <a:ext cx="122238" cy="122238"/>
          </a:xfrm>
          <a:custGeom>
            <a:avLst/>
            <a:gdLst>
              <a:gd name="T0" fmla="*/ 121920 w 121920"/>
              <a:gd name="T1" fmla="*/ 0 h 121920"/>
              <a:gd name="T2" fmla="*/ 0 w 121920"/>
              <a:gd name="T3" fmla="*/ 0 h 121920"/>
              <a:gd name="T4" fmla="*/ 0 w 121920"/>
              <a:gd name="T5" fmla="*/ 121920 h 121920"/>
              <a:gd name="T6" fmla="*/ 121920 w 121920"/>
              <a:gd name="T7" fmla="*/ 121920 h 121920"/>
              <a:gd name="T8" fmla="*/ 121920 w 121920"/>
              <a:gd name="T9" fmla="*/ 0 h 121920"/>
            </a:gdLst>
            <a:ahLst/>
            <a:cxnLst>
              <a:cxn ang="0">
                <a:pos x="T0" y="T1"/>
              </a:cxn>
              <a:cxn ang="0">
                <a:pos x="T2" y="T3"/>
              </a:cxn>
              <a:cxn ang="0">
                <a:pos x="T4" y="T5"/>
              </a:cxn>
              <a:cxn ang="0">
                <a:pos x="T6" y="T7"/>
              </a:cxn>
              <a:cxn ang="0">
                <a:pos x="T8" y="T9"/>
              </a:cxn>
            </a:cxnLst>
            <a:rect l="0" t="0" r="r" b="b"/>
            <a:pathLst>
              <a:path w="121920" h="121920">
                <a:moveTo>
                  <a:pt x="121920" y="0"/>
                </a:moveTo>
                <a:lnTo>
                  <a:pt x="0" y="0"/>
                </a:lnTo>
                <a:lnTo>
                  <a:pt x="0" y="121920"/>
                </a:lnTo>
                <a:lnTo>
                  <a:pt x="121920" y="121920"/>
                </a:lnTo>
                <a:lnTo>
                  <a:pt x="121920" y="0"/>
                </a:lnTo>
                <a:close/>
              </a:path>
            </a:pathLst>
          </a:custGeom>
          <a:solidFill>
            <a:srgbClr val="004DE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 name="object 13"/>
          <p:cNvSpPr txBox="1"/>
          <p:nvPr/>
        </p:nvSpPr>
        <p:spPr>
          <a:xfrm>
            <a:off x="6783388" y="4152900"/>
            <a:ext cx="836612" cy="300038"/>
          </a:xfrm>
          <a:prstGeom prst="rect">
            <a:avLst/>
          </a:prstGeom>
        </p:spPr>
        <p:txBody>
          <a:bodyPr lIns="0" tIns="12700" rIns="0" bIns="0">
            <a:spAutoFit/>
          </a:bodyPr>
          <a:lstStyle/>
          <a:p>
            <a:pPr marL="12700" fontAlgn="auto">
              <a:spcBef>
                <a:spcPts val="100"/>
              </a:spcBef>
              <a:spcAft>
                <a:spcPts val="0"/>
              </a:spcAft>
              <a:defRPr/>
            </a:pPr>
            <a:r>
              <a:rPr spc="40" dirty="0">
                <a:solidFill>
                  <a:srgbClr val="FFFFFF"/>
                </a:solidFill>
                <a:latin typeface="Arial"/>
                <a:cs typeface="Arial"/>
              </a:rPr>
              <a:t>Slo</a:t>
            </a:r>
            <a:r>
              <a:rPr spc="110" dirty="0">
                <a:solidFill>
                  <a:srgbClr val="FFFFFF"/>
                </a:solidFill>
                <a:latin typeface="Arial"/>
                <a:cs typeface="Arial"/>
              </a:rPr>
              <a:t>wed</a:t>
            </a:r>
            <a:endParaRPr>
              <a:latin typeface="Arial"/>
              <a:cs typeface="Arial"/>
            </a:endParaRPr>
          </a:p>
        </p:txBody>
      </p:sp>
      <p:sp>
        <p:nvSpPr>
          <p:cNvPr id="6158" name="object 14"/>
          <p:cNvSpPr>
            <a:spLocks noChangeArrowheads="1"/>
          </p:cNvSpPr>
          <p:nvPr/>
        </p:nvSpPr>
        <p:spPr bwMode="auto">
          <a:xfrm>
            <a:off x="9253538" y="833438"/>
            <a:ext cx="2716212" cy="56816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15" name="object 15"/>
          <p:cNvSpPr txBox="1"/>
          <p:nvPr/>
        </p:nvSpPr>
        <p:spPr>
          <a:xfrm>
            <a:off x="10285413" y="4521200"/>
            <a:ext cx="441325" cy="268288"/>
          </a:xfrm>
          <a:prstGeom prst="rect">
            <a:avLst/>
          </a:prstGeom>
        </p:spPr>
        <p:txBody>
          <a:bodyPr lIns="0" tIns="12065" rIns="0" bIns="0">
            <a:spAutoFit/>
          </a:bodyPr>
          <a:lstStyle/>
          <a:p>
            <a:pPr marL="12700" fontAlgn="auto">
              <a:spcBef>
                <a:spcPts val="95"/>
              </a:spcBef>
              <a:spcAft>
                <a:spcPts val="0"/>
              </a:spcAft>
              <a:defRPr/>
            </a:pPr>
            <a:r>
              <a:rPr sz="1600" spc="114" dirty="0">
                <a:solidFill>
                  <a:srgbClr val="FFFFFF"/>
                </a:solidFill>
                <a:latin typeface="Arial"/>
                <a:cs typeface="Arial"/>
              </a:rPr>
              <a:t>46</a:t>
            </a:r>
            <a:r>
              <a:rPr sz="1600" spc="-155" dirty="0">
                <a:solidFill>
                  <a:srgbClr val="FFFFFF"/>
                </a:solidFill>
                <a:latin typeface="Arial"/>
                <a:cs typeface="Arial"/>
              </a:rPr>
              <a:t>%</a:t>
            </a:r>
            <a:endParaRPr sz="1600">
              <a:latin typeface="Arial"/>
              <a:cs typeface="Arial"/>
            </a:endParaRPr>
          </a:p>
        </p:txBody>
      </p:sp>
      <p:sp>
        <p:nvSpPr>
          <p:cNvPr id="16" name="object 16"/>
          <p:cNvSpPr txBox="1"/>
          <p:nvPr/>
        </p:nvSpPr>
        <p:spPr>
          <a:xfrm>
            <a:off x="10283825" y="2335213"/>
            <a:ext cx="439738" cy="269875"/>
          </a:xfrm>
          <a:prstGeom prst="rect">
            <a:avLst/>
          </a:prstGeom>
        </p:spPr>
        <p:txBody>
          <a:bodyPr lIns="0" tIns="12065" rIns="0" bIns="0">
            <a:spAutoFit/>
          </a:bodyPr>
          <a:lstStyle/>
          <a:p>
            <a:pPr marL="12700" fontAlgn="auto">
              <a:spcBef>
                <a:spcPts val="95"/>
              </a:spcBef>
              <a:spcAft>
                <a:spcPts val="0"/>
              </a:spcAft>
              <a:defRPr/>
            </a:pPr>
            <a:r>
              <a:rPr sz="1600" spc="20" dirty="0">
                <a:solidFill>
                  <a:srgbClr val="FFFFFF"/>
                </a:solidFill>
                <a:latin typeface="Arial"/>
                <a:cs typeface="Arial"/>
              </a:rPr>
              <a:t>48%</a:t>
            </a:r>
            <a:endParaRPr sz="1600">
              <a:latin typeface="Arial"/>
              <a:cs typeface="Arial"/>
            </a:endParaRPr>
          </a:p>
        </p:txBody>
      </p:sp>
      <p:sp>
        <p:nvSpPr>
          <p:cNvPr id="17" name="object 17"/>
          <p:cNvSpPr txBox="1"/>
          <p:nvPr/>
        </p:nvSpPr>
        <p:spPr>
          <a:xfrm>
            <a:off x="355600" y="738188"/>
            <a:ext cx="5751513" cy="3373437"/>
          </a:xfrm>
          <a:prstGeom prst="rect">
            <a:avLst/>
          </a:prstGeom>
        </p:spPr>
        <p:txBody>
          <a:bodyPr lIns="0" tIns="94615"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85000"/>
              </a:lnSpc>
              <a:spcBef>
                <a:spcPts val="750"/>
              </a:spcBef>
            </a:pPr>
            <a:r>
              <a:rPr lang="en-US" sz="3600" b="1">
                <a:solidFill>
                  <a:srgbClr val="FFFFFF"/>
                </a:solidFill>
                <a:latin typeface="Arial" charset="0"/>
              </a:rPr>
              <a:t>94% of Communications  industry executives report  that the pace of innovation  in their organizations has  accelerated over the past  three years due to  emerging technologies</a:t>
            </a:r>
            <a:endParaRPr lang="en-US" sz="3600">
              <a:latin typeface="Arial" charset="0"/>
            </a:endParaRPr>
          </a:p>
        </p:txBody>
      </p:sp>
      <p:sp>
        <p:nvSpPr>
          <p:cNvPr id="19" name="object 19"/>
          <p:cNvSpPr txBox="1"/>
          <p:nvPr/>
        </p:nvSpPr>
        <p:spPr>
          <a:xfrm>
            <a:off x="11718925" y="6559550"/>
            <a:ext cx="106363" cy="177800"/>
          </a:xfrm>
          <a:prstGeom prst="rect">
            <a:avLst/>
          </a:prstGeom>
        </p:spPr>
        <p:txBody>
          <a:bodyPr lIns="0" tIns="12065" rIns="0" bIns="0">
            <a:spAutoFit/>
          </a:bodyPr>
          <a:lstStyle/>
          <a:p>
            <a:pPr marL="12700" fontAlgn="auto">
              <a:spcBef>
                <a:spcPts val="95"/>
              </a:spcBef>
              <a:spcAft>
                <a:spcPts val="0"/>
              </a:spcAft>
              <a:defRPr/>
            </a:pPr>
            <a:r>
              <a:rPr sz="1000" spc="70" dirty="0">
                <a:solidFill>
                  <a:srgbClr val="FFFFFF"/>
                </a:solidFill>
                <a:latin typeface="Arial"/>
                <a:cs typeface="Arial"/>
              </a:rPr>
              <a:t>4</a:t>
            </a:r>
            <a:endParaRPr sz="1000">
              <a:latin typeface="Arial"/>
              <a:cs typeface="Arial"/>
            </a:endParaRPr>
          </a:p>
        </p:txBody>
      </p:sp>
      <p:sp>
        <p:nvSpPr>
          <p:cNvPr id="20" name="object 20"/>
          <p:cNvSpPr txBox="1"/>
          <p:nvPr/>
        </p:nvSpPr>
        <p:spPr>
          <a:xfrm>
            <a:off x="3201988" y="5133975"/>
            <a:ext cx="4948237" cy="941388"/>
          </a:xfrm>
          <a:prstGeom prst="rect">
            <a:avLst/>
          </a:prstGeom>
        </p:spPr>
        <p:txBody>
          <a:bodyPr lIns="0" tIns="1270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ts val="100"/>
              </a:spcBef>
            </a:pPr>
            <a:r>
              <a:rPr lang="en-US" sz="2000" b="1">
                <a:solidFill>
                  <a:srgbClr val="0D0D0D"/>
                </a:solidFill>
                <a:latin typeface="Arial" charset="0"/>
              </a:rPr>
              <a:t>How have emerging technologies  changed the pace of innovation in your  organization over the past three years?</a:t>
            </a:r>
            <a:endParaRPr lang="en-US" sz="2000">
              <a:solidFill>
                <a:srgbClr val="0D0D0D"/>
              </a:solidFill>
              <a:latin typeface="Arial" charset="0"/>
            </a:endParaRPr>
          </a:p>
        </p:txBody>
      </p:sp>
      <p:sp>
        <p:nvSpPr>
          <p:cNvPr id="21" name="object 21"/>
          <p:cNvSpPr txBox="1"/>
          <p:nvPr/>
        </p:nvSpPr>
        <p:spPr>
          <a:xfrm>
            <a:off x="8224838" y="6562725"/>
            <a:ext cx="2540000" cy="177800"/>
          </a:xfrm>
          <a:prstGeom prst="rect">
            <a:avLst/>
          </a:prstGeom>
        </p:spPr>
        <p:txBody>
          <a:bodyPr lIns="0" tIns="12065" rIns="0" bIns="0">
            <a:spAutoFit/>
          </a:bodyPr>
          <a:lstStyle/>
          <a:p>
            <a:pPr marL="12700" fontAlgn="auto">
              <a:spcBef>
                <a:spcPts val="95"/>
              </a:spcBef>
              <a:spcAft>
                <a:spcPts val="0"/>
              </a:spcAft>
              <a:defRPr/>
            </a:pPr>
            <a:r>
              <a:rPr sz="1000" spc="35" dirty="0">
                <a:solidFill>
                  <a:srgbClr val="FFFFFF"/>
                </a:solidFill>
                <a:latin typeface="Arial"/>
                <a:cs typeface="Arial"/>
              </a:rPr>
              <a:t>Global </a:t>
            </a:r>
            <a:r>
              <a:rPr sz="1000" spc="50" dirty="0">
                <a:solidFill>
                  <a:srgbClr val="FFFFFF"/>
                </a:solidFill>
                <a:latin typeface="Arial"/>
                <a:cs typeface="Arial"/>
              </a:rPr>
              <a:t>n </a:t>
            </a:r>
            <a:r>
              <a:rPr sz="1000" spc="-90" dirty="0">
                <a:solidFill>
                  <a:srgbClr val="FFFFFF"/>
                </a:solidFill>
                <a:latin typeface="Arial"/>
                <a:cs typeface="Arial"/>
              </a:rPr>
              <a:t>= </a:t>
            </a:r>
            <a:r>
              <a:rPr sz="1000" spc="25" dirty="0">
                <a:solidFill>
                  <a:srgbClr val="FFFFFF"/>
                </a:solidFill>
                <a:latin typeface="Arial"/>
                <a:cs typeface="Arial"/>
              </a:rPr>
              <a:t>6672; </a:t>
            </a:r>
            <a:r>
              <a:rPr sz="1000" spc="45" dirty="0">
                <a:solidFill>
                  <a:srgbClr val="FFFFFF"/>
                </a:solidFill>
                <a:latin typeface="Arial"/>
                <a:cs typeface="Arial"/>
              </a:rPr>
              <a:t>Communications </a:t>
            </a:r>
            <a:r>
              <a:rPr sz="1000" spc="50" dirty="0">
                <a:solidFill>
                  <a:srgbClr val="FFFFFF"/>
                </a:solidFill>
                <a:latin typeface="Arial"/>
                <a:cs typeface="Arial"/>
              </a:rPr>
              <a:t>n</a:t>
            </a:r>
            <a:r>
              <a:rPr sz="1000" spc="-100" dirty="0">
                <a:solidFill>
                  <a:srgbClr val="FFFFFF"/>
                </a:solidFill>
                <a:latin typeface="Arial"/>
                <a:cs typeface="Arial"/>
              </a:rPr>
              <a:t> </a:t>
            </a:r>
            <a:r>
              <a:rPr sz="1000" spc="-90" dirty="0">
                <a:solidFill>
                  <a:srgbClr val="FFFFFF"/>
                </a:solidFill>
                <a:latin typeface="Arial"/>
                <a:cs typeface="Arial"/>
              </a:rPr>
              <a:t>= </a:t>
            </a:r>
            <a:r>
              <a:rPr sz="1000" spc="45" dirty="0">
                <a:solidFill>
                  <a:srgbClr val="FFFFFF"/>
                </a:solidFill>
                <a:latin typeface="Arial"/>
                <a:cs typeface="Arial"/>
              </a:rPr>
              <a:t>565</a:t>
            </a:r>
            <a:endParaRPr sz="1000">
              <a:latin typeface="Arial"/>
              <a:cs typeface="Arial"/>
            </a:endParaRPr>
          </a:p>
        </p:txBody>
      </p:sp>
      <p:sp>
        <p:nvSpPr>
          <p:cNvPr id="22" name="object 22"/>
          <p:cNvSpPr txBox="1"/>
          <p:nvPr/>
        </p:nvSpPr>
        <p:spPr>
          <a:xfrm>
            <a:off x="10185400" y="5562600"/>
            <a:ext cx="1541463" cy="733425"/>
          </a:xfrm>
          <a:prstGeom prst="rect">
            <a:avLst/>
          </a:prstGeom>
        </p:spPr>
        <p:txBody>
          <a:bodyPr lIns="0" tIns="146050" rIns="0" bIns="0">
            <a:spAutoFit/>
          </a:bodyPr>
          <a:lstStyle/>
          <a:p>
            <a:pPr marL="173355" fontAlgn="auto">
              <a:spcBef>
                <a:spcPts val="1150"/>
              </a:spcBef>
              <a:spcAft>
                <a:spcPts val="0"/>
              </a:spcAft>
              <a:defRPr/>
            </a:pPr>
            <a:r>
              <a:rPr sz="1600" spc="-25" dirty="0">
                <a:solidFill>
                  <a:srgbClr val="FFFFFF"/>
                </a:solidFill>
                <a:latin typeface="Arial"/>
                <a:cs typeface="Arial"/>
              </a:rPr>
              <a:t>6%</a:t>
            </a:r>
            <a:endParaRPr sz="1600">
              <a:latin typeface="Arial"/>
              <a:cs typeface="Arial"/>
            </a:endParaRPr>
          </a:p>
          <a:p>
            <a:pPr marL="12700" fontAlgn="auto">
              <a:spcBef>
                <a:spcPts val="925"/>
              </a:spcBef>
              <a:spcAft>
                <a:spcPts val="0"/>
              </a:spcAft>
              <a:defRPr/>
            </a:pPr>
            <a:r>
              <a:rPr sz="1400" b="1" spc="50" dirty="0">
                <a:latin typeface="Arial"/>
                <a:cs typeface="Arial"/>
              </a:rPr>
              <a:t>C</a:t>
            </a:r>
            <a:r>
              <a:rPr sz="1400" b="1" spc="45" dirty="0">
                <a:latin typeface="Arial"/>
                <a:cs typeface="Arial"/>
              </a:rPr>
              <a:t>o</a:t>
            </a:r>
            <a:r>
              <a:rPr sz="1400" b="1" spc="55" dirty="0">
                <a:latin typeface="Arial"/>
                <a:cs typeface="Arial"/>
              </a:rPr>
              <a:t>mmu</a:t>
            </a:r>
            <a:r>
              <a:rPr sz="1400" b="1" spc="45" dirty="0">
                <a:latin typeface="Arial"/>
                <a:cs typeface="Arial"/>
              </a:rPr>
              <a:t>n</a:t>
            </a:r>
            <a:r>
              <a:rPr sz="1400" b="1" spc="15" dirty="0">
                <a:latin typeface="Arial"/>
                <a:cs typeface="Arial"/>
              </a:rPr>
              <a:t>i</a:t>
            </a:r>
            <a:r>
              <a:rPr sz="1400" b="1" spc="60" dirty="0">
                <a:latin typeface="Arial"/>
                <a:cs typeface="Arial"/>
              </a:rPr>
              <a:t>cat</a:t>
            </a:r>
            <a:r>
              <a:rPr sz="1400" b="1" spc="25" dirty="0">
                <a:latin typeface="Arial"/>
                <a:cs typeface="Arial"/>
              </a:rPr>
              <a:t>i</a:t>
            </a:r>
            <a:r>
              <a:rPr sz="1400" b="1" spc="5" dirty="0">
                <a:latin typeface="Arial"/>
                <a:cs typeface="Arial"/>
              </a:rPr>
              <a:t>ons</a:t>
            </a:r>
            <a:endParaRPr sz="1400">
              <a:latin typeface="Arial"/>
              <a:cs typeface="Arial"/>
            </a:endParaRPr>
          </a:p>
        </p:txBody>
      </p:sp>
      <p:sp>
        <p:nvSpPr>
          <p:cNvPr id="23" name="object 23"/>
          <p:cNvSpPr txBox="1"/>
          <p:nvPr/>
        </p:nvSpPr>
        <p:spPr>
          <a:xfrm>
            <a:off x="9185275" y="5983288"/>
            <a:ext cx="608013" cy="239712"/>
          </a:xfrm>
          <a:prstGeom prst="rect">
            <a:avLst/>
          </a:prstGeom>
        </p:spPr>
        <p:txBody>
          <a:bodyPr lIns="0" tIns="13335" rIns="0" bIns="0">
            <a:spAutoFit/>
          </a:bodyPr>
          <a:lstStyle/>
          <a:p>
            <a:pPr marL="12700" fontAlgn="auto">
              <a:spcBef>
                <a:spcPts val="105"/>
              </a:spcBef>
              <a:spcAft>
                <a:spcPts val="0"/>
              </a:spcAft>
              <a:defRPr/>
            </a:pPr>
            <a:r>
              <a:rPr sz="1400" b="1" spc="45" dirty="0">
                <a:latin typeface="Arial"/>
                <a:cs typeface="Arial"/>
              </a:rPr>
              <a:t>G</a:t>
            </a:r>
            <a:r>
              <a:rPr sz="1400" b="1" spc="5" dirty="0">
                <a:latin typeface="Arial"/>
                <a:cs typeface="Arial"/>
              </a:rPr>
              <a:t>l</a:t>
            </a:r>
            <a:r>
              <a:rPr sz="1400" b="1" spc="40" dirty="0">
                <a:latin typeface="Arial"/>
                <a:cs typeface="Arial"/>
              </a:rPr>
              <a:t>obal</a:t>
            </a:r>
            <a:endParaRPr sz="1400">
              <a:latin typeface="Arial"/>
              <a:cs typeface="Aria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 y="234950"/>
            <a:ext cx="11225213" cy="1368425"/>
          </a:xfrm>
        </p:spPr>
        <p:txBody>
          <a:bodyPr lIns="0" tIns="177165" rIns="0" bIns="0">
            <a:spAutoFit/>
          </a:bodyPr>
          <a:lstStyle/>
          <a:p>
            <a:pPr marL="12700">
              <a:lnSpc>
                <a:spcPct val="70000"/>
              </a:lnSpc>
              <a:spcBef>
                <a:spcPts val="1400"/>
              </a:spcBef>
            </a:pPr>
            <a:r>
              <a:rPr lang="en-US" sz="3600" smtClean="0">
                <a:solidFill>
                  <a:schemeClr val="bg1"/>
                </a:solidFill>
              </a:rPr>
              <a:t>TECHNOLOGIES   RANKED   BY    EXECUTIVES  IN TERMS  OF  WHICH WILL  HAVE  THE  GREATEST    IMPACT  ON THEIR  ORGANIZATION OVER  THE  NEXT  3 YEARS</a:t>
            </a:r>
          </a:p>
        </p:txBody>
      </p:sp>
      <p:graphicFrame>
        <p:nvGraphicFramePr>
          <p:cNvPr id="3" name="object 3"/>
          <p:cNvGraphicFramePr>
            <a:graphicFrameLocks noGrp="1"/>
          </p:cNvGraphicFramePr>
          <p:nvPr/>
        </p:nvGraphicFramePr>
        <p:xfrm>
          <a:off x="649288" y="2255838"/>
          <a:ext cx="463550" cy="2706687"/>
        </p:xfrm>
        <a:graphic>
          <a:graphicData uri="http://schemas.openxmlformats.org/drawingml/2006/table">
            <a:tbl>
              <a:tblPr firstRow="1" bandRow="1">
                <a:tableStyleId>{2D5ABB26-0587-4C30-8999-92F81FD0307C}</a:tableStyleId>
              </a:tblPr>
              <a:tblGrid>
                <a:gridCol w="463550">
                  <a:extLst>
                    <a:ext uri="{9D8B030D-6E8A-4147-A177-3AD203B41FA5}"/>
                  </a:extLst>
                </a:gridCol>
              </a:tblGrid>
              <a:tr h="528840">
                <a:tc>
                  <a:txBody>
                    <a:bodyPr/>
                    <a:lstStyle/>
                    <a:p>
                      <a:pPr>
                        <a:lnSpc>
                          <a:spcPct val="100000"/>
                        </a:lnSpc>
                        <a:spcBef>
                          <a:spcPts val="55"/>
                        </a:spcBef>
                      </a:pPr>
                      <a:endParaRPr sz="1100">
                        <a:latin typeface="Times New Roman"/>
                        <a:cs typeface="Times New Roman"/>
                      </a:endParaRPr>
                    </a:p>
                    <a:p>
                      <a:pPr algn="ctr">
                        <a:lnSpc>
                          <a:spcPct val="100000"/>
                        </a:lnSpc>
                      </a:pPr>
                      <a:r>
                        <a:rPr sz="1400" b="1" spc="-10" dirty="0">
                          <a:solidFill>
                            <a:srgbClr val="FFFFFF"/>
                          </a:solidFill>
                          <a:latin typeface="Arial"/>
                          <a:cs typeface="Arial"/>
                        </a:rPr>
                        <a:t>19%</a:t>
                      </a:r>
                      <a:endParaRPr sz="1400">
                        <a:latin typeface="Arial"/>
                        <a:cs typeface="Arial"/>
                      </a:endParaRPr>
                    </a:p>
                  </a:txBody>
                  <a:tcPr marL="0" marR="0" marT="6985" marB="0">
                    <a:solidFill>
                      <a:srgbClr val="00B9FF"/>
                    </a:solidFill>
                  </a:tcPr>
                </a:tc>
                <a:extLst>
                  <a:ext uri="{0D108BD9-81ED-4DB2-BD59-A6C34878D82A}"/>
                </a:extLst>
              </a:tr>
              <a:tr h="678195">
                <a:tc>
                  <a:txBody>
                    <a:bodyPr/>
                    <a:lstStyle/>
                    <a:p>
                      <a:pPr>
                        <a:lnSpc>
                          <a:spcPct val="100000"/>
                        </a:lnSpc>
                        <a:spcBef>
                          <a:spcPts val="5"/>
                        </a:spcBef>
                      </a:pPr>
                      <a:endParaRPr sz="1700">
                        <a:latin typeface="Times New Roman"/>
                        <a:cs typeface="Times New Roman"/>
                      </a:endParaRPr>
                    </a:p>
                    <a:p>
                      <a:pPr algn="ctr">
                        <a:lnSpc>
                          <a:spcPct val="100000"/>
                        </a:lnSpc>
                        <a:spcBef>
                          <a:spcPts val="5"/>
                        </a:spcBef>
                      </a:pPr>
                      <a:r>
                        <a:rPr sz="1400" b="1" spc="70" dirty="0">
                          <a:solidFill>
                            <a:srgbClr val="FFFFFF"/>
                          </a:solidFill>
                          <a:latin typeface="Arial"/>
                          <a:cs typeface="Arial"/>
                        </a:rPr>
                        <a:t>24%</a:t>
                      </a:r>
                      <a:endParaRPr sz="1400">
                        <a:latin typeface="Arial"/>
                        <a:cs typeface="Arial"/>
                      </a:endParaRPr>
                    </a:p>
                  </a:txBody>
                  <a:tcPr marL="0" marR="0" marT="635" marB="0">
                    <a:solidFill>
                      <a:srgbClr val="460073"/>
                    </a:solidFill>
                  </a:tcPr>
                </a:tc>
                <a:extLst>
                  <a:ext uri="{0D108BD9-81ED-4DB2-BD59-A6C34878D82A}"/>
                </a:extLst>
              </a:tr>
              <a:tr h="731538">
                <a:tc>
                  <a:txBody>
                    <a:bodyPr/>
                    <a:lstStyle/>
                    <a:p>
                      <a:pPr>
                        <a:lnSpc>
                          <a:spcPct val="100000"/>
                        </a:lnSpc>
                        <a:spcBef>
                          <a:spcPts val="50"/>
                        </a:spcBef>
                      </a:pPr>
                      <a:endParaRPr sz="1800">
                        <a:latin typeface="Times New Roman"/>
                        <a:cs typeface="Times New Roman"/>
                      </a:endParaRPr>
                    </a:p>
                    <a:p>
                      <a:pPr algn="ctr">
                        <a:lnSpc>
                          <a:spcPct val="100000"/>
                        </a:lnSpc>
                      </a:pPr>
                      <a:r>
                        <a:rPr sz="1400" b="1" spc="65" dirty="0">
                          <a:solidFill>
                            <a:srgbClr val="FFFFFF"/>
                          </a:solidFill>
                          <a:latin typeface="Arial"/>
                          <a:cs typeface="Arial"/>
                        </a:rPr>
                        <a:t>26%</a:t>
                      </a:r>
                      <a:endParaRPr sz="1400">
                        <a:latin typeface="Arial"/>
                        <a:cs typeface="Arial"/>
                      </a:endParaRPr>
                    </a:p>
                  </a:txBody>
                  <a:tcPr marL="0" marR="0" marT="6350" marB="0">
                    <a:solidFill>
                      <a:srgbClr val="7500C0"/>
                    </a:solidFill>
                  </a:tcPr>
                </a:tc>
                <a:extLst>
                  <a:ext uri="{0D108BD9-81ED-4DB2-BD59-A6C34878D82A}"/>
                </a:extLst>
              </a:tr>
              <a:tr h="768114">
                <a:tc>
                  <a:txBody>
                    <a:bodyPr/>
                    <a:lstStyle/>
                    <a:p>
                      <a:pPr>
                        <a:lnSpc>
                          <a:spcPct val="100000"/>
                        </a:lnSpc>
                        <a:spcBef>
                          <a:spcPts val="20"/>
                        </a:spcBef>
                      </a:pPr>
                      <a:endParaRPr sz="2000">
                        <a:latin typeface="Times New Roman"/>
                        <a:cs typeface="Times New Roman"/>
                      </a:endParaRPr>
                    </a:p>
                    <a:p>
                      <a:pPr algn="ctr">
                        <a:lnSpc>
                          <a:spcPct val="100000"/>
                        </a:lnSpc>
                        <a:spcBef>
                          <a:spcPts val="5"/>
                        </a:spcBef>
                      </a:pPr>
                      <a:r>
                        <a:rPr sz="1400" b="1" spc="60" dirty="0">
                          <a:solidFill>
                            <a:srgbClr val="FFFFFF"/>
                          </a:solidFill>
                          <a:latin typeface="Arial"/>
                          <a:cs typeface="Arial"/>
                        </a:rPr>
                        <a:t>28%</a:t>
                      </a:r>
                      <a:endParaRPr sz="1400">
                        <a:latin typeface="Arial"/>
                        <a:cs typeface="Arial"/>
                      </a:endParaRPr>
                    </a:p>
                  </a:txBody>
                  <a:tcPr marL="0" marR="0" marT="2540" marB="0">
                    <a:solidFill>
                      <a:srgbClr val="A000FF"/>
                    </a:solidFill>
                  </a:tcPr>
                </a:tc>
                <a:extLst>
                  <a:ext uri="{0D108BD9-81ED-4DB2-BD59-A6C34878D82A}"/>
                </a:extLst>
              </a:tr>
            </a:tbl>
          </a:graphicData>
        </a:graphic>
      </p:graphicFrame>
      <p:graphicFrame>
        <p:nvGraphicFramePr>
          <p:cNvPr id="4" name="object 4"/>
          <p:cNvGraphicFramePr>
            <a:graphicFrameLocks noGrp="1"/>
          </p:cNvGraphicFramePr>
          <p:nvPr/>
        </p:nvGraphicFramePr>
        <p:xfrm>
          <a:off x="1809750" y="2255838"/>
          <a:ext cx="463550" cy="2706686"/>
        </p:xfrm>
        <a:graphic>
          <a:graphicData uri="http://schemas.openxmlformats.org/drawingml/2006/table">
            <a:tbl>
              <a:tblPr firstRow="1" bandRow="1">
                <a:tableStyleId>{2D5ABB26-0587-4C30-8999-92F81FD0307C}</a:tableStyleId>
              </a:tblPr>
              <a:tblGrid>
                <a:gridCol w="463550">
                  <a:extLst>
                    <a:ext uri="{9D8B030D-6E8A-4147-A177-3AD203B41FA5}"/>
                  </a:extLst>
                </a:gridCol>
              </a:tblGrid>
              <a:tr h="1146074">
                <a:tc>
                  <a:txBody>
                    <a:bodyPr/>
                    <a:lstStyle/>
                    <a:p>
                      <a:pPr>
                        <a:lnSpc>
                          <a:spcPct val="100000"/>
                        </a:lnSpc>
                      </a:pPr>
                      <a:endParaRPr sz="1400">
                        <a:latin typeface="Times New Roman"/>
                        <a:cs typeface="Times New Roman"/>
                      </a:endParaRPr>
                    </a:p>
                    <a:p>
                      <a:pPr>
                        <a:lnSpc>
                          <a:spcPct val="100000"/>
                        </a:lnSpc>
                        <a:spcBef>
                          <a:spcPts val="15"/>
                        </a:spcBef>
                      </a:pPr>
                      <a:endParaRPr sz="1900">
                        <a:latin typeface="Times New Roman"/>
                        <a:cs typeface="Times New Roman"/>
                      </a:endParaRPr>
                    </a:p>
                    <a:p>
                      <a:pPr marL="53975">
                        <a:lnSpc>
                          <a:spcPct val="100000"/>
                        </a:lnSpc>
                      </a:pPr>
                      <a:r>
                        <a:rPr sz="1400" b="1" spc="-10" dirty="0">
                          <a:solidFill>
                            <a:srgbClr val="FFFFFF"/>
                          </a:solidFill>
                          <a:latin typeface="Arial"/>
                          <a:cs typeface="Arial"/>
                        </a:rPr>
                        <a:t>41%</a:t>
                      </a:r>
                      <a:endParaRPr sz="1400">
                        <a:latin typeface="Arial"/>
                        <a:cs typeface="Arial"/>
                      </a:endParaRPr>
                    </a:p>
                  </a:txBody>
                  <a:tcPr marL="0" marR="0" marT="0" marB="0">
                    <a:solidFill>
                      <a:srgbClr val="00B9FF"/>
                    </a:solidFill>
                  </a:tcPr>
                </a:tc>
                <a:extLst>
                  <a:ext uri="{0D108BD9-81ED-4DB2-BD59-A6C34878D82A}"/>
                </a:extLst>
              </a:tr>
              <a:tr h="652287">
                <a:tc>
                  <a:txBody>
                    <a:bodyPr/>
                    <a:lstStyle/>
                    <a:p>
                      <a:pPr>
                        <a:lnSpc>
                          <a:spcPct val="100000"/>
                        </a:lnSpc>
                        <a:spcBef>
                          <a:spcPts val="25"/>
                        </a:spcBef>
                      </a:pPr>
                      <a:endParaRPr sz="1600">
                        <a:latin typeface="Times New Roman"/>
                        <a:cs typeface="Times New Roman"/>
                      </a:endParaRPr>
                    </a:p>
                    <a:p>
                      <a:pPr marL="40005">
                        <a:lnSpc>
                          <a:spcPct val="100000"/>
                        </a:lnSpc>
                      </a:pPr>
                      <a:r>
                        <a:rPr sz="1400" b="1" spc="70" dirty="0">
                          <a:solidFill>
                            <a:srgbClr val="FFFFFF"/>
                          </a:solidFill>
                          <a:latin typeface="Arial"/>
                          <a:cs typeface="Arial"/>
                        </a:rPr>
                        <a:t>24%</a:t>
                      </a:r>
                      <a:endParaRPr sz="1400">
                        <a:latin typeface="Arial"/>
                        <a:cs typeface="Arial"/>
                      </a:endParaRPr>
                    </a:p>
                  </a:txBody>
                  <a:tcPr marL="0" marR="0" marT="3175" marB="0">
                    <a:solidFill>
                      <a:srgbClr val="460073"/>
                    </a:solidFill>
                  </a:tcPr>
                </a:tc>
                <a:extLst>
                  <a:ext uri="{0D108BD9-81ED-4DB2-BD59-A6C34878D82A}"/>
                </a:extLst>
              </a:tr>
              <a:tr h="486167">
                <a:tc>
                  <a:txBody>
                    <a:bodyPr/>
                    <a:lstStyle/>
                    <a:p>
                      <a:pPr marL="62865">
                        <a:lnSpc>
                          <a:spcPct val="100000"/>
                        </a:lnSpc>
                        <a:spcBef>
                          <a:spcPts val="1155"/>
                        </a:spcBef>
                      </a:pPr>
                      <a:r>
                        <a:rPr sz="1400" b="1" spc="-55" dirty="0">
                          <a:solidFill>
                            <a:srgbClr val="FFFFFF"/>
                          </a:solidFill>
                          <a:latin typeface="Arial"/>
                          <a:cs typeface="Arial"/>
                        </a:rPr>
                        <a:t>17%</a:t>
                      </a:r>
                      <a:endParaRPr sz="1400">
                        <a:latin typeface="Arial"/>
                        <a:cs typeface="Arial"/>
                      </a:endParaRPr>
                    </a:p>
                  </a:txBody>
                  <a:tcPr marL="0" marR="0" marT="146688" marB="0">
                    <a:solidFill>
                      <a:srgbClr val="7500C0"/>
                    </a:solidFill>
                  </a:tcPr>
                </a:tc>
                <a:extLst>
                  <a:ext uri="{0D108BD9-81ED-4DB2-BD59-A6C34878D82A}"/>
                </a:extLst>
              </a:tr>
              <a:tr h="422158">
                <a:tc>
                  <a:txBody>
                    <a:bodyPr/>
                    <a:lstStyle/>
                    <a:p>
                      <a:pPr marL="58419">
                        <a:lnSpc>
                          <a:spcPct val="100000"/>
                        </a:lnSpc>
                        <a:spcBef>
                          <a:spcPts val="900"/>
                        </a:spcBef>
                      </a:pPr>
                      <a:r>
                        <a:rPr sz="1400" b="1" spc="-30" dirty="0">
                          <a:solidFill>
                            <a:srgbClr val="FFFFFF"/>
                          </a:solidFill>
                          <a:latin typeface="Arial"/>
                          <a:cs typeface="Arial"/>
                        </a:rPr>
                        <a:t>15%</a:t>
                      </a:r>
                      <a:endParaRPr sz="1400">
                        <a:latin typeface="Arial"/>
                        <a:cs typeface="Arial"/>
                      </a:endParaRPr>
                    </a:p>
                  </a:txBody>
                  <a:tcPr marL="0" marR="0" marT="114303" marB="0">
                    <a:solidFill>
                      <a:srgbClr val="A000FF"/>
                    </a:solidFill>
                  </a:tcPr>
                </a:tc>
                <a:extLst>
                  <a:ext uri="{0D108BD9-81ED-4DB2-BD59-A6C34878D82A}"/>
                </a:extLst>
              </a:tr>
            </a:tbl>
          </a:graphicData>
        </a:graphic>
      </p:graphicFrame>
      <p:graphicFrame>
        <p:nvGraphicFramePr>
          <p:cNvPr id="5" name="object 5"/>
          <p:cNvGraphicFramePr>
            <a:graphicFrameLocks noGrp="1"/>
          </p:cNvGraphicFramePr>
          <p:nvPr/>
        </p:nvGraphicFramePr>
        <p:xfrm>
          <a:off x="2968625" y="2255838"/>
          <a:ext cx="465138" cy="2706687"/>
        </p:xfrm>
        <a:graphic>
          <a:graphicData uri="http://schemas.openxmlformats.org/drawingml/2006/table">
            <a:tbl>
              <a:tblPr firstRow="1" bandRow="1">
                <a:tableStyleId>{2D5ABB26-0587-4C30-8999-92F81FD0307C}</a:tableStyleId>
              </a:tblPr>
              <a:tblGrid>
                <a:gridCol w="465138">
                  <a:extLst>
                    <a:ext uri="{9D8B030D-6E8A-4147-A177-3AD203B41FA5}"/>
                  </a:extLst>
                </a:gridCol>
              </a:tblGrid>
              <a:tr h="493787">
                <a:tc>
                  <a:txBody>
                    <a:bodyPr/>
                    <a:lstStyle/>
                    <a:p>
                      <a:pPr marL="57150">
                        <a:lnSpc>
                          <a:spcPct val="100000"/>
                        </a:lnSpc>
                        <a:spcBef>
                          <a:spcPts val="1180"/>
                        </a:spcBef>
                      </a:pPr>
                      <a:r>
                        <a:rPr sz="1400" b="1" spc="-20" dirty="0">
                          <a:solidFill>
                            <a:srgbClr val="FFFFFF"/>
                          </a:solidFill>
                          <a:latin typeface="Arial"/>
                          <a:cs typeface="Arial"/>
                        </a:rPr>
                        <a:t>18%</a:t>
                      </a:r>
                      <a:endParaRPr sz="1400">
                        <a:latin typeface="Arial"/>
                        <a:cs typeface="Arial"/>
                      </a:endParaRPr>
                    </a:p>
                  </a:txBody>
                  <a:tcPr marL="0" marR="0" marT="149864" marB="0">
                    <a:solidFill>
                      <a:srgbClr val="00B9FF"/>
                    </a:solidFill>
                  </a:tcPr>
                </a:tc>
                <a:extLst>
                  <a:ext uri="{0D108BD9-81ED-4DB2-BD59-A6C34878D82A}"/>
                </a:extLst>
              </a:tr>
              <a:tr h="621806">
                <a:tc>
                  <a:txBody>
                    <a:bodyPr/>
                    <a:lstStyle/>
                    <a:p>
                      <a:pPr>
                        <a:lnSpc>
                          <a:spcPct val="100000"/>
                        </a:lnSpc>
                        <a:spcBef>
                          <a:spcPts val="15"/>
                        </a:spcBef>
                      </a:pPr>
                      <a:endParaRPr sz="1500">
                        <a:latin typeface="Times New Roman"/>
                        <a:cs typeface="Times New Roman"/>
                      </a:endParaRPr>
                    </a:p>
                    <a:p>
                      <a:pPr marL="46990">
                        <a:lnSpc>
                          <a:spcPct val="100000"/>
                        </a:lnSpc>
                      </a:pPr>
                      <a:r>
                        <a:rPr sz="1400" b="1" spc="35" dirty="0">
                          <a:solidFill>
                            <a:srgbClr val="FFFFFF"/>
                          </a:solidFill>
                          <a:latin typeface="Arial"/>
                          <a:cs typeface="Arial"/>
                        </a:rPr>
                        <a:t>22%</a:t>
                      </a:r>
                      <a:endParaRPr sz="1400">
                        <a:latin typeface="Arial"/>
                        <a:cs typeface="Arial"/>
                      </a:endParaRPr>
                    </a:p>
                  </a:txBody>
                  <a:tcPr marL="0" marR="0" marT="1905" marB="0">
                    <a:solidFill>
                      <a:srgbClr val="460073"/>
                    </a:solidFill>
                  </a:tcPr>
                </a:tc>
                <a:extLst>
                  <a:ext uri="{0D108BD9-81ED-4DB2-BD59-A6C34878D82A}"/>
                </a:extLst>
              </a:tr>
              <a:tr h="780307">
                <a:tc>
                  <a:txBody>
                    <a:bodyPr/>
                    <a:lstStyle/>
                    <a:p>
                      <a:pPr>
                        <a:lnSpc>
                          <a:spcPct val="100000"/>
                        </a:lnSpc>
                        <a:spcBef>
                          <a:spcPts val="10"/>
                        </a:spcBef>
                      </a:pPr>
                      <a:endParaRPr sz="2000">
                        <a:latin typeface="Times New Roman"/>
                        <a:cs typeface="Times New Roman"/>
                      </a:endParaRPr>
                    </a:p>
                    <a:p>
                      <a:pPr marL="41910">
                        <a:lnSpc>
                          <a:spcPct val="100000"/>
                        </a:lnSpc>
                      </a:pPr>
                      <a:r>
                        <a:rPr sz="1400" b="1" spc="60" dirty="0">
                          <a:solidFill>
                            <a:srgbClr val="FFFFFF"/>
                          </a:solidFill>
                          <a:latin typeface="Arial"/>
                          <a:cs typeface="Arial"/>
                        </a:rPr>
                        <a:t>28%</a:t>
                      </a:r>
                      <a:endParaRPr sz="1400">
                        <a:latin typeface="Arial"/>
                        <a:cs typeface="Arial"/>
                      </a:endParaRPr>
                    </a:p>
                  </a:txBody>
                  <a:tcPr marL="0" marR="0" marT="1270" marB="0">
                    <a:solidFill>
                      <a:srgbClr val="7500C0"/>
                    </a:solidFill>
                  </a:tcPr>
                </a:tc>
                <a:extLst>
                  <a:ext uri="{0D108BD9-81ED-4DB2-BD59-A6C34878D82A}"/>
                </a:extLst>
              </a:tr>
              <a:tr h="810787">
                <a:tc>
                  <a:txBody>
                    <a:bodyPr/>
                    <a:lstStyle/>
                    <a:p>
                      <a:pPr>
                        <a:lnSpc>
                          <a:spcPct val="100000"/>
                        </a:lnSpc>
                      </a:pPr>
                      <a:endParaRPr sz="1400">
                        <a:latin typeface="Times New Roman"/>
                        <a:cs typeface="Times New Roman"/>
                      </a:endParaRPr>
                    </a:p>
                    <a:p>
                      <a:pPr marL="40640">
                        <a:lnSpc>
                          <a:spcPct val="100000"/>
                        </a:lnSpc>
                        <a:spcBef>
                          <a:spcPts val="819"/>
                        </a:spcBef>
                      </a:pPr>
                      <a:r>
                        <a:rPr sz="1400" b="1" spc="70" dirty="0">
                          <a:solidFill>
                            <a:srgbClr val="FFFFFF"/>
                          </a:solidFill>
                          <a:latin typeface="Arial"/>
                          <a:cs typeface="Arial"/>
                        </a:rPr>
                        <a:t>29%</a:t>
                      </a:r>
                      <a:endParaRPr sz="1400">
                        <a:latin typeface="Arial"/>
                        <a:cs typeface="Arial"/>
                      </a:endParaRPr>
                    </a:p>
                  </a:txBody>
                  <a:tcPr marL="0" marR="0" marT="0" marB="0">
                    <a:solidFill>
                      <a:srgbClr val="A000FF"/>
                    </a:solidFill>
                  </a:tcPr>
                </a:tc>
                <a:extLst>
                  <a:ext uri="{0D108BD9-81ED-4DB2-BD59-A6C34878D82A}"/>
                </a:extLst>
              </a:tr>
            </a:tbl>
          </a:graphicData>
        </a:graphic>
      </p:graphicFrame>
      <p:graphicFrame>
        <p:nvGraphicFramePr>
          <p:cNvPr id="6" name="object 6"/>
          <p:cNvGraphicFramePr>
            <a:graphicFrameLocks noGrp="1"/>
          </p:cNvGraphicFramePr>
          <p:nvPr/>
        </p:nvGraphicFramePr>
        <p:xfrm>
          <a:off x="4129088" y="2255838"/>
          <a:ext cx="463550" cy="2706687"/>
        </p:xfrm>
        <a:graphic>
          <a:graphicData uri="http://schemas.openxmlformats.org/drawingml/2006/table">
            <a:tbl>
              <a:tblPr firstRow="1" bandRow="1">
                <a:tableStyleId>{2D5ABB26-0587-4C30-8999-92F81FD0307C}</a:tableStyleId>
              </a:tblPr>
              <a:tblGrid>
                <a:gridCol w="463550">
                  <a:extLst>
                    <a:ext uri="{9D8B030D-6E8A-4147-A177-3AD203B41FA5}"/>
                  </a:extLst>
                </a:gridCol>
              </a:tblGrid>
              <a:tr h="541033">
                <a:tc>
                  <a:txBody>
                    <a:bodyPr/>
                    <a:lstStyle/>
                    <a:p>
                      <a:pPr>
                        <a:lnSpc>
                          <a:spcPct val="100000"/>
                        </a:lnSpc>
                        <a:spcBef>
                          <a:spcPts val="40"/>
                        </a:spcBef>
                      </a:pPr>
                      <a:endParaRPr sz="1200">
                        <a:latin typeface="Times New Roman"/>
                        <a:cs typeface="Times New Roman"/>
                      </a:endParaRPr>
                    </a:p>
                    <a:p>
                      <a:pPr marL="1905" algn="ctr">
                        <a:lnSpc>
                          <a:spcPct val="100000"/>
                        </a:lnSpc>
                        <a:spcBef>
                          <a:spcPts val="5"/>
                        </a:spcBef>
                      </a:pPr>
                      <a:r>
                        <a:rPr sz="1400" b="1" spc="-10" dirty="0">
                          <a:solidFill>
                            <a:srgbClr val="FFFFFF"/>
                          </a:solidFill>
                          <a:latin typeface="Arial"/>
                          <a:cs typeface="Arial"/>
                        </a:rPr>
                        <a:t>19%</a:t>
                      </a:r>
                      <a:endParaRPr sz="1400">
                        <a:latin typeface="Arial"/>
                        <a:cs typeface="Arial"/>
                      </a:endParaRPr>
                    </a:p>
                  </a:txBody>
                  <a:tcPr marL="0" marR="0" marT="5080" marB="0">
                    <a:solidFill>
                      <a:srgbClr val="00B9FF"/>
                    </a:solidFill>
                  </a:tcPr>
                </a:tc>
                <a:extLst>
                  <a:ext uri="{0D108BD9-81ED-4DB2-BD59-A6C34878D82A}"/>
                </a:extLst>
              </a:tr>
              <a:tr h="752873">
                <a:tc>
                  <a:txBody>
                    <a:bodyPr/>
                    <a:lstStyle/>
                    <a:p>
                      <a:pPr>
                        <a:lnSpc>
                          <a:spcPct val="100000"/>
                        </a:lnSpc>
                        <a:spcBef>
                          <a:spcPts val="15"/>
                        </a:spcBef>
                      </a:pPr>
                      <a:endParaRPr sz="1900">
                        <a:latin typeface="Times New Roman"/>
                        <a:cs typeface="Times New Roman"/>
                      </a:endParaRPr>
                    </a:p>
                    <a:p>
                      <a:pPr marL="635" algn="ctr">
                        <a:lnSpc>
                          <a:spcPct val="100000"/>
                        </a:lnSpc>
                      </a:pPr>
                      <a:r>
                        <a:rPr sz="1400" b="1" spc="20" dirty="0">
                          <a:solidFill>
                            <a:srgbClr val="FFFFFF"/>
                          </a:solidFill>
                          <a:latin typeface="Arial"/>
                          <a:cs typeface="Arial"/>
                        </a:rPr>
                        <a:t>27%</a:t>
                      </a:r>
                      <a:endParaRPr sz="1400">
                        <a:latin typeface="Arial"/>
                        <a:cs typeface="Arial"/>
                      </a:endParaRPr>
                    </a:p>
                  </a:txBody>
                  <a:tcPr marL="0" marR="0" marT="1905" marB="0">
                    <a:solidFill>
                      <a:srgbClr val="460073"/>
                    </a:solidFill>
                  </a:tcPr>
                </a:tc>
                <a:extLst>
                  <a:ext uri="{0D108BD9-81ED-4DB2-BD59-A6C34878D82A}"/>
                </a:extLst>
              </a:tr>
              <a:tr h="707152">
                <a:tc>
                  <a:txBody>
                    <a:bodyPr/>
                    <a:lstStyle/>
                    <a:p>
                      <a:pPr>
                        <a:lnSpc>
                          <a:spcPct val="100000"/>
                        </a:lnSpc>
                        <a:spcBef>
                          <a:spcPts val="10"/>
                        </a:spcBef>
                      </a:pPr>
                      <a:endParaRPr sz="1800">
                        <a:latin typeface="Times New Roman"/>
                        <a:cs typeface="Times New Roman"/>
                      </a:endParaRPr>
                    </a:p>
                    <a:p>
                      <a:pPr algn="ctr">
                        <a:lnSpc>
                          <a:spcPct val="100000"/>
                        </a:lnSpc>
                      </a:pPr>
                      <a:r>
                        <a:rPr sz="1400" b="1" spc="65" dirty="0">
                          <a:solidFill>
                            <a:srgbClr val="FFFFFF"/>
                          </a:solidFill>
                          <a:latin typeface="Arial"/>
                          <a:cs typeface="Arial"/>
                        </a:rPr>
                        <a:t>26%</a:t>
                      </a:r>
                      <a:endParaRPr sz="1400">
                        <a:latin typeface="Arial"/>
                        <a:cs typeface="Arial"/>
                      </a:endParaRPr>
                    </a:p>
                  </a:txBody>
                  <a:tcPr marL="0" marR="0" marT="1270" marB="0">
                    <a:solidFill>
                      <a:srgbClr val="7500C0"/>
                    </a:solidFill>
                  </a:tcPr>
                </a:tc>
                <a:extLst>
                  <a:ext uri="{0D108BD9-81ED-4DB2-BD59-A6C34878D82A}"/>
                </a:extLst>
              </a:tr>
              <a:tr h="705629">
                <a:tc>
                  <a:txBody>
                    <a:bodyPr/>
                    <a:lstStyle/>
                    <a:p>
                      <a:pPr>
                        <a:lnSpc>
                          <a:spcPct val="100000"/>
                        </a:lnSpc>
                        <a:spcBef>
                          <a:spcPts val="5"/>
                        </a:spcBef>
                      </a:pPr>
                      <a:endParaRPr sz="1800">
                        <a:latin typeface="Times New Roman"/>
                        <a:cs typeface="Times New Roman"/>
                      </a:endParaRPr>
                    </a:p>
                    <a:p>
                      <a:pPr marL="635" algn="ctr">
                        <a:lnSpc>
                          <a:spcPct val="100000"/>
                        </a:lnSpc>
                        <a:spcBef>
                          <a:spcPts val="5"/>
                        </a:spcBef>
                      </a:pPr>
                      <a:r>
                        <a:rPr sz="1400" b="1" spc="45" dirty="0">
                          <a:solidFill>
                            <a:srgbClr val="FFFFFF"/>
                          </a:solidFill>
                          <a:latin typeface="Arial"/>
                          <a:cs typeface="Arial"/>
                        </a:rPr>
                        <a:t>25%</a:t>
                      </a:r>
                      <a:endParaRPr sz="1400">
                        <a:latin typeface="Arial"/>
                        <a:cs typeface="Arial"/>
                      </a:endParaRPr>
                    </a:p>
                  </a:txBody>
                  <a:tcPr marL="0" marR="0" marT="635" marB="0">
                    <a:solidFill>
                      <a:srgbClr val="A000FF"/>
                    </a:solidFill>
                  </a:tcPr>
                </a:tc>
                <a:extLst>
                  <a:ext uri="{0D108BD9-81ED-4DB2-BD59-A6C34878D82A}"/>
                </a:extLst>
              </a:tr>
            </a:tbl>
          </a:graphicData>
        </a:graphic>
      </p:graphicFrame>
      <p:graphicFrame>
        <p:nvGraphicFramePr>
          <p:cNvPr id="7" name="object 7"/>
          <p:cNvGraphicFramePr>
            <a:graphicFrameLocks noGrp="1"/>
          </p:cNvGraphicFramePr>
          <p:nvPr/>
        </p:nvGraphicFramePr>
        <p:xfrm>
          <a:off x="477838" y="4937125"/>
          <a:ext cx="11136312" cy="606426"/>
        </p:xfrm>
        <a:graphic>
          <a:graphicData uri="http://schemas.openxmlformats.org/drawingml/2006/table">
            <a:tbl>
              <a:tblPr/>
              <a:tblGrid>
                <a:gridCol w="971550"/>
                <a:gridCol w="1089025"/>
                <a:gridCol w="1333500"/>
                <a:gridCol w="2208212"/>
                <a:gridCol w="2270125"/>
                <a:gridCol w="1065213"/>
                <a:gridCol w="1311275"/>
                <a:gridCol w="887412"/>
              </a:tblGrid>
              <a:tr h="138113">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700" b="0" i="0" u="none" strike="noStrike" cap="none" normalizeH="0" baseline="0" smtClean="0">
                        <a:ln>
                          <a:noFill/>
                        </a:ln>
                        <a:solidFill>
                          <a:srgbClr val="EDEDED"/>
                        </a:solidFill>
                        <a:effectLst/>
                        <a:latin typeface="Times New Roman" pitchFamily="18" charset="0"/>
                        <a:cs typeface="Times New Roman" pitchFamily="18" charset="0"/>
                      </a:endParaRPr>
                    </a:p>
                  </a:txBody>
                  <a:tcPr marL="0" marR="0" marT="0" marB="0" horzOverflow="overflow">
                    <a:lnL>
                      <a:noFill/>
                    </a:lnL>
                    <a:lnR>
                      <a:noFill/>
                    </a:lnR>
                    <a:lnT>
                      <a:noFill/>
                    </a:lnT>
                    <a:lnB>
                      <a:noFill/>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marL="0" marR="0" lvl="0" indent="0" algn="r" defTabSz="914400" rtl="0" eaLnBrk="1" fontAlgn="base" latinLnBrk="0" hangingPunct="1">
                        <a:lnSpc>
                          <a:spcPts val="988"/>
                        </a:lnSpc>
                        <a:spcBef>
                          <a:spcPct val="0"/>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Distributed</a:t>
                      </a:r>
                    </a:p>
                  </a:txBody>
                  <a:tcPr marL="0" marR="0" marT="0" marB="0" horzOverflow="overflow">
                    <a:lnL>
                      <a:noFill/>
                    </a:lnL>
                    <a:lnR>
                      <a:noFill/>
                    </a:lnR>
                    <a:lnT>
                      <a:noFill/>
                    </a:lnT>
                    <a:lnB>
                      <a:noFill/>
                    </a:lnB>
                    <a:lnTlToBr>
                      <a:noFill/>
                    </a:lnTlToBr>
                    <a:lnBlToTr>
                      <a:noFill/>
                    </a:lnBlToTr>
                    <a:noFill/>
                  </a:tcPr>
                </a:tc>
                <a:tc>
                  <a:txBody>
                    <a:bodyPr/>
                    <a:lstStyle/>
                    <a:p>
                      <a:pPr marL="92075" marR="0" lvl="0" indent="0" algn="ctr" defTabSz="914400" rtl="0" eaLnBrk="1" fontAlgn="base" latinLnBrk="0" hangingPunct="1">
                        <a:lnSpc>
                          <a:spcPts val="988"/>
                        </a:lnSpc>
                        <a:spcBef>
                          <a:spcPct val="0"/>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Artificial</a:t>
                      </a:r>
                    </a:p>
                  </a:txBody>
                  <a:tcPr marL="0" marR="0" marT="0" marB="0" horzOverflow="overflow">
                    <a:lnL>
                      <a:noFill/>
                    </a:lnL>
                    <a:lnR>
                      <a:noFill/>
                    </a:lnR>
                    <a:lnT>
                      <a:noFill/>
                    </a:lnT>
                    <a:lnB>
                      <a:noFill/>
                    </a:lnB>
                    <a:lnTlToBr>
                      <a:noFill/>
                    </a:lnTlToBr>
                    <a:lnBlToTr>
                      <a:noFill/>
                    </a:lnBlToTr>
                    <a:noFill/>
                  </a:tcPr>
                </a:tc>
                <a:tc>
                  <a:txBody>
                    <a:bodyPr/>
                    <a:lstStyle/>
                    <a:p>
                      <a:pPr marL="90488" marR="0" lvl="0" indent="0" algn="l" defTabSz="914400" rtl="0" eaLnBrk="1" fontAlgn="base" latinLnBrk="0" hangingPunct="1">
                        <a:lnSpc>
                          <a:spcPts val="988"/>
                        </a:lnSpc>
                        <a:spcBef>
                          <a:spcPct val="0"/>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Extended Reality</a:t>
                      </a:r>
                    </a:p>
                  </a:txBody>
                  <a:tcPr marL="0" marR="0" marT="0" marB="0" horzOverflow="overflow">
                    <a:lnL>
                      <a:noFill/>
                    </a:lnL>
                    <a:lnR>
                      <a:noFill/>
                    </a:lnR>
                    <a:lnT>
                      <a:noFill/>
                    </a:lnT>
                    <a:lnB>
                      <a:noFill/>
                    </a:lnB>
                    <a:lnTlToBr>
                      <a:noFill/>
                    </a:lnTlToBr>
                    <a:lnBlToTr>
                      <a:noFill/>
                    </a:lnBlToTr>
                    <a:noFill/>
                  </a:tcPr>
                </a:tc>
                <a:tc>
                  <a:txBody>
                    <a:bodyPr/>
                    <a:lstStyle/>
                    <a:p>
                      <a:pPr marL="66675" marR="0" lvl="0" indent="0" algn="ctr" defTabSz="914400" rtl="0" eaLnBrk="1" fontAlgn="base" latinLnBrk="0" hangingPunct="1">
                        <a:lnSpc>
                          <a:spcPts val="988"/>
                        </a:lnSpc>
                        <a:spcBef>
                          <a:spcPct val="0"/>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Quantum</a:t>
                      </a:r>
                    </a:p>
                  </a:txBody>
                  <a:tcPr marL="0" marR="0" marT="0" marB="0" horzOverflow="overflow">
                    <a:lnL>
                      <a:noFill/>
                    </a:lnL>
                    <a:lnR>
                      <a:noFill/>
                    </a:lnR>
                    <a:lnT>
                      <a:noFill/>
                    </a:lnT>
                    <a:lnB>
                      <a:noFill/>
                    </a:lnB>
                    <a:lnTlToBr>
                      <a:noFill/>
                    </a:lnTlToBr>
                    <a:lnBlToTr>
                      <a:noFill/>
                    </a:lnBlToTr>
                    <a:noFill/>
                  </a:tcPr>
                </a:tc>
              </a:tr>
              <a:tr h="165100">
                <a:tc>
                  <a:txBody>
                    <a:bodyPr/>
                    <a:lstStyle/>
                    <a:p>
                      <a:pPr marL="0" marR="0" lvl="0" indent="0" algn="ctr" defTabSz="914400" rtl="0" eaLnBrk="1" fontAlgn="base" latinLnBrk="0" hangingPunct="1">
                        <a:lnSpc>
                          <a:spcPts val="1113"/>
                        </a:lnSpc>
                        <a:spcBef>
                          <a:spcPct val="0"/>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Distributed</a:t>
                      </a:r>
                    </a:p>
                  </a:txBody>
                  <a:tcPr marL="0" marR="0" marT="0" marB="0" horzOverflow="overflow">
                    <a:lnL>
                      <a:noFill/>
                    </a:lnL>
                    <a:lnR>
                      <a:noFill/>
                    </a:lnR>
                    <a:lnT>
                      <a:noFill/>
                    </a:lnT>
                    <a:lnB>
                      <a:noFill/>
                    </a:lnB>
                    <a:lnTlToBr>
                      <a:noFill/>
                    </a:lnTlToBr>
                    <a:lnBlToTr>
                      <a:noFill/>
                    </a:lnBlToTr>
                    <a:noFill/>
                  </a:tcPr>
                </a:tc>
                <a:tc>
                  <a:txBody>
                    <a:bodyPr/>
                    <a:lstStyle/>
                    <a:p>
                      <a:pPr marL="92075" marR="0" lvl="0" indent="0" algn="ctr" defTabSz="914400" rtl="0" eaLnBrk="1" fontAlgn="base" latinLnBrk="0" hangingPunct="1">
                        <a:lnSpc>
                          <a:spcPts val="1113"/>
                        </a:lnSpc>
                        <a:spcBef>
                          <a:spcPct val="0"/>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Artificial</a:t>
                      </a:r>
                    </a:p>
                  </a:txBody>
                  <a:tcPr marL="0" marR="0" marT="0" marB="0" horzOverflow="overflow">
                    <a:lnL>
                      <a:noFill/>
                    </a:lnL>
                    <a:lnR>
                      <a:noFill/>
                    </a:lnR>
                    <a:lnT>
                      <a:noFill/>
                    </a:lnT>
                    <a:lnB>
                      <a:noFill/>
                    </a:lnB>
                    <a:lnTlToBr>
                      <a:noFill/>
                    </a:lnTlToBr>
                    <a:lnBlToTr>
                      <a:noFill/>
                    </a:lnBlToTr>
                    <a:noFill/>
                  </a:tcPr>
                </a:tc>
                <a:tc>
                  <a:txBody>
                    <a:bodyPr/>
                    <a:lstStyle/>
                    <a:p>
                      <a:pPr marL="101600" marR="0" lvl="0" indent="0" algn="l" defTabSz="914400" rtl="0" eaLnBrk="1" fontAlgn="base" latinLnBrk="0" hangingPunct="1">
                        <a:lnSpc>
                          <a:spcPts val="1113"/>
                        </a:lnSpc>
                        <a:spcBef>
                          <a:spcPct val="0"/>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Extended Reality</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113"/>
                        </a:lnSpc>
                        <a:spcBef>
                          <a:spcPct val="0"/>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Quantum</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ts val="1188"/>
                        </a:lnSpc>
                        <a:spcBef>
                          <a:spcPts val="25"/>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Ledgers /</a:t>
                      </a:r>
                    </a:p>
                  </a:txBody>
                  <a:tcPr marL="0" marR="0" marT="2540" marB="0" horzOverflow="overflow">
                    <a:lnL>
                      <a:noFill/>
                    </a:lnL>
                    <a:lnR>
                      <a:noFill/>
                    </a:lnR>
                    <a:lnT>
                      <a:noFill/>
                    </a:lnT>
                    <a:lnB>
                      <a:noFill/>
                    </a:lnB>
                    <a:lnTlToBr>
                      <a:noFill/>
                    </a:lnTlToBr>
                    <a:lnBlToTr>
                      <a:noFill/>
                    </a:lnBlToTr>
                    <a:noFill/>
                  </a:tcPr>
                </a:tc>
                <a:tc>
                  <a:txBody>
                    <a:bodyPr/>
                    <a:lstStyle/>
                    <a:p>
                      <a:pPr marL="92075" marR="0" lvl="0" indent="0" algn="ctr" defTabSz="914400" rtl="0" eaLnBrk="1" fontAlgn="base" latinLnBrk="0" hangingPunct="1">
                        <a:lnSpc>
                          <a:spcPts val="1188"/>
                        </a:lnSpc>
                        <a:spcBef>
                          <a:spcPts val="25"/>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Intelligence</a:t>
                      </a:r>
                    </a:p>
                  </a:txBody>
                  <a:tcPr marL="0" marR="0" marT="254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EDEDED"/>
                        </a:solidFill>
                        <a:effectLst/>
                        <a:latin typeface="Times New Roman" pitchFamily="18" charset="0"/>
                        <a:cs typeface="Times New Roman" pitchFamily="18" charset="0"/>
                      </a:endParaRPr>
                    </a:p>
                  </a:txBody>
                  <a:tcPr marL="0" marR="0" marT="0" marB="0" horzOverflow="overflow">
                    <a:lnL>
                      <a:noFill/>
                    </a:lnL>
                    <a:lnR>
                      <a:noFill/>
                    </a:lnR>
                    <a:lnT>
                      <a:noFill/>
                    </a:lnT>
                    <a:lnB>
                      <a:noFill/>
                    </a:lnB>
                    <a:lnTlToBr>
                      <a:noFill/>
                    </a:lnTlToBr>
                    <a:lnBlToTr>
                      <a:noFill/>
                    </a:lnBlToTr>
                    <a:noFill/>
                  </a:tcPr>
                </a:tc>
                <a:tc>
                  <a:txBody>
                    <a:bodyPr/>
                    <a:lstStyle/>
                    <a:p>
                      <a:pPr marL="66675" marR="0" lvl="0" indent="0" algn="ctr" defTabSz="914400" rtl="0" eaLnBrk="1" fontAlgn="base" latinLnBrk="0" hangingPunct="1">
                        <a:lnSpc>
                          <a:spcPts val="1188"/>
                        </a:lnSpc>
                        <a:spcBef>
                          <a:spcPts val="25"/>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Computing</a:t>
                      </a:r>
                    </a:p>
                  </a:txBody>
                  <a:tcPr marL="0" marR="0" marT="2540" marB="0" horzOverflow="overflow">
                    <a:lnL>
                      <a:noFill/>
                    </a:lnL>
                    <a:lnR>
                      <a:noFill/>
                    </a:lnR>
                    <a:lnT>
                      <a:noFill/>
                    </a:lnT>
                    <a:lnB>
                      <a:noFill/>
                    </a:lnB>
                    <a:lnTlToBr>
                      <a:noFill/>
                    </a:lnTlToBr>
                    <a:lnBlToTr>
                      <a:noFill/>
                    </a:lnBlToTr>
                    <a:noFill/>
                  </a:tcPr>
                </a:tc>
              </a:tr>
              <a:tr h="165100">
                <a:tc>
                  <a:txBody>
                    <a:bodyPr/>
                    <a:lstStyle/>
                    <a:p>
                      <a:pPr marL="0" marR="0" lvl="0" indent="0" algn="ctr" defTabSz="914400" rtl="0" eaLnBrk="1" fontAlgn="base" latinLnBrk="0" hangingPunct="1">
                        <a:lnSpc>
                          <a:spcPts val="1113"/>
                        </a:lnSpc>
                        <a:spcBef>
                          <a:spcPct val="0"/>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Ledgers /</a:t>
                      </a:r>
                    </a:p>
                  </a:txBody>
                  <a:tcPr marL="0" marR="0" marT="0" marB="0" horzOverflow="overflow">
                    <a:lnL>
                      <a:noFill/>
                    </a:lnL>
                    <a:lnR>
                      <a:noFill/>
                    </a:lnR>
                    <a:lnT>
                      <a:noFill/>
                    </a:lnT>
                    <a:lnB>
                      <a:noFill/>
                    </a:lnB>
                    <a:lnTlToBr>
                      <a:noFill/>
                    </a:lnTlToBr>
                    <a:lnBlToTr>
                      <a:noFill/>
                    </a:lnBlToTr>
                    <a:noFill/>
                  </a:tcPr>
                </a:tc>
                <a:tc>
                  <a:txBody>
                    <a:bodyPr/>
                    <a:lstStyle/>
                    <a:p>
                      <a:pPr marL="92075" marR="0" lvl="0" indent="0" algn="ctr" defTabSz="914400" rtl="0" eaLnBrk="1" fontAlgn="base" latinLnBrk="0" hangingPunct="1">
                        <a:lnSpc>
                          <a:spcPts val="1113"/>
                        </a:lnSpc>
                        <a:spcBef>
                          <a:spcPct val="0"/>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Intelligence</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EDEDED"/>
                        </a:solidFill>
                        <a:effectLst/>
                        <a:latin typeface="Times New Roman" pitchFamily="18" charset="0"/>
                        <a:cs typeface="Times New Roman" pitchFamily="18"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ts val="1113"/>
                        </a:lnSpc>
                        <a:spcBef>
                          <a:spcPct val="0"/>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Computing</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ts val="1188"/>
                        </a:lnSpc>
                        <a:spcBef>
                          <a:spcPts val="25"/>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Blockchain</a:t>
                      </a:r>
                    </a:p>
                  </a:txBody>
                  <a:tcPr marL="0" marR="0" marT="254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EDEDED"/>
                        </a:solidFill>
                        <a:effectLst/>
                        <a:latin typeface="Times New Roman" pitchFamily="18" charset="0"/>
                        <a:cs typeface="Times New Roman" pitchFamily="18"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EDEDED"/>
                        </a:solidFill>
                        <a:effectLst/>
                        <a:latin typeface="Times New Roman" pitchFamily="18" charset="0"/>
                        <a:cs typeface="Times New Roman" pitchFamily="18"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EDEDED"/>
                        </a:solidFill>
                        <a:effectLst/>
                        <a:latin typeface="Times New Roman" pitchFamily="18" charset="0"/>
                        <a:cs typeface="Times New Roman" pitchFamily="18" charset="0"/>
                      </a:endParaRPr>
                    </a:p>
                  </a:txBody>
                  <a:tcPr marL="0" marR="0" marT="0" marB="0" horzOverflow="overflow">
                    <a:lnL>
                      <a:noFill/>
                    </a:lnL>
                    <a:lnR>
                      <a:noFill/>
                    </a:lnR>
                    <a:lnT>
                      <a:noFill/>
                    </a:lnT>
                    <a:lnB>
                      <a:noFill/>
                    </a:lnB>
                    <a:lnTlToBr>
                      <a:noFill/>
                    </a:lnTlToBr>
                    <a:lnBlToTr>
                      <a:noFill/>
                    </a:lnBlToTr>
                    <a:noFill/>
                  </a:tcPr>
                </a:tc>
              </a:tr>
              <a:tr h="138113">
                <a:tc>
                  <a:txBody>
                    <a:bodyPr/>
                    <a:lstStyle/>
                    <a:p>
                      <a:pPr marL="0" marR="0" lvl="0" indent="0" algn="ctr" defTabSz="914400" rtl="0" eaLnBrk="1" fontAlgn="base" latinLnBrk="0" hangingPunct="1">
                        <a:lnSpc>
                          <a:spcPts val="988"/>
                        </a:lnSpc>
                        <a:spcBef>
                          <a:spcPct val="0"/>
                        </a:spcBef>
                        <a:spcAft>
                          <a:spcPct val="0"/>
                        </a:spcAft>
                        <a:buClrTx/>
                        <a:buSzTx/>
                        <a:buFontTx/>
                        <a:buNone/>
                        <a:tabLst/>
                      </a:pPr>
                      <a:r>
                        <a:rPr kumimoji="0" lang="en-US" sz="1100" b="0" i="0" u="none" strike="noStrike" cap="none" normalizeH="0" baseline="0" smtClean="0">
                          <a:ln>
                            <a:noFill/>
                          </a:ln>
                          <a:solidFill>
                            <a:srgbClr val="EDEDED"/>
                          </a:solidFill>
                          <a:effectLst/>
                          <a:latin typeface="Arial" charset="0"/>
                          <a:cs typeface="Arial" charset="0"/>
                        </a:rPr>
                        <a:t>Blockchain</a:t>
                      </a: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700" b="0" i="0" u="none" strike="noStrike" cap="none" normalizeH="0" baseline="0" smtClean="0">
                        <a:ln>
                          <a:noFill/>
                        </a:ln>
                        <a:solidFill>
                          <a:srgbClr val="EDEDED"/>
                        </a:solidFill>
                        <a:effectLst/>
                        <a:latin typeface="Times New Roman" pitchFamily="18" charset="0"/>
                        <a:cs typeface="Times New Roman" pitchFamily="18"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700" b="0" i="0" u="none" strike="noStrike" cap="none" normalizeH="0" baseline="0" smtClean="0">
                        <a:ln>
                          <a:noFill/>
                        </a:ln>
                        <a:solidFill>
                          <a:srgbClr val="EDEDED"/>
                        </a:solidFill>
                        <a:effectLst/>
                        <a:latin typeface="Times New Roman" pitchFamily="18" charset="0"/>
                        <a:cs typeface="Times New Roman" pitchFamily="18"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700" b="0" i="0" u="none" strike="noStrike" cap="none" normalizeH="0" baseline="0" smtClean="0">
                        <a:ln>
                          <a:noFill/>
                        </a:ln>
                        <a:solidFill>
                          <a:srgbClr val="EDEDED"/>
                        </a:solidFill>
                        <a:effectLst/>
                        <a:latin typeface="Times New Roman" pitchFamily="18" charset="0"/>
                        <a:cs typeface="Times New Roman" pitchFamily="18"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700" b="0" i="0" u="none" strike="noStrike" cap="none" normalizeH="0" baseline="0" smtClean="0">
                        <a:ln>
                          <a:noFill/>
                        </a:ln>
                        <a:solidFill>
                          <a:srgbClr val="EDEDED"/>
                        </a:solidFill>
                        <a:effectLst/>
                        <a:latin typeface="Times New Roman" pitchFamily="18" charset="0"/>
                        <a:cs typeface="Times New Roman" pitchFamily="18"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700" b="0" i="0" u="none" strike="noStrike" cap="none" normalizeH="0" baseline="0" smtClean="0">
                        <a:ln>
                          <a:noFill/>
                        </a:ln>
                        <a:solidFill>
                          <a:srgbClr val="EDEDED"/>
                        </a:solidFill>
                        <a:effectLst/>
                        <a:latin typeface="Times New Roman" pitchFamily="18" charset="0"/>
                        <a:cs typeface="Times New Roman" pitchFamily="18"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700" b="0" i="0" u="none" strike="noStrike" cap="none" normalizeH="0" baseline="0" smtClean="0">
                        <a:ln>
                          <a:noFill/>
                        </a:ln>
                        <a:solidFill>
                          <a:srgbClr val="EDEDED"/>
                        </a:solidFill>
                        <a:effectLst/>
                        <a:latin typeface="Times New Roman" pitchFamily="18" charset="0"/>
                        <a:cs typeface="Times New Roman" pitchFamily="18"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700" b="0" i="0" u="none" strike="noStrike" cap="none" normalizeH="0" baseline="0" smtClean="0">
                        <a:ln>
                          <a:noFill/>
                        </a:ln>
                        <a:solidFill>
                          <a:srgbClr val="EDEDED"/>
                        </a:solidFill>
                        <a:effectLst/>
                        <a:latin typeface="Times New Roman" pitchFamily="18" charset="0"/>
                        <a:cs typeface="Times New Roman" pitchFamily="18" charset="0"/>
                      </a:endParaRPr>
                    </a:p>
                  </a:txBody>
                  <a:tcPr marL="0" marR="0" marT="0" marB="0" horzOverflow="overflow">
                    <a:lnL>
                      <a:noFill/>
                    </a:lnL>
                    <a:lnR>
                      <a:noFill/>
                    </a:lnR>
                    <a:lnT>
                      <a:noFill/>
                    </a:lnT>
                    <a:lnB>
                      <a:noFill/>
                    </a:lnB>
                    <a:lnTlToBr>
                      <a:noFill/>
                    </a:lnTlToBr>
                    <a:lnBlToTr>
                      <a:noFill/>
                    </a:lnBlToTr>
                    <a:noFill/>
                  </a:tcPr>
                </a:tc>
              </a:tr>
            </a:tbl>
          </a:graphicData>
        </a:graphic>
      </p:graphicFrame>
      <p:sp>
        <p:nvSpPr>
          <p:cNvPr id="7221" name="object 8"/>
          <p:cNvSpPr>
            <a:spLocks/>
          </p:cNvSpPr>
          <p:nvPr/>
        </p:nvSpPr>
        <p:spPr bwMode="auto">
          <a:xfrm>
            <a:off x="5135563" y="2422525"/>
            <a:ext cx="93662" cy="95250"/>
          </a:xfrm>
          <a:custGeom>
            <a:avLst/>
            <a:gdLst>
              <a:gd name="T0" fmla="*/ 92963 w 93345"/>
              <a:gd name="T1" fmla="*/ 0 h 94614"/>
              <a:gd name="T2" fmla="*/ 0 w 93345"/>
              <a:gd name="T3" fmla="*/ 0 h 94614"/>
              <a:gd name="T4" fmla="*/ 0 w 93345"/>
              <a:gd name="T5" fmla="*/ 94487 h 94614"/>
              <a:gd name="T6" fmla="*/ 92963 w 93345"/>
              <a:gd name="T7" fmla="*/ 94487 h 94614"/>
              <a:gd name="T8" fmla="*/ 92963 w 93345"/>
              <a:gd name="T9" fmla="*/ 0 h 94614"/>
            </a:gdLst>
            <a:ahLst/>
            <a:cxnLst>
              <a:cxn ang="0">
                <a:pos x="T0" y="T1"/>
              </a:cxn>
              <a:cxn ang="0">
                <a:pos x="T2" y="T3"/>
              </a:cxn>
              <a:cxn ang="0">
                <a:pos x="T4" y="T5"/>
              </a:cxn>
              <a:cxn ang="0">
                <a:pos x="T6" y="T7"/>
              </a:cxn>
              <a:cxn ang="0">
                <a:pos x="T8" y="T9"/>
              </a:cxn>
            </a:cxnLst>
            <a:rect l="0" t="0" r="r" b="b"/>
            <a:pathLst>
              <a:path w="93345" h="94614">
                <a:moveTo>
                  <a:pt x="92963" y="0"/>
                </a:moveTo>
                <a:lnTo>
                  <a:pt x="0" y="0"/>
                </a:lnTo>
                <a:lnTo>
                  <a:pt x="0" y="94487"/>
                </a:lnTo>
                <a:lnTo>
                  <a:pt x="92963" y="94487"/>
                </a:lnTo>
                <a:lnTo>
                  <a:pt x="92963" y="0"/>
                </a:lnTo>
                <a:close/>
              </a:path>
            </a:pathLst>
          </a:custGeom>
          <a:solidFill>
            <a:srgbClr val="00B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9" name="object 9"/>
          <p:cNvSpPr txBox="1"/>
          <p:nvPr/>
        </p:nvSpPr>
        <p:spPr>
          <a:xfrm>
            <a:off x="5259388" y="2362200"/>
            <a:ext cx="1827212" cy="1473200"/>
          </a:xfrm>
          <a:prstGeom prst="rect">
            <a:avLst/>
          </a:prstGeom>
        </p:spPr>
        <p:txBody>
          <a:bodyPr lIns="0" tIns="1270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ts val="100"/>
              </a:spcBef>
            </a:pPr>
            <a:r>
              <a:rPr lang="en-US" sz="1200" b="1">
                <a:solidFill>
                  <a:srgbClr val="EDEDED"/>
                </a:solidFill>
                <a:latin typeface="Arial" charset="0"/>
              </a:rPr>
              <a:t>Greatest impact</a:t>
            </a:r>
            <a:endParaRPr lang="en-US" sz="1200">
              <a:solidFill>
                <a:srgbClr val="EDEDED"/>
              </a:solidFill>
              <a:latin typeface="Arial" charset="0"/>
            </a:endParaRPr>
          </a:p>
          <a:p>
            <a:pPr>
              <a:lnSpc>
                <a:spcPts val="3325"/>
              </a:lnSpc>
              <a:spcBef>
                <a:spcPts val="425"/>
              </a:spcBef>
            </a:pPr>
            <a:r>
              <a:rPr lang="en-US" sz="1200" b="1">
                <a:solidFill>
                  <a:srgbClr val="EDEDED"/>
                </a:solidFill>
                <a:latin typeface="Arial" charset="0"/>
              </a:rPr>
              <a:t>Second greatest impact  Third greatest impact  Fourth greatest impact</a:t>
            </a:r>
            <a:endParaRPr lang="en-US" sz="1200">
              <a:solidFill>
                <a:srgbClr val="EDEDED"/>
              </a:solidFill>
              <a:latin typeface="Arial" charset="0"/>
            </a:endParaRPr>
          </a:p>
        </p:txBody>
      </p:sp>
      <p:sp>
        <p:nvSpPr>
          <p:cNvPr id="7223" name="object 10"/>
          <p:cNvSpPr>
            <a:spLocks/>
          </p:cNvSpPr>
          <p:nvPr/>
        </p:nvSpPr>
        <p:spPr bwMode="auto">
          <a:xfrm>
            <a:off x="5135563" y="2844800"/>
            <a:ext cx="93662" cy="95250"/>
          </a:xfrm>
          <a:custGeom>
            <a:avLst/>
            <a:gdLst>
              <a:gd name="T0" fmla="*/ 92963 w 93345"/>
              <a:gd name="T1" fmla="*/ 0 h 94614"/>
              <a:gd name="T2" fmla="*/ 0 w 93345"/>
              <a:gd name="T3" fmla="*/ 0 h 94614"/>
              <a:gd name="T4" fmla="*/ 0 w 93345"/>
              <a:gd name="T5" fmla="*/ 94487 h 94614"/>
              <a:gd name="T6" fmla="*/ 92963 w 93345"/>
              <a:gd name="T7" fmla="*/ 94487 h 94614"/>
              <a:gd name="T8" fmla="*/ 92963 w 93345"/>
              <a:gd name="T9" fmla="*/ 0 h 94614"/>
            </a:gdLst>
            <a:ahLst/>
            <a:cxnLst>
              <a:cxn ang="0">
                <a:pos x="T0" y="T1"/>
              </a:cxn>
              <a:cxn ang="0">
                <a:pos x="T2" y="T3"/>
              </a:cxn>
              <a:cxn ang="0">
                <a:pos x="T4" y="T5"/>
              </a:cxn>
              <a:cxn ang="0">
                <a:pos x="T6" y="T7"/>
              </a:cxn>
              <a:cxn ang="0">
                <a:pos x="T8" y="T9"/>
              </a:cxn>
            </a:cxnLst>
            <a:rect l="0" t="0" r="r" b="b"/>
            <a:pathLst>
              <a:path w="93345" h="94614">
                <a:moveTo>
                  <a:pt x="92963" y="0"/>
                </a:moveTo>
                <a:lnTo>
                  <a:pt x="0" y="0"/>
                </a:lnTo>
                <a:lnTo>
                  <a:pt x="0" y="94487"/>
                </a:lnTo>
                <a:lnTo>
                  <a:pt x="92963" y="94487"/>
                </a:lnTo>
                <a:lnTo>
                  <a:pt x="92963" y="0"/>
                </a:lnTo>
                <a:close/>
              </a:path>
            </a:pathLst>
          </a:custGeom>
          <a:solidFill>
            <a:srgbClr val="46007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7224" name="object 11"/>
          <p:cNvSpPr>
            <a:spLocks/>
          </p:cNvSpPr>
          <p:nvPr/>
        </p:nvSpPr>
        <p:spPr bwMode="auto">
          <a:xfrm>
            <a:off x="5135563" y="3267075"/>
            <a:ext cx="93662" cy="93663"/>
          </a:xfrm>
          <a:custGeom>
            <a:avLst/>
            <a:gdLst>
              <a:gd name="T0" fmla="*/ 92963 w 93345"/>
              <a:gd name="T1" fmla="*/ 0 h 93345"/>
              <a:gd name="T2" fmla="*/ 0 w 93345"/>
              <a:gd name="T3" fmla="*/ 0 h 93345"/>
              <a:gd name="T4" fmla="*/ 0 w 93345"/>
              <a:gd name="T5" fmla="*/ 92963 h 93345"/>
              <a:gd name="T6" fmla="*/ 92963 w 93345"/>
              <a:gd name="T7" fmla="*/ 92963 h 93345"/>
              <a:gd name="T8" fmla="*/ 92963 w 93345"/>
              <a:gd name="T9" fmla="*/ 0 h 93345"/>
            </a:gdLst>
            <a:ahLst/>
            <a:cxnLst>
              <a:cxn ang="0">
                <a:pos x="T0" y="T1"/>
              </a:cxn>
              <a:cxn ang="0">
                <a:pos x="T2" y="T3"/>
              </a:cxn>
              <a:cxn ang="0">
                <a:pos x="T4" y="T5"/>
              </a:cxn>
              <a:cxn ang="0">
                <a:pos x="T6" y="T7"/>
              </a:cxn>
              <a:cxn ang="0">
                <a:pos x="T8" y="T9"/>
              </a:cxn>
            </a:cxnLst>
            <a:rect l="0" t="0" r="r" b="b"/>
            <a:pathLst>
              <a:path w="93345" h="93345">
                <a:moveTo>
                  <a:pt x="92963" y="0"/>
                </a:moveTo>
                <a:lnTo>
                  <a:pt x="0" y="0"/>
                </a:lnTo>
                <a:lnTo>
                  <a:pt x="0" y="92963"/>
                </a:lnTo>
                <a:lnTo>
                  <a:pt x="92963" y="92963"/>
                </a:lnTo>
                <a:lnTo>
                  <a:pt x="92963" y="0"/>
                </a:lnTo>
                <a:close/>
              </a:path>
            </a:pathLst>
          </a:custGeom>
          <a:solidFill>
            <a:srgbClr val="750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7225" name="object 12"/>
          <p:cNvSpPr>
            <a:spLocks/>
          </p:cNvSpPr>
          <p:nvPr/>
        </p:nvSpPr>
        <p:spPr bwMode="auto">
          <a:xfrm>
            <a:off x="5135563" y="3687763"/>
            <a:ext cx="93662" cy="95250"/>
          </a:xfrm>
          <a:custGeom>
            <a:avLst/>
            <a:gdLst>
              <a:gd name="T0" fmla="*/ 92963 w 93345"/>
              <a:gd name="T1" fmla="*/ 0 h 94614"/>
              <a:gd name="T2" fmla="*/ 0 w 93345"/>
              <a:gd name="T3" fmla="*/ 0 h 94614"/>
              <a:gd name="T4" fmla="*/ 0 w 93345"/>
              <a:gd name="T5" fmla="*/ 94488 h 94614"/>
              <a:gd name="T6" fmla="*/ 92963 w 93345"/>
              <a:gd name="T7" fmla="*/ 94488 h 94614"/>
              <a:gd name="T8" fmla="*/ 92963 w 93345"/>
              <a:gd name="T9" fmla="*/ 0 h 94614"/>
            </a:gdLst>
            <a:ahLst/>
            <a:cxnLst>
              <a:cxn ang="0">
                <a:pos x="T0" y="T1"/>
              </a:cxn>
              <a:cxn ang="0">
                <a:pos x="T2" y="T3"/>
              </a:cxn>
              <a:cxn ang="0">
                <a:pos x="T4" y="T5"/>
              </a:cxn>
              <a:cxn ang="0">
                <a:pos x="T6" y="T7"/>
              </a:cxn>
              <a:cxn ang="0">
                <a:pos x="T8" y="T9"/>
              </a:cxn>
            </a:cxnLst>
            <a:rect l="0" t="0" r="r" b="b"/>
            <a:pathLst>
              <a:path w="93345" h="94614">
                <a:moveTo>
                  <a:pt x="92963" y="0"/>
                </a:moveTo>
                <a:lnTo>
                  <a:pt x="0" y="0"/>
                </a:lnTo>
                <a:lnTo>
                  <a:pt x="0" y="94488"/>
                </a:lnTo>
                <a:lnTo>
                  <a:pt x="92963" y="94488"/>
                </a:lnTo>
                <a:lnTo>
                  <a:pt x="92963" y="0"/>
                </a:lnTo>
                <a:close/>
              </a:path>
            </a:pathLst>
          </a:custGeom>
          <a:solidFill>
            <a:srgbClr val="A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graphicFrame>
        <p:nvGraphicFramePr>
          <p:cNvPr id="13" name="object 13"/>
          <p:cNvGraphicFramePr>
            <a:graphicFrameLocks noGrp="1"/>
          </p:cNvGraphicFramePr>
          <p:nvPr/>
        </p:nvGraphicFramePr>
        <p:xfrm>
          <a:off x="7564438" y="2203450"/>
          <a:ext cx="457200" cy="2620963"/>
        </p:xfrm>
        <a:graphic>
          <a:graphicData uri="http://schemas.openxmlformats.org/drawingml/2006/table">
            <a:tbl>
              <a:tblPr firstRow="1" bandRow="1">
                <a:tableStyleId>{2D5ABB26-0587-4C30-8999-92F81FD0307C}</a:tableStyleId>
              </a:tblPr>
              <a:tblGrid>
                <a:gridCol w="457200">
                  <a:extLst>
                    <a:ext uri="{9D8B030D-6E8A-4147-A177-3AD203B41FA5}"/>
                  </a:extLst>
                </a:gridCol>
              </a:tblGrid>
              <a:tr h="504383">
                <a:tc>
                  <a:txBody>
                    <a:bodyPr/>
                    <a:lstStyle/>
                    <a:p>
                      <a:pPr marL="1270" algn="ctr">
                        <a:lnSpc>
                          <a:spcPct val="100000"/>
                        </a:lnSpc>
                        <a:spcBef>
                          <a:spcPts val="1215"/>
                        </a:spcBef>
                      </a:pPr>
                      <a:r>
                        <a:rPr sz="1400" b="1" spc="-10" dirty="0">
                          <a:solidFill>
                            <a:srgbClr val="FFFFFF"/>
                          </a:solidFill>
                          <a:latin typeface="Arial"/>
                          <a:cs typeface="Arial"/>
                        </a:rPr>
                        <a:t>19%</a:t>
                      </a:r>
                      <a:endParaRPr sz="1400">
                        <a:latin typeface="Arial"/>
                        <a:cs typeface="Arial"/>
                      </a:endParaRPr>
                    </a:p>
                  </a:txBody>
                  <a:tcPr marL="0" marR="0" marT="154286" marB="0">
                    <a:solidFill>
                      <a:srgbClr val="00B9FF"/>
                    </a:solidFill>
                  </a:tcPr>
                </a:tc>
                <a:extLst>
                  <a:ext uri="{0D108BD9-81ED-4DB2-BD59-A6C34878D82A}"/>
                </a:extLst>
              </a:tr>
              <a:tr h="650670">
                <a:tc>
                  <a:txBody>
                    <a:bodyPr/>
                    <a:lstStyle/>
                    <a:p>
                      <a:pPr>
                        <a:lnSpc>
                          <a:spcPct val="100000"/>
                        </a:lnSpc>
                        <a:spcBef>
                          <a:spcPts val="15"/>
                        </a:spcBef>
                      </a:pPr>
                      <a:endParaRPr sz="1500">
                        <a:latin typeface="Times New Roman"/>
                        <a:cs typeface="Times New Roman"/>
                      </a:endParaRPr>
                    </a:p>
                    <a:p>
                      <a:pPr marL="1270" algn="ctr">
                        <a:lnSpc>
                          <a:spcPct val="100000"/>
                        </a:lnSpc>
                      </a:pPr>
                      <a:r>
                        <a:rPr sz="1400" b="1" spc="70" dirty="0">
                          <a:solidFill>
                            <a:srgbClr val="FFFFFF"/>
                          </a:solidFill>
                          <a:latin typeface="Arial"/>
                          <a:cs typeface="Arial"/>
                        </a:rPr>
                        <a:t>24%</a:t>
                      </a:r>
                      <a:endParaRPr sz="1400">
                        <a:latin typeface="Arial"/>
                        <a:cs typeface="Arial"/>
                      </a:endParaRPr>
                    </a:p>
                  </a:txBody>
                  <a:tcPr marL="0" marR="0" marT="1905" marB="0">
                    <a:solidFill>
                      <a:srgbClr val="460073"/>
                    </a:solidFill>
                  </a:tcPr>
                </a:tc>
                <a:extLst>
                  <a:ext uri="{0D108BD9-81ED-4DB2-BD59-A6C34878D82A}"/>
                </a:extLst>
              </a:tr>
              <a:tr h="585144">
                <a:tc>
                  <a:txBody>
                    <a:bodyPr/>
                    <a:lstStyle/>
                    <a:p>
                      <a:pPr>
                        <a:lnSpc>
                          <a:spcPct val="100000"/>
                        </a:lnSpc>
                        <a:spcBef>
                          <a:spcPts val="45"/>
                        </a:spcBef>
                      </a:pPr>
                      <a:endParaRPr sz="1300">
                        <a:latin typeface="Times New Roman"/>
                        <a:cs typeface="Times New Roman"/>
                      </a:endParaRPr>
                    </a:p>
                    <a:p>
                      <a:pPr marL="635" algn="ctr">
                        <a:lnSpc>
                          <a:spcPct val="100000"/>
                        </a:lnSpc>
                      </a:pPr>
                      <a:r>
                        <a:rPr sz="1400" b="1" spc="35" dirty="0">
                          <a:solidFill>
                            <a:srgbClr val="FFFFFF"/>
                          </a:solidFill>
                          <a:latin typeface="Arial"/>
                          <a:cs typeface="Arial"/>
                        </a:rPr>
                        <a:t>22%</a:t>
                      </a:r>
                      <a:endParaRPr sz="1400">
                        <a:latin typeface="Arial"/>
                        <a:cs typeface="Arial"/>
                      </a:endParaRPr>
                    </a:p>
                  </a:txBody>
                  <a:tcPr marL="0" marR="0" marT="5714" marB="0">
                    <a:solidFill>
                      <a:srgbClr val="7500C0"/>
                    </a:solidFill>
                  </a:tcPr>
                </a:tc>
                <a:extLst>
                  <a:ext uri="{0D108BD9-81ED-4DB2-BD59-A6C34878D82A}"/>
                </a:extLst>
              </a:tr>
              <a:tr h="880766">
                <a:tc>
                  <a:txBody>
                    <a:bodyPr/>
                    <a:lstStyle/>
                    <a:p>
                      <a:pPr>
                        <a:lnSpc>
                          <a:spcPct val="100000"/>
                        </a:lnSpc>
                      </a:pPr>
                      <a:endParaRPr sz="1400">
                        <a:latin typeface="Times New Roman"/>
                        <a:cs typeface="Times New Roman"/>
                      </a:endParaRPr>
                    </a:p>
                    <a:p>
                      <a:pPr marL="635" algn="ctr">
                        <a:lnSpc>
                          <a:spcPct val="100000"/>
                        </a:lnSpc>
                        <a:spcBef>
                          <a:spcPts val="1100"/>
                        </a:spcBef>
                      </a:pPr>
                      <a:r>
                        <a:rPr sz="1400" b="1" spc="70" dirty="0">
                          <a:solidFill>
                            <a:srgbClr val="FFFFFF"/>
                          </a:solidFill>
                          <a:latin typeface="Arial"/>
                          <a:cs typeface="Arial"/>
                        </a:rPr>
                        <a:t>33%</a:t>
                      </a:r>
                      <a:endParaRPr sz="1400">
                        <a:latin typeface="Arial"/>
                        <a:cs typeface="Arial"/>
                      </a:endParaRPr>
                    </a:p>
                  </a:txBody>
                  <a:tcPr marL="0" marR="0" marT="0" marB="0">
                    <a:solidFill>
                      <a:srgbClr val="A000FF"/>
                    </a:solidFill>
                  </a:tcPr>
                </a:tc>
                <a:extLst>
                  <a:ext uri="{0D108BD9-81ED-4DB2-BD59-A6C34878D82A}"/>
                </a:extLst>
              </a:tr>
            </a:tbl>
          </a:graphicData>
        </a:graphic>
      </p:graphicFrame>
      <p:sp>
        <p:nvSpPr>
          <p:cNvPr id="21" name="object 21"/>
          <p:cNvSpPr txBox="1"/>
          <p:nvPr/>
        </p:nvSpPr>
        <p:spPr>
          <a:xfrm>
            <a:off x="11633200" y="6581775"/>
            <a:ext cx="217488" cy="152400"/>
          </a:xfrm>
          <a:prstGeom prst="rect">
            <a:avLst/>
          </a:prstGeom>
        </p:spPr>
        <p:txBody>
          <a:bodyPr lIns="0" tIns="0" rIns="0" bIns="0">
            <a:spAutoFit/>
          </a:bodyPr>
          <a:lstStyle/>
          <a:p>
            <a:pPr marL="38100" fontAlgn="auto">
              <a:lnSpc>
                <a:spcPts val="1115"/>
              </a:lnSpc>
              <a:spcBef>
                <a:spcPts val="0"/>
              </a:spcBef>
              <a:spcAft>
                <a:spcPts val="0"/>
              </a:spcAft>
              <a:defRPr/>
            </a:pPr>
            <a:fld id="{41687982-6C6A-4BA4-972C-9CEEA0266F74}" type="slidenum">
              <a:rPr sz="1000" spc="-10" dirty="0">
                <a:solidFill>
                  <a:srgbClr val="FFFFFF"/>
                </a:solidFill>
                <a:latin typeface="Arial"/>
                <a:cs typeface="Arial"/>
              </a:rPr>
              <a:pPr marL="38100" fontAlgn="auto">
                <a:lnSpc>
                  <a:spcPts val="1115"/>
                </a:lnSpc>
                <a:spcBef>
                  <a:spcPts val="0"/>
                </a:spcBef>
                <a:spcAft>
                  <a:spcPts val="0"/>
                </a:spcAft>
                <a:defRPr/>
              </a:pPr>
              <a:t>5</a:t>
            </a:fld>
            <a:endParaRPr sz="1000">
              <a:latin typeface="Arial"/>
              <a:cs typeface="Arial"/>
            </a:endParaRPr>
          </a:p>
        </p:txBody>
      </p:sp>
      <p:graphicFrame>
        <p:nvGraphicFramePr>
          <p:cNvPr id="14" name="object 14"/>
          <p:cNvGraphicFramePr>
            <a:graphicFrameLocks noGrp="1"/>
          </p:cNvGraphicFramePr>
          <p:nvPr/>
        </p:nvGraphicFramePr>
        <p:xfrm>
          <a:off x="8702675" y="2203450"/>
          <a:ext cx="454025" cy="2620963"/>
        </p:xfrm>
        <a:graphic>
          <a:graphicData uri="http://schemas.openxmlformats.org/drawingml/2006/table">
            <a:tbl>
              <a:tblPr firstRow="1" bandRow="1">
                <a:tableStyleId>{2D5ABB26-0587-4C30-8999-92F81FD0307C}</a:tableStyleId>
              </a:tblPr>
              <a:tblGrid>
                <a:gridCol w="454025">
                  <a:extLst>
                    <a:ext uri="{9D8B030D-6E8A-4147-A177-3AD203B41FA5}"/>
                  </a:extLst>
                </a:gridCol>
              </a:tblGrid>
              <a:tr h="1150482">
                <a:tc>
                  <a:txBody>
                    <a:bodyPr/>
                    <a:lstStyle/>
                    <a:p>
                      <a:pPr>
                        <a:lnSpc>
                          <a:spcPct val="100000"/>
                        </a:lnSpc>
                      </a:pPr>
                      <a:endParaRPr sz="1400">
                        <a:latin typeface="Times New Roman"/>
                        <a:cs typeface="Times New Roman"/>
                      </a:endParaRPr>
                    </a:p>
                    <a:p>
                      <a:pPr>
                        <a:lnSpc>
                          <a:spcPct val="100000"/>
                        </a:lnSpc>
                        <a:spcBef>
                          <a:spcPts val="25"/>
                        </a:spcBef>
                      </a:pPr>
                      <a:endParaRPr sz="1800">
                        <a:latin typeface="Times New Roman"/>
                        <a:cs typeface="Times New Roman"/>
                      </a:endParaRPr>
                    </a:p>
                    <a:p>
                      <a:pPr marL="1905" algn="ctr">
                        <a:lnSpc>
                          <a:spcPct val="100000"/>
                        </a:lnSpc>
                      </a:pPr>
                      <a:r>
                        <a:rPr sz="1400" b="1" spc="85" dirty="0">
                          <a:solidFill>
                            <a:srgbClr val="FFFFFF"/>
                          </a:solidFill>
                          <a:latin typeface="Arial"/>
                          <a:cs typeface="Arial"/>
                        </a:rPr>
                        <a:t>43%</a:t>
                      </a:r>
                      <a:endParaRPr sz="1400">
                        <a:latin typeface="Arial"/>
                        <a:cs typeface="Arial"/>
                      </a:endParaRPr>
                    </a:p>
                  </a:txBody>
                  <a:tcPr marL="0" marR="0" marT="0" marB="0">
                    <a:solidFill>
                      <a:srgbClr val="00B9FF"/>
                    </a:solidFill>
                  </a:tcPr>
                </a:tc>
                <a:extLst>
                  <a:ext uri="{0D108BD9-81ED-4DB2-BD59-A6C34878D82A}"/>
                </a:extLst>
              </a:tr>
              <a:tr h="626288">
                <a:tc>
                  <a:txBody>
                    <a:bodyPr/>
                    <a:lstStyle/>
                    <a:p>
                      <a:pPr>
                        <a:lnSpc>
                          <a:spcPct val="100000"/>
                        </a:lnSpc>
                        <a:spcBef>
                          <a:spcPts val="35"/>
                        </a:spcBef>
                      </a:pPr>
                      <a:endParaRPr sz="1400">
                        <a:latin typeface="Times New Roman"/>
                        <a:cs typeface="Times New Roman"/>
                      </a:endParaRPr>
                    </a:p>
                    <a:p>
                      <a:pPr marL="1905" algn="ctr">
                        <a:lnSpc>
                          <a:spcPct val="100000"/>
                        </a:lnSpc>
                      </a:pPr>
                      <a:r>
                        <a:rPr sz="1400" b="1" spc="70" dirty="0">
                          <a:solidFill>
                            <a:srgbClr val="FFFFFF"/>
                          </a:solidFill>
                          <a:latin typeface="Arial"/>
                          <a:cs typeface="Arial"/>
                        </a:rPr>
                        <a:t>24%</a:t>
                      </a:r>
                      <a:endParaRPr sz="1400">
                        <a:latin typeface="Arial"/>
                        <a:cs typeface="Arial"/>
                      </a:endParaRPr>
                    </a:p>
                  </a:txBody>
                  <a:tcPr marL="0" marR="0" marT="4444" marB="0">
                    <a:solidFill>
                      <a:srgbClr val="460073"/>
                    </a:solidFill>
                  </a:tcPr>
                </a:tc>
                <a:extLst>
                  <a:ext uri="{0D108BD9-81ED-4DB2-BD59-A6C34878D82A}"/>
                </a:extLst>
              </a:tr>
              <a:tr h="510478">
                <a:tc>
                  <a:txBody>
                    <a:bodyPr/>
                    <a:lstStyle/>
                    <a:p>
                      <a:pPr marL="1270" algn="ctr">
                        <a:lnSpc>
                          <a:spcPct val="100000"/>
                        </a:lnSpc>
                        <a:spcBef>
                          <a:spcPts val="1250"/>
                        </a:spcBef>
                      </a:pPr>
                      <a:r>
                        <a:rPr sz="1400" b="1" spc="-10" dirty="0">
                          <a:solidFill>
                            <a:srgbClr val="FFFFFF"/>
                          </a:solidFill>
                          <a:latin typeface="Arial"/>
                          <a:cs typeface="Arial"/>
                        </a:rPr>
                        <a:t>19%</a:t>
                      </a:r>
                      <a:endParaRPr sz="1400">
                        <a:latin typeface="Arial"/>
                        <a:cs typeface="Arial"/>
                      </a:endParaRPr>
                    </a:p>
                  </a:txBody>
                  <a:tcPr marL="0" marR="0" marT="158731" marB="0">
                    <a:solidFill>
                      <a:srgbClr val="7500C0"/>
                    </a:solidFill>
                  </a:tcPr>
                </a:tc>
                <a:extLst>
                  <a:ext uri="{0D108BD9-81ED-4DB2-BD59-A6C34878D82A}"/>
                </a:extLst>
              </a:tr>
              <a:tr h="333715">
                <a:tc>
                  <a:txBody>
                    <a:bodyPr/>
                    <a:lstStyle/>
                    <a:p>
                      <a:pPr algn="ctr">
                        <a:lnSpc>
                          <a:spcPct val="100000"/>
                        </a:lnSpc>
                        <a:spcBef>
                          <a:spcPts val="555"/>
                        </a:spcBef>
                      </a:pPr>
                      <a:r>
                        <a:rPr sz="1400" b="1" spc="-20" dirty="0">
                          <a:solidFill>
                            <a:srgbClr val="FFFFFF"/>
                          </a:solidFill>
                          <a:latin typeface="Arial"/>
                          <a:cs typeface="Arial"/>
                        </a:rPr>
                        <a:t>13%</a:t>
                      </a:r>
                      <a:endParaRPr sz="1400">
                        <a:latin typeface="Arial"/>
                        <a:cs typeface="Arial"/>
                      </a:endParaRPr>
                    </a:p>
                  </a:txBody>
                  <a:tcPr marL="0" marR="0" marT="70477" marB="0">
                    <a:solidFill>
                      <a:srgbClr val="A000FF"/>
                    </a:solidFill>
                  </a:tcPr>
                </a:tc>
                <a:extLst>
                  <a:ext uri="{0D108BD9-81ED-4DB2-BD59-A6C34878D82A}"/>
                </a:extLst>
              </a:tr>
            </a:tbl>
          </a:graphicData>
        </a:graphic>
      </p:graphicFrame>
      <p:graphicFrame>
        <p:nvGraphicFramePr>
          <p:cNvPr id="15" name="object 15"/>
          <p:cNvGraphicFramePr>
            <a:graphicFrameLocks noGrp="1"/>
          </p:cNvGraphicFramePr>
          <p:nvPr/>
        </p:nvGraphicFramePr>
        <p:xfrm>
          <a:off x="9837738" y="2203450"/>
          <a:ext cx="454025" cy="2620963"/>
        </p:xfrm>
        <a:graphic>
          <a:graphicData uri="http://schemas.openxmlformats.org/drawingml/2006/table">
            <a:tbl>
              <a:tblPr firstRow="1" bandRow="1">
                <a:tableStyleId>{2D5ABB26-0587-4C30-8999-92F81FD0307C}</a:tableStyleId>
              </a:tblPr>
              <a:tblGrid>
                <a:gridCol w="454025">
                  <a:extLst>
                    <a:ext uri="{9D8B030D-6E8A-4147-A177-3AD203B41FA5}"/>
                  </a:extLst>
                </a:gridCol>
              </a:tblGrid>
              <a:tr h="452573">
                <a:tc>
                  <a:txBody>
                    <a:bodyPr/>
                    <a:lstStyle/>
                    <a:p>
                      <a:pPr marL="59055">
                        <a:lnSpc>
                          <a:spcPct val="100000"/>
                        </a:lnSpc>
                        <a:spcBef>
                          <a:spcPts val="1015"/>
                        </a:spcBef>
                      </a:pPr>
                      <a:r>
                        <a:rPr sz="1400" b="1" spc="-55" dirty="0">
                          <a:solidFill>
                            <a:srgbClr val="FFFFFF"/>
                          </a:solidFill>
                          <a:latin typeface="Arial"/>
                          <a:cs typeface="Arial"/>
                        </a:rPr>
                        <a:t>17%</a:t>
                      </a:r>
                      <a:endParaRPr sz="1400">
                        <a:latin typeface="Arial"/>
                        <a:cs typeface="Arial"/>
                      </a:endParaRPr>
                    </a:p>
                  </a:txBody>
                  <a:tcPr marL="0" marR="0" marT="128890" marB="0">
                    <a:solidFill>
                      <a:srgbClr val="00B9FF"/>
                    </a:solidFill>
                  </a:tcPr>
                </a:tc>
                <a:extLst>
                  <a:ext uri="{0D108BD9-81ED-4DB2-BD59-A6C34878D82A}"/>
                </a:extLst>
              </a:tr>
              <a:tr h="583622">
                <a:tc>
                  <a:txBody>
                    <a:bodyPr/>
                    <a:lstStyle/>
                    <a:p>
                      <a:pPr>
                        <a:lnSpc>
                          <a:spcPct val="100000"/>
                        </a:lnSpc>
                        <a:spcBef>
                          <a:spcPts val="40"/>
                        </a:spcBef>
                      </a:pPr>
                      <a:endParaRPr sz="1300">
                        <a:latin typeface="Times New Roman"/>
                        <a:cs typeface="Times New Roman"/>
                      </a:endParaRPr>
                    </a:p>
                    <a:p>
                      <a:pPr marL="42545">
                        <a:lnSpc>
                          <a:spcPct val="100000"/>
                        </a:lnSpc>
                      </a:pPr>
                      <a:r>
                        <a:rPr sz="1400" b="1" spc="35" dirty="0">
                          <a:solidFill>
                            <a:srgbClr val="FFFFFF"/>
                          </a:solidFill>
                          <a:latin typeface="Arial"/>
                          <a:cs typeface="Arial"/>
                        </a:rPr>
                        <a:t>22%</a:t>
                      </a:r>
                      <a:endParaRPr sz="1400">
                        <a:latin typeface="Arial"/>
                        <a:cs typeface="Arial"/>
                      </a:endParaRPr>
                    </a:p>
                  </a:txBody>
                  <a:tcPr marL="0" marR="0" marT="5079" marB="0">
                    <a:solidFill>
                      <a:srgbClr val="460073"/>
                    </a:solidFill>
                  </a:tcPr>
                </a:tc>
                <a:extLst>
                  <a:ext uri="{0D108BD9-81ED-4DB2-BD59-A6C34878D82A}"/>
                </a:extLst>
              </a:tr>
              <a:tr h="854860">
                <a:tc>
                  <a:txBody>
                    <a:bodyPr/>
                    <a:lstStyle/>
                    <a:p>
                      <a:pPr>
                        <a:lnSpc>
                          <a:spcPct val="100000"/>
                        </a:lnSpc>
                      </a:pPr>
                      <a:endParaRPr sz="1400">
                        <a:latin typeface="Times New Roman"/>
                        <a:cs typeface="Times New Roman"/>
                      </a:endParaRPr>
                    </a:p>
                    <a:p>
                      <a:pPr marL="39370">
                        <a:lnSpc>
                          <a:spcPct val="100000"/>
                        </a:lnSpc>
                        <a:spcBef>
                          <a:spcPts val="994"/>
                        </a:spcBef>
                      </a:pPr>
                      <a:r>
                        <a:rPr sz="1400" b="1" spc="55" dirty="0">
                          <a:solidFill>
                            <a:srgbClr val="FFFFFF"/>
                          </a:solidFill>
                          <a:latin typeface="Arial"/>
                          <a:cs typeface="Arial"/>
                        </a:rPr>
                        <a:t>32%</a:t>
                      </a:r>
                      <a:endParaRPr sz="1400">
                        <a:latin typeface="Arial"/>
                        <a:cs typeface="Arial"/>
                      </a:endParaRPr>
                    </a:p>
                  </a:txBody>
                  <a:tcPr marL="0" marR="0" marT="0" marB="0">
                    <a:solidFill>
                      <a:srgbClr val="7500C0"/>
                    </a:solidFill>
                  </a:tcPr>
                </a:tc>
                <a:extLst>
                  <a:ext uri="{0D108BD9-81ED-4DB2-BD59-A6C34878D82A}"/>
                </a:extLst>
              </a:tr>
              <a:tr h="729908">
                <a:tc>
                  <a:txBody>
                    <a:bodyPr/>
                    <a:lstStyle/>
                    <a:p>
                      <a:pPr>
                        <a:lnSpc>
                          <a:spcPct val="100000"/>
                        </a:lnSpc>
                        <a:spcBef>
                          <a:spcPts val="45"/>
                        </a:spcBef>
                      </a:pPr>
                      <a:endParaRPr sz="1800">
                        <a:latin typeface="Times New Roman"/>
                        <a:cs typeface="Times New Roman"/>
                      </a:endParaRPr>
                    </a:p>
                    <a:p>
                      <a:pPr marL="45720">
                        <a:lnSpc>
                          <a:spcPct val="100000"/>
                        </a:lnSpc>
                      </a:pPr>
                      <a:r>
                        <a:rPr sz="1400" b="1" spc="20" dirty="0">
                          <a:solidFill>
                            <a:srgbClr val="FFFFFF"/>
                          </a:solidFill>
                          <a:latin typeface="Arial"/>
                          <a:cs typeface="Arial"/>
                        </a:rPr>
                        <a:t>27%</a:t>
                      </a:r>
                      <a:endParaRPr sz="1400">
                        <a:latin typeface="Arial"/>
                        <a:cs typeface="Arial"/>
                      </a:endParaRPr>
                    </a:p>
                  </a:txBody>
                  <a:tcPr marL="0" marR="0" marT="5714" marB="0">
                    <a:solidFill>
                      <a:srgbClr val="A000FF"/>
                    </a:solidFill>
                  </a:tcPr>
                </a:tc>
                <a:extLst>
                  <a:ext uri="{0D108BD9-81ED-4DB2-BD59-A6C34878D82A}"/>
                </a:extLst>
              </a:tr>
            </a:tbl>
          </a:graphicData>
        </a:graphic>
      </p:graphicFrame>
      <p:graphicFrame>
        <p:nvGraphicFramePr>
          <p:cNvPr id="16" name="object 16"/>
          <p:cNvGraphicFramePr>
            <a:graphicFrameLocks noGrp="1"/>
          </p:cNvGraphicFramePr>
          <p:nvPr/>
        </p:nvGraphicFramePr>
        <p:xfrm>
          <a:off x="10974388" y="2203450"/>
          <a:ext cx="454025" cy="2620962"/>
        </p:xfrm>
        <a:graphic>
          <a:graphicData uri="http://schemas.openxmlformats.org/drawingml/2006/table">
            <a:tbl>
              <a:tblPr firstRow="1" bandRow="1">
                <a:tableStyleId>{2D5ABB26-0587-4C30-8999-92F81FD0307C}</a:tableStyleId>
              </a:tblPr>
              <a:tblGrid>
                <a:gridCol w="454025">
                  <a:extLst>
                    <a:ext uri="{9D8B030D-6E8A-4147-A177-3AD203B41FA5}"/>
                  </a:extLst>
                </a:gridCol>
              </a:tblGrid>
              <a:tr h="513526">
                <a:tc>
                  <a:txBody>
                    <a:bodyPr/>
                    <a:lstStyle/>
                    <a:p>
                      <a:pPr marL="1270" algn="ctr">
                        <a:lnSpc>
                          <a:spcPct val="100000"/>
                        </a:lnSpc>
                        <a:spcBef>
                          <a:spcPts val="1255"/>
                        </a:spcBef>
                      </a:pPr>
                      <a:r>
                        <a:rPr sz="1400" b="1" spc="-10" dirty="0">
                          <a:solidFill>
                            <a:srgbClr val="FFFFFF"/>
                          </a:solidFill>
                          <a:latin typeface="Arial"/>
                          <a:cs typeface="Arial"/>
                        </a:rPr>
                        <a:t>19%</a:t>
                      </a:r>
                      <a:endParaRPr sz="1400">
                        <a:latin typeface="Arial"/>
                        <a:cs typeface="Arial"/>
                      </a:endParaRPr>
                    </a:p>
                  </a:txBody>
                  <a:tcPr marL="0" marR="0" marT="159366" marB="0">
                    <a:solidFill>
                      <a:srgbClr val="00B9FF"/>
                    </a:solidFill>
                  </a:tcPr>
                </a:tc>
                <a:extLst>
                  <a:ext uri="{0D108BD9-81ED-4DB2-BD59-A6C34878D82A}"/>
                </a:extLst>
              </a:tr>
              <a:tr h="758860">
                <a:tc>
                  <a:txBody>
                    <a:bodyPr/>
                    <a:lstStyle/>
                    <a:p>
                      <a:pPr>
                        <a:lnSpc>
                          <a:spcPct val="100000"/>
                        </a:lnSpc>
                        <a:spcBef>
                          <a:spcPts val="40"/>
                        </a:spcBef>
                      </a:pPr>
                      <a:endParaRPr sz="1900">
                        <a:latin typeface="Times New Roman"/>
                        <a:cs typeface="Times New Roman"/>
                      </a:endParaRPr>
                    </a:p>
                    <a:p>
                      <a:pPr marL="635" algn="ctr">
                        <a:lnSpc>
                          <a:spcPct val="100000"/>
                        </a:lnSpc>
                      </a:pPr>
                      <a:r>
                        <a:rPr sz="1400" b="1" spc="60" dirty="0">
                          <a:solidFill>
                            <a:srgbClr val="FFFFFF"/>
                          </a:solidFill>
                          <a:latin typeface="Arial"/>
                          <a:cs typeface="Arial"/>
                        </a:rPr>
                        <a:t>28%</a:t>
                      </a:r>
                      <a:endParaRPr sz="1400">
                        <a:latin typeface="Arial"/>
                        <a:cs typeface="Arial"/>
                      </a:endParaRPr>
                    </a:p>
                  </a:txBody>
                  <a:tcPr marL="0" marR="0" marT="5079" marB="0">
                    <a:solidFill>
                      <a:srgbClr val="460073"/>
                    </a:solidFill>
                  </a:tcPr>
                </a:tc>
                <a:extLst>
                  <a:ext uri="{0D108BD9-81ED-4DB2-BD59-A6C34878D82A}"/>
                </a:extLst>
              </a:tr>
              <a:tr h="675050">
                <a:tc>
                  <a:txBody>
                    <a:bodyPr/>
                    <a:lstStyle/>
                    <a:p>
                      <a:pPr>
                        <a:lnSpc>
                          <a:spcPct val="100000"/>
                        </a:lnSpc>
                      </a:pPr>
                      <a:endParaRPr sz="1600">
                        <a:latin typeface="Times New Roman"/>
                        <a:cs typeface="Times New Roman"/>
                      </a:endParaRPr>
                    </a:p>
                    <a:p>
                      <a:pPr marL="1905" algn="ctr">
                        <a:lnSpc>
                          <a:spcPct val="100000"/>
                        </a:lnSpc>
                      </a:pPr>
                      <a:r>
                        <a:rPr sz="1400" b="1" spc="45" dirty="0">
                          <a:solidFill>
                            <a:srgbClr val="FFFFFF"/>
                          </a:solidFill>
                          <a:latin typeface="Arial"/>
                          <a:cs typeface="Arial"/>
                        </a:rPr>
                        <a:t>25%</a:t>
                      </a:r>
                      <a:endParaRPr sz="1400">
                        <a:latin typeface="Arial"/>
                        <a:cs typeface="Arial"/>
                      </a:endParaRPr>
                    </a:p>
                  </a:txBody>
                  <a:tcPr marL="0" marR="0" marT="0" marB="0">
                    <a:solidFill>
                      <a:srgbClr val="7500C0"/>
                    </a:solidFill>
                  </a:tcPr>
                </a:tc>
                <a:extLst>
                  <a:ext uri="{0D108BD9-81ED-4DB2-BD59-A6C34878D82A}"/>
                </a:extLst>
              </a:tr>
              <a:tr h="673526">
                <a:tc>
                  <a:txBody>
                    <a:bodyPr/>
                    <a:lstStyle/>
                    <a:p>
                      <a:pPr>
                        <a:lnSpc>
                          <a:spcPct val="100000"/>
                        </a:lnSpc>
                        <a:spcBef>
                          <a:spcPts val="55"/>
                        </a:spcBef>
                      </a:pPr>
                      <a:endParaRPr sz="1600">
                        <a:latin typeface="Times New Roman"/>
                        <a:cs typeface="Times New Roman"/>
                      </a:endParaRPr>
                    </a:p>
                    <a:p>
                      <a:pPr marL="1905" algn="ctr">
                        <a:lnSpc>
                          <a:spcPct val="100000"/>
                        </a:lnSpc>
                      </a:pPr>
                      <a:r>
                        <a:rPr sz="1400" b="1" spc="45" dirty="0">
                          <a:solidFill>
                            <a:srgbClr val="FFFFFF"/>
                          </a:solidFill>
                          <a:latin typeface="Arial"/>
                          <a:cs typeface="Arial"/>
                        </a:rPr>
                        <a:t>25%</a:t>
                      </a:r>
                      <a:endParaRPr sz="1400">
                        <a:latin typeface="Arial"/>
                        <a:cs typeface="Arial"/>
                      </a:endParaRPr>
                    </a:p>
                  </a:txBody>
                  <a:tcPr marL="0" marR="0" marT="6984" marB="0">
                    <a:solidFill>
                      <a:srgbClr val="A000FF"/>
                    </a:solidFill>
                  </a:tcPr>
                </a:tc>
                <a:extLst>
                  <a:ext uri="{0D108BD9-81ED-4DB2-BD59-A6C34878D82A}"/>
                </a:extLst>
              </a:tr>
            </a:tbl>
          </a:graphicData>
        </a:graphic>
      </p:graphicFrame>
      <p:sp>
        <p:nvSpPr>
          <p:cNvPr id="17" name="object 17"/>
          <p:cNvSpPr txBox="1"/>
          <p:nvPr/>
        </p:nvSpPr>
        <p:spPr>
          <a:xfrm>
            <a:off x="490538" y="5792788"/>
            <a:ext cx="10875962" cy="509587"/>
          </a:xfrm>
          <a:prstGeom prst="rect">
            <a:avLst/>
          </a:prstGeom>
        </p:spPr>
        <p:txBody>
          <a:bodyPr lIns="0" tIns="22225"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900"/>
              </a:lnSpc>
              <a:spcBef>
                <a:spcPts val="175"/>
              </a:spcBef>
            </a:pPr>
            <a:r>
              <a:rPr lang="en-US" sz="1600" b="1">
                <a:solidFill>
                  <a:srgbClr val="EDEDED"/>
                </a:solidFill>
                <a:latin typeface="Arial" charset="0"/>
              </a:rPr>
              <a:t>When asked to rank which of the DARQ technologies will have the greatest impact on their organization over  the next three years, 43% of Communications Industry executives ranked AI number one</a:t>
            </a:r>
            <a:endParaRPr lang="en-US" sz="1600">
              <a:solidFill>
                <a:srgbClr val="EDEDED"/>
              </a:solidFill>
              <a:latin typeface="Arial" charset="0"/>
            </a:endParaRPr>
          </a:p>
        </p:txBody>
      </p:sp>
      <p:sp>
        <p:nvSpPr>
          <p:cNvPr id="18" name="object 18"/>
          <p:cNvSpPr txBox="1"/>
          <p:nvPr/>
        </p:nvSpPr>
        <p:spPr>
          <a:xfrm>
            <a:off x="2432050" y="1682750"/>
            <a:ext cx="658813" cy="258763"/>
          </a:xfrm>
          <a:prstGeom prst="rect">
            <a:avLst/>
          </a:prstGeom>
        </p:spPr>
        <p:txBody>
          <a:bodyPr lIns="0" tIns="12065" rIns="0" bIns="0">
            <a:spAutoFit/>
          </a:bodyPr>
          <a:lstStyle/>
          <a:p>
            <a:pPr marL="12700" fontAlgn="auto">
              <a:spcBef>
                <a:spcPts val="95"/>
              </a:spcBef>
              <a:spcAft>
                <a:spcPts val="0"/>
              </a:spcAft>
              <a:defRPr/>
            </a:pPr>
            <a:r>
              <a:rPr sz="1600" spc="35" dirty="0">
                <a:solidFill>
                  <a:schemeClr val="accent3">
                    <a:lumMod val="20000"/>
                    <a:lumOff val="80000"/>
                  </a:schemeClr>
                </a:solidFill>
                <a:latin typeface="Arial"/>
                <a:cs typeface="Arial"/>
              </a:rPr>
              <a:t>Gl</a:t>
            </a:r>
            <a:r>
              <a:rPr sz="1600" spc="70" dirty="0">
                <a:solidFill>
                  <a:schemeClr val="accent3">
                    <a:lumMod val="20000"/>
                    <a:lumOff val="80000"/>
                  </a:schemeClr>
                </a:solidFill>
                <a:latin typeface="Arial"/>
                <a:cs typeface="Arial"/>
              </a:rPr>
              <a:t>ob</a:t>
            </a:r>
            <a:r>
              <a:rPr sz="1600" spc="60" dirty="0">
                <a:solidFill>
                  <a:schemeClr val="accent3">
                    <a:lumMod val="20000"/>
                    <a:lumOff val="80000"/>
                  </a:schemeClr>
                </a:solidFill>
                <a:latin typeface="Arial"/>
                <a:cs typeface="Arial"/>
              </a:rPr>
              <a:t>a</a:t>
            </a:r>
            <a:r>
              <a:rPr sz="1600" spc="70" dirty="0">
                <a:solidFill>
                  <a:schemeClr val="accent3">
                    <a:lumMod val="20000"/>
                    <a:lumOff val="80000"/>
                  </a:schemeClr>
                </a:solidFill>
                <a:latin typeface="Arial"/>
                <a:cs typeface="Arial"/>
              </a:rPr>
              <a:t>l</a:t>
            </a:r>
            <a:endParaRPr sz="1600" dirty="0">
              <a:solidFill>
                <a:schemeClr val="accent3">
                  <a:lumMod val="20000"/>
                  <a:lumOff val="80000"/>
                </a:schemeClr>
              </a:solidFill>
              <a:latin typeface="Arial"/>
              <a:cs typeface="Arial"/>
            </a:endParaRPr>
          </a:p>
        </p:txBody>
      </p:sp>
      <p:sp>
        <p:nvSpPr>
          <p:cNvPr id="19" name="object 19"/>
          <p:cNvSpPr txBox="1"/>
          <p:nvPr/>
        </p:nvSpPr>
        <p:spPr>
          <a:xfrm>
            <a:off x="8416925" y="1614488"/>
            <a:ext cx="1684338" cy="257175"/>
          </a:xfrm>
          <a:prstGeom prst="rect">
            <a:avLst/>
          </a:prstGeom>
        </p:spPr>
        <p:txBody>
          <a:bodyPr lIns="0" tIns="12065" rIns="0" bIns="0">
            <a:spAutoFit/>
          </a:bodyPr>
          <a:lstStyle/>
          <a:p>
            <a:pPr marL="12700" fontAlgn="auto">
              <a:spcBef>
                <a:spcPts val="95"/>
              </a:spcBef>
              <a:spcAft>
                <a:spcPts val="0"/>
              </a:spcAft>
              <a:defRPr/>
            </a:pPr>
            <a:r>
              <a:rPr sz="1600" spc="100" dirty="0">
                <a:solidFill>
                  <a:schemeClr val="accent3">
                    <a:lumMod val="20000"/>
                    <a:lumOff val="80000"/>
                  </a:schemeClr>
                </a:solidFill>
                <a:latin typeface="Arial"/>
                <a:cs typeface="Arial"/>
              </a:rPr>
              <a:t>Comm</a:t>
            </a:r>
            <a:r>
              <a:rPr sz="1600" spc="75" dirty="0">
                <a:solidFill>
                  <a:schemeClr val="accent3">
                    <a:lumMod val="20000"/>
                    <a:lumOff val="80000"/>
                  </a:schemeClr>
                </a:solidFill>
                <a:latin typeface="Arial"/>
                <a:cs typeface="Arial"/>
              </a:rPr>
              <a:t>uni</a:t>
            </a:r>
            <a:r>
              <a:rPr sz="1600" spc="120" dirty="0">
                <a:solidFill>
                  <a:schemeClr val="accent3">
                    <a:lumMod val="20000"/>
                    <a:lumOff val="80000"/>
                  </a:schemeClr>
                </a:solidFill>
                <a:latin typeface="Arial"/>
                <a:cs typeface="Arial"/>
              </a:rPr>
              <a:t>c</a:t>
            </a:r>
            <a:r>
              <a:rPr sz="1600" spc="-20" dirty="0">
                <a:solidFill>
                  <a:schemeClr val="accent3">
                    <a:lumMod val="20000"/>
                    <a:lumOff val="80000"/>
                  </a:schemeClr>
                </a:solidFill>
                <a:latin typeface="Arial"/>
                <a:cs typeface="Arial"/>
              </a:rPr>
              <a:t>a</a:t>
            </a:r>
            <a:r>
              <a:rPr sz="1600" spc="105" dirty="0">
                <a:solidFill>
                  <a:schemeClr val="accent3">
                    <a:lumMod val="20000"/>
                    <a:lumOff val="80000"/>
                  </a:schemeClr>
                </a:solidFill>
                <a:latin typeface="Arial"/>
                <a:cs typeface="Arial"/>
              </a:rPr>
              <a:t>ti</a:t>
            </a:r>
            <a:r>
              <a:rPr sz="1600" spc="55" dirty="0">
                <a:solidFill>
                  <a:schemeClr val="accent3">
                    <a:lumMod val="20000"/>
                    <a:lumOff val="80000"/>
                  </a:schemeClr>
                </a:solidFill>
                <a:latin typeface="Arial"/>
                <a:cs typeface="Arial"/>
              </a:rPr>
              <a:t>ons</a:t>
            </a:r>
            <a:endParaRPr sz="1600" dirty="0">
              <a:solidFill>
                <a:schemeClr val="accent3">
                  <a:lumMod val="20000"/>
                  <a:lumOff val="80000"/>
                </a:schemeClr>
              </a:solidFill>
              <a:latin typeface="Arial"/>
              <a:cs typeface="Aria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object 2"/>
          <p:cNvSpPr txBox="1"/>
          <p:nvPr/>
        </p:nvSpPr>
        <p:spPr>
          <a:xfrm>
            <a:off x="385763" y="2549525"/>
            <a:ext cx="4430712" cy="1731963"/>
          </a:xfrm>
          <a:prstGeom prst="rect">
            <a:avLst/>
          </a:prstGeom>
        </p:spPr>
        <p:txBody>
          <a:bodyPr lIns="0" tIns="12065"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ts val="100"/>
              </a:spcBef>
            </a:pPr>
            <a:r>
              <a:rPr lang="en-US" sz="2800">
                <a:solidFill>
                  <a:srgbClr val="EDEDED"/>
                </a:solidFill>
                <a:latin typeface="Arial" charset="0"/>
              </a:rPr>
              <a:t>Like SMAC, DARQ</a:t>
            </a:r>
          </a:p>
          <a:p>
            <a:r>
              <a:rPr lang="en-US" sz="2800">
                <a:solidFill>
                  <a:srgbClr val="EDEDED"/>
                </a:solidFill>
                <a:latin typeface="Arial" charset="0"/>
              </a:rPr>
              <a:t>technologies will be greater  together than they are  separately</a:t>
            </a:r>
          </a:p>
        </p:txBody>
      </p:sp>
      <p:sp>
        <p:nvSpPr>
          <p:cNvPr id="3" name="object 3"/>
          <p:cNvSpPr txBox="1">
            <a:spLocks noGrp="1"/>
          </p:cNvSpPr>
          <p:nvPr>
            <p:ph type="title"/>
          </p:nvPr>
        </p:nvSpPr>
        <p:spPr>
          <a:xfrm>
            <a:off x="366713" y="736600"/>
            <a:ext cx="10666412" cy="1508125"/>
          </a:xfrm>
        </p:spPr>
        <p:txBody>
          <a:bodyPr tIns="94615">
            <a:spAutoFit/>
          </a:bodyPr>
          <a:lstStyle/>
          <a:p>
            <a:pPr marL="12700">
              <a:lnSpc>
                <a:spcPct val="85000"/>
              </a:lnSpc>
              <a:spcBef>
                <a:spcPts val="750"/>
              </a:spcBef>
            </a:pPr>
            <a:r>
              <a:rPr lang="en-US" sz="3600" smtClean="0">
                <a:solidFill>
                  <a:schemeClr val="bg1"/>
                </a:solidFill>
                <a:latin typeface="Arial" charset="0"/>
                <a:cs typeface="Arial" charset="0"/>
              </a:rPr>
              <a:t>Some DARQ technologies may seem more  impactful today, but exploring all four will be  crucial to take advantage of combinatorial effects</a:t>
            </a:r>
          </a:p>
        </p:txBody>
      </p:sp>
      <p:sp>
        <p:nvSpPr>
          <p:cNvPr id="4" name="object 4"/>
          <p:cNvSpPr txBox="1"/>
          <p:nvPr/>
        </p:nvSpPr>
        <p:spPr>
          <a:xfrm>
            <a:off x="5499100" y="2543175"/>
            <a:ext cx="5502275" cy="757238"/>
          </a:xfrm>
          <a:prstGeom prst="rect">
            <a:avLst/>
          </a:prstGeom>
        </p:spPr>
        <p:txBody>
          <a:bodyPr lIns="0" tIns="12065"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ts val="100"/>
              </a:spcBef>
            </a:pPr>
            <a:r>
              <a:rPr lang="en-US" sz="1600" b="1">
                <a:solidFill>
                  <a:srgbClr val="EDEDED"/>
                </a:solidFill>
                <a:latin typeface="Arial" charset="0"/>
              </a:rPr>
              <a:t>How do you anticipate the combination of DARQ  technologies will transform your organization over the  next three years?</a:t>
            </a:r>
            <a:endParaRPr lang="en-US" sz="1600">
              <a:solidFill>
                <a:srgbClr val="EDEDED"/>
              </a:solidFill>
              <a:latin typeface="Arial" charset="0"/>
            </a:endParaRPr>
          </a:p>
        </p:txBody>
      </p:sp>
      <p:sp>
        <p:nvSpPr>
          <p:cNvPr id="8197" name="object 5"/>
          <p:cNvSpPr>
            <a:spLocks/>
          </p:cNvSpPr>
          <p:nvPr/>
        </p:nvSpPr>
        <p:spPr bwMode="auto">
          <a:xfrm>
            <a:off x="5232400" y="2601913"/>
            <a:ext cx="0" cy="3130550"/>
          </a:xfrm>
          <a:custGeom>
            <a:avLst/>
            <a:gdLst>
              <a:gd name="T0" fmla="*/ 0 h 3131185"/>
              <a:gd name="T1" fmla="*/ 3130588 h 3131185"/>
            </a:gdLst>
            <a:ahLst/>
            <a:cxnLst>
              <a:cxn ang="0">
                <a:pos x="0" y="T0"/>
              </a:cxn>
              <a:cxn ang="0">
                <a:pos x="0" y="T1"/>
              </a:cxn>
            </a:cxnLst>
            <a:rect l="0" t="0" r="r" b="b"/>
            <a:pathLst>
              <a:path h="3131185">
                <a:moveTo>
                  <a:pt x="0" y="0"/>
                </a:moveTo>
                <a:lnTo>
                  <a:pt x="0" y="3130588"/>
                </a:lnTo>
              </a:path>
            </a:pathLst>
          </a:custGeom>
          <a:noFill/>
          <a:ln w="12192">
            <a:solidFill>
              <a:srgbClr val="D7D7D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nvGrpSpPr>
          <p:cNvPr id="8198" name="object 7"/>
          <p:cNvGrpSpPr>
            <a:grpSpLocks/>
          </p:cNvGrpSpPr>
          <p:nvPr/>
        </p:nvGrpSpPr>
        <p:grpSpPr bwMode="auto">
          <a:xfrm>
            <a:off x="7654925" y="3440113"/>
            <a:ext cx="2108200" cy="315912"/>
            <a:chOff x="7655052" y="3439667"/>
            <a:chExt cx="2108200" cy="315595"/>
          </a:xfrm>
        </p:grpSpPr>
        <p:sp>
          <p:nvSpPr>
            <p:cNvPr id="8234" name="object 8"/>
            <p:cNvSpPr>
              <a:spLocks/>
            </p:cNvSpPr>
            <p:nvPr/>
          </p:nvSpPr>
          <p:spPr bwMode="auto">
            <a:xfrm>
              <a:off x="7655052" y="3439667"/>
              <a:ext cx="1938655" cy="157480"/>
            </a:xfrm>
            <a:custGeom>
              <a:avLst/>
              <a:gdLst>
                <a:gd name="T0" fmla="*/ 1938527 w 1938654"/>
                <a:gd name="T1" fmla="*/ 0 h 157479"/>
                <a:gd name="T2" fmla="*/ 0 w 1938654"/>
                <a:gd name="T3" fmla="*/ 0 h 157479"/>
                <a:gd name="T4" fmla="*/ 0 w 1938654"/>
                <a:gd name="T5" fmla="*/ 156972 h 157479"/>
                <a:gd name="T6" fmla="*/ 1938527 w 1938654"/>
                <a:gd name="T7" fmla="*/ 156972 h 157479"/>
                <a:gd name="T8" fmla="*/ 1938527 w 1938654"/>
                <a:gd name="T9" fmla="*/ 0 h 157479"/>
              </a:gdLst>
              <a:ahLst/>
              <a:cxnLst>
                <a:cxn ang="0">
                  <a:pos x="T0" y="T1"/>
                </a:cxn>
                <a:cxn ang="0">
                  <a:pos x="T2" y="T3"/>
                </a:cxn>
                <a:cxn ang="0">
                  <a:pos x="T4" y="T5"/>
                </a:cxn>
                <a:cxn ang="0">
                  <a:pos x="T6" y="T7"/>
                </a:cxn>
                <a:cxn ang="0">
                  <a:pos x="T8" y="T9"/>
                </a:cxn>
              </a:cxnLst>
              <a:rect l="0" t="0" r="r" b="b"/>
              <a:pathLst>
                <a:path w="1938654" h="157479">
                  <a:moveTo>
                    <a:pt x="1938527" y="0"/>
                  </a:moveTo>
                  <a:lnTo>
                    <a:pt x="0" y="0"/>
                  </a:lnTo>
                  <a:lnTo>
                    <a:pt x="0" y="156972"/>
                  </a:lnTo>
                  <a:lnTo>
                    <a:pt x="1938527" y="156972"/>
                  </a:lnTo>
                  <a:lnTo>
                    <a:pt x="1938527" y="0"/>
                  </a:lnTo>
                  <a:close/>
                </a:path>
              </a:pathLst>
            </a:custGeom>
            <a:solidFill>
              <a:srgbClr val="00B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235" name="object 9"/>
            <p:cNvSpPr>
              <a:spLocks/>
            </p:cNvSpPr>
            <p:nvPr/>
          </p:nvSpPr>
          <p:spPr bwMode="auto">
            <a:xfrm>
              <a:off x="7655052" y="3596639"/>
              <a:ext cx="2108200" cy="158750"/>
            </a:xfrm>
            <a:custGeom>
              <a:avLst/>
              <a:gdLst>
                <a:gd name="T0" fmla="*/ 2107692 w 2108200"/>
                <a:gd name="T1" fmla="*/ 0 h 158750"/>
                <a:gd name="T2" fmla="*/ 0 w 2108200"/>
                <a:gd name="T3" fmla="*/ 0 h 158750"/>
                <a:gd name="T4" fmla="*/ 0 w 2108200"/>
                <a:gd name="T5" fmla="*/ 158496 h 158750"/>
                <a:gd name="T6" fmla="*/ 2107692 w 2108200"/>
                <a:gd name="T7" fmla="*/ 158496 h 158750"/>
                <a:gd name="T8" fmla="*/ 2107692 w 2108200"/>
                <a:gd name="T9" fmla="*/ 0 h 158750"/>
              </a:gdLst>
              <a:ahLst/>
              <a:cxnLst>
                <a:cxn ang="0">
                  <a:pos x="T0" y="T1"/>
                </a:cxn>
                <a:cxn ang="0">
                  <a:pos x="T2" y="T3"/>
                </a:cxn>
                <a:cxn ang="0">
                  <a:pos x="T4" y="T5"/>
                </a:cxn>
                <a:cxn ang="0">
                  <a:pos x="T6" y="T7"/>
                </a:cxn>
                <a:cxn ang="0">
                  <a:pos x="T8" y="T9"/>
                </a:cxn>
              </a:cxnLst>
              <a:rect l="0" t="0" r="r" b="b"/>
              <a:pathLst>
                <a:path w="2108200" h="158750">
                  <a:moveTo>
                    <a:pt x="2107692" y="0"/>
                  </a:moveTo>
                  <a:lnTo>
                    <a:pt x="0" y="0"/>
                  </a:lnTo>
                  <a:lnTo>
                    <a:pt x="0" y="158496"/>
                  </a:lnTo>
                  <a:lnTo>
                    <a:pt x="2107692" y="158496"/>
                  </a:lnTo>
                  <a:lnTo>
                    <a:pt x="2107692" y="0"/>
                  </a:lnTo>
                  <a:close/>
                </a:path>
              </a:pathLst>
            </a:custGeom>
            <a:solidFill>
              <a:srgbClr val="750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grpSp>
      <p:grpSp>
        <p:nvGrpSpPr>
          <p:cNvPr id="8199" name="object 10"/>
          <p:cNvGrpSpPr>
            <a:grpSpLocks/>
          </p:cNvGrpSpPr>
          <p:nvPr/>
        </p:nvGrpSpPr>
        <p:grpSpPr bwMode="auto">
          <a:xfrm>
            <a:off x="7654925" y="3989388"/>
            <a:ext cx="3000375" cy="314325"/>
            <a:chOff x="7655052" y="3989832"/>
            <a:chExt cx="3001010" cy="314325"/>
          </a:xfrm>
        </p:grpSpPr>
        <p:sp>
          <p:nvSpPr>
            <p:cNvPr id="8232" name="object 11"/>
            <p:cNvSpPr>
              <a:spLocks/>
            </p:cNvSpPr>
            <p:nvPr/>
          </p:nvSpPr>
          <p:spPr bwMode="auto">
            <a:xfrm>
              <a:off x="7655052" y="3989832"/>
              <a:ext cx="2889885" cy="157480"/>
            </a:xfrm>
            <a:custGeom>
              <a:avLst/>
              <a:gdLst>
                <a:gd name="T0" fmla="*/ 2889504 w 2889884"/>
                <a:gd name="T1" fmla="*/ 0 h 157479"/>
                <a:gd name="T2" fmla="*/ 0 w 2889884"/>
                <a:gd name="T3" fmla="*/ 0 h 157479"/>
                <a:gd name="T4" fmla="*/ 0 w 2889884"/>
                <a:gd name="T5" fmla="*/ 156972 h 157479"/>
                <a:gd name="T6" fmla="*/ 2889504 w 2889884"/>
                <a:gd name="T7" fmla="*/ 156972 h 157479"/>
                <a:gd name="T8" fmla="*/ 2889504 w 2889884"/>
                <a:gd name="T9" fmla="*/ 0 h 157479"/>
              </a:gdLst>
              <a:ahLst/>
              <a:cxnLst>
                <a:cxn ang="0">
                  <a:pos x="T0" y="T1"/>
                </a:cxn>
                <a:cxn ang="0">
                  <a:pos x="T2" y="T3"/>
                </a:cxn>
                <a:cxn ang="0">
                  <a:pos x="T4" y="T5"/>
                </a:cxn>
                <a:cxn ang="0">
                  <a:pos x="T6" y="T7"/>
                </a:cxn>
                <a:cxn ang="0">
                  <a:pos x="T8" y="T9"/>
                </a:cxn>
              </a:cxnLst>
              <a:rect l="0" t="0" r="r" b="b"/>
              <a:pathLst>
                <a:path w="2889884" h="157479">
                  <a:moveTo>
                    <a:pt x="2889504" y="0"/>
                  </a:moveTo>
                  <a:lnTo>
                    <a:pt x="0" y="0"/>
                  </a:lnTo>
                  <a:lnTo>
                    <a:pt x="0" y="156972"/>
                  </a:lnTo>
                  <a:lnTo>
                    <a:pt x="2889504" y="156972"/>
                  </a:lnTo>
                  <a:lnTo>
                    <a:pt x="2889504" y="0"/>
                  </a:lnTo>
                  <a:close/>
                </a:path>
              </a:pathLst>
            </a:custGeom>
            <a:solidFill>
              <a:srgbClr val="00B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233" name="object 12"/>
            <p:cNvSpPr>
              <a:spLocks/>
            </p:cNvSpPr>
            <p:nvPr/>
          </p:nvSpPr>
          <p:spPr bwMode="auto">
            <a:xfrm>
              <a:off x="7655052" y="4146804"/>
              <a:ext cx="3001010" cy="157480"/>
            </a:xfrm>
            <a:custGeom>
              <a:avLst/>
              <a:gdLst>
                <a:gd name="T0" fmla="*/ 3000755 w 3001009"/>
                <a:gd name="T1" fmla="*/ 0 h 157479"/>
                <a:gd name="T2" fmla="*/ 0 w 3001009"/>
                <a:gd name="T3" fmla="*/ 0 h 157479"/>
                <a:gd name="T4" fmla="*/ 0 w 3001009"/>
                <a:gd name="T5" fmla="*/ 156972 h 157479"/>
                <a:gd name="T6" fmla="*/ 3000755 w 3001009"/>
                <a:gd name="T7" fmla="*/ 156972 h 157479"/>
                <a:gd name="T8" fmla="*/ 3000755 w 3001009"/>
                <a:gd name="T9" fmla="*/ 0 h 157479"/>
              </a:gdLst>
              <a:ahLst/>
              <a:cxnLst>
                <a:cxn ang="0">
                  <a:pos x="T0" y="T1"/>
                </a:cxn>
                <a:cxn ang="0">
                  <a:pos x="T2" y="T3"/>
                </a:cxn>
                <a:cxn ang="0">
                  <a:pos x="T4" y="T5"/>
                </a:cxn>
                <a:cxn ang="0">
                  <a:pos x="T6" y="T7"/>
                </a:cxn>
                <a:cxn ang="0">
                  <a:pos x="T8" y="T9"/>
                </a:cxn>
              </a:cxnLst>
              <a:rect l="0" t="0" r="r" b="b"/>
              <a:pathLst>
                <a:path w="3001009" h="157479">
                  <a:moveTo>
                    <a:pt x="3000755" y="0"/>
                  </a:moveTo>
                  <a:lnTo>
                    <a:pt x="0" y="0"/>
                  </a:lnTo>
                  <a:lnTo>
                    <a:pt x="0" y="156972"/>
                  </a:lnTo>
                  <a:lnTo>
                    <a:pt x="3000755" y="156972"/>
                  </a:lnTo>
                  <a:lnTo>
                    <a:pt x="3000755" y="0"/>
                  </a:lnTo>
                  <a:close/>
                </a:path>
              </a:pathLst>
            </a:custGeom>
            <a:solidFill>
              <a:srgbClr val="750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grpSp>
      <p:grpSp>
        <p:nvGrpSpPr>
          <p:cNvPr id="8200" name="object 13"/>
          <p:cNvGrpSpPr>
            <a:grpSpLocks/>
          </p:cNvGrpSpPr>
          <p:nvPr/>
        </p:nvGrpSpPr>
        <p:grpSpPr bwMode="auto">
          <a:xfrm>
            <a:off x="7654925" y="4540250"/>
            <a:ext cx="1631950" cy="314325"/>
            <a:chOff x="7655052" y="4539996"/>
            <a:chExt cx="1632585" cy="314325"/>
          </a:xfrm>
        </p:grpSpPr>
        <p:sp>
          <p:nvSpPr>
            <p:cNvPr id="8230" name="object 14"/>
            <p:cNvSpPr>
              <a:spLocks/>
            </p:cNvSpPr>
            <p:nvPr/>
          </p:nvSpPr>
          <p:spPr bwMode="auto">
            <a:xfrm>
              <a:off x="7655052" y="4539996"/>
              <a:ext cx="1632585" cy="157480"/>
            </a:xfrm>
            <a:custGeom>
              <a:avLst/>
              <a:gdLst>
                <a:gd name="T0" fmla="*/ 1632203 w 1632584"/>
                <a:gd name="T1" fmla="*/ 0 h 157479"/>
                <a:gd name="T2" fmla="*/ 0 w 1632584"/>
                <a:gd name="T3" fmla="*/ 0 h 157479"/>
                <a:gd name="T4" fmla="*/ 0 w 1632584"/>
                <a:gd name="T5" fmla="*/ 156971 h 157479"/>
                <a:gd name="T6" fmla="*/ 1632203 w 1632584"/>
                <a:gd name="T7" fmla="*/ 156971 h 157479"/>
                <a:gd name="T8" fmla="*/ 1632203 w 1632584"/>
                <a:gd name="T9" fmla="*/ 0 h 157479"/>
              </a:gdLst>
              <a:ahLst/>
              <a:cxnLst>
                <a:cxn ang="0">
                  <a:pos x="T0" y="T1"/>
                </a:cxn>
                <a:cxn ang="0">
                  <a:pos x="T2" y="T3"/>
                </a:cxn>
                <a:cxn ang="0">
                  <a:pos x="T4" y="T5"/>
                </a:cxn>
                <a:cxn ang="0">
                  <a:pos x="T6" y="T7"/>
                </a:cxn>
                <a:cxn ang="0">
                  <a:pos x="T8" y="T9"/>
                </a:cxn>
              </a:cxnLst>
              <a:rect l="0" t="0" r="r" b="b"/>
              <a:pathLst>
                <a:path w="1632584" h="157479">
                  <a:moveTo>
                    <a:pt x="1632203" y="0"/>
                  </a:moveTo>
                  <a:lnTo>
                    <a:pt x="0" y="0"/>
                  </a:lnTo>
                  <a:lnTo>
                    <a:pt x="0" y="156971"/>
                  </a:lnTo>
                  <a:lnTo>
                    <a:pt x="1632203" y="156971"/>
                  </a:lnTo>
                  <a:lnTo>
                    <a:pt x="1632203" y="0"/>
                  </a:lnTo>
                  <a:close/>
                </a:path>
              </a:pathLst>
            </a:custGeom>
            <a:solidFill>
              <a:srgbClr val="00B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231" name="object 15"/>
            <p:cNvSpPr>
              <a:spLocks/>
            </p:cNvSpPr>
            <p:nvPr/>
          </p:nvSpPr>
          <p:spPr bwMode="auto">
            <a:xfrm>
              <a:off x="7655052" y="4696968"/>
              <a:ext cx="1400810" cy="157480"/>
            </a:xfrm>
            <a:custGeom>
              <a:avLst/>
              <a:gdLst>
                <a:gd name="T0" fmla="*/ 1400555 w 1400809"/>
                <a:gd name="T1" fmla="*/ 0 h 157479"/>
                <a:gd name="T2" fmla="*/ 0 w 1400809"/>
                <a:gd name="T3" fmla="*/ 0 h 157479"/>
                <a:gd name="T4" fmla="*/ 0 w 1400809"/>
                <a:gd name="T5" fmla="*/ 156971 h 157479"/>
                <a:gd name="T6" fmla="*/ 1400555 w 1400809"/>
                <a:gd name="T7" fmla="*/ 156971 h 157479"/>
                <a:gd name="T8" fmla="*/ 1400555 w 1400809"/>
                <a:gd name="T9" fmla="*/ 0 h 157479"/>
              </a:gdLst>
              <a:ahLst/>
              <a:cxnLst>
                <a:cxn ang="0">
                  <a:pos x="T0" y="T1"/>
                </a:cxn>
                <a:cxn ang="0">
                  <a:pos x="T2" y="T3"/>
                </a:cxn>
                <a:cxn ang="0">
                  <a:pos x="T4" y="T5"/>
                </a:cxn>
                <a:cxn ang="0">
                  <a:pos x="T6" y="T7"/>
                </a:cxn>
                <a:cxn ang="0">
                  <a:pos x="T8" y="T9"/>
                </a:cxn>
              </a:cxnLst>
              <a:rect l="0" t="0" r="r" b="b"/>
              <a:pathLst>
                <a:path w="1400809" h="157479">
                  <a:moveTo>
                    <a:pt x="1400555" y="0"/>
                  </a:moveTo>
                  <a:lnTo>
                    <a:pt x="0" y="0"/>
                  </a:lnTo>
                  <a:lnTo>
                    <a:pt x="0" y="156971"/>
                  </a:lnTo>
                  <a:lnTo>
                    <a:pt x="1400555" y="156971"/>
                  </a:lnTo>
                  <a:lnTo>
                    <a:pt x="1400555" y="0"/>
                  </a:lnTo>
                  <a:close/>
                </a:path>
              </a:pathLst>
            </a:custGeom>
            <a:solidFill>
              <a:srgbClr val="750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grpSp>
      <p:grpSp>
        <p:nvGrpSpPr>
          <p:cNvPr id="8201" name="object 16"/>
          <p:cNvGrpSpPr>
            <a:grpSpLocks/>
          </p:cNvGrpSpPr>
          <p:nvPr/>
        </p:nvGrpSpPr>
        <p:grpSpPr bwMode="auto">
          <a:xfrm>
            <a:off x="7654925" y="5089525"/>
            <a:ext cx="354013" cy="314325"/>
            <a:chOff x="7655052" y="5090159"/>
            <a:chExt cx="353695" cy="314325"/>
          </a:xfrm>
        </p:grpSpPr>
        <p:sp>
          <p:nvSpPr>
            <p:cNvPr id="8228" name="object 17"/>
            <p:cNvSpPr>
              <a:spLocks/>
            </p:cNvSpPr>
            <p:nvPr/>
          </p:nvSpPr>
          <p:spPr bwMode="auto">
            <a:xfrm>
              <a:off x="7655052" y="5090159"/>
              <a:ext cx="353695" cy="157480"/>
            </a:xfrm>
            <a:custGeom>
              <a:avLst/>
              <a:gdLst>
                <a:gd name="T0" fmla="*/ 353568 w 353695"/>
                <a:gd name="T1" fmla="*/ 0 h 157479"/>
                <a:gd name="T2" fmla="*/ 0 w 353695"/>
                <a:gd name="T3" fmla="*/ 0 h 157479"/>
                <a:gd name="T4" fmla="*/ 0 w 353695"/>
                <a:gd name="T5" fmla="*/ 156971 h 157479"/>
                <a:gd name="T6" fmla="*/ 353568 w 353695"/>
                <a:gd name="T7" fmla="*/ 156971 h 157479"/>
                <a:gd name="T8" fmla="*/ 353568 w 353695"/>
                <a:gd name="T9" fmla="*/ 0 h 157479"/>
              </a:gdLst>
              <a:ahLst/>
              <a:cxnLst>
                <a:cxn ang="0">
                  <a:pos x="T0" y="T1"/>
                </a:cxn>
                <a:cxn ang="0">
                  <a:pos x="T2" y="T3"/>
                </a:cxn>
                <a:cxn ang="0">
                  <a:pos x="T4" y="T5"/>
                </a:cxn>
                <a:cxn ang="0">
                  <a:pos x="T6" y="T7"/>
                </a:cxn>
                <a:cxn ang="0">
                  <a:pos x="T8" y="T9"/>
                </a:cxn>
              </a:cxnLst>
              <a:rect l="0" t="0" r="r" b="b"/>
              <a:pathLst>
                <a:path w="353695" h="157479">
                  <a:moveTo>
                    <a:pt x="353568" y="0"/>
                  </a:moveTo>
                  <a:lnTo>
                    <a:pt x="0" y="0"/>
                  </a:lnTo>
                  <a:lnTo>
                    <a:pt x="0" y="156971"/>
                  </a:lnTo>
                  <a:lnTo>
                    <a:pt x="353568" y="156971"/>
                  </a:lnTo>
                  <a:lnTo>
                    <a:pt x="353568" y="0"/>
                  </a:lnTo>
                  <a:close/>
                </a:path>
              </a:pathLst>
            </a:custGeom>
            <a:solidFill>
              <a:srgbClr val="00B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229" name="object 18"/>
            <p:cNvSpPr>
              <a:spLocks/>
            </p:cNvSpPr>
            <p:nvPr/>
          </p:nvSpPr>
          <p:spPr bwMode="auto">
            <a:xfrm>
              <a:off x="7655052" y="5247131"/>
              <a:ext cx="323215" cy="157480"/>
            </a:xfrm>
            <a:custGeom>
              <a:avLst/>
              <a:gdLst>
                <a:gd name="T0" fmla="*/ 323088 w 323215"/>
                <a:gd name="T1" fmla="*/ 0 h 157479"/>
                <a:gd name="T2" fmla="*/ 0 w 323215"/>
                <a:gd name="T3" fmla="*/ 0 h 157479"/>
                <a:gd name="T4" fmla="*/ 0 w 323215"/>
                <a:gd name="T5" fmla="*/ 156972 h 157479"/>
                <a:gd name="T6" fmla="*/ 323088 w 323215"/>
                <a:gd name="T7" fmla="*/ 156972 h 157479"/>
                <a:gd name="T8" fmla="*/ 323088 w 323215"/>
                <a:gd name="T9" fmla="*/ 0 h 157479"/>
              </a:gdLst>
              <a:ahLst/>
              <a:cxnLst>
                <a:cxn ang="0">
                  <a:pos x="T0" y="T1"/>
                </a:cxn>
                <a:cxn ang="0">
                  <a:pos x="T2" y="T3"/>
                </a:cxn>
                <a:cxn ang="0">
                  <a:pos x="T4" y="T5"/>
                </a:cxn>
                <a:cxn ang="0">
                  <a:pos x="T6" y="T7"/>
                </a:cxn>
                <a:cxn ang="0">
                  <a:pos x="T8" y="T9"/>
                </a:cxn>
              </a:cxnLst>
              <a:rect l="0" t="0" r="r" b="b"/>
              <a:pathLst>
                <a:path w="323215" h="157479">
                  <a:moveTo>
                    <a:pt x="323088" y="0"/>
                  </a:moveTo>
                  <a:lnTo>
                    <a:pt x="0" y="0"/>
                  </a:lnTo>
                  <a:lnTo>
                    <a:pt x="0" y="156972"/>
                  </a:lnTo>
                  <a:lnTo>
                    <a:pt x="323088" y="156972"/>
                  </a:lnTo>
                  <a:lnTo>
                    <a:pt x="323088" y="0"/>
                  </a:lnTo>
                  <a:close/>
                </a:path>
              </a:pathLst>
            </a:custGeom>
            <a:solidFill>
              <a:srgbClr val="750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grpSp>
      <p:grpSp>
        <p:nvGrpSpPr>
          <p:cNvPr id="8202" name="object 19"/>
          <p:cNvGrpSpPr>
            <a:grpSpLocks/>
          </p:cNvGrpSpPr>
          <p:nvPr/>
        </p:nvGrpSpPr>
        <p:grpSpPr bwMode="auto">
          <a:xfrm>
            <a:off x="7654925" y="5640388"/>
            <a:ext cx="92075" cy="314325"/>
            <a:chOff x="7655052" y="5640323"/>
            <a:chExt cx="91440" cy="314325"/>
          </a:xfrm>
        </p:grpSpPr>
        <p:sp>
          <p:nvSpPr>
            <p:cNvPr id="8226" name="object 20"/>
            <p:cNvSpPr>
              <a:spLocks/>
            </p:cNvSpPr>
            <p:nvPr/>
          </p:nvSpPr>
          <p:spPr bwMode="auto">
            <a:xfrm>
              <a:off x="7655052" y="5640323"/>
              <a:ext cx="91440" cy="157480"/>
            </a:xfrm>
            <a:custGeom>
              <a:avLst/>
              <a:gdLst>
                <a:gd name="T0" fmla="*/ 91440 w 91440"/>
                <a:gd name="T1" fmla="*/ 0 h 157479"/>
                <a:gd name="T2" fmla="*/ 0 w 91440"/>
                <a:gd name="T3" fmla="*/ 0 h 157479"/>
                <a:gd name="T4" fmla="*/ 0 w 91440"/>
                <a:gd name="T5" fmla="*/ 156972 h 157479"/>
                <a:gd name="T6" fmla="*/ 91440 w 91440"/>
                <a:gd name="T7" fmla="*/ 156972 h 157479"/>
                <a:gd name="T8" fmla="*/ 91440 w 91440"/>
                <a:gd name="T9" fmla="*/ 0 h 157479"/>
              </a:gdLst>
              <a:ahLst/>
              <a:cxnLst>
                <a:cxn ang="0">
                  <a:pos x="T0" y="T1"/>
                </a:cxn>
                <a:cxn ang="0">
                  <a:pos x="T2" y="T3"/>
                </a:cxn>
                <a:cxn ang="0">
                  <a:pos x="T4" y="T5"/>
                </a:cxn>
                <a:cxn ang="0">
                  <a:pos x="T6" y="T7"/>
                </a:cxn>
                <a:cxn ang="0">
                  <a:pos x="T8" y="T9"/>
                </a:cxn>
              </a:cxnLst>
              <a:rect l="0" t="0" r="r" b="b"/>
              <a:pathLst>
                <a:path w="91440" h="157479">
                  <a:moveTo>
                    <a:pt x="91440" y="0"/>
                  </a:moveTo>
                  <a:lnTo>
                    <a:pt x="0" y="0"/>
                  </a:lnTo>
                  <a:lnTo>
                    <a:pt x="0" y="156972"/>
                  </a:lnTo>
                  <a:lnTo>
                    <a:pt x="91440" y="156972"/>
                  </a:lnTo>
                  <a:lnTo>
                    <a:pt x="91440" y="0"/>
                  </a:lnTo>
                  <a:close/>
                </a:path>
              </a:pathLst>
            </a:custGeom>
            <a:solidFill>
              <a:srgbClr val="00B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227" name="object 21"/>
            <p:cNvSpPr>
              <a:spLocks/>
            </p:cNvSpPr>
            <p:nvPr/>
          </p:nvSpPr>
          <p:spPr bwMode="auto">
            <a:xfrm>
              <a:off x="7655052" y="5797295"/>
              <a:ext cx="86995" cy="157480"/>
            </a:xfrm>
            <a:custGeom>
              <a:avLst/>
              <a:gdLst>
                <a:gd name="T0" fmla="*/ 86868 w 86995"/>
                <a:gd name="T1" fmla="*/ 0 h 157479"/>
                <a:gd name="T2" fmla="*/ 0 w 86995"/>
                <a:gd name="T3" fmla="*/ 0 h 157479"/>
                <a:gd name="T4" fmla="*/ 0 w 86995"/>
                <a:gd name="T5" fmla="*/ 156971 h 157479"/>
                <a:gd name="T6" fmla="*/ 86868 w 86995"/>
                <a:gd name="T7" fmla="*/ 156971 h 157479"/>
                <a:gd name="T8" fmla="*/ 86868 w 86995"/>
                <a:gd name="T9" fmla="*/ 0 h 157479"/>
              </a:gdLst>
              <a:ahLst/>
              <a:cxnLst>
                <a:cxn ang="0">
                  <a:pos x="T0" y="T1"/>
                </a:cxn>
                <a:cxn ang="0">
                  <a:pos x="T2" y="T3"/>
                </a:cxn>
                <a:cxn ang="0">
                  <a:pos x="T4" y="T5"/>
                </a:cxn>
                <a:cxn ang="0">
                  <a:pos x="T6" y="T7"/>
                </a:cxn>
                <a:cxn ang="0">
                  <a:pos x="T8" y="T9"/>
                </a:cxn>
              </a:cxnLst>
              <a:rect l="0" t="0" r="r" b="b"/>
              <a:pathLst>
                <a:path w="86995" h="157479">
                  <a:moveTo>
                    <a:pt x="86868" y="0"/>
                  </a:moveTo>
                  <a:lnTo>
                    <a:pt x="0" y="0"/>
                  </a:lnTo>
                  <a:lnTo>
                    <a:pt x="0" y="156971"/>
                  </a:lnTo>
                  <a:lnTo>
                    <a:pt x="86868" y="156971"/>
                  </a:lnTo>
                  <a:lnTo>
                    <a:pt x="86868" y="0"/>
                  </a:lnTo>
                  <a:close/>
                </a:path>
              </a:pathLst>
            </a:custGeom>
            <a:solidFill>
              <a:srgbClr val="750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grpSp>
      <p:grpSp>
        <p:nvGrpSpPr>
          <p:cNvPr id="8203" name="object 22"/>
          <p:cNvGrpSpPr>
            <a:grpSpLocks/>
          </p:cNvGrpSpPr>
          <p:nvPr/>
        </p:nvGrpSpPr>
        <p:grpSpPr bwMode="auto">
          <a:xfrm>
            <a:off x="7654925" y="6191250"/>
            <a:ext cx="101600" cy="314325"/>
            <a:chOff x="7655052" y="6190488"/>
            <a:chExt cx="102235" cy="314325"/>
          </a:xfrm>
        </p:grpSpPr>
        <p:sp>
          <p:nvSpPr>
            <p:cNvPr id="8224" name="object 23"/>
            <p:cNvSpPr>
              <a:spLocks/>
            </p:cNvSpPr>
            <p:nvPr/>
          </p:nvSpPr>
          <p:spPr bwMode="auto">
            <a:xfrm>
              <a:off x="7655052" y="6190488"/>
              <a:ext cx="102235" cy="157480"/>
            </a:xfrm>
            <a:custGeom>
              <a:avLst/>
              <a:gdLst>
                <a:gd name="T0" fmla="*/ 102107 w 102234"/>
                <a:gd name="T1" fmla="*/ 0 h 157479"/>
                <a:gd name="T2" fmla="*/ 0 w 102234"/>
                <a:gd name="T3" fmla="*/ 0 h 157479"/>
                <a:gd name="T4" fmla="*/ 0 w 102234"/>
                <a:gd name="T5" fmla="*/ 156972 h 157479"/>
                <a:gd name="T6" fmla="*/ 102107 w 102234"/>
                <a:gd name="T7" fmla="*/ 156972 h 157479"/>
                <a:gd name="T8" fmla="*/ 102107 w 102234"/>
                <a:gd name="T9" fmla="*/ 0 h 157479"/>
              </a:gdLst>
              <a:ahLst/>
              <a:cxnLst>
                <a:cxn ang="0">
                  <a:pos x="T0" y="T1"/>
                </a:cxn>
                <a:cxn ang="0">
                  <a:pos x="T2" y="T3"/>
                </a:cxn>
                <a:cxn ang="0">
                  <a:pos x="T4" y="T5"/>
                </a:cxn>
                <a:cxn ang="0">
                  <a:pos x="T6" y="T7"/>
                </a:cxn>
                <a:cxn ang="0">
                  <a:pos x="T8" y="T9"/>
                </a:cxn>
              </a:cxnLst>
              <a:rect l="0" t="0" r="r" b="b"/>
              <a:pathLst>
                <a:path w="102234" h="157479">
                  <a:moveTo>
                    <a:pt x="102107" y="0"/>
                  </a:moveTo>
                  <a:lnTo>
                    <a:pt x="0" y="0"/>
                  </a:lnTo>
                  <a:lnTo>
                    <a:pt x="0" y="156972"/>
                  </a:lnTo>
                  <a:lnTo>
                    <a:pt x="102107" y="156972"/>
                  </a:lnTo>
                  <a:lnTo>
                    <a:pt x="102107" y="0"/>
                  </a:lnTo>
                  <a:close/>
                </a:path>
              </a:pathLst>
            </a:custGeom>
            <a:solidFill>
              <a:srgbClr val="00B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225" name="object 24"/>
            <p:cNvSpPr>
              <a:spLocks/>
            </p:cNvSpPr>
            <p:nvPr/>
          </p:nvSpPr>
          <p:spPr bwMode="auto">
            <a:xfrm>
              <a:off x="7655052" y="6347460"/>
              <a:ext cx="86995" cy="157480"/>
            </a:xfrm>
            <a:custGeom>
              <a:avLst/>
              <a:gdLst>
                <a:gd name="T0" fmla="*/ 86868 w 86995"/>
                <a:gd name="T1" fmla="*/ 0 h 157479"/>
                <a:gd name="T2" fmla="*/ 0 w 86995"/>
                <a:gd name="T3" fmla="*/ 0 h 157479"/>
                <a:gd name="T4" fmla="*/ 0 w 86995"/>
                <a:gd name="T5" fmla="*/ 156971 h 157479"/>
                <a:gd name="T6" fmla="*/ 86868 w 86995"/>
                <a:gd name="T7" fmla="*/ 156971 h 157479"/>
                <a:gd name="T8" fmla="*/ 86868 w 86995"/>
                <a:gd name="T9" fmla="*/ 0 h 157479"/>
              </a:gdLst>
              <a:ahLst/>
              <a:cxnLst>
                <a:cxn ang="0">
                  <a:pos x="T0" y="T1"/>
                </a:cxn>
                <a:cxn ang="0">
                  <a:pos x="T2" y="T3"/>
                </a:cxn>
                <a:cxn ang="0">
                  <a:pos x="T4" y="T5"/>
                </a:cxn>
                <a:cxn ang="0">
                  <a:pos x="T6" y="T7"/>
                </a:cxn>
                <a:cxn ang="0">
                  <a:pos x="T8" y="T9"/>
                </a:cxn>
              </a:cxnLst>
              <a:rect l="0" t="0" r="r" b="b"/>
              <a:pathLst>
                <a:path w="86995" h="157479">
                  <a:moveTo>
                    <a:pt x="86868" y="0"/>
                  </a:moveTo>
                  <a:lnTo>
                    <a:pt x="0" y="0"/>
                  </a:lnTo>
                  <a:lnTo>
                    <a:pt x="0" y="156971"/>
                  </a:lnTo>
                  <a:lnTo>
                    <a:pt x="86868" y="156971"/>
                  </a:lnTo>
                  <a:lnTo>
                    <a:pt x="86868" y="0"/>
                  </a:lnTo>
                  <a:close/>
                </a:path>
              </a:pathLst>
            </a:custGeom>
            <a:solidFill>
              <a:srgbClr val="750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grpSp>
      <p:sp>
        <p:nvSpPr>
          <p:cNvPr id="25" name="object 25"/>
          <p:cNvSpPr txBox="1"/>
          <p:nvPr/>
        </p:nvSpPr>
        <p:spPr>
          <a:xfrm>
            <a:off x="9658350" y="3395663"/>
            <a:ext cx="377825" cy="228600"/>
          </a:xfrm>
          <a:prstGeom prst="rect">
            <a:avLst/>
          </a:prstGeom>
        </p:spPr>
        <p:txBody>
          <a:bodyPr lIns="0" tIns="13335" rIns="0" bIns="0">
            <a:spAutoFit/>
          </a:bodyPr>
          <a:lstStyle/>
          <a:p>
            <a:pPr marL="12700" fontAlgn="auto">
              <a:spcBef>
                <a:spcPts val="105"/>
              </a:spcBef>
              <a:spcAft>
                <a:spcPts val="0"/>
              </a:spcAft>
              <a:defRPr/>
            </a:pPr>
            <a:r>
              <a:rPr sz="1400" spc="50" dirty="0">
                <a:solidFill>
                  <a:schemeClr val="accent3">
                    <a:lumMod val="20000"/>
                    <a:lumOff val="80000"/>
                  </a:schemeClr>
                </a:solidFill>
                <a:latin typeface="Arial"/>
                <a:cs typeface="Arial"/>
              </a:rPr>
              <a:t>2</a:t>
            </a:r>
            <a:r>
              <a:rPr sz="1400" spc="40" dirty="0">
                <a:solidFill>
                  <a:schemeClr val="accent3">
                    <a:lumMod val="20000"/>
                    <a:lumOff val="80000"/>
                  </a:schemeClr>
                </a:solidFill>
                <a:latin typeface="Arial"/>
                <a:cs typeface="Arial"/>
              </a:rPr>
              <a:t>8</a:t>
            </a:r>
            <a:r>
              <a:rPr sz="1400" spc="-130" dirty="0">
                <a:solidFill>
                  <a:schemeClr val="accent3">
                    <a:lumMod val="20000"/>
                    <a:lumOff val="80000"/>
                  </a:schemeClr>
                </a:solidFill>
                <a:latin typeface="Arial"/>
                <a:cs typeface="Arial"/>
              </a:rPr>
              <a:t>%</a:t>
            </a:r>
            <a:endParaRPr sz="1400" dirty="0">
              <a:solidFill>
                <a:schemeClr val="accent3">
                  <a:lumMod val="20000"/>
                  <a:lumOff val="80000"/>
                </a:schemeClr>
              </a:solidFill>
              <a:latin typeface="Arial"/>
              <a:cs typeface="Arial"/>
            </a:endParaRPr>
          </a:p>
        </p:txBody>
      </p:sp>
      <p:sp>
        <p:nvSpPr>
          <p:cNvPr id="26" name="object 26"/>
          <p:cNvSpPr txBox="1"/>
          <p:nvPr/>
        </p:nvSpPr>
        <p:spPr>
          <a:xfrm>
            <a:off x="10607675" y="3944938"/>
            <a:ext cx="354013" cy="228600"/>
          </a:xfrm>
          <a:prstGeom prst="rect">
            <a:avLst/>
          </a:prstGeom>
        </p:spPr>
        <p:txBody>
          <a:bodyPr lIns="0" tIns="12700" rIns="0" bIns="0">
            <a:spAutoFit/>
          </a:bodyPr>
          <a:lstStyle/>
          <a:p>
            <a:pPr marL="12700" fontAlgn="auto">
              <a:spcBef>
                <a:spcPts val="100"/>
              </a:spcBef>
              <a:spcAft>
                <a:spcPts val="0"/>
              </a:spcAft>
              <a:defRPr/>
            </a:pPr>
            <a:r>
              <a:rPr sz="1400" spc="100" dirty="0">
                <a:solidFill>
                  <a:schemeClr val="accent3">
                    <a:lumMod val="20000"/>
                    <a:lumOff val="80000"/>
                  </a:schemeClr>
                </a:solidFill>
                <a:latin typeface="Arial"/>
                <a:cs typeface="Arial"/>
              </a:rPr>
              <a:t>4</a:t>
            </a:r>
            <a:r>
              <a:rPr sz="1400" spc="-165" dirty="0">
                <a:solidFill>
                  <a:schemeClr val="accent3">
                    <a:lumMod val="20000"/>
                    <a:lumOff val="80000"/>
                  </a:schemeClr>
                </a:solidFill>
                <a:latin typeface="Arial"/>
                <a:cs typeface="Arial"/>
              </a:rPr>
              <a:t>1%</a:t>
            </a:r>
            <a:endParaRPr sz="1400" dirty="0">
              <a:solidFill>
                <a:schemeClr val="accent3">
                  <a:lumMod val="20000"/>
                  <a:lumOff val="80000"/>
                </a:schemeClr>
              </a:solidFill>
              <a:latin typeface="Arial"/>
              <a:cs typeface="Arial"/>
            </a:endParaRPr>
          </a:p>
        </p:txBody>
      </p:sp>
      <p:sp>
        <p:nvSpPr>
          <p:cNvPr id="27" name="object 27"/>
          <p:cNvSpPr txBox="1"/>
          <p:nvPr/>
        </p:nvSpPr>
        <p:spPr>
          <a:xfrm>
            <a:off x="9351963" y="4494213"/>
            <a:ext cx="377825" cy="230187"/>
          </a:xfrm>
          <a:prstGeom prst="rect">
            <a:avLst/>
          </a:prstGeom>
        </p:spPr>
        <p:txBody>
          <a:bodyPr lIns="0" tIns="13335" rIns="0" bIns="0">
            <a:spAutoFit/>
          </a:bodyPr>
          <a:lstStyle/>
          <a:p>
            <a:pPr marL="12700" fontAlgn="auto">
              <a:spcBef>
                <a:spcPts val="105"/>
              </a:spcBef>
              <a:spcAft>
                <a:spcPts val="0"/>
              </a:spcAft>
              <a:defRPr/>
            </a:pPr>
            <a:r>
              <a:rPr sz="1400" spc="50" dirty="0">
                <a:solidFill>
                  <a:schemeClr val="accent3">
                    <a:lumMod val="20000"/>
                    <a:lumOff val="80000"/>
                  </a:schemeClr>
                </a:solidFill>
                <a:latin typeface="Arial"/>
                <a:cs typeface="Arial"/>
              </a:rPr>
              <a:t>2</a:t>
            </a:r>
            <a:r>
              <a:rPr sz="1400" spc="40" dirty="0">
                <a:solidFill>
                  <a:schemeClr val="accent3">
                    <a:lumMod val="20000"/>
                    <a:lumOff val="80000"/>
                  </a:schemeClr>
                </a:solidFill>
                <a:latin typeface="Arial"/>
                <a:cs typeface="Arial"/>
              </a:rPr>
              <a:t>3</a:t>
            </a:r>
            <a:r>
              <a:rPr sz="1400" spc="-130" dirty="0">
                <a:solidFill>
                  <a:schemeClr val="accent3">
                    <a:lumMod val="20000"/>
                    <a:lumOff val="80000"/>
                  </a:schemeClr>
                </a:solidFill>
                <a:latin typeface="Arial"/>
                <a:cs typeface="Arial"/>
              </a:rPr>
              <a:t>%</a:t>
            </a:r>
            <a:endParaRPr sz="1400" dirty="0">
              <a:solidFill>
                <a:schemeClr val="accent3">
                  <a:lumMod val="20000"/>
                  <a:lumOff val="80000"/>
                </a:schemeClr>
              </a:solidFill>
              <a:latin typeface="Arial"/>
              <a:cs typeface="Arial"/>
            </a:endParaRPr>
          </a:p>
        </p:txBody>
      </p:sp>
      <p:sp>
        <p:nvSpPr>
          <p:cNvPr id="28" name="object 28"/>
          <p:cNvSpPr txBox="1"/>
          <p:nvPr/>
        </p:nvSpPr>
        <p:spPr>
          <a:xfrm>
            <a:off x="8042275" y="5045075"/>
            <a:ext cx="304800" cy="396875"/>
          </a:xfrm>
          <a:prstGeom prst="rect">
            <a:avLst/>
          </a:prstGeom>
        </p:spPr>
        <p:txBody>
          <a:bodyPr lIns="0" tIns="12700" rIns="0" bIns="0">
            <a:spAutoFit/>
          </a:bodyPr>
          <a:lstStyle/>
          <a:p>
            <a:pPr marL="42545" fontAlgn="auto">
              <a:lnSpc>
                <a:spcPts val="1460"/>
              </a:lnSpc>
              <a:spcBef>
                <a:spcPts val="100"/>
              </a:spcBef>
              <a:spcAft>
                <a:spcPts val="0"/>
              </a:spcAft>
              <a:defRPr/>
            </a:pPr>
            <a:r>
              <a:rPr sz="1400" spc="-40" dirty="0">
                <a:solidFill>
                  <a:schemeClr val="accent3">
                    <a:lumMod val="20000"/>
                    <a:lumOff val="80000"/>
                  </a:schemeClr>
                </a:solidFill>
                <a:latin typeface="Arial"/>
                <a:cs typeface="Arial"/>
              </a:rPr>
              <a:t>5%</a:t>
            </a:r>
            <a:endParaRPr sz="1400" dirty="0">
              <a:solidFill>
                <a:schemeClr val="accent3">
                  <a:lumMod val="20000"/>
                  <a:lumOff val="80000"/>
                </a:schemeClr>
              </a:solidFill>
              <a:latin typeface="Arial"/>
              <a:cs typeface="Arial"/>
            </a:endParaRPr>
          </a:p>
          <a:p>
            <a:pPr marL="12700" fontAlgn="auto">
              <a:lnSpc>
                <a:spcPts val="1460"/>
              </a:lnSpc>
              <a:spcBef>
                <a:spcPts val="0"/>
              </a:spcBef>
              <a:spcAft>
                <a:spcPts val="0"/>
              </a:spcAft>
              <a:defRPr/>
            </a:pPr>
            <a:r>
              <a:rPr sz="1400" spc="-40" dirty="0">
                <a:solidFill>
                  <a:schemeClr val="accent3">
                    <a:lumMod val="20000"/>
                    <a:lumOff val="80000"/>
                  </a:schemeClr>
                </a:solidFill>
                <a:latin typeface="Arial"/>
                <a:cs typeface="Arial"/>
              </a:rPr>
              <a:t>5%</a:t>
            </a:r>
            <a:endParaRPr sz="1400" dirty="0">
              <a:solidFill>
                <a:schemeClr val="accent3">
                  <a:lumMod val="20000"/>
                  <a:lumOff val="80000"/>
                </a:schemeClr>
              </a:solidFill>
              <a:latin typeface="Arial"/>
              <a:cs typeface="Arial"/>
            </a:endParaRPr>
          </a:p>
        </p:txBody>
      </p:sp>
      <p:sp>
        <p:nvSpPr>
          <p:cNvPr id="29" name="object 29"/>
          <p:cNvSpPr txBox="1"/>
          <p:nvPr/>
        </p:nvSpPr>
        <p:spPr>
          <a:xfrm>
            <a:off x="7807325" y="5595938"/>
            <a:ext cx="244475" cy="396875"/>
          </a:xfrm>
          <a:prstGeom prst="rect">
            <a:avLst/>
          </a:prstGeom>
        </p:spPr>
        <p:txBody>
          <a:bodyPr lIns="0" tIns="12700" rIns="0" bIns="0">
            <a:spAutoFit/>
          </a:bodyPr>
          <a:lstStyle/>
          <a:p>
            <a:pPr marL="15875" fontAlgn="auto">
              <a:lnSpc>
                <a:spcPts val="1460"/>
              </a:lnSpc>
              <a:spcBef>
                <a:spcPts val="100"/>
              </a:spcBef>
              <a:spcAft>
                <a:spcPts val="0"/>
              </a:spcAft>
              <a:defRPr/>
            </a:pPr>
            <a:r>
              <a:rPr sz="1400" spc="-170" dirty="0">
                <a:solidFill>
                  <a:schemeClr val="accent3">
                    <a:lumMod val="20000"/>
                    <a:lumOff val="80000"/>
                  </a:schemeClr>
                </a:solidFill>
                <a:latin typeface="Arial"/>
                <a:cs typeface="Arial"/>
              </a:rPr>
              <a:t>1%</a:t>
            </a:r>
            <a:endParaRPr sz="1400" dirty="0">
              <a:solidFill>
                <a:schemeClr val="accent3">
                  <a:lumMod val="20000"/>
                  <a:lumOff val="80000"/>
                </a:schemeClr>
              </a:solidFill>
              <a:latin typeface="Arial"/>
              <a:cs typeface="Arial"/>
            </a:endParaRPr>
          </a:p>
          <a:p>
            <a:pPr marL="12700" fontAlgn="auto">
              <a:lnSpc>
                <a:spcPts val="1460"/>
              </a:lnSpc>
              <a:spcBef>
                <a:spcPts val="0"/>
              </a:spcBef>
              <a:spcAft>
                <a:spcPts val="0"/>
              </a:spcAft>
              <a:defRPr/>
            </a:pPr>
            <a:r>
              <a:rPr sz="1400" spc="-170" dirty="0">
                <a:solidFill>
                  <a:schemeClr val="accent3">
                    <a:lumMod val="20000"/>
                    <a:lumOff val="80000"/>
                  </a:schemeClr>
                </a:solidFill>
                <a:latin typeface="Arial"/>
                <a:cs typeface="Arial"/>
              </a:rPr>
              <a:t>1%</a:t>
            </a:r>
            <a:endParaRPr sz="1400" dirty="0">
              <a:solidFill>
                <a:schemeClr val="accent3">
                  <a:lumMod val="20000"/>
                  <a:lumOff val="80000"/>
                </a:schemeClr>
              </a:solidFill>
              <a:latin typeface="Arial"/>
              <a:cs typeface="Arial"/>
            </a:endParaRPr>
          </a:p>
        </p:txBody>
      </p:sp>
      <p:sp>
        <p:nvSpPr>
          <p:cNvPr id="30" name="object 30"/>
          <p:cNvSpPr txBox="1"/>
          <p:nvPr/>
        </p:nvSpPr>
        <p:spPr>
          <a:xfrm>
            <a:off x="7807325" y="6145213"/>
            <a:ext cx="255588" cy="396875"/>
          </a:xfrm>
          <a:prstGeom prst="rect">
            <a:avLst/>
          </a:prstGeom>
        </p:spPr>
        <p:txBody>
          <a:bodyPr lIns="0" tIns="12700" rIns="0" bIns="0">
            <a:spAutoFit/>
          </a:bodyPr>
          <a:lstStyle/>
          <a:p>
            <a:pPr marL="27305" fontAlgn="auto">
              <a:lnSpc>
                <a:spcPts val="1460"/>
              </a:lnSpc>
              <a:spcBef>
                <a:spcPts val="100"/>
              </a:spcBef>
              <a:spcAft>
                <a:spcPts val="0"/>
              </a:spcAft>
              <a:defRPr/>
            </a:pPr>
            <a:r>
              <a:rPr sz="1400" spc="-170" dirty="0">
                <a:solidFill>
                  <a:schemeClr val="accent3">
                    <a:lumMod val="20000"/>
                    <a:lumOff val="80000"/>
                  </a:schemeClr>
                </a:solidFill>
                <a:latin typeface="Arial"/>
                <a:cs typeface="Arial"/>
              </a:rPr>
              <a:t>1%</a:t>
            </a:r>
            <a:endParaRPr sz="1400" dirty="0">
              <a:solidFill>
                <a:schemeClr val="accent3">
                  <a:lumMod val="20000"/>
                  <a:lumOff val="80000"/>
                </a:schemeClr>
              </a:solidFill>
              <a:latin typeface="Arial"/>
              <a:cs typeface="Arial"/>
            </a:endParaRPr>
          </a:p>
          <a:p>
            <a:pPr marL="12700" fontAlgn="auto">
              <a:lnSpc>
                <a:spcPts val="1460"/>
              </a:lnSpc>
              <a:spcBef>
                <a:spcPts val="0"/>
              </a:spcBef>
              <a:spcAft>
                <a:spcPts val="0"/>
              </a:spcAft>
              <a:defRPr/>
            </a:pPr>
            <a:r>
              <a:rPr sz="1400" spc="-170" dirty="0">
                <a:solidFill>
                  <a:schemeClr val="accent3">
                    <a:lumMod val="20000"/>
                    <a:lumOff val="80000"/>
                  </a:schemeClr>
                </a:solidFill>
                <a:latin typeface="Arial"/>
                <a:cs typeface="Arial"/>
              </a:rPr>
              <a:t>1%</a:t>
            </a:r>
            <a:endParaRPr sz="1400" dirty="0">
              <a:solidFill>
                <a:schemeClr val="accent3">
                  <a:lumMod val="20000"/>
                  <a:lumOff val="80000"/>
                </a:schemeClr>
              </a:solidFill>
              <a:latin typeface="Arial"/>
              <a:cs typeface="Arial"/>
            </a:endParaRPr>
          </a:p>
        </p:txBody>
      </p:sp>
      <p:sp>
        <p:nvSpPr>
          <p:cNvPr id="31" name="object 31"/>
          <p:cNvSpPr txBox="1"/>
          <p:nvPr/>
        </p:nvSpPr>
        <p:spPr>
          <a:xfrm>
            <a:off x="9826625" y="3552825"/>
            <a:ext cx="400050" cy="228600"/>
          </a:xfrm>
          <a:prstGeom prst="rect">
            <a:avLst/>
          </a:prstGeom>
        </p:spPr>
        <p:txBody>
          <a:bodyPr lIns="0" tIns="13335" rIns="0" bIns="0">
            <a:spAutoFit/>
          </a:bodyPr>
          <a:lstStyle/>
          <a:p>
            <a:pPr marL="12700" fontAlgn="auto">
              <a:spcBef>
                <a:spcPts val="105"/>
              </a:spcBef>
              <a:spcAft>
                <a:spcPts val="0"/>
              </a:spcAft>
              <a:defRPr/>
            </a:pPr>
            <a:r>
              <a:rPr sz="1400" spc="45" dirty="0">
                <a:solidFill>
                  <a:schemeClr val="accent3">
                    <a:lumMod val="20000"/>
                    <a:lumOff val="80000"/>
                  </a:schemeClr>
                </a:solidFill>
                <a:latin typeface="Arial"/>
                <a:cs typeface="Arial"/>
              </a:rPr>
              <a:t>30%</a:t>
            </a:r>
            <a:endParaRPr sz="1400" dirty="0">
              <a:solidFill>
                <a:schemeClr val="accent3">
                  <a:lumMod val="20000"/>
                  <a:lumOff val="80000"/>
                </a:schemeClr>
              </a:solidFill>
              <a:latin typeface="Arial"/>
              <a:cs typeface="Arial"/>
            </a:endParaRPr>
          </a:p>
        </p:txBody>
      </p:sp>
      <p:sp>
        <p:nvSpPr>
          <p:cNvPr id="32" name="object 32"/>
          <p:cNvSpPr txBox="1"/>
          <p:nvPr/>
        </p:nvSpPr>
        <p:spPr>
          <a:xfrm>
            <a:off x="10718800" y="4102100"/>
            <a:ext cx="390525" cy="228600"/>
          </a:xfrm>
          <a:prstGeom prst="rect">
            <a:avLst/>
          </a:prstGeom>
        </p:spPr>
        <p:txBody>
          <a:bodyPr lIns="0" tIns="12700" rIns="0" bIns="0">
            <a:spAutoFit/>
          </a:bodyPr>
          <a:lstStyle/>
          <a:p>
            <a:pPr marL="12700" fontAlgn="auto">
              <a:spcBef>
                <a:spcPts val="100"/>
              </a:spcBef>
              <a:spcAft>
                <a:spcPts val="0"/>
              </a:spcAft>
              <a:defRPr/>
            </a:pPr>
            <a:r>
              <a:rPr sz="1400" spc="100" dirty="0">
                <a:solidFill>
                  <a:schemeClr val="accent3">
                    <a:lumMod val="20000"/>
                    <a:lumOff val="80000"/>
                  </a:schemeClr>
                </a:solidFill>
                <a:latin typeface="Arial"/>
                <a:cs typeface="Arial"/>
              </a:rPr>
              <a:t>4</a:t>
            </a:r>
            <a:r>
              <a:rPr sz="1400" spc="-25" dirty="0">
                <a:solidFill>
                  <a:schemeClr val="accent3">
                    <a:lumMod val="20000"/>
                    <a:lumOff val="80000"/>
                  </a:schemeClr>
                </a:solidFill>
                <a:latin typeface="Arial"/>
                <a:cs typeface="Arial"/>
              </a:rPr>
              <a:t>3%</a:t>
            </a:r>
            <a:endParaRPr sz="1400" dirty="0">
              <a:solidFill>
                <a:schemeClr val="accent3">
                  <a:lumMod val="20000"/>
                  <a:lumOff val="80000"/>
                </a:schemeClr>
              </a:solidFill>
              <a:latin typeface="Arial"/>
              <a:cs typeface="Arial"/>
            </a:endParaRPr>
          </a:p>
        </p:txBody>
      </p:sp>
      <p:sp>
        <p:nvSpPr>
          <p:cNvPr id="33" name="object 33"/>
          <p:cNvSpPr txBox="1"/>
          <p:nvPr/>
        </p:nvSpPr>
        <p:spPr>
          <a:xfrm>
            <a:off x="9120188" y="4652963"/>
            <a:ext cx="392112" cy="228600"/>
          </a:xfrm>
          <a:prstGeom prst="rect">
            <a:avLst/>
          </a:prstGeom>
        </p:spPr>
        <p:txBody>
          <a:bodyPr lIns="0" tIns="12700" rIns="0" bIns="0">
            <a:spAutoFit/>
          </a:bodyPr>
          <a:lstStyle/>
          <a:p>
            <a:pPr marL="12700" fontAlgn="auto">
              <a:spcBef>
                <a:spcPts val="100"/>
              </a:spcBef>
              <a:spcAft>
                <a:spcPts val="0"/>
              </a:spcAft>
              <a:defRPr/>
            </a:pPr>
            <a:r>
              <a:rPr sz="1400" spc="25" dirty="0">
                <a:solidFill>
                  <a:schemeClr val="accent3">
                    <a:lumMod val="20000"/>
                    <a:lumOff val="80000"/>
                  </a:schemeClr>
                </a:solidFill>
                <a:latin typeface="Arial"/>
                <a:cs typeface="Arial"/>
              </a:rPr>
              <a:t>20%</a:t>
            </a:r>
            <a:endParaRPr sz="1400" dirty="0">
              <a:solidFill>
                <a:schemeClr val="accent3">
                  <a:lumMod val="20000"/>
                  <a:lumOff val="80000"/>
                </a:schemeClr>
              </a:solidFill>
              <a:latin typeface="Arial"/>
              <a:cs typeface="Arial"/>
            </a:endParaRPr>
          </a:p>
        </p:txBody>
      </p:sp>
      <p:sp>
        <p:nvSpPr>
          <p:cNvPr id="34" name="object 34"/>
          <p:cNvSpPr txBox="1"/>
          <p:nvPr/>
        </p:nvSpPr>
        <p:spPr>
          <a:xfrm>
            <a:off x="5805488" y="3465513"/>
            <a:ext cx="1701800" cy="228600"/>
          </a:xfrm>
          <a:prstGeom prst="rect">
            <a:avLst/>
          </a:prstGeom>
        </p:spPr>
        <p:txBody>
          <a:bodyPr lIns="0" tIns="13335" rIns="0" bIns="0">
            <a:spAutoFit/>
          </a:bodyPr>
          <a:lstStyle/>
          <a:p>
            <a:pPr marL="12700" fontAlgn="auto">
              <a:spcBef>
                <a:spcPts val="105"/>
              </a:spcBef>
              <a:spcAft>
                <a:spcPts val="0"/>
              </a:spcAft>
              <a:defRPr/>
            </a:pPr>
            <a:r>
              <a:rPr sz="1400" spc="-204" dirty="0">
                <a:solidFill>
                  <a:schemeClr val="accent3">
                    <a:lumMod val="20000"/>
                    <a:lumOff val="80000"/>
                  </a:schemeClr>
                </a:solidFill>
                <a:latin typeface="Arial"/>
                <a:cs typeface="Arial"/>
              </a:rPr>
              <a:t>1 </a:t>
            </a:r>
            <a:r>
              <a:rPr sz="1400" spc="20" dirty="0">
                <a:solidFill>
                  <a:schemeClr val="accent3">
                    <a:lumMod val="20000"/>
                    <a:lumOff val="80000"/>
                  </a:schemeClr>
                </a:solidFill>
                <a:latin typeface="Arial"/>
                <a:cs typeface="Arial"/>
              </a:rPr>
              <a:t>-</a:t>
            </a:r>
            <a:r>
              <a:rPr sz="1400" spc="-50" dirty="0">
                <a:solidFill>
                  <a:schemeClr val="accent3">
                    <a:lumMod val="20000"/>
                    <a:lumOff val="80000"/>
                  </a:schemeClr>
                </a:solidFill>
                <a:latin typeface="Arial"/>
                <a:cs typeface="Arial"/>
              </a:rPr>
              <a:t> </a:t>
            </a:r>
            <a:r>
              <a:rPr sz="1400" spc="50" dirty="0">
                <a:solidFill>
                  <a:schemeClr val="accent3">
                    <a:lumMod val="20000"/>
                    <a:lumOff val="80000"/>
                  </a:schemeClr>
                </a:solidFill>
                <a:latin typeface="Arial"/>
                <a:cs typeface="Arial"/>
              </a:rPr>
              <a:t>Transformational</a:t>
            </a:r>
            <a:endParaRPr sz="1400" dirty="0">
              <a:solidFill>
                <a:schemeClr val="accent3">
                  <a:lumMod val="20000"/>
                  <a:lumOff val="80000"/>
                </a:schemeClr>
              </a:solidFill>
              <a:latin typeface="Arial"/>
              <a:cs typeface="Arial"/>
            </a:endParaRPr>
          </a:p>
        </p:txBody>
      </p:sp>
      <p:sp>
        <p:nvSpPr>
          <p:cNvPr id="35" name="object 35"/>
          <p:cNvSpPr txBox="1"/>
          <p:nvPr/>
        </p:nvSpPr>
        <p:spPr>
          <a:xfrm>
            <a:off x="6413500" y="4014788"/>
            <a:ext cx="1093788" cy="228600"/>
          </a:xfrm>
          <a:prstGeom prst="rect">
            <a:avLst/>
          </a:prstGeom>
        </p:spPr>
        <p:txBody>
          <a:bodyPr lIns="0" tIns="12700" rIns="0" bIns="0">
            <a:spAutoFit/>
          </a:bodyPr>
          <a:lstStyle/>
          <a:p>
            <a:pPr marL="12700" fontAlgn="auto">
              <a:spcBef>
                <a:spcPts val="100"/>
              </a:spcBef>
              <a:spcAft>
                <a:spcPts val="0"/>
              </a:spcAft>
              <a:defRPr/>
            </a:pPr>
            <a:r>
              <a:rPr sz="1400" spc="15" dirty="0">
                <a:solidFill>
                  <a:schemeClr val="accent3">
                    <a:lumMod val="20000"/>
                    <a:lumOff val="80000"/>
                  </a:schemeClr>
                </a:solidFill>
                <a:latin typeface="Arial"/>
                <a:cs typeface="Arial"/>
              </a:rPr>
              <a:t>2 -</a:t>
            </a:r>
            <a:r>
              <a:rPr sz="1400" spc="-110" dirty="0">
                <a:solidFill>
                  <a:schemeClr val="accent3">
                    <a:lumMod val="20000"/>
                    <a:lumOff val="80000"/>
                  </a:schemeClr>
                </a:solidFill>
                <a:latin typeface="Arial"/>
                <a:cs typeface="Arial"/>
              </a:rPr>
              <a:t> </a:t>
            </a:r>
            <a:r>
              <a:rPr sz="1400" spc="30" dirty="0">
                <a:solidFill>
                  <a:schemeClr val="accent3">
                    <a:lumMod val="20000"/>
                    <a:lumOff val="80000"/>
                  </a:schemeClr>
                </a:solidFill>
                <a:latin typeface="Arial"/>
                <a:cs typeface="Arial"/>
              </a:rPr>
              <a:t>Extensive</a:t>
            </a:r>
            <a:endParaRPr sz="1400" dirty="0">
              <a:solidFill>
                <a:schemeClr val="accent3">
                  <a:lumMod val="20000"/>
                  <a:lumOff val="80000"/>
                </a:schemeClr>
              </a:solidFill>
              <a:latin typeface="Arial"/>
              <a:cs typeface="Arial"/>
            </a:endParaRPr>
          </a:p>
        </p:txBody>
      </p:sp>
      <p:sp>
        <p:nvSpPr>
          <p:cNvPr id="36" name="object 36"/>
          <p:cNvSpPr txBox="1"/>
          <p:nvPr/>
        </p:nvSpPr>
        <p:spPr>
          <a:xfrm>
            <a:off x="6194425" y="4565650"/>
            <a:ext cx="1311275" cy="228600"/>
          </a:xfrm>
          <a:prstGeom prst="rect">
            <a:avLst/>
          </a:prstGeom>
        </p:spPr>
        <p:txBody>
          <a:bodyPr lIns="0" tIns="12700" rIns="0" bIns="0">
            <a:spAutoFit/>
          </a:bodyPr>
          <a:lstStyle/>
          <a:p>
            <a:pPr marL="12700" fontAlgn="auto">
              <a:spcBef>
                <a:spcPts val="100"/>
              </a:spcBef>
              <a:spcAft>
                <a:spcPts val="0"/>
              </a:spcAft>
              <a:defRPr/>
            </a:pPr>
            <a:r>
              <a:rPr sz="1400" spc="85" dirty="0">
                <a:solidFill>
                  <a:schemeClr val="accent3">
                    <a:lumMod val="20000"/>
                    <a:lumOff val="80000"/>
                  </a:schemeClr>
                </a:solidFill>
                <a:latin typeface="Arial"/>
                <a:cs typeface="Arial"/>
              </a:rPr>
              <a:t>3 </a:t>
            </a:r>
            <a:r>
              <a:rPr sz="1400" spc="15" dirty="0">
                <a:solidFill>
                  <a:schemeClr val="accent3">
                    <a:lumMod val="20000"/>
                    <a:lumOff val="80000"/>
                  </a:schemeClr>
                </a:solidFill>
                <a:latin typeface="Arial"/>
                <a:cs typeface="Arial"/>
              </a:rPr>
              <a:t>-</a:t>
            </a:r>
            <a:r>
              <a:rPr sz="1400" spc="-204" dirty="0">
                <a:solidFill>
                  <a:schemeClr val="accent3">
                    <a:lumMod val="20000"/>
                    <a:lumOff val="80000"/>
                  </a:schemeClr>
                </a:solidFill>
                <a:latin typeface="Arial"/>
                <a:cs typeface="Arial"/>
              </a:rPr>
              <a:t> </a:t>
            </a:r>
            <a:r>
              <a:rPr sz="1400" spc="65" dirty="0">
                <a:solidFill>
                  <a:schemeClr val="accent3">
                    <a:lumMod val="20000"/>
                    <a:lumOff val="80000"/>
                  </a:schemeClr>
                </a:solidFill>
                <a:latin typeface="Arial"/>
                <a:cs typeface="Arial"/>
              </a:rPr>
              <a:t>Incremental</a:t>
            </a:r>
            <a:endParaRPr sz="1400" dirty="0">
              <a:solidFill>
                <a:schemeClr val="accent3">
                  <a:lumMod val="20000"/>
                  <a:lumOff val="80000"/>
                </a:schemeClr>
              </a:solidFill>
              <a:latin typeface="Arial"/>
              <a:cs typeface="Arial"/>
            </a:endParaRPr>
          </a:p>
        </p:txBody>
      </p:sp>
      <p:sp>
        <p:nvSpPr>
          <p:cNvPr id="37" name="object 37"/>
          <p:cNvSpPr txBox="1"/>
          <p:nvPr/>
        </p:nvSpPr>
        <p:spPr>
          <a:xfrm>
            <a:off x="5386388" y="5116513"/>
            <a:ext cx="2119312" cy="227012"/>
          </a:xfrm>
          <a:prstGeom prst="rect">
            <a:avLst/>
          </a:prstGeom>
        </p:spPr>
        <p:txBody>
          <a:bodyPr lIns="0" tIns="12700" rIns="0" bIns="0">
            <a:spAutoFit/>
          </a:bodyPr>
          <a:lstStyle/>
          <a:p>
            <a:pPr marL="12700" fontAlgn="auto">
              <a:spcBef>
                <a:spcPts val="100"/>
              </a:spcBef>
              <a:spcAft>
                <a:spcPts val="0"/>
              </a:spcAft>
              <a:defRPr/>
            </a:pPr>
            <a:r>
              <a:rPr sz="1400" spc="100" dirty="0">
                <a:solidFill>
                  <a:schemeClr val="accent3">
                    <a:lumMod val="20000"/>
                    <a:lumOff val="80000"/>
                  </a:schemeClr>
                </a:solidFill>
                <a:latin typeface="Arial"/>
                <a:cs typeface="Arial"/>
              </a:rPr>
              <a:t>4</a:t>
            </a:r>
            <a:r>
              <a:rPr sz="1400" spc="-275" dirty="0">
                <a:solidFill>
                  <a:schemeClr val="accent3">
                    <a:lumMod val="20000"/>
                    <a:lumOff val="80000"/>
                  </a:schemeClr>
                </a:solidFill>
                <a:latin typeface="Arial"/>
                <a:cs typeface="Arial"/>
              </a:rPr>
              <a:t> </a:t>
            </a:r>
            <a:r>
              <a:rPr sz="1400" spc="15" dirty="0">
                <a:solidFill>
                  <a:schemeClr val="accent3">
                    <a:lumMod val="20000"/>
                    <a:lumOff val="80000"/>
                  </a:schemeClr>
                </a:solidFill>
                <a:latin typeface="Arial"/>
                <a:cs typeface="Arial"/>
              </a:rPr>
              <a:t>- </a:t>
            </a:r>
            <a:r>
              <a:rPr sz="1400" spc="45" dirty="0">
                <a:solidFill>
                  <a:schemeClr val="accent3">
                    <a:lumMod val="20000"/>
                    <a:lumOff val="80000"/>
                  </a:schemeClr>
                </a:solidFill>
                <a:latin typeface="Arial"/>
                <a:cs typeface="Arial"/>
              </a:rPr>
              <a:t>No </a:t>
            </a:r>
            <a:r>
              <a:rPr sz="1400" spc="70" dirty="0">
                <a:solidFill>
                  <a:schemeClr val="accent3">
                    <a:lumMod val="20000"/>
                    <a:lumOff val="80000"/>
                  </a:schemeClr>
                </a:solidFill>
                <a:latin typeface="Arial"/>
                <a:cs typeface="Arial"/>
              </a:rPr>
              <a:t>noticeable </a:t>
            </a:r>
            <a:r>
              <a:rPr sz="1400" spc="85" dirty="0">
                <a:solidFill>
                  <a:schemeClr val="accent3">
                    <a:lumMod val="20000"/>
                    <a:lumOff val="80000"/>
                  </a:schemeClr>
                </a:solidFill>
                <a:latin typeface="Arial"/>
                <a:cs typeface="Arial"/>
              </a:rPr>
              <a:t>impact</a:t>
            </a:r>
            <a:endParaRPr sz="1400" dirty="0">
              <a:solidFill>
                <a:schemeClr val="accent3">
                  <a:lumMod val="20000"/>
                  <a:lumOff val="80000"/>
                </a:schemeClr>
              </a:solidFill>
              <a:latin typeface="Arial"/>
              <a:cs typeface="Arial"/>
            </a:endParaRPr>
          </a:p>
        </p:txBody>
      </p:sp>
      <p:sp>
        <p:nvSpPr>
          <p:cNvPr id="38" name="object 38"/>
          <p:cNvSpPr txBox="1"/>
          <p:nvPr/>
        </p:nvSpPr>
        <p:spPr>
          <a:xfrm>
            <a:off x="5819775" y="5665788"/>
            <a:ext cx="1687513" cy="228600"/>
          </a:xfrm>
          <a:prstGeom prst="rect">
            <a:avLst/>
          </a:prstGeom>
        </p:spPr>
        <p:txBody>
          <a:bodyPr lIns="0" tIns="13335" rIns="0" bIns="0">
            <a:spAutoFit/>
          </a:bodyPr>
          <a:lstStyle/>
          <a:p>
            <a:pPr marL="12700" fontAlgn="auto">
              <a:spcBef>
                <a:spcPts val="105"/>
              </a:spcBef>
              <a:spcAft>
                <a:spcPts val="0"/>
              </a:spcAft>
              <a:defRPr/>
            </a:pPr>
            <a:r>
              <a:rPr sz="1400" spc="60" dirty="0">
                <a:solidFill>
                  <a:schemeClr val="accent3">
                    <a:lumMod val="20000"/>
                    <a:lumOff val="80000"/>
                  </a:schemeClr>
                </a:solidFill>
                <a:latin typeface="Arial"/>
                <a:cs typeface="Arial"/>
              </a:rPr>
              <a:t>5 </a:t>
            </a:r>
            <a:r>
              <a:rPr sz="1400" spc="20" dirty="0">
                <a:solidFill>
                  <a:schemeClr val="accent3">
                    <a:lumMod val="20000"/>
                    <a:lumOff val="80000"/>
                  </a:schemeClr>
                </a:solidFill>
                <a:latin typeface="Arial"/>
                <a:cs typeface="Arial"/>
              </a:rPr>
              <a:t>- </a:t>
            </a:r>
            <a:r>
              <a:rPr sz="1400" spc="55" dirty="0">
                <a:solidFill>
                  <a:schemeClr val="accent3">
                    <a:lumMod val="20000"/>
                    <a:lumOff val="80000"/>
                  </a:schemeClr>
                </a:solidFill>
                <a:latin typeface="Arial"/>
                <a:cs typeface="Arial"/>
              </a:rPr>
              <a:t>Negative</a:t>
            </a:r>
            <a:r>
              <a:rPr sz="1400" spc="-210" dirty="0">
                <a:solidFill>
                  <a:schemeClr val="accent3">
                    <a:lumMod val="20000"/>
                    <a:lumOff val="80000"/>
                  </a:schemeClr>
                </a:solidFill>
                <a:latin typeface="Arial"/>
                <a:cs typeface="Arial"/>
              </a:rPr>
              <a:t> </a:t>
            </a:r>
            <a:r>
              <a:rPr sz="1400" spc="85" dirty="0">
                <a:solidFill>
                  <a:schemeClr val="accent3">
                    <a:lumMod val="20000"/>
                    <a:lumOff val="80000"/>
                  </a:schemeClr>
                </a:solidFill>
                <a:latin typeface="Arial"/>
                <a:cs typeface="Arial"/>
              </a:rPr>
              <a:t>impact</a:t>
            </a:r>
            <a:endParaRPr sz="1400" dirty="0">
              <a:solidFill>
                <a:schemeClr val="accent3">
                  <a:lumMod val="20000"/>
                  <a:lumOff val="80000"/>
                </a:schemeClr>
              </a:solidFill>
              <a:latin typeface="Arial"/>
              <a:cs typeface="Arial"/>
            </a:endParaRPr>
          </a:p>
        </p:txBody>
      </p:sp>
      <p:sp>
        <p:nvSpPr>
          <p:cNvPr id="39" name="object 39"/>
          <p:cNvSpPr txBox="1"/>
          <p:nvPr/>
        </p:nvSpPr>
        <p:spPr>
          <a:xfrm>
            <a:off x="6261100" y="6216650"/>
            <a:ext cx="1246188" cy="227013"/>
          </a:xfrm>
          <a:prstGeom prst="rect">
            <a:avLst/>
          </a:prstGeom>
        </p:spPr>
        <p:txBody>
          <a:bodyPr lIns="0" tIns="12700" rIns="0" bIns="0">
            <a:spAutoFit/>
          </a:bodyPr>
          <a:lstStyle/>
          <a:p>
            <a:pPr marL="12700" fontAlgn="auto">
              <a:spcBef>
                <a:spcPts val="100"/>
              </a:spcBef>
              <a:spcAft>
                <a:spcPts val="0"/>
              </a:spcAft>
              <a:defRPr/>
            </a:pPr>
            <a:r>
              <a:rPr sz="1400" spc="105" dirty="0">
                <a:solidFill>
                  <a:schemeClr val="accent3">
                    <a:lumMod val="20000"/>
                    <a:lumOff val="80000"/>
                  </a:schemeClr>
                </a:solidFill>
                <a:latin typeface="Arial"/>
                <a:cs typeface="Arial"/>
              </a:rPr>
              <a:t>6 </a:t>
            </a:r>
            <a:r>
              <a:rPr sz="1400" spc="15" dirty="0">
                <a:solidFill>
                  <a:schemeClr val="accent3">
                    <a:lumMod val="20000"/>
                    <a:lumOff val="80000"/>
                  </a:schemeClr>
                </a:solidFill>
                <a:latin typeface="Arial"/>
                <a:cs typeface="Arial"/>
              </a:rPr>
              <a:t>- </a:t>
            </a:r>
            <a:r>
              <a:rPr sz="1400" spc="60" dirty="0">
                <a:solidFill>
                  <a:schemeClr val="accent3">
                    <a:lumMod val="20000"/>
                    <a:lumOff val="80000"/>
                  </a:schemeClr>
                </a:solidFill>
                <a:latin typeface="Arial"/>
                <a:cs typeface="Arial"/>
              </a:rPr>
              <a:t>Don't</a:t>
            </a:r>
            <a:r>
              <a:rPr sz="1400" spc="-270" dirty="0">
                <a:solidFill>
                  <a:schemeClr val="accent3">
                    <a:lumMod val="20000"/>
                    <a:lumOff val="80000"/>
                  </a:schemeClr>
                </a:solidFill>
                <a:latin typeface="Arial"/>
                <a:cs typeface="Arial"/>
              </a:rPr>
              <a:t> </a:t>
            </a:r>
            <a:r>
              <a:rPr sz="1400" spc="80" dirty="0">
                <a:solidFill>
                  <a:schemeClr val="accent3">
                    <a:lumMod val="20000"/>
                    <a:lumOff val="80000"/>
                  </a:schemeClr>
                </a:solidFill>
                <a:latin typeface="Arial"/>
                <a:cs typeface="Arial"/>
              </a:rPr>
              <a:t>know</a:t>
            </a:r>
            <a:endParaRPr sz="1400" dirty="0">
              <a:solidFill>
                <a:schemeClr val="accent3">
                  <a:lumMod val="20000"/>
                  <a:lumOff val="80000"/>
                </a:schemeClr>
              </a:solidFill>
              <a:latin typeface="Arial"/>
              <a:cs typeface="Arial"/>
            </a:endParaRPr>
          </a:p>
        </p:txBody>
      </p:sp>
      <p:sp>
        <p:nvSpPr>
          <p:cNvPr id="8219" name="object 40"/>
          <p:cNvSpPr>
            <a:spLocks/>
          </p:cNvSpPr>
          <p:nvPr/>
        </p:nvSpPr>
        <p:spPr bwMode="auto">
          <a:xfrm>
            <a:off x="10223500" y="6297613"/>
            <a:ext cx="228600" cy="182562"/>
          </a:xfrm>
          <a:custGeom>
            <a:avLst/>
            <a:gdLst>
              <a:gd name="T0" fmla="*/ 228600 w 228600"/>
              <a:gd name="T1" fmla="*/ 0 h 182879"/>
              <a:gd name="T2" fmla="*/ 0 w 228600"/>
              <a:gd name="T3" fmla="*/ 0 h 182879"/>
              <a:gd name="T4" fmla="*/ 0 w 228600"/>
              <a:gd name="T5" fmla="*/ 182880 h 182879"/>
              <a:gd name="T6" fmla="*/ 228600 w 228600"/>
              <a:gd name="T7" fmla="*/ 182880 h 182879"/>
              <a:gd name="T8" fmla="*/ 228600 w 228600"/>
              <a:gd name="T9" fmla="*/ 0 h 182879"/>
            </a:gdLst>
            <a:ahLst/>
            <a:cxnLst>
              <a:cxn ang="0">
                <a:pos x="T0" y="T1"/>
              </a:cxn>
              <a:cxn ang="0">
                <a:pos x="T2" y="T3"/>
              </a:cxn>
              <a:cxn ang="0">
                <a:pos x="T4" y="T5"/>
              </a:cxn>
              <a:cxn ang="0">
                <a:pos x="T6" y="T7"/>
              </a:cxn>
              <a:cxn ang="0">
                <a:pos x="T8" y="T9"/>
              </a:cxn>
            </a:cxnLst>
            <a:rect l="0" t="0" r="r" b="b"/>
            <a:pathLst>
              <a:path w="228600" h="182879">
                <a:moveTo>
                  <a:pt x="228600" y="0"/>
                </a:moveTo>
                <a:lnTo>
                  <a:pt x="0" y="0"/>
                </a:lnTo>
                <a:lnTo>
                  <a:pt x="0" y="182880"/>
                </a:lnTo>
                <a:lnTo>
                  <a:pt x="228600" y="182880"/>
                </a:lnTo>
                <a:lnTo>
                  <a:pt x="228600" y="0"/>
                </a:lnTo>
                <a:close/>
              </a:path>
            </a:pathLst>
          </a:custGeom>
          <a:solidFill>
            <a:srgbClr val="750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41" name="object 41"/>
          <p:cNvSpPr txBox="1"/>
          <p:nvPr/>
        </p:nvSpPr>
        <p:spPr>
          <a:xfrm>
            <a:off x="10496550" y="5948363"/>
            <a:ext cx="1481138" cy="573087"/>
          </a:xfrm>
          <a:prstGeom prst="rect">
            <a:avLst/>
          </a:prstGeom>
        </p:spPr>
        <p:txBody>
          <a:bodyPr lIns="0" tIns="1270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28000"/>
              </a:lnSpc>
              <a:spcBef>
                <a:spcPts val="100"/>
              </a:spcBef>
            </a:pPr>
            <a:r>
              <a:rPr lang="en-US" sz="1400">
                <a:latin typeface="Arial" charset="0"/>
              </a:rPr>
              <a:t>Global  Communications</a:t>
            </a:r>
          </a:p>
        </p:txBody>
      </p:sp>
      <p:sp>
        <p:nvSpPr>
          <p:cNvPr id="8221" name="object 42"/>
          <p:cNvSpPr>
            <a:spLocks/>
          </p:cNvSpPr>
          <p:nvPr/>
        </p:nvSpPr>
        <p:spPr bwMode="auto">
          <a:xfrm>
            <a:off x="10223500" y="6037263"/>
            <a:ext cx="228600" cy="182562"/>
          </a:xfrm>
          <a:custGeom>
            <a:avLst/>
            <a:gdLst>
              <a:gd name="T0" fmla="*/ 228600 w 228600"/>
              <a:gd name="T1" fmla="*/ 0 h 182879"/>
              <a:gd name="T2" fmla="*/ 0 w 228600"/>
              <a:gd name="T3" fmla="*/ 0 h 182879"/>
              <a:gd name="T4" fmla="*/ 0 w 228600"/>
              <a:gd name="T5" fmla="*/ 182880 h 182879"/>
              <a:gd name="T6" fmla="*/ 228600 w 228600"/>
              <a:gd name="T7" fmla="*/ 182880 h 182879"/>
              <a:gd name="T8" fmla="*/ 228600 w 228600"/>
              <a:gd name="T9" fmla="*/ 0 h 182879"/>
            </a:gdLst>
            <a:ahLst/>
            <a:cxnLst>
              <a:cxn ang="0">
                <a:pos x="T0" y="T1"/>
              </a:cxn>
              <a:cxn ang="0">
                <a:pos x="T2" y="T3"/>
              </a:cxn>
              <a:cxn ang="0">
                <a:pos x="T4" y="T5"/>
              </a:cxn>
              <a:cxn ang="0">
                <a:pos x="T6" y="T7"/>
              </a:cxn>
              <a:cxn ang="0">
                <a:pos x="T8" y="T9"/>
              </a:cxn>
            </a:cxnLst>
            <a:rect l="0" t="0" r="r" b="b"/>
            <a:pathLst>
              <a:path w="228600" h="182879">
                <a:moveTo>
                  <a:pt x="228600" y="0"/>
                </a:moveTo>
                <a:lnTo>
                  <a:pt x="0" y="0"/>
                </a:lnTo>
                <a:lnTo>
                  <a:pt x="0" y="182880"/>
                </a:lnTo>
                <a:lnTo>
                  <a:pt x="228600" y="182880"/>
                </a:lnTo>
                <a:lnTo>
                  <a:pt x="228600" y="0"/>
                </a:lnTo>
                <a:close/>
              </a:path>
            </a:pathLst>
          </a:custGeom>
          <a:solidFill>
            <a:srgbClr val="00B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44" name="object 44"/>
          <p:cNvSpPr txBox="1"/>
          <p:nvPr/>
        </p:nvSpPr>
        <p:spPr>
          <a:xfrm>
            <a:off x="11633200" y="6581775"/>
            <a:ext cx="217488" cy="152400"/>
          </a:xfrm>
          <a:prstGeom prst="rect">
            <a:avLst/>
          </a:prstGeom>
        </p:spPr>
        <p:txBody>
          <a:bodyPr lIns="0" tIns="0" rIns="0" bIns="0">
            <a:spAutoFit/>
          </a:bodyPr>
          <a:lstStyle/>
          <a:p>
            <a:pPr marL="38100" fontAlgn="auto">
              <a:lnSpc>
                <a:spcPts val="1115"/>
              </a:lnSpc>
              <a:spcBef>
                <a:spcPts val="0"/>
              </a:spcBef>
              <a:spcAft>
                <a:spcPts val="0"/>
              </a:spcAft>
              <a:defRPr/>
            </a:pPr>
            <a:fld id="{FEFF0B2D-89F2-4146-A76E-E901F83CF8C2}" type="slidenum">
              <a:rPr sz="1000" spc="-10" dirty="0">
                <a:solidFill>
                  <a:srgbClr val="FFFFFF"/>
                </a:solidFill>
                <a:latin typeface="Arial"/>
                <a:cs typeface="Arial"/>
              </a:rPr>
              <a:pPr marL="38100" fontAlgn="auto">
                <a:lnSpc>
                  <a:spcPts val="1115"/>
                </a:lnSpc>
                <a:spcBef>
                  <a:spcPts val="0"/>
                </a:spcBef>
                <a:spcAft>
                  <a:spcPts val="0"/>
                </a:spcAft>
                <a:defRPr/>
              </a:pPr>
              <a:t>6</a:t>
            </a:fld>
            <a:endParaRPr sz="1000">
              <a:latin typeface="Arial"/>
              <a:cs typeface="Arial"/>
            </a:endParaRPr>
          </a:p>
        </p:txBody>
      </p:sp>
      <p:sp>
        <p:nvSpPr>
          <p:cNvPr id="45" name="object 45"/>
          <p:cNvSpPr txBox="1"/>
          <p:nvPr/>
        </p:nvSpPr>
        <p:spPr>
          <a:xfrm>
            <a:off x="5440363" y="6651625"/>
            <a:ext cx="2538412" cy="152400"/>
          </a:xfrm>
          <a:prstGeom prst="rect">
            <a:avLst/>
          </a:prstGeom>
        </p:spPr>
        <p:txBody>
          <a:bodyPr lIns="0" tIns="0" rIns="0" bIns="0">
            <a:spAutoFit/>
          </a:bodyPr>
          <a:lstStyle/>
          <a:p>
            <a:pPr marL="12700" fontAlgn="auto">
              <a:lnSpc>
                <a:spcPts val="1115"/>
              </a:lnSpc>
              <a:spcBef>
                <a:spcPts val="0"/>
              </a:spcBef>
              <a:spcAft>
                <a:spcPts val="0"/>
              </a:spcAft>
              <a:defRPr/>
            </a:pPr>
            <a:r>
              <a:rPr sz="1000" spc="35" dirty="0">
                <a:solidFill>
                  <a:srgbClr val="FFFFFF"/>
                </a:solidFill>
                <a:latin typeface="Arial"/>
                <a:cs typeface="Arial"/>
              </a:rPr>
              <a:t>Global </a:t>
            </a:r>
            <a:r>
              <a:rPr sz="1000" spc="50" dirty="0">
                <a:solidFill>
                  <a:srgbClr val="FFFFFF"/>
                </a:solidFill>
                <a:latin typeface="Arial"/>
                <a:cs typeface="Arial"/>
              </a:rPr>
              <a:t>n </a:t>
            </a:r>
            <a:r>
              <a:rPr sz="1000" spc="-90" dirty="0">
                <a:solidFill>
                  <a:srgbClr val="FFFFFF"/>
                </a:solidFill>
                <a:latin typeface="Arial"/>
                <a:cs typeface="Arial"/>
              </a:rPr>
              <a:t>= </a:t>
            </a:r>
            <a:r>
              <a:rPr sz="1000" spc="25" dirty="0">
                <a:solidFill>
                  <a:srgbClr val="FFFFFF"/>
                </a:solidFill>
                <a:latin typeface="Arial"/>
                <a:cs typeface="Arial"/>
              </a:rPr>
              <a:t>6672; </a:t>
            </a:r>
            <a:r>
              <a:rPr sz="1000" spc="45" dirty="0">
                <a:solidFill>
                  <a:srgbClr val="FFFFFF"/>
                </a:solidFill>
                <a:latin typeface="Arial"/>
                <a:cs typeface="Arial"/>
              </a:rPr>
              <a:t>Communications </a:t>
            </a:r>
            <a:r>
              <a:rPr sz="1000" spc="50" dirty="0">
                <a:solidFill>
                  <a:srgbClr val="FFFFFF"/>
                </a:solidFill>
                <a:latin typeface="Arial"/>
                <a:cs typeface="Arial"/>
              </a:rPr>
              <a:t>n</a:t>
            </a:r>
            <a:r>
              <a:rPr sz="1000" spc="-100" dirty="0">
                <a:solidFill>
                  <a:srgbClr val="FFFFFF"/>
                </a:solidFill>
                <a:latin typeface="Arial"/>
                <a:cs typeface="Arial"/>
              </a:rPr>
              <a:t> </a:t>
            </a:r>
            <a:r>
              <a:rPr sz="1000" spc="-90" dirty="0">
                <a:solidFill>
                  <a:srgbClr val="FFFFFF"/>
                </a:solidFill>
                <a:latin typeface="Arial"/>
                <a:cs typeface="Arial"/>
              </a:rPr>
              <a:t>= </a:t>
            </a:r>
            <a:r>
              <a:rPr sz="1000" spc="45" dirty="0">
                <a:solidFill>
                  <a:srgbClr val="FFFFFF"/>
                </a:solidFill>
                <a:latin typeface="Arial"/>
                <a:cs typeface="Arial"/>
              </a:rPr>
              <a:t>565</a:t>
            </a:r>
            <a:endParaRPr sz="1000">
              <a:latin typeface="Arial"/>
              <a:cs typeface="Aria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8938" y="725488"/>
            <a:ext cx="9232900" cy="1525587"/>
          </a:xfrm>
        </p:spPr>
        <p:txBody>
          <a:bodyPr lIns="0" tIns="96520" rIns="0" bIns="0">
            <a:spAutoFit/>
          </a:bodyPr>
          <a:lstStyle/>
          <a:p>
            <a:pPr marL="12700">
              <a:lnSpc>
                <a:spcPts val="3675"/>
              </a:lnSpc>
              <a:spcBef>
                <a:spcPts val="763"/>
              </a:spcBef>
            </a:pPr>
            <a:r>
              <a:rPr lang="en-US" sz="3600" b="1" smtClean="0">
                <a:solidFill>
                  <a:schemeClr val="bg1"/>
                </a:solidFill>
              </a:rPr>
              <a:t>When DARQ technologies reach maturity,  they will spark a step change, offering  businesses major  opportunities.</a:t>
            </a:r>
          </a:p>
        </p:txBody>
      </p:sp>
      <p:sp>
        <p:nvSpPr>
          <p:cNvPr id="3" name="object 3"/>
          <p:cNvSpPr txBox="1"/>
          <p:nvPr/>
        </p:nvSpPr>
        <p:spPr>
          <a:xfrm>
            <a:off x="382588" y="2611438"/>
            <a:ext cx="3290887" cy="1671637"/>
          </a:xfrm>
          <a:prstGeom prst="rect">
            <a:avLst/>
          </a:prstGeom>
        </p:spPr>
        <p:txBody>
          <a:bodyPr lIns="0" tIns="1270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ts val="100"/>
              </a:spcBef>
            </a:pPr>
            <a:r>
              <a:rPr lang="en-US" b="1">
                <a:solidFill>
                  <a:srgbClr val="EDEDED"/>
                </a:solidFill>
                <a:latin typeface="Arial" charset="0"/>
              </a:rPr>
              <a:t>This has happened before.  During the digital revolution,  social, mobile, analytics,</a:t>
            </a:r>
            <a:endParaRPr lang="en-US">
              <a:solidFill>
                <a:srgbClr val="EDEDED"/>
              </a:solidFill>
              <a:latin typeface="Arial" charset="0"/>
            </a:endParaRPr>
          </a:p>
          <a:p>
            <a:r>
              <a:rPr lang="en-US" b="1">
                <a:solidFill>
                  <a:srgbClr val="EDEDED"/>
                </a:solidFill>
                <a:latin typeface="Arial" charset="0"/>
              </a:rPr>
              <a:t>and cloud (SMAC) combined  to enable a step change</a:t>
            </a:r>
            <a:endParaRPr lang="en-US">
              <a:solidFill>
                <a:srgbClr val="EDEDED"/>
              </a:solidFill>
              <a:latin typeface="Arial" charset="0"/>
            </a:endParaRPr>
          </a:p>
          <a:p>
            <a:r>
              <a:rPr lang="en-US" b="1">
                <a:solidFill>
                  <a:srgbClr val="EDEDED"/>
                </a:solidFill>
                <a:latin typeface="Arial" charset="0"/>
              </a:rPr>
              <a:t>in business.</a:t>
            </a:r>
            <a:endParaRPr lang="en-US">
              <a:solidFill>
                <a:srgbClr val="EDEDED"/>
              </a:solidFill>
              <a:latin typeface="Arial" charset="0"/>
            </a:endParaRPr>
          </a:p>
        </p:txBody>
      </p:sp>
      <p:sp>
        <p:nvSpPr>
          <p:cNvPr id="4" name="object 4"/>
          <p:cNvSpPr txBox="1"/>
          <p:nvPr/>
        </p:nvSpPr>
        <p:spPr>
          <a:xfrm>
            <a:off x="4252913" y="2611438"/>
            <a:ext cx="2552700" cy="1122362"/>
          </a:xfrm>
          <a:prstGeom prst="rect">
            <a:avLst/>
          </a:prstGeom>
        </p:spPr>
        <p:txBody>
          <a:bodyPr lIns="0" tIns="1270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ts val="100"/>
              </a:spcBef>
            </a:pPr>
            <a:r>
              <a:rPr lang="en-US" b="1">
                <a:solidFill>
                  <a:srgbClr val="EDEDED"/>
                </a:solidFill>
                <a:latin typeface="Arial" charset="0"/>
              </a:rPr>
              <a:t>Now, DARQ</a:t>
            </a:r>
            <a:endParaRPr lang="en-US">
              <a:solidFill>
                <a:srgbClr val="EDEDED"/>
              </a:solidFill>
              <a:latin typeface="Arial" charset="0"/>
            </a:endParaRPr>
          </a:p>
          <a:p>
            <a:r>
              <a:rPr lang="en-US" b="1">
                <a:solidFill>
                  <a:srgbClr val="EDEDED"/>
                </a:solidFill>
                <a:latin typeface="Arial" charset="0"/>
              </a:rPr>
              <a:t>technologies will  impact the same areas  of business as SMAC.</a:t>
            </a:r>
            <a:endParaRPr lang="en-US">
              <a:solidFill>
                <a:srgbClr val="EDEDED"/>
              </a:solidFill>
              <a:latin typeface="Arial" charset="0"/>
            </a:endParaRPr>
          </a:p>
        </p:txBody>
      </p:sp>
      <p:sp>
        <p:nvSpPr>
          <p:cNvPr id="5" name="object 5"/>
          <p:cNvSpPr txBox="1"/>
          <p:nvPr/>
        </p:nvSpPr>
        <p:spPr>
          <a:xfrm>
            <a:off x="7389813" y="2611438"/>
            <a:ext cx="2951162" cy="1122362"/>
          </a:xfrm>
          <a:prstGeom prst="rect">
            <a:avLst/>
          </a:prstGeom>
        </p:spPr>
        <p:txBody>
          <a:bodyPr lIns="0" tIns="1270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ts val="100"/>
              </a:spcBef>
            </a:pPr>
            <a:r>
              <a:rPr lang="en-US" b="1">
                <a:solidFill>
                  <a:srgbClr val="EDEDED"/>
                </a:solidFill>
                <a:latin typeface="Arial" charset="0"/>
              </a:rPr>
              <a:t>When DARQ technologies  mature and converge,  they will spark another  step change.</a:t>
            </a:r>
            <a:endParaRPr lang="en-US">
              <a:solidFill>
                <a:srgbClr val="EDEDED"/>
              </a:solidFill>
              <a:latin typeface="Arial" charset="0"/>
            </a:endParaRPr>
          </a:p>
        </p:txBody>
      </p:sp>
      <p:sp>
        <p:nvSpPr>
          <p:cNvPr id="9222" name="object 6"/>
          <p:cNvSpPr>
            <a:spLocks/>
          </p:cNvSpPr>
          <p:nvPr/>
        </p:nvSpPr>
        <p:spPr bwMode="auto">
          <a:xfrm>
            <a:off x="3973513" y="2673350"/>
            <a:ext cx="0" cy="1058863"/>
          </a:xfrm>
          <a:custGeom>
            <a:avLst/>
            <a:gdLst>
              <a:gd name="T0" fmla="*/ 0 h 1058545"/>
              <a:gd name="T1" fmla="*/ 1058545 h 1058545"/>
            </a:gdLst>
            <a:ahLst/>
            <a:cxnLst>
              <a:cxn ang="0">
                <a:pos x="0" y="T0"/>
              </a:cxn>
              <a:cxn ang="0">
                <a:pos x="0" y="T1"/>
              </a:cxn>
            </a:cxnLst>
            <a:rect l="0" t="0" r="r" b="b"/>
            <a:pathLst>
              <a:path h="1058545">
                <a:moveTo>
                  <a:pt x="0" y="0"/>
                </a:moveTo>
                <a:lnTo>
                  <a:pt x="0" y="1058545"/>
                </a:lnTo>
              </a:path>
            </a:pathLst>
          </a:custGeom>
          <a:noFill/>
          <a:ln w="12192">
            <a:solidFill>
              <a:srgbClr val="D7D7D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223" name="object 7"/>
          <p:cNvSpPr>
            <a:spLocks/>
          </p:cNvSpPr>
          <p:nvPr/>
        </p:nvSpPr>
        <p:spPr bwMode="auto">
          <a:xfrm>
            <a:off x="7100888" y="2673350"/>
            <a:ext cx="0" cy="1058863"/>
          </a:xfrm>
          <a:custGeom>
            <a:avLst/>
            <a:gdLst>
              <a:gd name="T0" fmla="*/ 0 h 1058545"/>
              <a:gd name="T1" fmla="*/ 1058545 h 1058545"/>
            </a:gdLst>
            <a:ahLst/>
            <a:cxnLst>
              <a:cxn ang="0">
                <a:pos x="0" y="T0"/>
              </a:cxn>
              <a:cxn ang="0">
                <a:pos x="0" y="T1"/>
              </a:cxn>
            </a:cxnLst>
            <a:rect l="0" t="0" r="r" b="b"/>
            <a:pathLst>
              <a:path h="1058545">
                <a:moveTo>
                  <a:pt x="0" y="0"/>
                </a:moveTo>
                <a:lnTo>
                  <a:pt x="0" y="1058545"/>
                </a:lnTo>
              </a:path>
            </a:pathLst>
          </a:custGeom>
          <a:noFill/>
          <a:ln w="12192">
            <a:solidFill>
              <a:srgbClr val="D7D7D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 name="object 9"/>
          <p:cNvSpPr>
            <a:spLocks noGrp="1"/>
          </p:cNvSpPr>
          <p:nvPr>
            <p:ph type="sldNum" sz="quarter" idx="12"/>
          </p:nvPr>
        </p:nvSpPr>
        <p:spPr>
          <a:xfrm>
            <a:off x="11642725" y="6581775"/>
            <a:ext cx="207963" cy="152400"/>
          </a:xfrm>
        </p:spPr>
        <p:txBody>
          <a:bodyPr wrap="square" lIns="0" tIns="0" rIns="0" bIns="0">
            <a:spAutoFit/>
          </a:bodyPr>
          <a:lstStyle>
            <a:defPPr>
              <a:defRPr lang="en-US"/>
            </a:defPPr>
            <a:lvl1pPr marL="0" algn="l" defTabSz="914400" rtl="0" eaLnBrk="1" latinLnBrk="0" hangingPunct="1">
              <a:defRPr sz="1000" b="0" i="0" kern="1200">
                <a:solidFill>
                  <a:srgbClr val="58585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15"/>
              </a:lnSpc>
              <a:defRPr/>
            </a:pPr>
            <a:fld id="{AC69D08E-14C9-4D12-BDE0-9CC136D06EDD}" type="slidenum">
              <a:rPr lang="en-IN" spc="-40" smtClean="0"/>
              <a:pPr marL="38100">
                <a:lnSpc>
                  <a:spcPts val="1115"/>
                </a:lnSpc>
                <a:defRPr/>
              </a:pPr>
              <a:t>7</a:t>
            </a:fld>
            <a:endParaRPr spc="-4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tx1">
              <a:lumMod val="75000"/>
              <a:lumOff val="25000"/>
            </a:schemeClr>
          </a:solidFill>
        </p:spPr>
        <p:txBody>
          <a:bodyPr lIns="0" tIns="0" rIns="0" bIns="0"/>
          <a:lstStyle/>
          <a:p>
            <a:pPr fontAlgn="auto">
              <a:spcBef>
                <a:spcPts val="0"/>
              </a:spcBef>
              <a:spcAft>
                <a:spcPts val="0"/>
              </a:spcAft>
              <a:defRPr/>
            </a:pPr>
            <a:endParaRPr>
              <a:latin typeface="+mn-lt"/>
              <a:cs typeface="+mn-cs"/>
            </a:endParaRPr>
          </a:p>
        </p:txBody>
      </p:sp>
      <p:sp>
        <p:nvSpPr>
          <p:cNvPr id="3" name="object 3"/>
          <p:cNvSpPr txBox="1">
            <a:spLocks noGrp="1"/>
          </p:cNvSpPr>
          <p:nvPr>
            <p:ph type="title"/>
          </p:nvPr>
        </p:nvSpPr>
        <p:spPr>
          <a:xfrm>
            <a:off x="355600" y="736600"/>
            <a:ext cx="6769100" cy="1508125"/>
          </a:xfrm>
        </p:spPr>
        <p:txBody>
          <a:bodyPr lIns="0" tIns="94615" rIns="0" bIns="0">
            <a:spAutoFit/>
          </a:bodyPr>
          <a:lstStyle/>
          <a:p>
            <a:pPr marL="12700">
              <a:lnSpc>
                <a:spcPct val="85000"/>
              </a:lnSpc>
              <a:spcBef>
                <a:spcPts val="750"/>
              </a:spcBef>
            </a:pPr>
            <a:r>
              <a:rPr lang="en-US" sz="3600" b="1" smtClean="0">
                <a:solidFill>
                  <a:schemeClr val="bg1"/>
                </a:solidFill>
                <a:latin typeface="Arial" charset="0"/>
                <a:cs typeface="Arial" charset="0"/>
              </a:rPr>
              <a:t>Many ignored SMAC for too  long. How can businesses  avoid this mistake with DARQ?</a:t>
            </a:r>
          </a:p>
        </p:txBody>
      </p:sp>
      <p:sp>
        <p:nvSpPr>
          <p:cNvPr id="4" name="object 4"/>
          <p:cNvSpPr txBox="1"/>
          <p:nvPr/>
        </p:nvSpPr>
        <p:spPr>
          <a:xfrm>
            <a:off x="373063" y="2628900"/>
            <a:ext cx="2719387" cy="1671638"/>
          </a:xfrm>
          <a:prstGeom prst="rect">
            <a:avLst/>
          </a:prstGeom>
        </p:spPr>
        <p:txBody>
          <a:bodyPr lIns="0" tIns="1270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ts val="100"/>
              </a:spcBef>
            </a:pPr>
            <a:r>
              <a:rPr lang="en-US" b="1">
                <a:solidFill>
                  <a:srgbClr val="FFFFFF"/>
                </a:solidFill>
                <a:latin typeface="Arial" charset="0"/>
              </a:rPr>
              <a:t>Companies can work on  developing new DARQ-  enabled capabilities as  soon as the maturing  technologies make  them possible.</a:t>
            </a:r>
            <a:endParaRPr lang="en-US">
              <a:latin typeface="Arial" charset="0"/>
            </a:endParaRPr>
          </a:p>
        </p:txBody>
      </p:sp>
      <p:sp>
        <p:nvSpPr>
          <p:cNvPr id="5" name="object 5"/>
          <p:cNvSpPr txBox="1"/>
          <p:nvPr/>
        </p:nvSpPr>
        <p:spPr>
          <a:xfrm>
            <a:off x="3806825" y="2628900"/>
            <a:ext cx="3011488" cy="1671638"/>
          </a:xfrm>
          <a:prstGeom prst="rect">
            <a:avLst/>
          </a:prstGeom>
        </p:spPr>
        <p:txBody>
          <a:bodyPr lIns="0" tIns="1270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ts val="100"/>
              </a:spcBef>
            </a:pPr>
            <a:r>
              <a:rPr lang="en-US" b="1">
                <a:solidFill>
                  <a:srgbClr val="FFFFFF"/>
                </a:solidFill>
                <a:latin typeface="Arial" charset="0"/>
              </a:rPr>
              <a:t>Companies can push the  development of DARQ  technologies forward, and  discover new capabilities,  by experimenting with  combinatorial effects.</a:t>
            </a:r>
            <a:endParaRPr lang="en-US">
              <a:latin typeface="Arial" charset="0"/>
            </a:endParaRPr>
          </a:p>
        </p:txBody>
      </p:sp>
      <p:sp>
        <p:nvSpPr>
          <p:cNvPr id="6" name="object 6"/>
          <p:cNvSpPr txBox="1"/>
          <p:nvPr/>
        </p:nvSpPr>
        <p:spPr>
          <a:xfrm>
            <a:off x="7496175" y="2628900"/>
            <a:ext cx="3844925" cy="1671638"/>
          </a:xfrm>
          <a:prstGeom prst="rect">
            <a:avLst/>
          </a:prstGeom>
        </p:spPr>
        <p:txBody>
          <a:bodyPr lIns="0" tIns="1270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ts val="100"/>
              </a:spcBef>
            </a:pPr>
            <a:r>
              <a:rPr lang="en-US" b="1">
                <a:solidFill>
                  <a:srgbClr val="FFFFFF"/>
                </a:solidFill>
                <a:latin typeface="Arial" charset="0"/>
              </a:rPr>
              <a:t>Companies can explore  ways to support their DARQ</a:t>
            </a:r>
            <a:endParaRPr lang="en-US">
              <a:latin typeface="Arial" charset="0"/>
            </a:endParaRPr>
          </a:p>
          <a:p>
            <a:r>
              <a:rPr lang="en-US" b="1">
                <a:solidFill>
                  <a:srgbClr val="FFFFFF"/>
                </a:solidFill>
                <a:latin typeface="Arial" charset="0"/>
              </a:rPr>
              <a:t>experiments with technologies  they have already invested in,  using their digital foundations to  launch meaningful pilots early on.</a:t>
            </a:r>
            <a:endParaRPr lang="en-US">
              <a:latin typeface="Arial" charset="0"/>
            </a:endParaRPr>
          </a:p>
        </p:txBody>
      </p:sp>
      <p:sp>
        <p:nvSpPr>
          <p:cNvPr id="10247" name="object 7"/>
          <p:cNvSpPr>
            <a:spLocks/>
          </p:cNvSpPr>
          <p:nvPr/>
        </p:nvSpPr>
        <p:spPr bwMode="auto">
          <a:xfrm>
            <a:off x="3473450" y="2690813"/>
            <a:ext cx="0" cy="1612900"/>
          </a:xfrm>
          <a:custGeom>
            <a:avLst/>
            <a:gdLst>
              <a:gd name="T0" fmla="*/ 0 h 1612900"/>
              <a:gd name="T1" fmla="*/ 1612518 h 1612900"/>
            </a:gdLst>
            <a:ahLst/>
            <a:cxnLst>
              <a:cxn ang="0">
                <a:pos x="0" y="T0"/>
              </a:cxn>
              <a:cxn ang="0">
                <a:pos x="0" y="T1"/>
              </a:cxn>
            </a:cxnLst>
            <a:rect l="0" t="0" r="r" b="b"/>
            <a:pathLst>
              <a:path h="1612900">
                <a:moveTo>
                  <a:pt x="0" y="0"/>
                </a:moveTo>
                <a:lnTo>
                  <a:pt x="0" y="1612518"/>
                </a:lnTo>
              </a:path>
            </a:pathLst>
          </a:custGeom>
          <a:noFill/>
          <a:ln w="12192">
            <a:solidFill>
              <a:srgbClr val="D7D7D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48" name="object 8"/>
          <p:cNvSpPr>
            <a:spLocks/>
          </p:cNvSpPr>
          <p:nvPr/>
        </p:nvSpPr>
        <p:spPr bwMode="auto">
          <a:xfrm>
            <a:off x="7167563" y="2690813"/>
            <a:ext cx="0" cy="1612900"/>
          </a:xfrm>
          <a:custGeom>
            <a:avLst/>
            <a:gdLst>
              <a:gd name="T0" fmla="*/ 0 h 1612900"/>
              <a:gd name="T1" fmla="*/ 1612518 h 1612900"/>
            </a:gdLst>
            <a:ahLst/>
            <a:cxnLst>
              <a:cxn ang="0">
                <a:pos x="0" y="T0"/>
              </a:cxn>
              <a:cxn ang="0">
                <a:pos x="0" y="T1"/>
              </a:cxn>
            </a:cxnLst>
            <a:rect l="0" t="0" r="r" b="b"/>
            <a:pathLst>
              <a:path h="1612900">
                <a:moveTo>
                  <a:pt x="0" y="0"/>
                </a:moveTo>
                <a:lnTo>
                  <a:pt x="0" y="1612518"/>
                </a:lnTo>
              </a:path>
            </a:pathLst>
          </a:custGeom>
          <a:noFill/>
          <a:ln w="12192">
            <a:solidFill>
              <a:srgbClr val="D7D7D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 name="object 10"/>
          <p:cNvSpPr>
            <a:spLocks noGrp="1"/>
          </p:cNvSpPr>
          <p:nvPr>
            <p:ph type="sldNum" sz="quarter" idx="12"/>
          </p:nvPr>
        </p:nvSpPr>
        <p:spPr>
          <a:xfrm>
            <a:off x="11642725" y="6581775"/>
            <a:ext cx="207963" cy="152400"/>
          </a:xfrm>
        </p:spPr>
        <p:txBody>
          <a:bodyPr wrap="square" lIns="0" tIns="0" rIns="0" bIns="0">
            <a:spAutoFit/>
          </a:bodyPr>
          <a:lstStyle>
            <a:defPPr>
              <a:defRPr lang="en-US"/>
            </a:defPPr>
            <a:lvl1pPr marL="0" algn="l" defTabSz="914400" rtl="0" eaLnBrk="1" latinLnBrk="0" hangingPunct="1">
              <a:defRPr sz="1000" b="0" i="0" kern="1200">
                <a:solidFill>
                  <a:srgbClr val="58585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15"/>
              </a:lnSpc>
              <a:defRPr/>
            </a:pPr>
            <a:fld id="{E3D97914-7BB6-4754-BD87-D1641B4255D1}" type="slidenum">
              <a:rPr lang="en-IN" spc="-40" smtClean="0"/>
              <a:pPr marL="38100">
                <a:lnSpc>
                  <a:spcPts val="1115"/>
                </a:lnSpc>
                <a:defRPr/>
              </a:pPr>
              <a:t>8</a:t>
            </a:fld>
            <a:endParaRPr spc="-4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tx1">
              <a:lumMod val="75000"/>
              <a:lumOff val="25000"/>
            </a:schemeClr>
          </a:solidFill>
        </p:spPr>
        <p:txBody>
          <a:bodyPr lIns="0" tIns="0" rIns="0" bIns="0"/>
          <a:lstStyle/>
          <a:p>
            <a:pPr fontAlgn="auto">
              <a:spcBef>
                <a:spcPts val="0"/>
              </a:spcBef>
              <a:spcAft>
                <a:spcPts val="0"/>
              </a:spcAft>
              <a:defRPr/>
            </a:pPr>
            <a:endParaRPr>
              <a:latin typeface="+mn-lt"/>
              <a:cs typeface="+mn-cs"/>
            </a:endParaRPr>
          </a:p>
        </p:txBody>
      </p:sp>
      <p:grpSp>
        <p:nvGrpSpPr>
          <p:cNvPr id="11267" name="object 3"/>
          <p:cNvGrpSpPr>
            <a:grpSpLocks/>
          </p:cNvGrpSpPr>
          <p:nvPr/>
        </p:nvGrpSpPr>
        <p:grpSpPr bwMode="auto">
          <a:xfrm>
            <a:off x="3636963" y="1588"/>
            <a:ext cx="8555037" cy="6856412"/>
            <a:chOff x="3636264" y="1460"/>
            <a:chExt cx="8555990" cy="6856730"/>
          </a:xfrm>
        </p:grpSpPr>
        <p:sp>
          <p:nvSpPr>
            <p:cNvPr id="11273" name="object 4"/>
            <p:cNvSpPr>
              <a:spLocks noChangeArrowheads="1"/>
            </p:cNvSpPr>
            <p:nvPr/>
          </p:nvSpPr>
          <p:spPr bwMode="auto">
            <a:xfrm>
              <a:off x="3636264" y="1460"/>
              <a:ext cx="8555735" cy="685653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11274" name="object 5"/>
            <p:cNvSpPr>
              <a:spLocks/>
            </p:cNvSpPr>
            <p:nvPr/>
          </p:nvSpPr>
          <p:spPr bwMode="auto">
            <a:xfrm>
              <a:off x="7947660" y="2601468"/>
              <a:ext cx="1711960" cy="1711960"/>
            </a:xfrm>
            <a:custGeom>
              <a:avLst/>
              <a:gdLst>
                <a:gd name="T0" fmla="*/ 807170 w 1711959"/>
                <a:gd name="T1" fmla="*/ 1354 h 1711960"/>
                <a:gd name="T2" fmla="*/ 712262 w 1711959"/>
                <a:gd name="T3" fmla="*/ 11975 h 1711960"/>
                <a:gd name="T4" fmla="*/ 620773 w 1711959"/>
                <a:gd name="T5" fmla="*/ 32664 h 1711960"/>
                <a:gd name="T6" fmla="*/ 533281 w 1711959"/>
                <a:gd name="T7" fmla="*/ 62841 h 1711960"/>
                <a:gd name="T8" fmla="*/ 450363 w 1711959"/>
                <a:gd name="T9" fmla="*/ 101930 h 1711960"/>
                <a:gd name="T10" fmla="*/ 372599 w 1711959"/>
                <a:gd name="T11" fmla="*/ 149351 h 1711960"/>
                <a:gd name="T12" fmla="*/ 300566 w 1711959"/>
                <a:gd name="T13" fmla="*/ 204527 h 1711960"/>
                <a:gd name="T14" fmla="*/ 234842 w 1711959"/>
                <a:gd name="T15" fmla="*/ 266879 h 1711960"/>
                <a:gd name="T16" fmla="*/ 176006 w 1711959"/>
                <a:gd name="T17" fmla="*/ 335830 h 1711960"/>
                <a:gd name="T18" fmla="*/ 124635 w 1711959"/>
                <a:gd name="T19" fmla="*/ 410801 h 1711960"/>
                <a:gd name="T20" fmla="*/ 81308 w 1711959"/>
                <a:gd name="T21" fmla="*/ 491214 h 1711960"/>
                <a:gd name="T22" fmla="*/ 46603 w 1711959"/>
                <a:gd name="T23" fmla="*/ 576491 h 1711960"/>
                <a:gd name="T24" fmla="*/ 21097 w 1711959"/>
                <a:gd name="T25" fmla="*/ 666054 h 1711960"/>
                <a:gd name="T26" fmla="*/ 5370 w 1711959"/>
                <a:gd name="T27" fmla="*/ 759325 h 1711960"/>
                <a:gd name="T28" fmla="*/ 0 w 1711959"/>
                <a:gd name="T29" fmla="*/ 855726 h 1711960"/>
                <a:gd name="T30" fmla="*/ 5370 w 1711959"/>
                <a:gd name="T31" fmla="*/ 952126 h 1711960"/>
                <a:gd name="T32" fmla="*/ 21097 w 1711959"/>
                <a:gd name="T33" fmla="*/ 1045397 h 1711960"/>
                <a:gd name="T34" fmla="*/ 46603 w 1711959"/>
                <a:gd name="T35" fmla="*/ 1134960 h 1711960"/>
                <a:gd name="T36" fmla="*/ 81308 w 1711959"/>
                <a:gd name="T37" fmla="*/ 1220237 h 1711960"/>
                <a:gd name="T38" fmla="*/ 124635 w 1711959"/>
                <a:gd name="T39" fmla="*/ 1300650 h 1711960"/>
                <a:gd name="T40" fmla="*/ 176006 w 1711959"/>
                <a:gd name="T41" fmla="*/ 1375621 h 1711960"/>
                <a:gd name="T42" fmla="*/ 234842 w 1711959"/>
                <a:gd name="T43" fmla="*/ 1444572 h 1711960"/>
                <a:gd name="T44" fmla="*/ 300566 w 1711959"/>
                <a:gd name="T45" fmla="*/ 1506924 h 1711960"/>
                <a:gd name="T46" fmla="*/ 372599 w 1711959"/>
                <a:gd name="T47" fmla="*/ 1562100 h 1711960"/>
                <a:gd name="T48" fmla="*/ 450363 w 1711959"/>
                <a:gd name="T49" fmla="*/ 1609521 h 1711960"/>
                <a:gd name="T50" fmla="*/ 533281 w 1711959"/>
                <a:gd name="T51" fmla="*/ 1648610 h 1711960"/>
                <a:gd name="T52" fmla="*/ 620773 w 1711959"/>
                <a:gd name="T53" fmla="*/ 1678787 h 1711960"/>
                <a:gd name="T54" fmla="*/ 712262 w 1711959"/>
                <a:gd name="T55" fmla="*/ 1699476 h 1711960"/>
                <a:gd name="T56" fmla="*/ 807170 w 1711959"/>
                <a:gd name="T57" fmla="*/ 1710097 h 1711960"/>
                <a:gd name="T58" fmla="*/ 904281 w 1711959"/>
                <a:gd name="T59" fmla="*/ 1710097 h 1711960"/>
                <a:gd name="T60" fmla="*/ 999189 w 1711959"/>
                <a:gd name="T61" fmla="*/ 1699476 h 1711960"/>
                <a:gd name="T62" fmla="*/ 1090678 w 1711959"/>
                <a:gd name="T63" fmla="*/ 1678787 h 1711960"/>
                <a:gd name="T64" fmla="*/ 1178170 w 1711959"/>
                <a:gd name="T65" fmla="*/ 1648610 h 1711960"/>
                <a:gd name="T66" fmla="*/ 1261088 w 1711959"/>
                <a:gd name="T67" fmla="*/ 1609521 h 1711960"/>
                <a:gd name="T68" fmla="*/ 1338852 w 1711959"/>
                <a:gd name="T69" fmla="*/ 1562100 h 1711960"/>
                <a:gd name="T70" fmla="*/ 1410885 w 1711959"/>
                <a:gd name="T71" fmla="*/ 1506924 h 1711960"/>
                <a:gd name="T72" fmla="*/ 1476609 w 1711959"/>
                <a:gd name="T73" fmla="*/ 1444572 h 1711960"/>
                <a:gd name="T74" fmla="*/ 1535445 w 1711959"/>
                <a:gd name="T75" fmla="*/ 1375621 h 1711960"/>
                <a:gd name="T76" fmla="*/ 1586816 w 1711959"/>
                <a:gd name="T77" fmla="*/ 1300650 h 1711960"/>
                <a:gd name="T78" fmla="*/ 1630143 w 1711959"/>
                <a:gd name="T79" fmla="*/ 1220237 h 1711960"/>
                <a:gd name="T80" fmla="*/ 1664848 w 1711959"/>
                <a:gd name="T81" fmla="*/ 1134960 h 1711960"/>
                <a:gd name="T82" fmla="*/ 1690354 w 1711959"/>
                <a:gd name="T83" fmla="*/ 1045397 h 1711960"/>
                <a:gd name="T84" fmla="*/ 1706081 w 1711959"/>
                <a:gd name="T85" fmla="*/ 952126 h 1711960"/>
                <a:gd name="T86" fmla="*/ 1711452 w 1711959"/>
                <a:gd name="T87" fmla="*/ 855726 h 1711960"/>
                <a:gd name="T88" fmla="*/ 1706081 w 1711959"/>
                <a:gd name="T89" fmla="*/ 759325 h 1711960"/>
                <a:gd name="T90" fmla="*/ 1690354 w 1711959"/>
                <a:gd name="T91" fmla="*/ 666054 h 1711960"/>
                <a:gd name="T92" fmla="*/ 1664848 w 1711959"/>
                <a:gd name="T93" fmla="*/ 576491 h 1711960"/>
                <a:gd name="T94" fmla="*/ 1630143 w 1711959"/>
                <a:gd name="T95" fmla="*/ 491214 h 1711960"/>
                <a:gd name="T96" fmla="*/ 1586816 w 1711959"/>
                <a:gd name="T97" fmla="*/ 410801 h 1711960"/>
                <a:gd name="T98" fmla="*/ 1535445 w 1711959"/>
                <a:gd name="T99" fmla="*/ 335830 h 1711960"/>
                <a:gd name="T100" fmla="*/ 1476609 w 1711959"/>
                <a:gd name="T101" fmla="*/ 266879 h 1711960"/>
                <a:gd name="T102" fmla="*/ 1410885 w 1711959"/>
                <a:gd name="T103" fmla="*/ 204527 h 1711960"/>
                <a:gd name="T104" fmla="*/ 1338852 w 1711959"/>
                <a:gd name="T105" fmla="*/ 149351 h 1711960"/>
                <a:gd name="T106" fmla="*/ 1261088 w 1711959"/>
                <a:gd name="T107" fmla="*/ 101930 h 1711960"/>
                <a:gd name="T108" fmla="*/ 1178170 w 1711959"/>
                <a:gd name="T109" fmla="*/ 62841 h 1711960"/>
                <a:gd name="T110" fmla="*/ 1090678 w 1711959"/>
                <a:gd name="T111" fmla="*/ 32664 h 1711960"/>
                <a:gd name="T112" fmla="*/ 999189 w 1711959"/>
                <a:gd name="T113" fmla="*/ 11975 h 1711960"/>
                <a:gd name="T114" fmla="*/ 904281 w 1711959"/>
                <a:gd name="T115" fmla="*/ 1354 h 1711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1959" h="1711960">
                  <a:moveTo>
                    <a:pt x="855726" y="0"/>
                  </a:moveTo>
                  <a:lnTo>
                    <a:pt x="807170" y="1354"/>
                  </a:lnTo>
                  <a:lnTo>
                    <a:pt x="759325" y="5370"/>
                  </a:lnTo>
                  <a:lnTo>
                    <a:pt x="712262" y="11975"/>
                  </a:lnTo>
                  <a:lnTo>
                    <a:pt x="666054" y="21097"/>
                  </a:lnTo>
                  <a:lnTo>
                    <a:pt x="620773" y="32664"/>
                  </a:lnTo>
                  <a:lnTo>
                    <a:pt x="576491" y="46603"/>
                  </a:lnTo>
                  <a:lnTo>
                    <a:pt x="533281" y="62841"/>
                  </a:lnTo>
                  <a:lnTo>
                    <a:pt x="491214" y="81308"/>
                  </a:lnTo>
                  <a:lnTo>
                    <a:pt x="450363" y="101930"/>
                  </a:lnTo>
                  <a:lnTo>
                    <a:pt x="410801" y="124635"/>
                  </a:lnTo>
                  <a:lnTo>
                    <a:pt x="372599" y="149351"/>
                  </a:lnTo>
                  <a:lnTo>
                    <a:pt x="335830" y="176006"/>
                  </a:lnTo>
                  <a:lnTo>
                    <a:pt x="300566" y="204527"/>
                  </a:lnTo>
                  <a:lnTo>
                    <a:pt x="266879" y="234842"/>
                  </a:lnTo>
                  <a:lnTo>
                    <a:pt x="234842" y="266879"/>
                  </a:lnTo>
                  <a:lnTo>
                    <a:pt x="204527" y="300566"/>
                  </a:lnTo>
                  <a:lnTo>
                    <a:pt x="176006" y="335830"/>
                  </a:lnTo>
                  <a:lnTo>
                    <a:pt x="149351" y="372599"/>
                  </a:lnTo>
                  <a:lnTo>
                    <a:pt x="124635" y="410801"/>
                  </a:lnTo>
                  <a:lnTo>
                    <a:pt x="101930" y="450363"/>
                  </a:lnTo>
                  <a:lnTo>
                    <a:pt x="81308" y="491214"/>
                  </a:lnTo>
                  <a:lnTo>
                    <a:pt x="62841" y="533281"/>
                  </a:lnTo>
                  <a:lnTo>
                    <a:pt x="46603" y="576491"/>
                  </a:lnTo>
                  <a:lnTo>
                    <a:pt x="32664" y="620773"/>
                  </a:lnTo>
                  <a:lnTo>
                    <a:pt x="21097" y="666054"/>
                  </a:lnTo>
                  <a:lnTo>
                    <a:pt x="11975" y="712262"/>
                  </a:lnTo>
                  <a:lnTo>
                    <a:pt x="5370" y="759325"/>
                  </a:lnTo>
                  <a:lnTo>
                    <a:pt x="1354" y="807170"/>
                  </a:lnTo>
                  <a:lnTo>
                    <a:pt x="0" y="855726"/>
                  </a:lnTo>
                  <a:lnTo>
                    <a:pt x="1354" y="904281"/>
                  </a:lnTo>
                  <a:lnTo>
                    <a:pt x="5370" y="952126"/>
                  </a:lnTo>
                  <a:lnTo>
                    <a:pt x="11975" y="999189"/>
                  </a:lnTo>
                  <a:lnTo>
                    <a:pt x="21097" y="1045397"/>
                  </a:lnTo>
                  <a:lnTo>
                    <a:pt x="32664" y="1090678"/>
                  </a:lnTo>
                  <a:lnTo>
                    <a:pt x="46603" y="1134960"/>
                  </a:lnTo>
                  <a:lnTo>
                    <a:pt x="62841" y="1178170"/>
                  </a:lnTo>
                  <a:lnTo>
                    <a:pt x="81308" y="1220237"/>
                  </a:lnTo>
                  <a:lnTo>
                    <a:pt x="101930" y="1261088"/>
                  </a:lnTo>
                  <a:lnTo>
                    <a:pt x="124635" y="1300650"/>
                  </a:lnTo>
                  <a:lnTo>
                    <a:pt x="149351" y="1338852"/>
                  </a:lnTo>
                  <a:lnTo>
                    <a:pt x="176006" y="1375621"/>
                  </a:lnTo>
                  <a:lnTo>
                    <a:pt x="204527" y="1410885"/>
                  </a:lnTo>
                  <a:lnTo>
                    <a:pt x="234842" y="1444572"/>
                  </a:lnTo>
                  <a:lnTo>
                    <a:pt x="266879" y="1476609"/>
                  </a:lnTo>
                  <a:lnTo>
                    <a:pt x="300566" y="1506924"/>
                  </a:lnTo>
                  <a:lnTo>
                    <a:pt x="335830" y="1535445"/>
                  </a:lnTo>
                  <a:lnTo>
                    <a:pt x="372599" y="1562100"/>
                  </a:lnTo>
                  <a:lnTo>
                    <a:pt x="410801" y="1586816"/>
                  </a:lnTo>
                  <a:lnTo>
                    <a:pt x="450363" y="1609521"/>
                  </a:lnTo>
                  <a:lnTo>
                    <a:pt x="491214" y="1630143"/>
                  </a:lnTo>
                  <a:lnTo>
                    <a:pt x="533281" y="1648610"/>
                  </a:lnTo>
                  <a:lnTo>
                    <a:pt x="576491" y="1664848"/>
                  </a:lnTo>
                  <a:lnTo>
                    <a:pt x="620773" y="1678787"/>
                  </a:lnTo>
                  <a:lnTo>
                    <a:pt x="666054" y="1690354"/>
                  </a:lnTo>
                  <a:lnTo>
                    <a:pt x="712262" y="1699476"/>
                  </a:lnTo>
                  <a:lnTo>
                    <a:pt x="759325" y="1706081"/>
                  </a:lnTo>
                  <a:lnTo>
                    <a:pt x="807170" y="1710097"/>
                  </a:lnTo>
                  <a:lnTo>
                    <a:pt x="855726" y="1711452"/>
                  </a:lnTo>
                  <a:lnTo>
                    <a:pt x="904281" y="1710097"/>
                  </a:lnTo>
                  <a:lnTo>
                    <a:pt x="952126" y="1706081"/>
                  </a:lnTo>
                  <a:lnTo>
                    <a:pt x="999189" y="1699476"/>
                  </a:lnTo>
                  <a:lnTo>
                    <a:pt x="1045397" y="1690354"/>
                  </a:lnTo>
                  <a:lnTo>
                    <a:pt x="1090678" y="1678787"/>
                  </a:lnTo>
                  <a:lnTo>
                    <a:pt x="1134960" y="1664848"/>
                  </a:lnTo>
                  <a:lnTo>
                    <a:pt x="1178170" y="1648610"/>
                  </a:lnTo>
                  <a:lnTo>
                    <a:pt x="1220237" y="1630143"/>
                  </a:lnTo>
                  <a:lnTo>
                    <a:pt x="1261088" y="1609521"/>
                  </a:lnTo>
                  <a:lnTo>
                    <a:pt x="1300650" y="1586816"/>
                  </a:lnTo>
                  <a:lnTo>
                    <a:pt x="1338852" y="1562100"/>
                  </a:lnTo>
                  <a:lnTo>
                    <a:pt x="1375621" y="1535445"/>
                  </a:lnTo>
                  <a:lnTo>
                    <a:pt x="1410885" y="1506924"/>
                  </a:lnTo>
                  <a:lnTo>
                    <a:pt x="1444572" y="1476609"/>
                  </a:lnTo>
                  <a:lnTo>
                    <a:pt x="1476609" y="1444572"/>
                  </a:lnTo>
                  <a:lnTo>
                    <a:pt x="1506924" y="1410885"/>
                  </a:lnTo>
                  <a:lnTo>
                    <a:pt x="1535445" y="1375621"/>
                  </a:lnTo>
                  <a:lnTo>
                    <a:pt x="1562100" y="1338852"/>
                  </a:lnTo>
                  <a:lnTo>
                    <a:pt x="1586816" y="1300650"/>
                  </a:lnTo>
                  <a:lnTo>
                    <a:pt x="1609521" y="1261088"/>
                  </a:lnTo>
                  <a:lnTo>
                    <a:pt x="1630143" y="1220237"/>
                  </a:lnTo>
                  <a:lnTo>
                    <a:pt x="1648610" y="1178170"/>
                  </a:lnTo>
                  <a:lnTo>
                    <a:pt x="1664848" y="1134960"/>
                  </a:lnTo>
                  <a:lnTo>
                    <a:pt x="1678787" y="1090678"/>
                  </a:lnTo>
                  <a:lnTo>
                    <a:pt x="1690354" y="1045397"/>
                  </a:lnTo>
                  <a:lnTo>
                    <a:pt x="1699476" y="999189"/>
                  </a:lnTo>
                  <a:lnTo>
                    <a:pt x="1706081" y="952126"/>
                  </a:lnTo>
                  <a:lnTo>
                    <a:pt x="1710097" y="904281"/>
                  </a:lnTo>
                  <a:lnTo>
                    <a:pt x="1711452" y="855726"/>
                  </a:lnTo>
                  <a:lnTo>
                    <a:pt x="1710097" y="807170"/>
                  </a:lnTo>
                  <a:lnTo>
                    <a:pt x="1706081" y="759325"/>
                  </a:lnTo>
                  <a:lnTo>
                    <a:pt x="1699476" y="712262"/>
                  </a:lnTo>
                  <a:lnTo>
                    <a:pt x="1690354" y="666054"/>
                  </a:lnTo>
                  <a:lnTo>
                    <a:pt x="1678787" y="620773"/>
                  </a:lnTo>
                  <a:lnTo>
                    <a:pt x="1664848" y="576491"/>
                  </a:lnTo>
                  <a:lnTo>
                    <a:pt x="1648610" y="533281"/>
                  </a:lnTo>
                  <a:lnTo>
                    <a:pt x="1630143" y="491214"/>
                  </a:lnTo>
                  <a:lnTo>
                    <a:pt x="1609521" y="450363"/>
                  </a:lnTo>
                  <a:lnTo>
                    <a:pt x="1586816" y="410801"/>
                  </a:lnTo>
                  <a:lnTo>
                    <a:pt x="1562100" y="372599"/>
                  </a:lnTo>
                  <a:lnTo>
                    <a:pt x="1535445" y="335830"/>
                  </a:lnTo>
                  <a:lnTo>
                    <a:pt x="1506924" y="300566"/>
                  </a:lnTo>
                  <a:lnTo>
                    <a:pt x="1476609" y="266879"/>
                  </a:lnTo>
                  <a:lnTo>
                    <a:pt x="1444572" y="234842"/>
                  </a:lnTo>
                  <a:lnTo>
                    <a:pt x="1410885" y="204527"/>
                  </a:lnTo>
                  <a:lnTo>
                    <a:pt x="1375621" y="176006"/>
                  </a:lnTo>
                  <a:lnTo>
                    <a:pt x="1338852" y="149351"/>
                  </a:lnTo>
                  <a:lnTo>
                    <a:pt x="1300650" y="124635"/>
                  </a:lnTo>
                  <a:lnTo>
                    <a:pt x="1261088" y="101930"/>
                  </a:lnTo>
                  <a:lnTo>
                    <a:pt x="1220237" y="81308"/>
                  </a:lnTo>
                  <a:lnTo>
                    <a:pt x="1178170" y="62841"/>
                  </a:lnTo>
                  <a:lnTo>
                    <a:pt x="1134960" y="46603"/>
                  </a:lnTo>
                  <a:lnTo>
                    <a:pt x="1090678" y="32664"/>
                  </a:lnTo>
                  <a:lnTo>
                    <a:pt x="1045397" y="21097"/>
                  </a:lnTo>
                  <a:lnTo>
                    <a:pt x="999189" y="11975"/>
                  </a:lnTo>
                  <a:lnTo>
                    <a:pt x="952126" y="5370"/>
                  </a:lnTo>
                  <a:lnTo>
                    <a:pt x="904281" y="1354"/>
                  </a:lnTo>
                  <a:lnTo>
                    <a:pt x="855726" y="0"/>
                  </a:lnTo>
                  <a:close/>
                </a:path>
              </a:pathLst>
            </a:custGeom>
            <a:solidFill>
              <a:srgbClr val="750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grpSp>
      <p:sp>
        <p:nvSpPr>
          <p:cNvPr id="6" name="object 6"/>
          <p:cNvSpPr txBox="1"/>
          <p:nvPr/>
        </p:nvSpPr>
        <p:spPr>
          <a:xfrm>
            <a:off x="8175625" y="2892425"/>
            <a:ext cx="2347913" cy="2298700"/>
          </a:xfrm>
          <a:prstGeom prst="rect">
            <a:avLst/>
          </a:prstGeom>
        </p:spPr>
        <p:txBody>
          <a:bodyPr lIns="0" tIns="165735"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ts val="1300"/>
              </a:spcBef>
            </a:pPr>
            <a:r>
              <a:rPr lang="en-US" sz="4500" b="1">
                <a:solidFill>
                  <a:srgbClr val="FFFFFF"/>
                </a:solidFill>
                <a:latin typeface="Arial" charset="0"/>
              </a:rPr>
              <a:t>89%</a:t>
            </a:r>
            <a:endParaRPr lang="en-US" sz="4500">
              <a:latin typeface="Arial" charset="0"/>
            </a:endParaRPr>
          </a:p>
          <a:p>
            <a:pPr>
              <a:spcBef>
                <a:spcPts val="475"/>
              </a:spcBef>
            </a:pPr>
            <a:r>
              <a:rPr lang="en-US" b="1">
                <a:solidFill>
                  <a:srgbClr val="FFFFFF"/>
                </a:solidFill>
                <a:latin typeface="Arial" charset="0"/>
              </a:rPr>
              <a:t>of businesses  are already  experimenting  with one or more</a:t>
            </a:r>
            <a:endParaRPr lang="en-US">
              <a:latin typeface="Arial" charset="0"/>
            </a:endParaRPr>
          </a:p>
          <a:p>
            <a:r>
              <a:rPr lang="en-US" b="1">
                <a:solidFill>
                  <a:srgbClr val="FFFFFF"/>
                </a:solidFill>
                <a:latin typeface="Arial" charset="0"/>
              </a:rPr>
              <a:t>DARQ technologies.</a:t>
            </a:r>
            <a:endParaRPr lang="en-US">
              <a:latin typeface="Arial" charset="0"/>
            </a:endParaRPr>
          </a:p>
        </p:txBody>
      </p:sp>
      <p:sp>
        <p:nvSpPr>
          <p:cNvPr id="11" name="object 11"/>
          <p:cNvSpPr>
            <a:spLocks noGrp="1"/>
          </p:cNvSpPr>
          <p:nvPr>
            <p:ph type="sldNum" sz="quarter" idx="12"/>
          </p:nvPr>
        </p:nvSpPr>
        <p:spPr>
          <a:xfrm>
            <a:off x="11642725" y="6581775"/>
            <a:ext cx="207963" cy="152400"/>
          </a:xfrm>
        </p:spPr>
        <p:txBody>
          <a:bodyPr wrap="square" lIns="0" tIns="0" rIns="0" bIns="0">
            <a:spAutoFit/>
          </a:bodyPr>
          <a:lstStyle>
            <a:defPPr>
              <a:defRPr lang="en-US"/>
            </a:defPPr>
            <a:lvl1pPr marL="0" algn="l" defTabSz="914400" rtl="0" eaLnBrk="1" latinLnBrk="0" hangingPunct="1">
              <a:defRPr sz="1000" b="0" i="0" kern="1200">
                <a:solidFill>
                  <a:srgbClr val="58585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15"/>
              </a:lnSpc>
              <a:defRPr/>
            </a:pPr>
            <a:fld id="{029F51FE-DFA0-418D-BFF8-9DE6A9D91741}" type="slidenum">
              <a:rPr lang="en-IN" spc="-40" smtClean="0"/>
              <a:pPr marL="38100">
                <a:lnSpc>
                  <a:spcPts val="1115"/>
                </a:lnSpc>
                <a:defRPr/>
              </a:pPr>
              <a:t>9</a:t>
            </a:fld>
            <a:endParaRPr spc="-40" dirty="0"/>
          </a:p>
        </p:txBody>
      </p:sp>
      <p:sp>
        <p:nvSpPr>
          <p:cNvPr id="7" name="object 7"/>
          <p:cNvSpPr txBox="1"/>
          <p:nvPr/>
        </p:nvSpPr>
        <p:spPr>
          <a:xfrm>
            <a:off x="379413" y="2641600"/>
            <a:ext cx="4497387" cy="1931988"/>
          </a:xfrm>
          <a:prstGeom prst="rect">
            <a:avLst/>
          </a:prstGeom>
        </p:spPr>
        <p:txBody>
          <a:bodyPr lIns="0" tIns="12700" rIns="0" bIns="0">
            <a:spAutoFit/>
          </a:bodyPr>
          <a:lstStyle>
            <a:lvl1pPr marL="298450" indent="-285750">
              <a:tabLst>
                <a:tab pos="298450" algn="l"/>
              </a:tabLst>
              <a:defRPr>
                <a:solidFill>
                  <a:schemeClr val="tx1"/>
                </a:solidFill>
                <a:latin typeface="Calibri" pitchFamily="34" charset="0"/>
              </a:defRPr>
            </a:lvl1pPr>
            <a:lvl2pPr marL="742950" indent="-285750">
              <a:tabLst>
                <a:tab pos="298450" algn="l"/>
              </a:tabLst>
              <a:defRPr>
                <a:solidFill>
                  <a:schemeClr val="tx1"/>
                </a:solidFill>
                <a:latin typeface="Calibri" pitchFamily="34" charset="0"/>
              </a:defRPr>
            </a:lvl2pPr>
            <a:lvl3pPr marL="1143000" indent="-228600">
              <a:tabLst>
                <a:tab pos="298450" algn="l"/>
              </a:tabLst>
              <a:defRPr>
                <a:solidFill>
                  <a:schemeClr val="tx1"/>
                </a:solidFill>
                <a:latin typeface="Calibri" pitchFamily="34" charset="0"/>
              </a:defRPr>
            </a:lvl3pPr>
            <a:lvl4pPr marL="1600200" indent="-228600">
              <a:tabLst>
                <a:tab pos="298450" algn="l"/>
              </a:tabLst>
              <a:defRPr>
                <a:solidFill>
                  <a:schemeClr val="tx1"/>
                </a:solidFill>
                <a:latin typeface="Calibri" pitchFamily="34" charset="0"/>
              </a:defRPr>
            </a:lvl4pPr>
            <a:lvl5pPr marL="2057400" indent="-228600">
              <a:tabLst>
                <a:tab pos="298450" algn="l"/>
              </a:tabLst>
              <a:defRPr>
                <a:solidFill>
                  <a:schemeClr val="tx1"/>
                </a:solidFill>
                <a:latin typeface="Calibri" pitchFamily="34" charset="0"/>
              </a:defRPr>
            </a:lvl5pPr>
            <a:lvl6pPr marL="2514600" indent="-228600" fontAlgn="base">
              <a:spcBef>
                <a:spcPct val="0"/>
              </a:spcBef>
              <a:spcAft>
                <a:spcPct val="0"/>
              </a:spcAft>
              <a:tabLst>
                <a:tab pos="298450" algn="l"/>
              </a:tabLst>
              <a:defRPr>
                <a:solidFill>
                  <a:schemeClr val="tx1"/>
                </a:solidFill>
                <a:latin typeface="Calibri" pitchFamily="34" charset="0"/>
              </a:defRPr>
            </a:lvl6pPr>
            <a:lvl7pPr marL="2971800" indent="-228600" fontAlgn="base">
              <a:spcBef>
                <a:spcPct val="0"/>
              </a:spcBef>
              <a:spcAft>
                <a:spcPct val="0"/>
              </a:spcAft>
              <a:tabLst>
                <a:tab pos="298450" algn="l"/>
              </a:tabLst>
              <a:defRPr>
                <a:solidFill>
                  <a:schemeClr val="tx1"/>
                </a:solidFill>
                <a:latin typeface="Calibri" pitchFamily="34" charset="0"/>
              </a:defRPr>
            </a:lvl7pPr>
            <a:lvl8pPr marL="3429000" indent="-228600" fontAlgn="base">
              <a:spcBef>
                <a:spcPct val="0"/>
              </a:spcBef>
              <a:spcAft>
                <a:spcPct val="0"/>
              </a:spcAft>
              <a:tabLst>
                <a:tab pos="298450" algn="l"/>
              </a:tabLst>
              <a:defRPr>
                <a:solidFill>
                  <a:schemeClr val="tx1"/>
                </a:solidFill>
                <a:latin typeface="Calibri" pitchFamily="34" charset="0"/>
              </a:defRPr>
            </a:lvl8pPr>
            <a:lvl9pPr marL="3886200" indent="-228600" fontAlgn="base">
              <a:spcBef>
                <a:spcPct val="0"/>
              </a:spcBef>
              <a:spcAft>
                <a:spcPct val="0"/>
              </a:spcAft>
              <a:tabLst>
                <a:tab pos="298450" algn="l"/>
              </a:tabLst>
              <a:defRPr>
                <a:solidFill>
                  <a:schemeClr val="tx1"/>
                </a:solidFill>
                <a:latin typeface="Calibri" pitchFamily="34" charset="0"/>
              </a:defRPr>
            </a:lvl9pPr>
          </a:lstStyle>
          <a:p>
            <a:pPr>
              <a:spcBef>
                <a:spcPts val="100"/>
              </a:spcBef>
              <a:buFontTx/>
              <a:buChar char="•"/>
            </a:pPr>
            <a:r>
              <a:rPr lang="en-US" sz="1500">
                <a:solidFill>
                  <a:srgbClr val="FFFFFF"/>
                </a:solidFill>
                <a:latin typeface="Arial" charset="0"/>
              </a:rPr>
              <a:t>According to our survey, 67 percent of  companies report that AI is being piloted  or adopted in their organization.</a:t>
            </a:r>
            <a:endParaRPr lang="en-US" sz="1500">
              <a:latin typeface="Arial" charset="0"/>
            </a:endParaRPr>
          </a:p>
          <a:p>
            <a:pPr>
              <a:spcBef>
                <a:spcPts val="600"/>
              </a:spcBef>
              <a:buFontTx/>
              <a:buChar char="•"/>
            </a:pPr>
            <a:r>
              <a:rPr lang="en-US" sz="1500">
                <a:solidFill>
                  <a:srgbClr val="FFFFFF"/>
                </a:solidFill>
                <a:latin typeface="Arial" charset="0"/>
              </a:rPr>
              <a:t>Distributed ledger investments are exploding,  with blockchain and cryptocurrency startups  alone collecting almost $3.9 billion in the</a:t>
            </a:r>
            <a:endParaRPr lang="en-US" sz="1500">
              <a:latin typeface="Arial" charset="0"/>
            </a:endParaRPr>
          </a:p>
          <a:p>
            <a:r>
              <a:rPr lang="en-US" sz="1500">
                <a:solidFill>
                  <a:srgbClr val="FFFFFF"/>
                </a:solidFill>
                <a:latin typeface="Arial" charset="0"/>
              </a:rPr>
              <a:t>first three-quarters of 2018, nearly three  times the total for 2017.</a:t>
            </a:r>
            <a:endParaRPr lang="en-US" sz="1500">
              <a:latin typeface="Arial" charset="0"/>
            </a:endParaRPr>
          </a:p>
        </p:txBody>
      </p:sp>
      <p:sp>
        <p:nvSpPr>
          <p:cNvPr id="8" name="object 8"/>
          <p:cNvSpPr txBox="1">
            <a:spLocks noGrp="1"/>
          </p:cNvSpPr>
          <p:nvPr>
            <p:ph type="title"/>
          </p:nvPr>
        </p:nvSpPr>
        <p:spPr>
          <a:xfrm>
            <a:off x="377825" y="728663"/>
            <a:ext cx="6794500" cy="574675"/>
          </a:xfrm>
        </p:spPr>
        <p:txBody>
          <a:bodyPr lIns="0" tIns="12700" rIns="0" bIns="0" rtlCol="0">
            <a:spAutoFit/>
          </a:bodyPr>
          <a:lstStyle/>
          <a:p>
            <a:pPr marL="12700" fontAlgn="auto">
              <a:lnSpc>
                <a:spcPct val="100000"/>
              </a:lnSpc>
              <a:spcBef>
                <a:spcPts val="100"/>
              </a:spcBef>
              <a:spcAft>
                <a:spcPts val="0"/>
              </a:spcAft>
              <a:defRPr/>
            </a:pPr>
            <a:r>
              <a:rPr sz="3600" spc="145" dirty="0">
                <a:solidFill>
                  <a:srgbClr val="FFFFFF"/>
                </a:solidFill>
              </a:rPr>
              <a:t>Why</a:t>
            </a:r>
            <a:r>
              <a:rPr sz="3600" spc="-300" dirty="0">
                <a:solidFill>
                  <a:srgbClr val="FFFFFF"/>
                </a:solidFill>
              </a:rPr>
              <a:t> </a:t>
            </a:r>
            <a:r>
              <a:rPr sz="3600" spc="120" dirty="0">
                <a:solidFill>
                  <a:srgbClr val="FFFFFF"/>
                </a:solidFill>
              </a:rPr>
              <a:t>start</a:t>
            </a:r>
            <a:r>
              <a:rPr sz="3600" spc="-300" dirty="0">
                <a:solidFill>
                  <a:srgbClr val="FFFFFF"/>
                </a:solidFill>
              </a:rPr>
              <a:t> </a:t>
            </a:r>
            <a:r>
              <a:rPr sz="3600" spc="60" dirty="0">
                <a:solidFill>
                  <a:srgbClr val="FFFFFF"/>
                </a:solidFill>
              </a:rPr>
              <a:t>now?</a:t>
            </a:r>
            <a:r>
              <a:rPr sz="3600" spc="-295" dirty="0">
                <a:solidFill>
                  <a:srgbClr val="FFFFFF"/>
                </a:solidFill>
              </a:rPr>
              <a:t> </a:t>
            </a:r>
            <a:r>
              <a:rPr sz="3600" spc="100" dirty="0">
                <a:solidFill>
                  <a:srgbClr val="FFFFFF"/>
                </a:solidFill>
              </a:rPr>
              <a:t>The</a:t>
            </a:r>
            <a:r>
              <a:rPr sz="3600" spc="-300" dirty="0">
                <a:solidFill>
                  <a:srgbClr val="FFFFFF"/>
                </a:solidFill>
              </a:rPr>
              <a:t> </a:t>
            </a:r>
            <a:r>
              <a:rPr sz="3600" spc="114" dirty="0">
                <a:solidFill>
                  <a:srgbClr val="FFFFFF"/>
                </a:solidFill>
              </a:rPr>
              <a:t>first</a:t>
            </a:r>
            <a:r>
              <a:rPr sz="3600" spc="-305" dirty="0">
                <a:solidFill>
                  <a:srgbClr val="FFFFFF"/>
                </a:solidFill>
              </a:rPr>
              <a:t> </a:t>
            </a:r>
            <a:r>
              <a:rPr sz="3600" spc="180" dirty="0">
                <a:solidFill>
                  <a:srgbClr val="FFFFFF"/>
                </a:solidFill>
              </a:rPr>
              <a:t>wave</a:t>
            </a:r>
            <a:endParaRPr sz="3600" dirty="0"/>
          </a:p>
        </p:txBody>
      </p:sp>
      <p:sp>
        <p:nvSpPr>
          <p:cNvPr id="9" name="object 9"/>
          <p:cNvSpPr txBox="1"/>
          <p:nvPr/>
        </p:nvSpPr>
        <p:spPr>
          <a:xfrm>
            <a:off x="377825" y="1196975"/>
            <a:ext cx="7766050" cy="1039813"/>
          </a:xfrm>
          <a:prstGeom prst="rect">
            <a:avLst/>
          </a:prstGeom>
        </p:spPr>
        <p:txBody>
          <a:bodyPr lIns="0" tIns="9652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3675"/>
              </a:lnSpc>
              <a:spcBef>
                <a:spcPts val="763"/>
              </a:spcBef>
            </a:pPr>
            <a:r>
              <a:rPr lang="en-US" sz="3600" b="1">
                <a:solidFill>
                  <a:srgbClr val="FFFFFF"/>
                </a:solidFill>
                <a:latin typeface="Arial" charset="0"/>
              </a:rPr>
              <a:t>of businesses using DARQ to drive  differentiation is already here.</a:t>
            </a:r>
            <a:endParaRPr lang="en-US" sz="3600">
              <a:latin typeface="Arial" charset="0"/>
            </a:endParaRP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698</TotalTime>
  <Words>1160</Words>
  <Application>Microsoft Office PowerPoint</Application>
  <PresentationFormat>Custom</PresentationFormat>
  <Paragraphs>198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DARQ technologies will be key  post-digital differentiators.</vt:lpstr>
      <vt:lpstr>PowerPoint Presentation</vt:lpstr>
      <vt:lpstr>TECHNOLOGIES   RANKED   BY    EXECUTIVES  IN TERMS  OF  WHICH WILL  HAVE  THE  GREATEST    IMPACT  ON THEIR  ORGANIZATION OVER  THE  NEXT  3 YEARS</vt:lpstr>
      <vt:lpstr>Some DARQ technologies may seem more  impactful today, but exploring all four will be  crucial to take advantage of combinatorial effects</vt:lpstr>
      <vt:lpstr>When DARQ technologies reach maturity,  they will spark a step change, offering  businesses major  opportunities.</vt:lpstr>
      <vt:lpstr>Many ignored SMAC for too  long. How can businesses  avoid this mistake with DARQ?</vt:lpstr>
      <vt:lpstr>Why start now? The first wave</vt:lpstr>
      <vt:lpstr>PowerPoint Presentation</vt:lpstr>
      <vt:lpstr>PowerPoint Presentation</vt:lpstr>
      <vt:lpstr>PowerPoint Presentation</vt:lpstr>
      <vt:lpstr>PowerPoint Presentation</vt:lpstr>
      <vt:lpstr>4 How can you use DARQ to shape the future of the Communications Industry?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Kolhe</dc:creator>
  <cp:lastModifiedBy>Windows User</cp:lastModifiedBy>
  <cp:revision>15</cp:revision>
  <dcterms:created xsi:type="dcterms:W3CDTF">2020-12-23T05:41:59Z</dcterms:created>
  <dcterms:modified xsi:type="dcterms:W3CDTF">2023-09-04T07:08:52Z</dcterms:modified>
</cp:coreProperties>
</file>