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73" r:id="rId6"/>
    <p:sldId id="271" r:id="rId7"/>
    <p:sldId id="267" r:id="rId8"/>
    <p:sldId id="268" r:id="rId9"/>
    <p:sldId id="269" r:id="rId10"/>
    <p:sldId id="270" r:id="rId11"/>
    <p:sldId id="272"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25" autoAdjust="0"/>
  </p:normalViewPr>
  <p:slideViewPr>
    <p:cSldViewPr snapToGrid="0">
      <p:cViewPr>
        <p:scale>
          <a:sx n="75" d="100"/>
          <a:sy n="75" d="100"/>
        </p:scale>
        <p:origin x="-600" y="-138"/>
      </p:cViewPr>
      <p:guideLst>
        <p:guide orient="horz" pos="2160"/>
        <p:guide pos="3840"/>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pPr/>
              <a:t>9/4/2023</a:t>
            </a:fld>
            <a:endParaRPr lang="en-US"/>
          </a:p>
        </p:txBody>
      </p:sp>
      <p:sp>
        <p:nvSpPr>
          <p:cNvPr id="4" name="Footer Placeholder 3">
            <a:extLst>
              <a:ext uri="{FF2B5EF4-FFF2-40B4-BE49-F238E27FC236}">
                <a16:creationId xmlns=""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pPr/>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pPr/>
              <a:t>9/4/2023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pPr/>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E99CE02-8616-40B2-85FF-B06E192752AB}"/>
              </a:ext>
            </a:extLst>
          </p:cNvPr>
          <p:cNvSpPr/>
          <p:nvPr/>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E3DF8E0-6324-45B7-8B0A-24383EF1B915}"/>
              </a:ext>
            </a:extLst>
          </p:cNvPr>
          <p:cNvSpPr/>
          <p:nvPr/>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 xmlns:a16="http://schemas.microsoft.com/office/drawing/2014/main" id="{1A9E718F-2F10-41F1-8E9F-18DD53EF065F}"/>
              </a:ext>
            </a:extLst>
          </p:cNvPr>
          <p:cNvSpPr/>
          <p:nvPr/>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8073392" y="1204507"/>
            <a:ext cx="3759807" cy="2305456"/>
          </a:xfrm>
        </p:spPr>
        <p:txBody>
          <a:bodyPr/>
          <a:lstStyle/>
          <a:p>
            <a:pPr>
              <a:lnSpc>
                <a:spcPct val="100000"/>
              </a:lnSpc>
            </a:pPr>
            <a:r>
              <a:rPr lang="en-US" dirty="0">
                <a:latin typeface="Times New Roman" pitchFamily="18" charset="0"/>
                <a:cs typeface="Times New Roman" pitchFamily="18" charset="0"/>
              </a:rPr>
              <a:t>MOCK INTERVIEW SYSTEM</a:t>
            </a:r>
          </a:p>
        </p:txBody>
      </p:sp>
      <p:cxnSp>
        <p:nvCxnSpPr>
          <p:cNvPr id="22" name="Straight Connector 21">
            <a:extLst>
              <a:ext uri="{FF2B5EF4-FFF2-40B4-BE49-F238E27FC236}">
                <a16:creationId xmlns="" xmlns:a16="http://schemas.microsoft.com/office/drawing/2014/main" id="{1B17638D-56AE-48AD-96C8-EE46229C744C}"/>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 xmlns:a16="http://schemas.microsoft.com/office/drawing/2014/main" id="{02EAB7FB-AEBA-41BC-B1D7-A4B080684C82}"/>
              </a:ext>
            </a:extLst>
          </p:cNvPr>
          <p:cNvPicPr>
            <a:picLocks noGrp="1" noChangeAspect="1"/>
          </p:cNvPicPr>
          <p:nvPr>
            <p:ph type="pic" sz="quarter" idx="10"/>
          </p:nvPr>
        </p:nvPicPr>
        <p:blipFill>
          <a:blip r:embed="rId2"/>
          <a:stretch>
            <a:fillRect/>
          </a:stretch>
        </p:blipFill>
        <p:spPr>
          <a:xfrm>
            <a:off x="443882" y="585925"/>
            <a:ext cx="7360469" cy="5273337"/>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REGISTER</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 xmlns:a16="http://schemas.microsoft.com/office/drawing/2014/main" id="{7D64EECE-959D-459E-BAFC-4E6C13A0DE32}"/>
              </a:ext>
              <a:ext uri="{C183D7F6-B498-43B3-948B-1728B52AA6E4}">
                <adec:decorative xmlns=""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 xmlns:a16="http://schemas.microsoft.com/office/drawing/2014/main" id="{ACD1BF27-2213-45CE-A667-788F7924C22E}"/>
                </a:ext>
                <a:ext uri="{C183D7F6-B498-43B3-948B-1728B52AA6E4}">
                  <adec:decorative xmlns=""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 xmlns:a16="http://schemas.microsoft.com/office/drawing/2014/main" id="{54F87B6B-A885-4EEB-8E55-6E1DA1BD0EA8}"/>
                </a:ext>
                <a:ext uri="{C183D7F6-B498-43B3-948B-1728B52AA6E4}">
                  <adec:decorative xmlns=""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 xmlns:a16="http://schemas.microsoft.com/office/drawing/2014/main" id="{EB4B2BC6-FC0E-4408-9491-47D196A52DE9}"/>
                </a:ext>
                <a:ext uri="{C183D7F6-B498-43B3-948B-1728B52AA6E4}">
                  <adec:decorative xmlns=""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10</a:t>
            </a:fld>
            <a:endParaRPr lang="en-US" dirty="0"/>
          </a:p>
        </p:txBody>
      </p:sp>
      <p:pic>
        <p:nvPicPr>
          <p:cNvPr id="6" name="Picture 5">
            <a:extLst>
              <a:ext uri="{FF2B5EF4-FFF2-40B4-BE49-F238E27FC236}">
                <a16:creationId xmlns="" xmlns:a16="http://schemas.microsoft.com/office/drawing/2014/main" id="{C916650C-1712-4479-BA9D-4126EAB1321A}"/>
              </a:ext>
            </a:extLst>
          </p:cNvPr>
          <p:cNvPicPr>
            <a:picLocks noChangeAspect="1"/>
          </p:cNvPicPr>
          <p:nvPr/>
        </p:nvPicPr>
        <p:blipFill rotWithShape="1">
          <a:blip r:embed="rId2"/>
          <a:srcRect l="26739" t="12029" r="25163" b="24203"/>
          <a:stretch/>
        </p:blipFill>
        <p:spPr>
          <a:xfrm>
            <a:off x="3438939" y="1133062"/>
            <a:ext cx="8028858" cy="5544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920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7461B33A-6A96-4712-A917-13C922714AB6}"/>
              </a:ext>
            </a:extLst>
          </p:cNvPr>
          <p:cNvSpPr>
            <a:spLocks noGrp="1"/>
          </p:cNvSpPr>
          <p:nvPr>
            <p:ph type="title"/>
          </p:nvPr>
        </p:nvSpPr>
        <p:spPr>
          <a:xfrm>
            <a:off x="924560" y="487680"/>
            <a:ext cx="10908640" cy="883920"/>
          </a:xfrm>
        </p:spPr>
        <p:txBody>
          <a:bodyPr/>
          <a:lstStyle/>
          <a:p>
            <a:r>
              <a:rPr lang="en-US" b="1" dirty="0">
                <a:latin typeface="Times New Roman" panose="02020603050405020304" pitchFamily="18" charset="0"/>
                <a:cs typeface="Times New Roman" panose="02020603050405020304" pitchFamily="18" charset="0"/>
              </a:rPr>
              <a:t>EXPECTED IMPLEMENTATION WHILE JOINING NEXT SEMESTER</a:t>
            </a:r>
          </a:p>
        </p:txBody>
      </p:sp>
      <p:sp>
        <p:nvSpPr>
          <p:cNvPr id="13" name="Content Placeholder 12">
            <a:extLst>
              <a:ext uri="{FF2B5EF4-FFF2-40B4-BE49-F238E27FC236}">
                <a16:creationId xmlns="" xmlns:a16="http://schemas.microsoft.com/office/drawing/2014/main" id="{B7B82AED-598B-4053-BFB5-9913CF46DAA8}"/>
              </a:ext>
            </a:extLst>
          </p:cNvPr>
          <p:cNvSpPr>
            <a:spLocks noGrp="1"/>
          </p:cNvSpPr>
          <p:nvPr>
            <p:ph idx="1"/>
          </p:nvPr>
        </p:nvSpPr>
        <p:spPr>
          <a:xfrm>
            <a:off x="1127760" y="2062480"/>
            <a:ext cx="5730240" cy="4057520"/>
          </a:xfrm>
        </p:spPr>
        <p:txBody>
          <a:bodyPr/>
          <a:lstStyle/>
          <a:p>
            <a:r>
              <a:rPr lang="en-US" dirty="0">
                <a:latin typeface="Times New Roman" panose="02020603050405020304" pitchFamily="18" charset="0"/>
                <a:cs typeface="Times New Roman" panose="02020603050405020304" pitchFamily="18" charset="0"/>
              </a:rPr>
              <a:t>Designing all the site pages</a:t>
            </a:r>
          </a:p>
          <a:p>
            <a:r>
              <a:rPr lang="en-US" dirty="0">
                <a:latin typeface="Times New Roman" panose="02020603050405020304" pitchFamily="18" charset="0"/>
                <a:cs typeface="Times New Roman" panose="02020603050405020304" pitchFamily="18" charset="0"/>
              </a:rPr>
              <a:t>Inserting all the data in the database</a:t>
            </a:r>
          </a:p>
          <a:p>
            <a:r>
              <a:rPr lang="en-US" dirty="0">
                <a:latin typeface="Times New Roman" panose="02020603050405020304" pitchFamily="18" charset="0"/>
                <a:cs typeface="Times New Roman" panose="02020603050405020304" pitchFamily="18" charset="0"/>
              </a:rPr>
              <a:t>Analyzing the algorithm in ML</a:t>
            </a:r>
          </a:p>
          <a:p>
            <a:r>
              <a:rPr lang="en-US" dirty="0">
                <a:latin typeface="Times New Roman" panose="02020603050405020304" pitchFamily="18" charset="0"/>
                <a:cs typeface="Times New Roman" panose="02020603050405020304" pitchFamily="18" charset="0"/>
              </a:rPr>
              <a:t>Analyzing the input with the database </a:t>
            </a:r>
          </a:p>
          <a:p>
            <a:r>
              <a:rPr lang="en-US" dirty="0">
                <a:latin typeface="Times New Roman" panose="02020603050405020304" pitchFamily="18" charset="0"/>
                <a:cs typeface="Times New Roman" panose="02020603050405020304" pitchFamily="18" charset="0"/>
              </a:rPr>
              <a:t>Virtual representation of the interviewer</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6D95F651-7247-4DB9-AC0C-D75F1E93FDFF}"/>
              </a:ext>
            </a:extLst>
          </p:cNvPr>
          <p:cNvSpPr>
            <a:spLocks noGrp="1"/>
          </p:cNvSpPr>
          <p:nvPr>
            <p:ph type="sldNum" sz="quarter" idx="14"/>
          </p:nvPr>
        </p:nvSpPr>
        <p:spPr/>
        <p:txBody>
          <a:bodyPr/>
          <a:lstStyle/>
          <a:p>
            <a:fld id="{058DB212-BFA2-403F-85EF-DFD3FF6D973A}" type="slidenum">
              <a:rPr lang="en-US" noProof="0" smtClean="0">
                <a:latin typeface="Times New Roman" panose="02020603050405020304" pitchFamily="18" charset="0"/>
                <a:cs typeface="Times New Roman" panose="02020603050405020304" pitchFamily="18" charset="0"/>
              </a:rPr>
              <a:pPr/>
              <a:t>11</a:t>
            </a:fld>
            <a:endParaRPr lang="en-US" noProof="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13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E816A6CA-FBC3-4F94-A9D0-45A010BD06DB}"/>
              </a:ext>
            </a:extLst>
          </p:cNvPr>
          <p:cNvSpPr>
            <a:spLocks noGrp="1"/>
          </p:cNvSpPr>
          <p:nvPr>
            <p:ph type="body" sz="quarter" idx="12"/>
          </p:nvPr>
        </p:nvSpPr>
        <p:spPr>
          <a:xfrm>
            <a:off x="625032" y="457200"/>
            <a:ext cx="11206606" cy="824948"/>
          </a:xfrm>
        </p:spPr>
        <p:txBody>
          <a:bodyPr/>
          <a:lstStyle/>
          <a:p>
            <a:r>
              <a:rPr lang="en-US" sz="36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 xmlns:a16="http://schemas.microsoft.com/office/drawing/2014/main" id="{79BC1A2E-F302-40DD-A6C9-AC611B9B722A}"/>
              </a:ext>
            </a:extLst>
          </p:cNvPr>
          <p:cNvSpPr>
            <a:spLocks noGrp="1"/>
          </p:cNvSpPr>
          <p:nvPr>
            <p:ph idx="1"/>
          </p:nvPr>
        </p:nvSpPr>
        <p:spPr>
          <a:xfrm>
            <a:off x="625032" y="1570148"/>
            <a:ext cx="10969367" cy="4275067"/>
          </a:xfrm>
        </p:spPr>
        <p:txBody>
          <a:bodyPr/>
          <a:lstStyle/>
          <a:p>
            <a:pPr marL="0" indent="0">
              <a:buNone/>
            </a:pPr>
            <a:r>
              <a:rPr lang="en-CA"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Chen, L., Zhao, R., Leong, C. W., Lehman, B., Feng, G., &amp; Hoque, M. E. (2017). Automated video interview judgment on a large-sized corpus collected online. 2017 Seventh International Conference on Affective Computing and Intelligent Interaction (ACII). doi:10.1109/acii.2017.8273646</a:t>
            </a:r>
          </a:p>
          <a:p>
            <a:pPr marL="0" indent="0">
              <a:buNone/>
            </a:pPr>
            <a:r>
              <a:rPr lang="en-CA" dirty="0">
                <a:latin typeface="Times New Roman" panose="02020603050405020304" pitchFamily="18" charset="0"/>
                <a:cs typeface="Times New Roman" panose="02020603050405020304" pitchFamily="18" charset="0"/>
              </a:rPr>
              <a:t>2. </a:t>
            </a:r>
            <a:r>
              <a:rPr lang="en-CA" dirty="0" err="1">
                <a:latin typeface="Times New Roman" panose="02020603050405020304" pitchFamily="18" charset="0"/>
                <a:cs typeface="Times New Roman" panose="02020603050405020304" pitchFamily="18" charset="0"/>
              </a:rPr>
              <a:t>Aljarrah</a:t>
            </a:r>
            <a:r>
              <a:rPr lang="en-CA" dirty="0">
                <a:latin typeface="Times New Roman" panose="02020603050405020304" pitchFamily="18" charset="0"/>
                <a:cs typeface="Times New Roman" panose="02020603050405020304" pitchFamily="18" charset="0"/>
              </a:rPr>
              <a:t>, I., &amp; Mohammad, D. (2018). Video content analysis using convolutional neural networks. 2018 9th International Conference on Information and Communication Systems (ICICS). doi:10.1109/iacs.2018.8355453</a:t>
            </a:r>
            <a:endParaRPr lang="en-US"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3. Lu, L., &amp; </a:t>
            </a:r>
            <a:r>
              <a:rPr lang="en-CA" dirty="0" err="1">
                <a:latin typeface="Times New Roman" panose="02020603050405020304" pitchFamily="18" charset="0"/>
                <a:cs typeface="Times New Roman" panose="02020603050405020304" pitchFamily="18" charset="0"/>
              </a:rPr>
              <a:t>Hanjalic</a:t>
            </a:r>
            <a:r>
              <a:rPr lang="en-CA" dirty="0">
                <a:latin typeface="Times New Roman" panose="02020603050405020304" pitchFamily="18" charset="0"/>
                <a:cs typeface="Times New Roman" panose="02020603050405020304" pitchFamily="18" charset="0"/>
              </a:rPr>
              <a:t>, A. (2008). Audio Keywords Discovery for Text-Like Audio Content Analysis and Retrieval. IEEE Transactions on Multimedia, 10(1), 74–85. doi:10.1109/tmm.2007.911304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Priya, K., Mansoor </a:t>
            </a:r>
            <a:r>
              <a:rPr lang="en-US" dirty="0" err="1">
                <a:latin typeface="Times New Roman" panose="02020603050405020304" pitchFamily="18" charset="0"/>
                <a:cs typeface="Times New Roman" panose="02020603050405020304" pitchFamily="18" charset="0"/>
              </a:rPr>
              <a:t>Roomi</a:t>
            </a:r>
            <a:r>
              <a:rPr lang="en-US" dirty="0">
                <a:latin typeface="Times New Roman" panose="02020603050405020304" pitchFamily="18" charset="0"/>
                <a:cs typeface="Times New Roman" panose="02020603050405020304" pitchFamily="18" charset="0"/>
              </a:rPr>
              <a:t>, S. M., </a:t>
            </a:r>
            <a:r>
              <a:rPr lang="en-US" dirty="0" err="1">
                <a:latin typeface="Times New Roman" panose="02020603050405020304" pitchFamily="18" charset="0"/>
                <a:cs typeface="Times New Roman" panose="02020603050405020304" pitchFamily="18" charset="0"/>
              </a:rPr>
              <a:t>Shanmugavadivu</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Sethuraman</a:t>
            </a:r>
            <a:r>
              <a:rPr lang="en-US" dirty="0">
                <a:latin typeface="Times New Roman" panose="02020603050405020304" pitchFamily="18" charset="0"/>
                <a:cs typeface="Times New Roman" panose="02020603050405020304" pitchFamily="18" charset="0"/>
              </a:rPr>
              <a:t>, M. G., &amp; </a:t>
            </a:r>
            <a:r>
              <a:rPr lang="en-US" dirty="0" err="1">
                <a:latin typeface="Times New Roman" panose="02020603050405020304" pitchFamily="18" charset="0"/>
                <a:cs typeface="Times New Roman" panose="02020603050405020304" pitchFamily="18" charset="0"/>
              </a:rPr>
              <a:t>Kalaivani</a:t>
            </a:r>
            <a:r>
              <a:rPr lang="en-US" dirty="0">
                <a:latin typeface="Times New Roman" panose="02020603050405020304" pitchFamily="18" charset="0"/>
                <a:cs typeface="Times New Roman" panose="02020603050405020304" pitchFamily="18" charset="0"/>
              </a:rPr>
              <a:t>, P. (2019). An Automated System for the </a:t>
            </a:r>
            <a:r>
              <a:rPr lang="en-US" dirty="0" err="1">
                <a:latin typeface="Times New Roman" panose="02020603050405020304" pitchFamily="18" charset="0"/>
                <a:cs typeface="Times New Roman" panose="02020603050405020304" pitchFamily="18" charset="0"/>
              </a:rPr>
              <a:t>Assesment</a:t>
            </a:r>
            <a:r>
              <a:rPr lang="en-US" dirty="0">
                <a:latin typeface="Times New Roman" panose="02020603050405020304" pitchFamily="18" charset="0"/>
                <a:cs typeface="Times New Roman" panose="02020603050405020304" pitchFamily="18" charset="0"/>
              </a:rPr>
              <a:t> of Interview Performance through Audio &amp; Emotion Cues. 2019 5th International Conference on Advanced Computing &amp; Communication Systems (ICACCS). doi:10.1109/icaccs.2019.8728458 </a:t>
            </a:r>
          </a:p>
          <a:p>
            <a:pPr marL="0" indent="0">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Gorbova</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Lusi</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Litvin</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Anbarjafari</a:t>
            </a:r>
            <a:r>
              <a:rPr lang="en-US" dirty="0">
                <a:latin typeface="Times New Roman" panose="02020603050405020304" pitchFamily="18" charset="0"/>
                <a:cs typeface="Times New Roman" panose="02020603050405020304" pitchFamily="18" charset="0"/>
              </a:rPr>
              <a:t>, G. (2017). Automated Screening of Job Candidate Based on Multimodal Video Processing. 2017 IEEE Conference on Computer Vision and Pattern Recognition Workshops (CVPRW). doi:10.1109/cvprw.2017.214</a:t>
            </a:r>
          </a:p>
          <a:p>
            <a:pPr marL="0" indent="0">
              <a:buNone/>
            </a:pPr>
            <a:r>
              <a:rPr lang="en-US" dirty="0">
                <a:latin typeface="Times New Roman" panose="02020603050405020304" pitchFamily="18" charset="0"/>
                <a:cs typeface="Times New Roman" panose="02020603050405020304" pitchFamily="18" charset="0"/>
              </a:rPr>
              <a:t>6. Automated scoring of interview videos using Doc2Vec multimodal feature extraction paradigm. Authors: Lei Chen, Gary Feng, Chee Wee Leong, Blair Lehman, Michelle Martin-Raugh, Harrison Kell, Chong Min Lee, </a:t>
            </a:r>
            <a:r>
              <a:rPr lang="en-US" dirty="0" err="1">
                <a:latin typeface="Times New Roman" panose="02020603050405020304" pitchFamily="18" charset="0"/>
                <a:cs typeface="Times New Roman" panose="02020603050405020304" pitchFamily="18" charset="0"/>
              </a:rPr>
              <a:t>Su-Youn</a:t>
            </a:r>
            <a:r>
              <a:rPr lang="en-US" dirty="0">
                <a:latin typeface="Times New Roman" panose="02020603050405020304" pitchFamily="18" charset="0"/>
                <a:cs typeface="Times New Roman" panose="02020603050405020304" pitchFamily="18" charset="0"/>
              </a:rPr>
              <a:t> Yoon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4"/>
          </p:nvPr>
        </p:nvSpPr>
        <p:spPr/>
        <p:txBody>
          <a:bodyPr/>
          <a:lstStyle/>
          <a:p>
            <a:fld id="{058DB212-BFA2-403F-85EF-DFD3FF6D973A}"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87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09C8CAF-97DF-4086-B081-EAFD83FAC05C}"/>
              </a:ext>
            </a:extLst>
          </p:cNvPr>
          <p:cNvSpPr>
            <a:spLocks noGrp="1"/>
          </p:cNvSpPr>
          <p:nvPr>
            <p:ph type="ctrTitle"/>
          </p:nvPr>
        </p:nvSpPr>
        <p:spPr>
          <a:xfrm>
            <a:off x="1279772" y="2215266"/>
            <a:ext cx="3759807" cy="1547813"/>
          </a:xfrm>
        </p:spPr>
        <p:txBody>
          <a:bodyPr/>
          <a:lstStyle/>
          <a:p>
            <a:r>
              <a:rPr lang="en-US" dirty="0">
                <a:latin typeface="Times New Roman" pitchFamily="18" charset="0"/>
                <a:cs typeface="Times New Roman" pitchFamily="18" charset="0"/>
              </a:rPr>
              <a:t>Thank You</a:t>
            </a:r>
          </a:p>
        </p:txBody>
      </p:sp>
      <p:grpSp>
        <p:nvGrpSpPr>
          <p:cNvPr id="25" name="Group 24">
            <a:extLst>
              <a:ext uri="{FF2B5EF4-FFF2-40B4-BE49-F238E27FC236}">
                <a16:creationId xmlns="" xmlns:a16="http://schemas.microsoft.com/office/drawing/2014/main" id="{F0F12597-AABE-455F-AE27-B788519B2040}"/>
              </a:ext>
              <a:ext uri="{C183D7F6-B498-43B3-948B-1728B52AA6E4}">
                <adec:decorative xmlns=""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 xmlns:a16="http://schemas.microsoft.com/office/drawing/2014/main" id="{61DCE69A-183E-4D92-928A-CEE76B9E5241}"/>
              </a:ext>
              <a:ext uri="{C183D7F6-B498-43B3-948B-1728B52AA6E4}">
                <adec:decorative xmlns="" xmlns:adec="http://schemas.microsoft.com/office/drawing/2017/decorative" val="1"/>
              </a:ext>
            </a:extLst>
          </p:cNvPr>
          <p:cNvCxnSpPr/>
          <p:nvPr/>
        </p:nvCxnSpPr>
        <p:spPr>
          <a:xfrm>
            <a:off x="7832061" y="1121378"/>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832060" y="0"/>
            <a:ext cx="4321189" cy="6758667"/>
          </a:xfrm>
        </p:spPr>
      </p:pic>
      <p:pic>
        <p:nvPicPr>
          <p:cNvPr id="4" name="Picture 3">
            <a:extLst>
              <a:ext uri="{FF2B5EF4-FFF2-40B4-BE49-F238E27FC236}">
                <a16:creationId xmlns="" xmlns:a16="http://schemas.microsoft.com/office/drawing/2014/main" id="{EF6BDD10-CC91-4FAF-8989-C4EA2B04C7D6}"/>
              </a:ext>
            </a:extLst>
          </p:cNvPr>
          <p:cNvPicPr>
            <a:picLocks noChangeAspect="1"/>
          </p:cNvPicPr>
          <p:nvPr/>
        </p:nvPicPr>
        <p:blipFill>
          <a:blip r:embed="rId3"/>
          <a:stretch>
            <a:fillRect/>
          </a:stretch>
        </p:blipFill>
        <p:spPr>
          <a:xfrm>
            <a:off x="7737207" y="0"/>
            <a:ext cx="3068480" cy="1729516"/>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65A836F-346F-4099-BC7B-0D8F3B27F395}"/>
              </a:ext>
            </a:extLst>
          </p:cNvPr>
          <p:cNvSpPr>
            <a:spLocks noGrp="1"/>
          </p:cNvSpPr>
          <p:nvPr>
            <p:ph type="ctrTitle"/>
          </p:nvPr>
        </p:nvSpPr>
        <p:spPr>
          <a:xfrm>
            <a:off x="1412379" y="249382"/>
            <a:ext cx="3759807" cy="817779"/>
          </a:xfrm>
        </p:spPr>
        <p:txBody>
          <a:bodyPr/>
          <a:lstStyle/>
          <a:p>
            <a:pPr algn="ctr"/>
            <a:r>
              <a:rPr lang="en-US" sz="4000" dirty="0">
                <a:latin typeface="Times New Roman" pitchFamily="18" charset="0"/>
                <a:cs typeface="Times New Roman" pitchFamily="18" charset="0"/>
              </a:rPr>
              <a:t>INTRODUCTION</a:t>
            </a:r>
          </a:p>
        </p:txBody>
      </p:sp>
      <p:sp>
        <p:nvSpPr>
          <p:cNvPr id="5" name="Subtitle 4">
            <a:extLst>
              <a:ext uri="{FF2B5EF4-FFF2-40B4-BE49-F238E27FC236}">
                <a16:creationId xmlns="" xmlns:a16="http://schemas.microsoft.com/office/drawing/2014/main" id="{1FF39718-6251-4A5A-AAC7-767229317836}"/>
              </a:ext>
            </a:extLst>
          </p:cNvPr>
          <p:cNvSpPr>
            <a:spLocks noGrp="1"/>
          </p:cNvSpPr>
          <p:nvPr>
            <p:ph type="subTitle" idx="1"/>
          </p:nvPr>
        </p:nvSpPr>
        <p:spPr>
          <a:xfrm>
            <a:off x="636104" y="1699590"/>
            <a:ext cx="6748670" cy="4485219"/>
          </a:xfrm>
        </p:spPr>
        <p:txBody>
          <a:bodyPr/>
          <a:lstStyle/>
          <a:p>
            <a:pPr algn="just">
              <a:lnSpc>
                <a:spcPct val="100000"/>
              </a:lnSpc>
              <a:buFont typeface="Arial" pitchFamily="34" charset="0"/>
              <a:buChar char="•"/>
            </a:pPr>
            <a:r>
              <a:rPr lang="en-US" sz="2400" noProof="1">
                <a:latin typeface="Times New Roman" pitchFamily="18" charset="0"/>
                <a:cs typeface="Times New Roman" pitchFamily="18" charset="0"/>
              </a:rPr>
              <a:t> Interview are an intricate part of each &amp; every professional career, one might be very good in studies but without the much needed interview skills finding a job may be very difficult.</a:t>
            </a:r>
          </a:p>
          <a:p>
            <a:pPr algn="just">
              <a:lnSpc>
                <a:spcPct val="150000"/>
              </a:lnSpc>
              <a:buFont typeface="Arial" pitchFamily="34" charset="0"/>
              <a:buChar char="•"/>
            </a:pPr>
            <a:r>
              <a:rPr lang="en-US" sz="2400" noProof="1">
                <a:latin typeface="Times New Roman" pitchFamily="18" charset="0"/>
                <a:cs typeface="Times New Roman" pitchFamily="18" charset="0"/>
              </a:rPr>
              <a:t> Helps  students  to develop their  technical  knowledge</a:t>
            </a:r>
          </a:p>
          <a:p>
            <a:pPr algn="just">
              <a:lnSpc>
                <a:spcPct val="150000"/>
              </a:lnSpc>
              <a:buFont typeface="Arial" pitchFamily="34" charset="0"/>
              <a:buChar char="•"/>
            </a:pPr>
            <a:r>
              <a:rPr lang="en-US" sz="2400" noProof="1">
                <a:latin typeface="Times New Roman" pitchFamily="18" charset="0"/>
                <a:cs typeface="Times New Roman" pitchFamily="18" charset="0"/>
              </a:rPr>
              <a:t> Design  for  increasing   students’  confidence  and  overall  skills</a:t>
            </a:r>
          </a:p>
          <a:p>
            <a:pPr algn="just">
              <a:lnSpc>
                <a:spcPct val="150000"/>
              </a:lnSpc>
              <a:buFont typeface="Arial" pitchFamily="34" charset="0"/>
              <a:buChar char="•"/>
            </a:pPr>
            <a:r>
              <a:rPr lang="en-US" sz="2400" noProof="1">
                <a:latin typeface="Times New Roman" pitchFamily="18" charset="0"/>
                <a:cs typeface="Times New Roman" pitchFamily="18" charset="0"/>
              </a:rPr>
              <a:t> </a:t>
            </a:r>
            <a:r>
              <a:rPr lang="en-US" sz="2400" dirty="0">
                <a:latin typeface="Times New Roman" pitchFamily="18" charset="0"/>
                <a:cs typeface="Times New Roman" pitchFamily="18" charset="0"/>
              </a:rPr>
              <a:t>Developing virtual  reality  based  tool for interview  practice.</a:t>
            </a:r>
          </a:p>
          <a:p>
            <a:pPr algn="just">
              <a:buFont typeface="Arial" pitchFamily="34" charset="0"/>
              <a:buChar char="•"/>
            </a:pPr>
            <a:endParaRPr lang="en-US" sz="1800" dirty="0">
              <a:latin typeface="Times New Roman" pitchFamily="18" charset="0"/>
              <a:cs typeface="Times New Roman" pitchFamily="18" charset="0"/>
            </a:endParaRPr>
          </a:p>
          <a:p>
            <a:pPr algn="just">
              <a:buFont typeface="Arial" pitchFamily="34" charset="0"/>
              <a:buChar char="•"/>
            </a:pPr>
            <a:endParaRPr lang="en-US" sz="1800" dirty="0">
              <a:latin typeface="Times New Roman" pitchFamily="18" charset="0"/>
              <a:cs typeface="Times New Roman" pitchFamily="18" charset="0"/>
            </a:endParaRPr>
          </a:p>
        </p:txBody>
      </p:sp>
      <p:grpSp>
        <p:nvGrpSpPr>
          <p:cNvPr id="6" name="Group 5">
            <a:extLst>
              <a:ext uri="{FF2B5EF4-FFF2-40B4-BE49-F238E27FC236}">
                <a16:creationId xmlns=""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9" name="Freeform: Shape 8">
              <a:extLst>
                <a:ext uri="{FF2B5EF4-FFF2-40B4-BE49-F238E27FC236}">
                  <a16:creationId xmlns=""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0" name="Freeform: Shape 9">
              <a:extLst>
                <a:ext uri="{FF2B5EF4-FFF2-40B4-BE49-F238E27FC236}">
                  <a16:creationId xmlns=""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1" name="Freeform: Shape 10">
              <a:extLst>
                <a:ext uri="{FF2B5EF4-FFF2-40B4-BE49-F238E27FC236}">
                  <a16:creationId xmlns=""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 name="Freeform: Shape 11">
              <a:extLst>
                <a:ext uri="{FF2B5EF4-FFF2-40B4-BE49-F238E27FC236}">
                  <a16:creationId xmlns=""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 name="Freeform: Shape 12">
              <a:extLst>
                <a:ext uri="{FF2B5EF4-FFF2-40B4-BE49-F238E27FC236}">
                  <a16:creationId xmlns=""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 name="Freeform: Shape 13">
              <a:extLst>
                <a:ext uri="{FF2B5EF4-FFF2-40B4-BE49-F238E27FC236}">
                  <a16:creationId xmlns=""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Graphic 14" descr="dinosaur outline">
            <a:extLst>
              <a:ext uri="{FF2B5EF4-FFF2-40B4-BE49-F238E27FC236}">
                <a16:creationId xmlns=""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latin typeface="Times New Roman" pitchFamily="18" charset="0"/>
              <a:cs typeface="Times New Roman" pitchFamily="18" charset="0"/>
            </a:endParaRPr>
          </a:p>
        </p:txBody>
      </p:sp>
      <p:cxnSp>
        <p:nvCxnSpPr>
          <p:cNvPr id="16" name="Straight Connector 15">
            <a:extLst>
              <a:ext uri="{FF2B5EF4-FFF2-40B4-BE49-F238E27FC236}">
                <a16:creationId xmlns=""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8200592" y="1258045"/>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latin typeface="Times New Roman" pitchFamily="18" charset="0"/>
                <a:cs typeface="Times New Roman" pitchFamily="18" charset="0"/>
              </a:rPr>
              <a:pPr/>
              <a:t>2</a:t>
            </a:fld>
            <a:endParaRPr lang="en-US" dirty="0">
              <a:latin typeface="Times New Roman" pitchFamily="18" charset="0"/>
              <a:cs typeface="Times New Roman" pitchFamily="18" charset="0"/>
            </a:endParaRPr>
          </a:p>
        </p:txBody>
      </p:sp>
      <p:pic>
        <p:nvPicPr>
          <p:cNvPr id="19" name="Picture Placeholder 18">
            <a:extLst>
              <a:ext uri="{FF2B5EF4-FFF2-40B4-BE49-F238E27FC236}">
                <a16:creationId xmlns="" xmlns:a16="http://schemas.microsoft.com/office/drawing/2014/main" id="{ACD5F65D-DD9F-4411-B05A-C856ED9259C6}"/>
              </a:ext>
            </a:extLst>
          </p:cNvPr>
          <p:cNvPicPr>
            <a:picLocks noGrp="1" noChangeAspect="1"/>
          </p:cNvPicPr>
          <p:nvPr>
            <p:ph type="pic" sz="quarter" idx="10"/>
          </p:nvPr>
        </p:nvPicPr>
        <p:blipFill>
          <a:blip r:embed="rId2"/>
          <a:srcRect l="28076" r="28076"/>
          <a:stretch>
            <a:fillRect/>
          </a:stretch>
        </p:blipFill>
        <p:spPr>
          <a:xfrm>
            <a:off x="7802525" y="356"/>
            <a:ext cx="4389475" cy="6677644"/>
          </a:xfrm>
        </p:spPr>
      </p:pic>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A76B3-D03C-4451-8EB4-18D3076077B3}"/>
              </a:ext>
            </a:extLst>
          </p:cNvPr>
          <p:cNvSpPr>
            <a:spLocks noGrp="1"/>
          </p:cNvSpPr>
          <p:nvPr>
            <p:ph type="title"/>
          </p:nvPr>
        </p:nvSpPr>
        <p:spPr/>
        <p:txBody>
          <a:bodyPr/>
          <a:lstStyle/>
          <a:p>
            <a:pPr algn="ctr"/>
            <a:r>
              <a:rPr lang="en-US" b="1" dirty="0">
                <a:solidFill>
                  <a:schemeClr val="tx1"/>
                </a:solidFill>
                <a:latin typeface="Times New Roman" pitchFamily="18" charset="0"/>
                <a:cs typeface="Times New Roman" pitchFamily="18" charset="0"/>
              </a:rPr>
              <a:t>PROBLEM STATEMENT </a:t>
            </a:r>
          </a:p>
        </p:txBody>
      </p:sp>
      <p:sp>
        <p:nvSpPr>
          <p:cNvPr id="4" name="Content Placeholder 3">
            <a:extLst>
              <a:ext uri="{FF2B5EF4-FFF2-40B4-BE49-F238E27FC236}">
                <a16:creationId xmlns="" xmlns:a16="http://schemas.microsoft.com/office/drawing/2014/main" id="{5F0977C3-BD7D-4617-8DF1-56211456D512}"/>
              </a:ext>
            </a:extLst>
          </p:cNvPr>
          <p:cNvSpPr>
            <a:spLocks noGrp="1"/>
          </p:cNvSpPr>
          <p:nvPr>
            <p:ph sz="half" idx="1"/>
          </p:nvPr>
        </p:nvSpPr>
        <p:spPr>
          <a:xfrm>
            <a:off x="360000" y="1381538"/>
            <a:ext cx="7144044" cy="4974291"/>
          </a:xfrm>
        </p:spPr>
        <p:txBody>
          <a:bodyPr/>
          <a:lstStyle/>
          <a:p>
            <a:pPr>
              <a:buFont typeface="Wingdings" pitchFamily="2" charset="2"/>
              <a:buChar char="q"/>
            </a:pPr>
            <a:r>
              <a:rPr lang="en-US" sz="1900" dirty="0">
                <a:solidFill>
                  <a:schemeClr val="tx1"/>
                </a:solidFill>
                <a:latin typeface="Times New Roman" pitchFamily="18" charset="0"/>
                <a:cs typeface="Times New Roman" pitchFamily="18" charset="0"/>
              </a:rPr>
              <a:t>The project “MOCK  INTERVIEW SYSTEM”  consist of many features that will help the user the real life problem such as anxiety, fear low confidence. Thus this system will help to develop the knowledge, self confidence.</a:t>
            </a:r>
          </a:p>
          <a:p>
            <a:pPr>
              <a:buFont typeface="Wingdings" pitchFamily="2" charset="2"/>
              <a:buChar char="q"/>
            </a:pPr>
            <a:r>
              <a:rPr lang="en-US" sz="1900" dirty="0">
                <a:solidFill>
                  <a:schemeClr val="tx1"/>
                </a:solidFill>
                <a:latin typeface="Times New Roman" pitchFamily="18" charset="0"/>
                <a:cs typeface="Times New Roman" pitchFamily="18" charset="0"/>
              </a:rPr>
              <a:t>The proposed system is a professional system focused on enhancing your knowledge through set of specific expert questions. Based on real life survey, the system truly focuses on how to improve every aspect of your intelligence.</a:t>
            </a:r>
          </a:p>
          <a:p>
            <a:pPr>
              <a:buFont typeface="Wingdings" pitchFamily="2" charset="2"/>
              <a:buChar char="q"/>
            </a:pPr>
            <a:r>
              <a:rPr lang="en-US" sz="1900" dirty="0">
                <a:solidFill>
                  <a:schemeClr val="tx1"/>
                </a:solidFill>
                <a:latin typeface="Times New Roman" pitchFamily="18" charset="0"/>
                <a:cs typeface="Times New Roman" pitchFamily="18" charset="0"/>
              </a:rPr>
              <a:t>In the existing system, the user can experience the following features:</a:t>
            </a:r>
          </a:p>
          <a:p>
            <a:pPr marL="342900" indent="-342900">
              <a:buFont typeface="+mj-lt"/>
              <a:buAutoNum type="arabicPeriod"/>
            </a:pPr>
            <a:r>
              <a:rPr lang="en-US" sz="1900" dirty="0">
                <a:solidFill>
                  <a:schemeClr val="tx1"/>
                </a:solidFill>
                <a:latin typeface="Times New Roman" pitchFamily="18" charset="0"/>
                <a:cs typeface="Times New Roman" pitchFamily="18" charset="0"/>
              </a:rPr>
              <a:t>Principles in achieving success</a:t>
            </a:r>
          </a:p>
          <a:p>
            <a:pPr marL="342900" indent="-342900">
              <a:buFont typeface="+mj-lt"/>
              <a:buAutoNum type="arabicPeriod"/>
            </a:pPr>
            <a:r>
              <a:rPr lang="en-US" sz="1900" dirty="0">
                <a:solidFill>
                  <a:schemeClr val="tx1"/>
                </a:solidFill>
                <a:latin typeface="Times New Roman" pitchFamily="18" charset="0"/>
                <a:cs typeface="Times New Roman" pitchFamily="18" charset="0"/>
              </a:rPr>
              <a:t>Building self confidence and finding inner peace</a:t>
            </a:r>
          </a:p>
          <a:p>
            <a:pPr marL="342900" indent="-342900">
              <a:buFont typeface="+mj-lt"/>
              <a:buAutoNum type="arabicPeriod"/>
            </a:pPr>
            <a:r>
              <a:rPr lang="en-US" sz="1900" dirty="0">
                <a:solidFill>
                  <a:schemeClr val="tx1"/>
                </a:solidFill>
                <a:latin typeface="Times New Roman" pitchFamily="18" charset="0"/>
                <a:cs typeface="Times New Roman" pitchFamily="18" charset="0"/>
              </a:rPr>
              <a:t>Things to improve your life and avoiding self improvement </a:t>
            </a:r>
          </a:p>
          <a:p>
            <a:pPr marL="342900" indent="-342900">
              <a:buFont typeface="+mj-lt"/>
              <a:buAutoNum type="arabicPeriod"/>
            </a:pPr>
            <a:r>
              <a:rPr lang="en-US" sz="1900" dirty="0">
                <a:solidFill>
                  <a:schemeClr val="tx1"/>
                </a:solidFill>
                <a:latin typeface="Times New Roman" pitchFamily="18" charset="0"/>
                <a:cs typeface="Times New Roman" pitchFamily="18" charset="0"/>
              </a:rPr>
              <a:t>Creating attitude of gratitude</a:t>
            </a:r>
          </a:p>
          <a:p>
            <a:pPr marL="342900" indent="-342900">
              <a:buFont typeface="+mj-lt"/>
              <a:buAutoNum type="arabicPeriod"/>
            </a:pPr>
            <a:r>
              <a:rPr lang="en-US" sz="1900" dirty="0">
                <a:solidFill>
                  <a:schemeClr val="tx1"/>
                </a:solidFill>
                <a:latin typeface="Times New Roman" pitchFamily="18" charset="0"/>
                <a:cs typeface="Times New Roman" pitchFamily="18" charset="0"/>
              </a:rPr>
              <a:t>Top tips to improve yourself</a:t>
            </a:r>
          </a:p>
          <a:p>
            <a:pPr>
              <a:buNone/>
            </a:pPr>
            <a:endParaRPr lang="en-US" dirty="0">
              <a:solidFill>
                <a:schemeClr val="tx1"/>
              </a:solidFill>
              <a:latin typeface="Times New Roman" pitchFamily="18" charset="0"/>
              <a:cs typeface="Times New Roman" pitchFamily="18" charset="0"/>
            </a:endParaRPr>
          </a:p>
        </p:txBody>
      </p:sp>
      <p:cxnSp>
        <p:nvCxnSpPr>
          <p:cNvPr id="7" name="Straight Connector 6">
            <a:extLst>
              <a:ext uri="{FF2B5EF4-FFF2-40B4-BE49-F238E27FC236}">
                <a16:creationId xmlns="" xmlns:a16="http://schemas.microsoft.com/office/drawing/2014/main" id="{4B51536B-93ED-432A-BBEA-AF185E2233AE}"/>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5" name="Slide Number Placeholder 4">
            <a:extLst>
              <a:ext uri="{FF2B5EF4-FFF2-40B4-BE49-F238E27FC236}">
                <a16:creationId xmlns="" xmlns:a16="http://schemas.microsoft.com/office/drawing/2014/main" id="{3619E243-D955-4AE4-B703-304B0F84084C}"/>
              </a:ext>
            </a:extLst>
          </p:cNvPr>
          <p:cNvSpPr>
            <a:spLocks noGrp="1"/>
          </p:cNvSpPr>
          <p:nvPr>
            <p:ph type="sldNum" sz="quarter" idx="15"/>
          </p:nvPr>
        </p:nvSpPr>
        <p:spPr>
          <a:xfrm>
            <a:off x="11594400" y="6660244"/>
            <a:ext cx="597600" cy="144000"/>
          </a:xfrm>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8D002-7B9D-4732-8379-4110403BA73E}"/>
              </a:ext>
            </a:extLst>
          </p:cNvPr>
          <p:cNvSpPr>
            <a:spLocks noGrp="1"/>
          </p:cNvSpPr>
          <p:nvPr>
            <p:ph type="title"/>
          </p:nvPr>
        </p:nvSpPr>
        <p:spPr>
          <a:xfrm>
            <a:off x="512616" y="263018"/>
            <a:ext cx="4562303" cy="540000"/>
          </a:xfrm>
        </p:spPr>
        <p:txBody>
          <a:bodyPr/>
          <a:lstStyle/>
          <a:p>
            <a:pPr algn="ctr"/>
            <a:r>
              <a:rPr lang="en-US" b="1" dirty="0">
                <a:solidFill>
                  <a:schemeClr val="bg1"/>
                </a:solidFill>
                <a:latin typeface="Times New Roman" pitchFamily="18" charset="0"/>
                <a:cs typeface="Times New Roman" pitchFamily="18" charset="0"/>
              </a:rPr>
              <a:t>LITERATURE REVIEW</a:t>
            </a:r>
          </a:p>
        </p:txBody>
      </p:sp>
      <p:sp>
        <p:nvSpPr>
          <p:cNvPr id="8" name="Slide Number Placeholder 7">
            <a:extLst>
              <a:ext uri="{FF2B5EF4-FFF2-40B4-BE49-F238E27FC236}">
                <a16:creationId xmlns=""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4</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66370991"/>
              </p:ext>
            </p:extLst>
          </p:nvPr>
        </p:nvGraphicFramePr>
        <p:xfrm>
          <a:off x="512617" y="1094507"/>
          <a:ext cx="11081784" cy="5261007"/>
        </p:xfrm>
        <a:graphic>
          <a:graphicData uri="http://schemas.openxmlformats.org/drawingml/2006/table">
            <a:tbl>
              <a:tblPr firstRow="1" bandRow="1">
                <a:tableStyleId>{5C22544A-7EE6-4342-B048-85BDC9FD1C3A}</a:tableStyleId>
              </a:tblPr>
              <a:tblGrid>
                <a:gridCol w="921048">
                  <a:extLst>
                    <a:ext uri="{9D8B030D-6E8A-4147-A177-3AD203B41FA5}">
                      <a16:colId xmlns="" xmlns:a16="http://schemas.microsoft.com/office/drawing/2014/main" val="20000"/>
                    </a:ext>
                  </a:extLst>
                </a:gridCol>
                <a:gridCol w="3298726">
                  <a:extLst>
                    <a:ext uri="{9D8B030D-6E8A-4147-A177-3AD203B41FA5}">
                      <a16:colId xmlns="" xmlns:a16="http://schemas.microsoft.com/office/drawing/2014/main" val="20001"/>
                    </a:ext>
                  </a:extLst>
                </a:gridCol>
                <a:gridCol w="1800766">
                  <a:extLst>
                    <a:ext uri="{9D8B030D-6E8A-4147-A177-3AD203B41FA5}">
                      <a16:colId xmlns="" xmlns:a16="http://schemas.microsoft.com/office/drawing/2014/main" val="20002"/>
                    </a:ext>
                  </a:extLst>
                </a:gridCol>
                <a:gridCol w="2268872">
                  <a:extLst>
                    <a:ext uri="{9D8B030D-6E8A-4147-A177-3AD203B41FA5}">
                      <a16:colId xmlns="" xmlns:a16="http://schemas.microsoft.com/office/drawing/2014/main" val="20003"/>
                    </a:ext>
                  </a:extLst>
                </a:gridCol>
                <a:gridCol w="2792372">
                  <a:extLst>
                    <a:ext uri="{9D8B030D-6E8A-4147-A177-3AD203B41FA5}">
                      <a16:colId xmlns="" xmlns:a16="http://schemas.microsoft.com/office/drawing/2014/main" val="20004"/>
                    </a:ext>
                  </a:extLst>
                </a:gridCol>
              </a:tblGrid>
              <a:tr h="615746">
                <a:tc>
                  <a:txBody>
                    <a:bodyPr/>
                    <a:lstStyle/>
                    <a:p>
                      <a:pPr algn="ctr"/>
                      <a:r>
                        <a:rPr lang="en-US" sz="1600" b="1" i="0" dirty="0">
                          <a:solidFill>
                            <a:schemeClr val="tx1"/>
                          </a:solidFill>
                          <a:latin typeface="Times New Roman" pitchFamily="18" charset="0"/>
                          <a:cs typeface="Times New Roman" pitchFamily="18" charset="0"/>
                        </a:rPr>
                        <a:t>Sr.</a:t>
                      </a:r>
                      <a:r>
                        <a:rPr lang="en-US" sz="1600" b="1" i="0" baseline="0" dirty="0">
                          <a:solidFill>
                            <a:schemeClr val="tx1"/>
                          </a:solidFill>
                          <a:latin typeface="Times New Roman" pitchFamily="18" charset="0"/>
                          <a:cs typeface="Times New Roman" pitchFamily="18" charset="0"/>
                        </a:rPr>
                        <a:t> no. </a:t>
                      </a:r>
                      <a:endParaRPr lang="en-US" sz="1600" b="1" i="0" dirty="0">
                        <a:solidFill>
                          <a:schemeClr val="tx1"/>
                        </a:solidFill>
                        <a:latin typeface="Times New Roman" pitchFamily="18" charset="0"/>
                        <a:cs typeface="Times New Roman" pitchFamily="18" charset="0"/>
                      </a:endParaRP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Name of the Author</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Year of  Publication</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Publication Name</a:t>
                      </a:r>
                    </a:p>
                  </a:txBody>
                  <a:tcPr>
                    <a:solidFill>
                      <a:schemeClr val="bg2"/>
                    </a:solidFill>
                  </a:tcPr>
                </a:tc>
                <a:tc>
                  <a:txBody>
                    <a:bodyPr/>
                    <a:lstStyle/>
                    <a:p>
                      <a:pPr algn="ctr"/>
                      <a:r>
                        <a:rPr lang="en-US" sz="1600" b="1" i="0" dirty="0">
                          <a:solidFill>
                            <a:schemeClr val="tx1"/>
                          </a:solidFill>
                          <a:latin typeface="Times New Roman" pitchFamily="18" charset="0"/>
                          <a:cs typeface="Times New Roman" pitchFamily="18" charset="0"/>
                        </a:rPr>
                        <a:t>Findings</a:t>
                      </a:r>
                    </a:p>
                  </a:txBody>
                  <a:tcPr>
                    <a:solidFill>
                      <a:schemeClr val="bg2"/>
                    </a:solidFill>
                  </a:tcPr>
                </a:tc>
                <a:extLst>
                  <a:ext uri="{0D108BD9-81ED-4DB2-BD59-A6C34878D82A}">
                    <a16:rowId xmlns="" xmlns:a16="http://schemas.microsoft.com/office/drawing/2014/main" val="10000"/>
                  </a:ext>
                </a:extLst>
              </a:tr>
              <a:tr h="1117931">
                <a:tc>
                  <a:txBody>
                    <a:bodyPr/>
                    <a:lstStyle/>
                    <a:p>
                      <a:pPr algn="ctr"/>
                      <a:r>
                        <a:rPr lang="en-US" sz="1600" b="0" i="0" dirty="0">
                          <a:latin typeface="Times New Roman" pitchFamily="18" charset="0"/>
                          <a:cs typeface="Times New Roman" pitchFamily="18" charset="0"/>
                        </a:rPr>
                        <a:t>1</a:t>
                      </a:r>
                    </a:p>
                  </a:txBody>
                  <a:tcPr>
                    <a:solidFill>
                      <a:schemeClr val="bg2"/>
                    </a:solidFill>
                  </a:tcPr>
                </a:tc>
                <a:tc>
                  <a:txBody>
                    <a:bodyPr/>
                    <a:lstStyle/>
                    <a:p>
                      <a:r>
                        <a:rPr lang="en-US" sz="1600" b="0" i="0" kern="1200" baseline="0" dirty="0">
                          <a:solidFill>
                            <a:schemeClr val="dk1"/>
                          </a:solidFill>
                          <a:latin typeface="Times New Roman" pitchFamily="18" charset="0"/>
                          <a:ea typeface="+mn-ea"/>
                          <a:cs typeface="Times New Roman" pitchFamily="18" charset="0"/>
                        </a:rPr>
                        <a:t>Gary Feng , Mohammed (Ehsan) </a:t>
                      </a:r>
                    </a:p>
                    <a:p>
                      <a:r>
                        <a:rPr lang="en-US" sz="1600" b="0" i="0" kern="1200" baseline="0" dirty="0">
                          <a:solidFill>
                            <a:schemeClr val="dk1"/>
                          </a:solidFill>
                          <a:latin typeface="Times New Roman" pitchFamily="18" charset="0"/>
                          <a:ea typeface="+mn-ea"/>
                          <a:cs typeface="Times New Roman" pitchFamily="18" charset="0"/>
                        </a:rPr>
                        <a:t>Hoque</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January</a:t>
                      </a:r>
                    </a:p>
                    <a:p>
                      <a:pPr algn="ctr"/>
                      <a:r>
                        <a:rPr lang="en-US" sz="1600" b="0" i="0" dirty="0">
                          <a:latin typeface="Times New Roman" pitchFamily="18" charset="0"/>
                          <a:cs typeface="Times New Roman" pitchFamily="18" charset="0"/>
                        </a:rPr>
                        <a:t>2017</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Automated Video Interview Judgment on a Large-Sized Corpus Collected Online</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Research efforts in developing automated video interview</a:t>
                      </a:r>
                    </a:p>
                    <a:p>
                      <a:r>
                        <a:rPr lang="en-US" sz="1600" i="0" kern="1200" baseline="0" dirty="0">
                          <a:solidFill>
                            <a:schemeClr val="dk1"/>
                          </a:solidFill>
                          <a:latin typeface="Times New Roman" pitchFamily="18" charset="0"/>
                          <a:ea typeface="+mn-ea"/>
                          <a:cs typeface="Times New Roman" pitchFamily="18" charset="0"/>
                        </a:rPr>
                        <a:t>judgment systems have emerged</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 xmlns:a16="http://schemas.microsoft.com/office/drawing/2014/main" val="10001"/>
                  </a:ext>
                </a:extLst>
              </a:tr>
              <a:tr h="1149890">
                <a:tc>
                  <a:txBody>
                    <a:bodyPr/>
                    <a:lstStyle/>
                    <a:p>
                      <a:pPr algn="ctr"/>
                      <a:r>
                        <a:rPr lang="en-US" sz="1600" b="0" i="0" dirty="0">
                          <a:latin typeface="Times New Roman" pitchFamily="18" charset="0"/>
                          <a:cs typeface="Times New Roman" pitchFamily="18" charset="0"/>
                        </a:rPr>
                        <a:t>2</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 Hiemstra and E. Derous,</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2015</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Video resumes portrayed: Findings</a:t>
                      </a:r>
                    </a:p>
                    <a:p>
                      <a:r>
                        <a:rPr lang="en-US" sz="1600" i="0" kern="1200" baseline="0" dirty="0">
                          <a:solidFill>
                            <a:schemeClr val="dk1"/>
                          </a:solidFill>
                          <a:latin typeface="Times New Roman" pitchFamily="18" charset="0"/>
                          <a:ea typeface="+mn-ea"/>
                          <a:cs typeface="Times New Roman" pitchFamily="18" charset="0"/>
                        </a:rPr>
                        <a:t>and challenges</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Employee recruitment, selection, and assessment:</a:t>
                      </a:r>
                    </a:p>
                    <a:p>
                      <a:r>
                        <a:rPr lang="en-US" sz="1600" i="0" kern="1200" baseline="0" dirty="0">
                          <a:solidFill>
                            <a:schemeClr val="dk1"/>
                          </a:solidFill>
                          <a:latin typeface="Times New Roman" pitchFamily="18" charset="0"/>
                          <a:ea typeface="+mn-ea"/>
                          <a:cs typeface="Times New Roman" pitchFamily="18" charset="0"/>
                        </a:rPr>
                        <a:t>Contemporary issues for theory and practice</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 xmlns:a16="http://schemas.microsoft.com/office/drawing/2014/main" val="10002"/>
                  </a:ext>
                </a:extLst>
              </a:tr>
              <a:tr h="818574">
                <a:tc>
                  <a:txBody>
                    <a:bodyPr/>
                    <a:lstStyle/>
                    <a:p>
                      <a:pPr algn="ctr"/>
                      <a:r>
                        <a:rPr lang="en-US" sz="1600" b="0" i="0" dirty="0">
                          <a:latin typeface="Times New Roman" pitchFamily="18" charset="0"/>
                          <a:cs typeface="Times New Roman" pitchFamily="18" charset="0"/>
                        </a:rPr>
                        <a:t>3</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M.I.Tanveer,D. Gildea, and M.E. Hoque</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June</a:t>
                      </a:r>
                      <a:r>
                        <a:rPr lang="en-US" sz="1600" b="0" i="0" baseline="0" dirty="0">
                          <a:latin typeface="Times New Roman" pitchFamily="18" charset="0"/>
                          <a:cs typeface="Times New Roman" pitchFamily="18" charset="0"/>
                        </a:rPr>
                        <a:t> 2015</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Proc. of Automatic Face and</a:t>
                      </a:r>
                    </a:p>
                    <a:p>
                      <a:r>
                        <a:rPr lang="en-US" sz="1600" i="0" kern="1200" baseline="0" dirty="0">
                          <a:solidFill>
                            <a:schemeClr val="dk1"/>
                          </a:solidFill>
                          <a:latin typeface="Times New Roman" pitchFamily="18" charset="0"/>
                          <a:ea typeface="+mn-ea"/>
                          <a:cs typeface="Times New Roman" pitchFamily="18" charset="0"/>
                        </a:rPr>
                        <a:t>Gesture Recognition (FG), 2015.</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Automated</a:t>
                      </a:r>
                    </a:p>
                    <a:p>
                      <a:r>
                        <a:rPr lang="en-US" sz="1600" i="0" kern="1200" baseline="0" dirty="0">
                          <a:solidFill>
                            <a:schemeClr val="dk1"/>
                          </a:solidFill>
                          <a:latin typeface="Times New Roman" pitchFamily="18" charset="0"/>
                          <a:ea typeface="+mn-ea"/>
                          <a:cs typeface="Times New Roman" pitchFamily="18" charset="0"/>
                        </a:rPr>
                        <a:t>prediction and analysis of job interview performance</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 xmlns:a16="http://schemas.microsoft.com/office/drawing/2014/main" val="10003"/>
                  </a:ext>
                </a:extLst>
              </a:tr>
              <a:tr h="973817">
                <a:tc>
                  <a:txBody>
                    <a:bodyPr/>
                    <a:lstStyle/>
                    <a:p>
                      <a:pPr algn="ctr"/>
                      <a:r>
                        <a:rPr lang="en-US" sz="1600" b="0" i="0" dirty="0">
                          <a:latin typeface="Times New Roman" pitchFamily="18" charset="0"/>
                          <a:cs typeface="Times New Roman" pitchFamily="18" charset="0"/>
                        </a:rPr>
                        <a:t>4</a:t>
                      </a:r>
                    </a:p>
                  </a:txBody>
                  <a:tcPr>
                    <a:solidFill>
                      <a:schemeClr val="bg2"/>
                    </a:solidFill>
                  </a:tcPr>
                </a:tc>
                <a:tc>
                  <a:txBody>
                    <a:bodyPr/>
                    <a:lstStyle/>
                    <a:p>
                      <a:r>
                        <a:rPr lang="en-US" sz="1600" i="0" kern="1200" baseline="0" dirty="0" err="1">
                          <a:solidFill>
                            <a:schemeClr val="dk1"/>
                          </a:solidFill>
                          <a:latin typeface="Times New Roman" pitchFamily="18" charset="0"/>
                          <a:ea typeface="+mn-ea"/>
                          <a:cs typeface="Times New Roman" pitchFamily="18" charset="0"/>
                        </a:rPr>
                        <a:t>Franciska</a:t>
                      </a:r>
                      <a:r>
                        <a:rPr lang="en-US" sz="1600" i="0" kern="1200" baseline="0" dirty="0">
                          <a:solidFill>
                            <a:schemeClr val="dk1"/>
                          </a:solidFill>
                          <a:latin typeface="Times New Roman" pitchFamily="18" charset="0"/>
                          <a:ea typeface="+mn-ea"/>
                          <a:cs typeface="Times New Roman" pitchFamily="18" charset="0"/>
                        </a:rPr>
                        <a:t> De Jong</a:t>
                      </a:r>
                      <a:endParaRPr lang="en-US" sz="1600" b="0" i="0" dirty="0">
                        <a:latin typeface="Times New Roman" pitchFamily="18" charset="0"/>
                        <a:cs typeface="Times New Roman" pitchFamily="18" charset="0"/>
                      </a:endParaRPr>
                    </a:p>
                  </a:txBody>
                  <a:tcPr>
                    <a:solidFill>
                      <a:schemeClr val="bg2"/>
                    </a:solidFill>
                  </a:tcPr>
                </a:tc>
                <a:tc>
                  <a:txBody>
                    <a:bodyPr/>
                    <a:lstStyle/>
                    <a:p>
                      <a:pPr algn="ctr"/>
                      <a:r>
                        <a:rPr lang="en-US" sz="1600" b="0" i="0" dirty="0">
                          <a:latin typeface="Times New Roman" pitchFamily="18" charset="0"/>
                          <a:cs typeface="Times New Roman" pitchFamily="18" charset="0"/>
                        </a:rPr>
                        <a:t>June 2008</a:t>
                      </a: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Access to Recorded Interviews: A Research Agenda</a:t>
                      </a:r>
                      <a:endParaRPr lang="en-US" sz="1600" b="0" i="0" dirty="0">
                        <a:latin typeface="Times New Roman" pitchFamily="18" charset="0"/>
                        <a:cs typeface="Times New Roman" pitchFamily="18" charset="0"/>
                      </a:endParaRPr>
                    </a:p>
                  </a:txBody>
                  <a:tcPr>
                    <a:solidFill>
                      <a:schemeClr val="bg2"/>
                    </a:solidFill>
                  </a:tcPr>
                </a:tc>
                <a:tc>
                  <a:txBody>
                    <a:bodyPr/>
                    <a:lstStyle/>
                    <a:p>
                      <a:r>
                        <a:rPr lang="en-US" sz="1600" i="0" kern="1200" baseline="0" dirty="0">
                          <a:solidFill>
                            <a:schemeClr val="dk1"/>
                          </a:solidFill>
                          <a:latin typeface="Times New Roman" pitchFamily="18" charset="0"/>
                          <a:ea typeface="+mn-ea"/>
                          <a:cs typeface="Times New Roman" pitchFamily="18" charset="0"/>
                        </a:rPr>
                        <a:t>Natural Language Processing —Speech recognition and synthesis, text analysis, a coherent</a:t>
                      </a:r>
                    </a:p>
                    <a:p>
                      <a:r>
                        <a:rPr lang="en-US" sz="1600" i="0" kern="1200" baseline="0" dirty="0">
                          <a:solidFill>
                            <a:schemeClr val="dk1"/>
                          </a:solidFill>
                          <a:latin typeface="Times New Roman" pitchFamily="18" charset="0"/>
                          <a:ea typeface="+mn-ea"/>
                          <a:cs typeface="Times New Roman" pitchFamily="18" charset="0"/>
                        </a:rPr>
                        <a:t>research agenda is proposed.</a:t>
                      </a:r>
                      <a:endParaRPr lang="en-US" sz="1600" b="0" i="0" dirty="0">
                        <a:latin typeface="Times New Roman" pitchFamily="18" charset="0"/>
                        <a:cs typeface="Times New Roman" pitchFamily="18" charset="0"/>
                      </a:endParaRPr>
                    </a:p>
                  </a:txBody>
                  <a:tcPr>
                    <a:solidFill>
                      <a:schemeClr val="bg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85803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33EA1CB-F1D0-47F3-A2C0-D726223279D9}"/>
              </a:ext>
            </a:extLst>
          </p:cNvPr>
          <p:cNvSpPr>
            <a:spLocks noGrp="1"/>
          </p:cNvSpPr>
          <p:nvPr>
            <p:ph type="sldNum" sz="quarter" idx="11"/>
          </p:nvPr>
        </p:nvSpPr>
        <p:spPr/>
        <p:txBody>
          <a:bodyPr/>
          <a:lstStyle/>
          <a:p>
            <a:fld id="{058DB212-BFA2-403F-85EF-DFD3FF6D973A}" type="slidenum">
              <a:rPr lang="en-US" noProof="0" smtClean="0"/>
              <a:pPr/>
              <a:t>5</a:t>
            </a:fld>
            <a:endParaRPr lang="en-US" noProof="0"/>
          </a:p>
        </p:txBody>
      </p:sp>
      <p:pic>
        <p:nvPicPr>
          <p:cNvPr id="10" name="Picture 9">
            <a:extLst>
              <a:ext uri="{FF2B5EF4-FFF2-40B4-BE49-F238E27FC236}">
                <a16:creationId xmlns="" xmlns:a16="http://schemas.microsoft.com/office/drawing/2014/main" id="{1C9EDF40-C8F0-48A2-9532-529166A0F206}"/>
              </a:ext>
            </a:extLst>
          </p:cNvPr>
          <p:cNvPicPr>
            <a:picLocks noChangeAspect="1"/>
          </p:cNvPicPr>
          <p:nvPr/>
        </p:nvPicPr>
        <p:blipFill>
          <a:blip r:embed="rId2"/>
          <a:stretch>
            <a:fillRect/>
          </a:stretch>
        </p:blipFill>
        <p:spPr>
          <a:xfrm>
            <a:off x="2385392" y="357809"/>
            <a:ext cx="9128128" cy="6464191"/>
          </a:xfrm>
          <a:prstGeom prst="rect">
            <a:avLst/>
          </a:prstGeom>
        </p:spPr>
      </p:pic>
      <p:sp>
        <p:nvSpPr>
          <p:cNvPr id="11" name="TextBox 10">
            <a:extLst>
              <a:ext uri="{FF2B5EF4-FFF2-40B4-BE49-F238E27FC236}">
                <a16:creationId xmlns="" xmlns:a16="http://schemas.microsoft.com/office/drawing/2014/main" id="{A51C0670-32D8-4712-BFDE-B2BEE4F13B9B}"/>
              </a:ext>
            </a:extLst>
          </p:cNvPr>
          <p:cNvSpPr txBox="1"/>
          <p:nvPr/>
        </p:nvSpPr>
        <p:spPr>
          <a:xfrm>
            <a:off x="546652" y="208722"/>
            <a:ext cx="3677479" cy="586408"/>
          </a:xfrm>
          <a:prstGeom prst="rect">
            <a:avLst/>
          </a:prstGeom>
          <a:noFill/>
        </p:spPr>
        <p:txBody>
          <a:bodyPr wrap="square" rtlCol="0">
            <a:spAutoFit/>
          </a:bodyPr>
          <a:lstStyle/>
          <a:p>
            <a:r>
              <a:rPr lang="en-US" sz="3200" b="1" dirty="0">
                <a:solidFill>
                  <a:prstClr val="black">
                    <a:lumMod val="75000"/>
                    <a:lumOff val="25000"/>
                  </a:prstClr>
                </a:solidFill>
                <a:latin typeface="Times New Roman" pitchFamily="18" charset="0"/>
                <a:ea typeface="+mj-ea"/>
                <a:cs typeface="Times New Roman" pitchFamily="18" charset="0"/>
              </a:rPr>
              <a:t>METHODOLOGY</a:t>
            </a:r>
            <a:endParaRPr lang="en-US" dirty="0"/>
          </a:p>
        </p:txBody>
      </p:sp>
    </p:spTree>
    <p:extLst>
      <p:ext uri="{BB962C8B-B14F-4D97-AF65-F5344CB8AC3E}">
        <p14:creationId xmlns:p14="http://schemas.microsoft.com/office/powerpoint/2010/main" val="376066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3000" b="-33000"/>
          </a:stretch>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7461B33A-6A96-4712-A917-13C922714AB6}"/>
              </a:ext>
            </a:extLst>
          </p:cNvPr>
          <p:cNvSpPr>
            <a:spLocks noGrp="1"/>
          </p:cNvSpPr>
          <p:nvPr>
            <p:ph type="title"/>
          </p:nvPr>
        </p:nvSpPr>
        <p:spPr>
          <a:xfrm>
            <a:off x="812800" y="319360"/>
            <a:ext cx="11020400" cy="54000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RESULTS TILL DATE</a:t>
            </a:r>
          </a:p>
        </p:txBody>
      </p:sp>
      <p:sp>
        <p:nvSpPr>
          <p:cNvPr id="13" name="Content Placeholder 12">
            <a:extLst>
              <a:ext uri="{FF2B5EF4-FFF2-40B4-BE49-F238E27FC236}">
                <a16:creationId xmlns="" xmlns:a16="http://schemas.microsoft.com/office/drawing/2014/main" id="{B7B82AED-598B-4053-BFB5-9913CF46DAA8}"/>
              </a:ext>
            </a:extLst>
          </p:cNvPr>
          <p:cNvSpPr>
            <a:spLocks noGrp="1"/>
          </p:cNvSpPr>
          <p:nvPr>
            <p:ph idx="1"/>
          </p:nvPr>
        </p:nvSpPr>
        <p:spPr>
          <a:xfrm>
            <a:off x="721360" y="1412240"/>
            <a:ext cx="5923280" cy="4697600"/>
          </a:xfrm>
        </p:spPr>
        <p:txBody>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Database: -</a:t>
            </a:r>
          </a:p>
          <a:p>
            <a:r>
              <a:rPr lang="en-US" sz="2400" dirty="0">
                <a:solidFill>
                  <a:schemeClr val="bg1"/>
                </a:solidFill>
                <a:latin typeface="Times New Roman" panose="02020603050405020304" pitchFamily="18" charset="0"/>
                <a:cs typeface="Times New Roman" panose="02020603050405020304" pitchFamily="18" charset="0"/>
              </a:rPr>
              <a:t>50 questions each from various domains with answers</a:t>
            </a:r>
          </a:p>
          <a:p>
            <a:r>
              <a:rPr lang="en-US" sz="2400" dirty="0">
                <a:solidFill>
                  <a:schemeClr val="bg1"/>
                </a:solidFill>
                <a:latin typeface="Times New Roman" panose="02020603050405020304" pitchFamily="18" charset="0"/>
                <a:cs typeface="Times New Roman" panose="02020603050405020304" pitchFamily="18" charset="0"/>
              </a:rPr>
              <a:t> Frequently asked questions in interview</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Actual Implementation: -</a:t>
            </a:r>
          </a:p>
          <a:p>
            <a:r>
              <a:rPr lang="en-US" sz="2400" dirty="0">
                <a:solidFill>
                  <a:schemeClr val="bg1"/>
                </a:solidFill>
                <a:latin typeface="Times New Roman" panose="02020603050405020304" pitchFamily="18" charset="0"/>
                <a:cs typeface="Times New Roman" panose="02020603050405020304" pitchFamily="18" charset="0"/>
              </a:rPr>
              <a:t>Homepage </a:t>
            </a:r>
          </a:p>
          <a:p>
            <a:r>
              <a:rPr lang="en-US" sz="2400" dirty="0">
                <a:solidFill>
                  <a:schemeClr val="bg1"/>
                </a:solidFill>
                <a:latin typeface="Times New Roman" panose="02020603050405020304" pitchFamily="18" charset="0"/>
                <a:cs typeface="Times New Roman" panose="02020603050405020304" pitchFamily="18" charset="0"/>
              </a:rPr>
              <a:t>Login page</a:t>
            </a:r>
          </a:p>
          <a:p>
            <a:r>
              <a:rPr lang="en-US" sz="2400" dirty="0">
                <a:solidFill>
                  <a:schemeClr val="bg1"/>
                </a:solidFill>
                <a:latin typeface="Times New Roman" panose="02020603050405020304" pitchFamily="18" charset="0"/>
                <a:cs typeface="Times New Roman" panose="02020603050405020304" pitchFamily="18" charset="0"/>
              </a:rPr>
              <a:t>Signup page &amp;</a:t>
            </a:r>
          </a:p>
          <a:p>
            <a:r>
              <a:rPr lang="en-US" sz="2400" dirty="0">
                <a:solidFill>
                  <a:schemeClr val="bg1"/>
                </a:solidFill>
                <a:latin typeface="Times New Roman" panose="02020603050405020304" pitchFamily="18" charset="0"/>
                <a:cs typeface="Times New Roman" panose="02020603050405020304" pitchFamily="18" charset="0"/>
              </a:rPr>
              <a:t>Registration for the test</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6D95F651-7247-4DB9-AC0C-D75F1E93FDFF}"/>
              </a:ext>
            </a:extLst>
          </p:cNvPr>
          <p:cNvSpPr>
            <a:spLocks noGrp="1"/>
          </p:cNvSpPr>
          <p:nvPr>
            <p:ph type="sldNum" sz="quarter" idx="14"/>
          </p:nvPr>
        </p:nvSpPr>
        <p:spPr/>
        <p:txBody>
          <a:bodyPr/>
          <a:lstStyle/>
          <a:p>
            <a:fld id="{058DB212-BFA2-403F-85EF-DFD3FF6D973A}" type="slidenum">
              <a:rPr lang="en-US" sz="1400" noProof="0" smtClean="0">
                <a:latin typeface="Times New Roman" panose="02020603050405020304" pitchFamily="18" charset="0"/>
                <a:cs typeface="Times New Roman" panose="02020603050405020304" pitchFamily="18" charset="0"/>
              </a:rPr>
              <a:pPr/>
              <a:t>6</a:t>
            </a:fld>
            <a:endParaRPr lang="en-US" sz="1400" noProof="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08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HOMEPAGE</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 xmlns:a16="http://schemas.microsoft.com/office/drawing/2014/main" id="{7D64EECE-959D-459E-BAFC-4E6C13A0DE32}"/>
              </a:ext>
              <a:ext uri="{C183D7F6-B498-43B3-948B-1728B52AA6E4}">
                <adec:decorative xmlns=""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 xmlns:a16="http://schemas.microsoft.com/office/drawing/2014/main" id="{ACD1BF27-2213-45CE-A667-788F7924C22E}"/>
                </a:ext>
                <a:ext uri="{C183D7F6-B498-43B3-948B-1728B52AA6E4}">
                  <adec:decorative xmlns=""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 xmlns:a16="http://schemas.microsoft.com/office/drawing/2014/main" id="{54F87B6B-A885-4EEB-8E55-6E1DA1BD0EA8}"/>
                </a:ext>
                <a:ext uri="{C183D7F6-B498-43B3-948B-1728B52AA6E4}">
                  <adec:decorative xmlns=""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 xmlns:a16="http://schemas.microsoft.com/office/drawing/2014/main" id="{EB4B2BC6-FC0E-4408-9491-47D196A52DE9}"/>
                </a:ext>
                <a:ext uri="{C183D7F6-B498-43B3-948B-1728B52AA6E4}">
                  <adec:decorative xmlns=""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7</a:t>
            </a:fld>
            <a:endParaRPr lang="en-US" dirty="0"/>
          </a:p>
        </p:txBody>
      </p:sp>
      <p:pic>
        <p:nvPicPr>
          <p:cNvPr id="5" name="Picture 4">
            <a:extLst>
              <a:ext uri="{FF2B5EF4-FFF2-40B4-BE49-F238E27FC236}">
                <a16:creationId xmlns="" xmlns:a16="http://schemas.microsoft.com/office/drawing/2014/main" id="{8F7948E8-8F26-4A49-9223-2B8F1F96F799}"/>
              </a:ext>
            </a:extLst>
          </p:cNvPr>
          <p:cNvPicPr>
            <a:picLocks noChangeAspect="1"/>
          </p:cNvPicPr>
          <p:nvPr/>
        </p:nvPicPr>
        <p:blipFill rotWithShape="1">
          <a:blip r:embed="rId2"/>
          <a:srcRect l="21077" t="27649" r="31466" b="8050"/>
          <a:stretch/>
        </p:blipFill>
        <p:spPr>
          <a:xfrm>
            <a:off x="3478696" y="1097117"/>
            <a:ext cx="7951304" cy="5580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61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a:t>
            </a:r>
            <a:r>
              <a:rPr lang="en-US" dirty="0"/>
              <a:t> </a:t>
            </a:r>
            <a:r>
              <a:rPr lang="en-US" b="1" dirty="0">
                <a:latin typeface="Times New Roman" panose="02020603050405020304" pitchFamily="18" charset="0"/>
                <a:cs typeface="Times New Roman" panose="02020603050405020304" pitchFamily="18" charset="0"/>
              </a:rPr>
              <a:t>SNAPSHOTS</a:t>
            </a:r>
            <a:r>
              <a:rPr lang="en-US" dirty="0"/>
              <a:t/>
            </a:r>
            <a:br>
              <a:rPr lang="en-US" dirty="0"/>
            </a:br>
            <a:r>
              <a:rPr lang="en-US" dirty="0"/>
              <a:t/>
            </a:r>
            <a:br>
              <a:rPr lang="en-US" dirty="0"/>
            </a:br>
            <a:r>
              <a:rPr lang="en-US" sz="2400" dirty="0">
                <a:latin typeface="Times New Roman" panose="02020603050405020304" pitchFamily="18" charset="0"/>
                <a:cs typeface="Times New Roman" panose="02020603050405020304" pitchFamily="18" charset="0"/>
              </a:rPr>
              <a:t>2. SIGN-UP</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 xmlns:a16="http://schemas.microsoft.com/office/drawing/2014/main" id="{7D64EECE-959D-459E-BAFC-4E6C13A0DE32}"/>
              </a:ext>
              <a:ext uri="{C183D7F6-B498-43B3-948B-1728B52AA6E4}">
                <adec:decorative xmlns=""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 xmlns:a16="http://schemas.microsoft.com/office/drawing/2014/main" id="{ACD1BF27-2213-45CE-A667-788F7924C22E}"/>
                </a:ext>
                <a:ext uri="{C183D7F6-B498-43B3-948B-1728B52AA6E4}">
                  <adec:decorative xmlns=""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 xmlns:a16="http://schemas.microsoft.com/office/drawing/2014/main" id="{54F87B6B-A885-4EEB-8E55-6E1DA1BD0EA8}"/>
                </a:ext>
                <a:ext uri="{C183D7F6-B498-43B3-948B-1728B52AA6E4}">
                  <adec:decorative xmlns=""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 xmlns:a16="http://schemas.microsoft.com/office/drawing/2014/main" id="{EB4B2BC6-FC0E-4408-9491-47D196A52DE9}"/>
                </a:ext>
                <a:ext uri="{C183D7F6-B498-43B3-948B-1728B52AA6E4}">
                  <adec:decorative xmlns=""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8</a:t>
            </a:fld>
            <a:endParaRPr lang="en-US" dirty="0"/>
          </a:p>
        </p:txBody>
      </p:sp>
      <p:pic>
        <p:nvPicPr>
          <p:cNvPr id="6" name="Picture 5">
            <a:extLst>
              <a:ext uri="{FF2B5EF4-FFF2-40B4-BE49-F238E27FC236}">
                <a16:creationId xmlns="" xmlns:a16="http://schemas.microsoft.com/office/drawing/2014/main" id="{777F351E-75F3-4454-9CF1-B70172FBA37A}"/>
              </a:ext>
            </a:extLst>
          </p:cNvPr>
          <p:cNvPicPr>
            <a:picLocks noChangeAspect="1"/>
          </p:cNvPicPr>
          <p:nvPr/>
        </p:nvPicPr>
        <p:blipFill rotWithShape="1">
          <a:blip r:embed="rId2"/>
          <a:srcRect l="21046" t="13124" r="31123" b="23538"/>
          <a:stretch/>
        </p:blipFill>
        <p:spPr>
          <a:xfrm>
            <a:off x="3429000" y="1078492"/>
            <a:ext cx="8001000" cy="5599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358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CA33D0-A2F5-49D6-833F-C677390546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IMPLEMENTATION SNAPSHOTS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LOGIN</a:t>
            </a:r>
            <a:endParaRPr lang="en-US" dirty="0">
              <a:latin typeface="Times New Roman" panose="02020603050405020304" pitchFamily="18" charset="0"/>
              <a:cs typeface="Times New Roman" panose="02020603050405020304" pitchFamily="18" charset="0"/>
            </a:endParaRPr>
          </a:p>
        </p:txBody>
      </p:sp>
      <p:sp>
        <p:nvSpPr>
          <p:cNvPr id="3" name="Rectangle 2" descr="legend">
            <a:extLst>
              <a:ext uri="{FF2B5EF4-FFF2-40B4-BE49-F238E27FC236}">
                <a16:creationId xmlns="" xmlns:a16="http://schemas.microsoft.com/office/drawing/2014/main" id="{7D64EECE-959D-459E-BAFC-4E6C13A0DE32}"/>
              </a:ext>
              <a:ext uri="{C183D7F6-B498-43B3-948B-1728B52AA6E4}">
                <adec:decorative xmlns="" xmlns:adec="http://schemas.microsoft.com/office/drawing/2017/decorative" val="1"/>
              </a:ext>
            </a:extLst>
          </p:cNvPr>
          <p:cNvSpPr/>
          <p:nvPr/>
        </p:nvSpPr>
        <p:spPr>
          <a:xfrm>
            <a:off x="7804081" y="6308667"/>
            <a:ext cx="4387919"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descr="Legend">
            <a:extLst>
              <a:ext uri="{FF2B5EF4-FFF2-40B4-BE49-F238E27FC236}">
                <a16:creationId xmlns="" xmlns:a16="http://schemas.microsoft.com/office/drawing/2014/main" id="{185941C3-F2C4-4ED9-8CCB-E54367B26F03}"/>
              </a:ext>
            </a:extLst>
          </p:cNvPr>
          <p:cNvGrpSpPr/>
          <p:nvPr/>
        </p:nvGrpSpPr>
        <p:grpSpPr>
          <a:xfrm>
            <a:off x="8665608" y="6398736"/>
            <a:ext cx="3140332" cy="189195"/>
            <a:chOff x="463230" y="14650847"/>
            <a:chExt cx="3140332" cy="189195"/>
          </a:xfrm>
        </p:grpSpPr>
        <p:sp>
          <p:nvSpPr>
            <p:cNvPr id="28" name="TextBox 27">
              <a:extLst>
                <a:ext uri="{FF2B5EF4-FFF2-40B4-BE49-F238E27FC236}">
                  <a16:creationId xmlns="" xmlns:a16="http://schemas.microsoft.com/office/drawing/2014/main" id="{12950859-3B08-45AC-9183-884B944FF29D}"/>
                </a:ext>
              </a:extLst>
            </p:cNvPr>
            <p:cNvSpPr txBox="1"/>
            <p:nvPr/>
          </p:nvSpPr>
          <p:spPr>
            <a:xfrm>
              <a:off x="730693" y="14650847"/>
              <a:ext cx="676286" cy="189195"/>
            </a:xfrm>
            <a:prstGeom prst="rect">
              <a:avLst/>
            </a:prstGeom>
            <a:noFill/>
          </p:spPr>
          <p:txBody>
            <a:bodyPr wrap="square" lIns="0" tIns="0" rIns="0" bIns="0" rtlCol="0">
              <a:noAutofit/>
            </a:bodyPr>
            <a:lstStyle/>
            <a:p>
              <a:r>
                <a:rPr lang="en-US" sz="1200" dirty="0">
                  <a:latin typeface="+mj-lt"/>
                </a:rPr>
                <a:t>Data A</a:t>
              </a:r>
            </a:p>
          </p:txBody>
        </p:sp>
        <p:sp>
          <p:nvSpPr>
            <p:cNvPr id="29" name="TextBox 28">
              <a:extLst>
                <a:ext uri="{FF2B5EF4-FFF2-40B4-BE49-F238E27FC236}">
                  <a16:creationId xmlns="" xmlns:a16="http://schemas.microsoft.com/office/drawing/2014/main" id="{5A6B008C-B746-4D4D-8F60-B368B8FAEA1A}"/>
                </a:ext>
              </a:extLst>
            </p:cNvPr>
            <p:cNvSpPr txBox="1"/>
            <p:nvPr/>
          </p:nvSpPr>
          <p:spPr>
            <a:xfrm>
              <a:off x="1807257" y="14650847"/>
              <a:ext cx="676286" cy="189195"/>
            </a:xfrm>
            <a:prstGeom prst="rect">
              <a:avLst/>
            </a:prstGeom>
            <a:noFill/>
          </p:spPr>
          <p:txBody>
            <a:bodyPr wrap="square" lIns="0" tIns="0" rIns="0" bIns="0" rtlCol="0">
              <a:noAutofit/>
            </a:bodyPr>
            <a:lstStyle/>
            <a:p>
              <a:r>
                <a:rPr lang="en-US" sz="1200" dirty="0">
                  <a:latin typeface="+mj-lt"/>
                </a:rPr>
                <a:t>Data B</a:t>
              </a:r>
            </a:p>
          </p:txBody>
        </p:sp>
        <p:sp>
          <p:nvSpPr>
            <p:cNvPr id="30" name="Rectangle 29">
              <a:extLst>
                <a:ext uri="{FF2B5EF4-FFF2-40B4-BE49-F238E27FC236}">
                  <a16:creationId xmlns="" xmlns:a16="http://schemas.microsoft.com/office/drawing/2014/main" id="{ACD1BF27-2213-45CE-A667-788F7924C22E}"/>
                </a:ext>
                <a:ext uri="{C183D7F6-B498-43B3-948B-1728B52AA6E4}">
                  <adec:decorative xmlns="" xmlns:adec="http://schemas.microsoft.com/office/drawing/2017/decorative" val="1"/>
                </a:ext>
              </a:extLst>
            </p:cNvPr>
            <p:cNvSpPr/>
            <p:nvPr/>
          </p:nvSpPr>
          <p:spPr>
            <a:xfrm>
              <a:off x="463230" y="14678120"/>
              <a:ext cx="134649" cy="134649"/>
            </a:xfrm>
            <a:prstGeom prst="rect">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 xmlns:a16="http://schemas.microsoft.com/office/drawing/2014/main" id="{54F87B6B-A885-4EEB-8E55-6E1DA1BD0EA8}"/>
                </a:ext>
                <a:ext uri="{C183D7F6-B498-43B3-948B-1728B52AA6E4}">
                  <adec:decorative xmlns="" xmlns:adec="http://schemas.microsoft.com/office/drawing/2017/decorative" val="1"/>
                </a:ext>
              </a:extLst>
            </p:cNvPr>
            <p:cNvSpPr/>
            <p:nvPr/>
          </p:nvSpPr>
          <p:spPr>
            <a:xfrm>
              <a:off x="1539794" y="14678120"/>
              <a:ext cx="134649" cy="1346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2" name="Rectangle 31">
              <a:extLst>
                <a:ext uri="{FF2B5EF4-FFF2-40B4-BE49-F238E27FC236}">
                  <a16:creationId xmlns="" xmlns:a16="http://schemas.microsoft.com/office/drawing/2014/main" id="{EB4B2BC6-FC0E-4408-9491-47D196A52DE9}"/>
                </a:ext>
                <a:ext uri="{C183D7F6-B498-43B3-948B-1728B52AA6E4}">
                  <adec:decorative xmlns="" xmlns:adec="http://schemas.microsoft.com/office/drawing/2017/decorative" val="1"/>
                </a:ext>
              </a:extLst>
            </p:cNvPr>
            <p:cNvSpPr/>
            <p:nvPr/>
          </p:nvSpPr>
          <p:spPr>
            <a:xfrm>
              <a:off x="2616358" y="14678120"/>
              <a:ext cx="134649" cy="1346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3" name="TextBox 32">
              <a:extLst>
                <a:ext uri="{FF2B5EF4-FFF2-40B4-BE49-F238E27FC236}">
                  <a16:creationId xmlns="" xmlns:a16="http://schemas.microsoft.com/office/drawing/2014/main" id="{F7BC13C6-1FE2-4F17-B99D-CC390711E793}"/>
                </a:ext>
              </a:extLst>
            </p:cNvPr>
            <p:cNvSpPr txBox="1"/>
            <p:nvPr/>
          </p:nvSpPr>
          <p:spPr>
            <a:xfrm>
              <a:off x="2927276" y="14650847"/>
              <a:ext cx="676286" cy="189195"/>
            </a:xfrm>
            <a:prstGeom prst="rect">
              <a:avLst/>
            </a:prstGeom>
            <a:noFill/>
          </p:spPr>
          <p:txBody>
            <a:bodyPr wrap="square" lIns="0" tIns="0" rIns="0" bIns="0" rtlCol="0">
              <a:noAutofit/>
            </a:bodyPr>
            <a:lstStyle/>
            <a:p>
              <a:r>
                <a:rPr lang="en-US" sz="1200" dirty="0">
                  <a:latin typeface="+mj-lt"/>
                </a:rPr>
                <a:t>Data C</a:t>
              </a:r>
            </a:p>
          </p:txBody>
        </p:sp>
      </p:grpSp>
      <p:sp>
        <p:nvSpPr>
          <p:cNvPr id="4" name="Slide Number Placeholder 3">
            <a:extLst>
              <a:ext uri="{FF2B5EF4-FFF2-40B4-BE49-F238E27FC236}">
                <a16:creationId xmlns=""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9</a:t>
            </a:fld>
            <a:endParaRPr lang="en-US" dirty="0"/>
          </a:p>
        </p:txBody>
      </p:sp>
      <p:pic>
        <p:nvPicPr>
          <p:cNvPr id="6" name="Picture 5">
            <a:extLst>
              <a:ext uri="{FF2B5EF4-FFF2-40B4-BE49-F238E27FC236}">
                <a16:creationId xmlns="" xmlns:a16="http://schemas.microsoft.com/office/drawing/2014/main" id="{B88EF9C9-0C9E-46B4-9CD3-00485564EAC8}"/>
              </a:ext>
            </a:extLst>
          </p:cNvPr>
          <p:cNvPicPr>
            <a:picLocks noChangeAspect="1"/>
          </p:cNvPicPr>
          <p:nvPr/>
        </p:nvPicPr>
        <p:blipFill rotWithShape="1">
          <a:blip r:embed="rId2"/>
          <a:srcRect l="20136" t="13124" r="31441" b="22754"/>
          <a:stretch/>
        </p:blipFill>
        <p:spPr>
          <a:xfrm>
            <a:off x="3446919" y="990069"/>
            <a:ext cx="8020878" cy="5597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2361868"/>
      </p:ext>
    </p:extLst>
  </p:cSld>
  <p:clrMapOvr>
    <a:masterClrMapping/>
  </p:clrMapOvr>
</p:sld>
</file>

<file path=ppt/theme/theme1.xml><?xml version="1.0" encoding="utf-8"?>
<a:theme xmlns:a="http://schemas.openxmlformats.org/drawingml/2006/main" name="robo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 theme</Template>
  <TotalTime>0</TotalTime>
  <Words>484</Words>
  <Application>Microsoft Office PowerPoint</Application>
  <PresentationFormat>Custom</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robo theme</vt:lpstr>
      <vt:lpstr>MOCK INTERVIEW SYSTEM</vt:lpstr>
      <vt:lpstr>INTRODUCTION</vt:lpstr>
      <vt:lpstr>PROBLEM STATEMENT </vt:lpstr>
      <vt:lpstr>LITERATURE REVIEW</vt:lpstr>
      <vt:lpstr>PowerPoint Presentation</vt:lpstr>
      <vt:lpstr>RESULTS TILL DATE</vt:lpstr>
      <vt:lpstr>IMPLEMENTATION SNAPSHOTS  1. HOMEPAGE</vt:lpstr>
      <vt:lpstr>IMPLEMENTATION SNAPSHOTS  2. SIGN-UP</vt:lpstr>
      <vt:lpstr>IMPLEMENTATION SNAPSHOTS  3. LOGIN</vt:lpstr>
      <vt:lpstr>IMPLEMENTATION SNAPSHOTS  4. REGISTER</vt:lpstr>
      <vt:lpstr>EXPECTED IMPLEMENTATION WHILE JOINING NEXT SEMESTER</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2020-05-13T11:26:29Z</dcterms:created>
  <dcterms:modified xsi:type="dcterms:W3CDTF">2023-09-04T07:28:28Z</dcterms:modified>
</cp:coreProperties>
</file>