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6" r:id="rId2"/>
    <p:sldId id="256" r:id="rId3"/>
    <p:sldId id="258" r:id="rId4"/>
    <p:sldId id="259" r:id="rId5"/>
    <p:sldId id="260" r:id="rId6"/>
    <p:sldId id="264" r:id="rId7"/>
    <p:sldId id="26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94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81ECFB8-5089-4E25-9C85-DCFF6737EF09}" type="datetimeFigureOut">
              <a:rPr lang="en-US" smtClean="0"/>
              <a:pPr/>
              <a:t>9/4/2023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081CEF4-619A-4A46-B3CA-C5EC6047050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81ECFB8-5089-4E25-9C85-DCFF6737EF09}"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1CEF4-619A-4A46-B3CA-C5EC6047050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81ECFB8-5089-4E25-9C85-DCFF6737EF09}"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1CEF4-619A-4A46-B3CA-C5EC6047050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81ECFB8-5089-4E25-9C85-DCFF6737EF09}"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1CEF4-619A-4A46-B3CA-C5EC6047050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81ECFB8-5089-4E25-9C85-DCFF6737EF09}"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1CEF4-619A-4A46-B3CA-C5EC6047050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81ECFB8-5089-4E25-9C85-DCFF6737EF09}" type="datetimeFigureOut">
              <a:rPr lang="en-US" smtClean="0"/>
              <a:pPr/>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1CEF4-619A-4A46-B3CA-C5EC6047050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81ECFB8-5089-4E25-9C85-DCFF6737EF09}" type="datetimeFigureOut">
              <a:rPr lang="en-US" smtClean="0"/>
              <a:pPr/>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1CEF4-619A-4A46-B3CA-C5EC6047050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B81ECFB8-5089-4E25-9C85-DCFF6737EF09}" type="datetimeFigureOut">
              <a:rPr lang="en-US" smtClean="0"/>
              <a:pPr/>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1CEF4-619A-4A46-B3CA-C5EC6047050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1ECFB8-5089-4E25-9C85-DCFF6737EF09}" type="datetimeFigureOut">
              <a:rPr lang="en-US" smtClean="0"/>
              <a:pPr/>
              <a:t>9/4/2023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1CEF4-619A-4A46-B3CA-C5EC6047050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81ECFB8-5089-4E25-9C85-DCFF6737EF09}" type="datetimeFigureOut">
              <a:rPr lang="en-US" smtClean="0"/>
              <a:pPr/>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1CEF4-619A-4A46-B3CA-C5EC6047050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81ECFB8-5089-4E25-9C85-DCFF6737EF09}" type="datetimeFigureOut">
              <a:rPr lang="en-US" smtClean="0"/>
              <a:pPr/>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081CEF4-619A-4A46-B3CA-C5EC6047050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81ECFB8-5089-4E25-9C85-DCFF6737EF09}" type="datetimeFigureOut">
              <a:rPr lang="en-US" smtClean="0"/>
              <a:pPr/>
              <a:t>9/4/2023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081CEF4-619A-4A46-B3CA-C5EC6047050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33400"/>
            <a:ext cx="5181600" cy="400110"/>
          </a:xfrm>
          <a:prstGeom prst="rect">
            <a:avLst/>
          </a:prstGeom>
        </p:spPr>
        <p:txBody>
          <a:bodyPr wrap="square">
            <a:spAutoFit/>
          </a:bodyPr>
          <a:lstStyle/>
          <a:p>
            <a:pPr algn="ctr"/>
            <a:r>
              <a:rPr lang="en-US" sz="2000" b="1" dirty="0"/>
              <a:t>“PAYROLL  MANEGMENT  SYSTEM”</a:t>
            </a:r>
          </a:p>
        </p:txBody>
      </p:sp>
      <p:sp>
        <p:nvSpPr>
          <p:cNvPr id="38913" name="Rectangle 1"/>
          <p:cNvSpPr>
            <a:spLocks noChangeArrowheads="1"/>
          </p:cNvSpPr>
          <p:nvPr/>
        </p:nvSpPr>
        <p:spPr bwMode="auto">
          <a:xfrm>
            <a:off x="0" y="0"/>
            <a:ext cx="9144000" cy="70173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8914" name="Rectangle 2"/>
          <p:cNvSpPr>
            <a:spLocks noChangeArrowheads="1"/>
          </p:cNvSpPr>
          <p:nvPr/>
        </p:nvSpPr>
        <p:spPr bwMode="auto">
          <a:xfrm>
            <a:off x="827584" y="386302"/>
            <a:ext cx="7091773"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600" i="0" u="none" strike="noStrike" cap="none" normalizeH="0" baseline="0" dirty="0">
                <a:ln>
                  <a:noFill/>
                </a:ln>
                <a:solidFill>
                  <a:schemeClr val="tx1"/>
                </a:solidFill>
                <a:effectLst/>
                <a:latin typeface="Arial" pitchFamily="34" charset="0"/>
                <a:ea typeface="Times New Roman" pitchFamily="18" charset="0"/>
                <a:cs typeface="Arial" pitchFamily="34" charset="0"/>
              </a:rPr>
              <a:t>BACHELOR OF ENGINEERING IN COMPUTER ENGINEERING</a:t>
            </a:r>
          </a:p>
          <a:p>
            <a:pPr marL="0" marR="0" lvl="0" indent="0" algn="ctr" defTabSz="914400" rtl="0" eaLnBrk="1" fontAlgn="base" latinLnBrk="0" hangingPunct="1">
              <a:lnSpc>
                <a:spcPct val="100000"/>
              </a:lnSpc>
              <a:spcBef>
                <a:spcPct val="0"/>
              </a:spcBef>
              <a:spcAft>
                <a:spcPct val="0"/>
              </a:spcAft>
              <a:buClrTx/>
              <a:buSzTx/>
              <a:buFontTx/>
              <a:buNone/>
              <a:tabLst/>
            </a:pPr>
            <a:r>
              <a:rPr lang="en-US" sz="1600" dirty="0">
                <a:latin typeface="Arial" pitchFamily="34" charset="0"/>
                <a:ea typeface="Times New Roman" pitchFamily="18" charset="0"/>
                <a:cs typeface="Arial" pitchFamily="34" charset="0"/>
              </a:rPr>
              <a:t>By</a:t>
            </a:r>
          </a:p>
          <a:p>
            <a:r>
              <a:rPr lang="en-US" sz="1600" dirty="0"/>
              <a:t>                                                              Name	                 Roll No                                                  </a:t>
            </a:r>
          </a:p>
          <a:p>
            <a:r>
              <a:rPr lang="en-US" sz="1600" smtClean="0"/>
              <a:t>                                                     Pawar</a:t>
            </a:r>
            <a:r>
              <a:rPr lang="en-US" sz="1600" dirty="0" smtClean="0"/>
              <a:t> </a:t>
            </a:r>
            <a:r>
              <a:rPr lang="en-US" sz="1600" dirty="0" err="1"/>
              <a:t>Divya</a:t>
            </a:r>
            <a:r>
              <a:rPr lang="en-US" sz="1600" dirty="0"/>
              <a:t>                                     44                               </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8915" name="Rectangle 3"/>
          <p:cNvSpPr>
            <a:spLocks noChangeArrowheads="1"/>
          </p:cNvSpPr>
          <p:nvPr/>
        </p:nvSpPr>
        <p:spPr bwMode="auto">
          <a:xfrm>
            <a:off x="533400" y="762000"/>
            <a:ext cx="8153400" cy="18774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400" b="1" dirty="0">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400" b="1" dirty="0">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400" b="1" dirty="0">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1" i="0" u="none" strike="noStrike" cap="none" normalizeH="0" dirty="0">
                <a:ln>
                  <a:noFill/>
                </a:ln>
                <a:solidFill>
                  <a:schemeClr val="tx1"/>
                </a:solidFill>
                <a:effectLst/>
                <a:latin typeface="Arial" pitchFamily="34" charset="0"/>
                <a:ea typeface="Times New Roman" pitchFamily="18" charset="0"/>
                <a:cs typeface="Arial" pitchFamily="34" charset="0"/>
              </a:rPr>
              <a:t>       </a:t>
            </a:r>
            <a:endPar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Arial" pitchFamily="34" charset="0"/>
              <a:cs typeface="Arial" pitchFamily="34" charset="0"/>
            </a:endParaRPr>
          </a:p>
        </p:txBody>
      </p:sp>
      <p:pic>
        <p:nvPicPr>
          <p:cNvPr id="38917" name="Picture 2"/>
          <p:cNvPicPr>
            <a:picLocks noChangeAspect="1" noChangeArrowheads="1"/>
          </p:cNvPicPr>
          <p:nvPr/>
        </p:nvPicPr>
        <p:blipFill>
          <a:blip r:embed="rId2"/>
          <a:srcRect/>
          <a:stretch>
            <a:fillRect/>
          </a:stretch>
        </p:blipFill>
        <p:spPr bwMode="auto">
          <a:xfrm>
            <a:off x="3657600" y="3429000"/>
            <a:ext cx="1955800" cy="1692275"/>
          </a:xfrm>
          <a:prstGeom prst="rect">
            <a:avLst/>
          </a:prstGeom>
          <a:noFill/>
        </p:spPr>
      </p:pic>
      <p:sp>
        <p:nvSpPr>
          <p:cNvPr id="38918" name="Rectangle 6"/>
          <p:cNvSpPr>
            <a:spLocks noChangeArrowheads="1"/>
          </p:cNvSpPr>
          <p:nvPr/>
        </p:nvSpPr>
        <p:spPr bwMode="auto">
          <a:xfrm>
            <a:off x="0" y="355857"/>
            <a:ext cx="7596336"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516188" algn="l"/>
              </a:tabLst>
            </a:pP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16188" algn="l"/>
              </a:tabLst>
            </a:pPr>
            <a:endParaRPr lang="en-US" sz="1400" dirty="0">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16188" algn="l"/>
              </a:tabLst>
            </a:pP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16188" algn="l"/>
              </a:tabLst>
            </a:pPr>
            <a:endParaRPr lang="en-US" sz="1400" dirty="0">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16188" algn="l"/>
              </a:tabLst>
            </a:pP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16188" algn="l"/>
              </a:tabLst>
            </a:pPr>
            <a:endParaRPr lang="en-US" sz="1400" dirty="0">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16188" algn="l"/>
              </a:tabLst>
            </a:pP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16188" algn="l"/>
              </a:tabLst>
            </a:pPr>
            <a:endParaRPr lang="en-US" sz="1400" dirty="0">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16188" algn="l"/>
              </a:tabLst>
            </a:pP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16188" algn="l"/>
              </a:tabLst>
            </a:pPr>
            <a:endParaRPr lang="en-US" sz="1400" dirty="0">
              <a:latin typeface="Arial" pitchFamily="34" charset="0"/>
              <a:ea typeface="Times New Roman" pitchFamily="18" charset="0"/>
              <a:cs typeface="Arial" pitchFamily="34" charset="0"/>
            </a:endParaRPr>
          </a:p>
        </p:txBody>
      </p:sp>
      <p:sp>
        <p:nvSpPr>
          <p:cNvPr id="38919" name="Rectangle 7"/>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920" name="Rectangle 8"/>
          <p:cNvSpPr>
            <a:spLocks noChangeArrowheads="1"/>
          </p:cNvSpPr>
          <p:nvPr/>
        </p:nvSpPr>
        <p:spPr bwMode="auto">
          <a:xfrm>
            <a:off x="0" y="460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cs typeface="Arial" pitchFamily="34" charset="0"/>
              </a:rPr>
              <a:t/>
            </a:r>
            <a:br>
              <a:rPr kumimoji="0" lang="en-US" sz="1200" b="0" i="0" u="none" strike="noStrike" cap="none" normalizeH="0" baseline="0">
                <a:ln>
                  <a:noFill/>
                </a:ln>
                <a:solidFill>
                  <a:schemeClr val="tx1"/>
                </a:solidFill>
                <a:effectLst/>
                <a:latin typeface="Arial" pitchFamily="34" charset="0"/>
                <a:ea typeface="Times New Roman" pitchFamily="18" charset="0"/>
                <a:cs typeface="Arial" pitchFamily="34" charset="0"/>
              </a:rPr>
            </a:br>
            <a:endParaRPr kumimoji="0" lang="en-US" sz="9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921" name="Rectangle 9"/>
          <p:cNvSpPr>
            <a:spLocks noChangeArrowheads="1"/>
          </p:cNvSpPr>
          <p:nvPr/>
        </p:nvSpPr>
        <p:spPr bwMode="auto">
          <a:xfrm>
            <a:off x="1115616" y="3164597"/>
            <a:ext cx="7056784" cy="38472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sz="1600" dirty="0">
              <a:solidFill>
                <a:srgbClr val="0070C0"/>
              </a:solidFill>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70C0"/>
              </a:solidFill>
              <a:effectLst/>
              <a:latin typeface="Arial" pitchFamily="34" charset="0"/>
              <a:ea typeface="Times New Roman" pitchFamily="18" charset="0"/>
              <a:cs typeface="Arial" pitchFamily="34" charset="0"/>
            </a:endParaRPr>
          </a:p>
          <a:p>
            <a:pPr algn="ctr" fontAlgn="base">
              <a:spcBef>
                <a:spcPct val="0"/>
              </a:spcBef>
              <a:spcAft>
                <a:spcPct val="0"/>
              </a:spcAft>
            </a:pPr>
            <a:endParaRPr lang="en-GB" sz="1600" dirty="0">
              <a:effectLst/>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dirty="0">
              <a:solidFill>
                <a:srgbClr val="0070C0"/>
              </a:solidFill>
              <a:latin typeface="Arial" pitchFamily="34" charset="0"/>
              <a:ea typeface="Times New Roman" pitchFamily="18" charset="0"/>
              <a:cs typeface="Arial" pitchFamily="34" charset="0"/>
            </a:endParaRPr>
          </a:p>
          <a:p>
            <a:pPr algn="ctr" fontAlgn="base">
              <a:spcBef>
                <a:spcPct val="0"/>
              </a:spcBef>
              <a:spcAft>
                <a:spcPct val="0"/>
              </a:spcAft>
            </a:pPr>
            <a:endParaRPr lang="en-GB" sz="1600" dirty="0">
              <a:effectLst/>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70C0"/>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dirty="0">
              <a:solidFill>
                <a:srgbClr val="0070C0"/>
              </a:solidFill>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70C0"/>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dirty="0">
              <a:solidFill>
                <a:srgbClr val="0070C0"/>
              </a:solidFill>
              <a:latin typeface="Arial" pitchFamily="34" charset="0"/>
              <a:ea typeface="Times New Roman" pitchFamily="18" charset="0"/>
              <a:cs typeface="Arial" pitchFamily="34" charset="0"/>
            </a:endParaRPr>
          </a:p>
          <a:p>
            <a:r>
              <a:rPr lang="en-US" sz="1600" dirty="0" smtClean="0"/>
              <a:t>                                                                      </a:t>
            </a:r>
            <a:r>
              <a:rPr lang="en-GB" sz="1600" dirty="0" smtClean="0"/>
              <a:t>      </a:t>
            </a:r>
            <a:r>
              <a:rPr lang="en-US" sz="1600" dirty="0"/>
              <a:t>Mini project </a:t>
            </a:r>
            <a:r>
              <a:rPr lang="en-GB" sz="1600" dirty="0"/>
              <a:t>B</a:t>
            </a:r>
            <a:r>
              <a:rPr lang="en-US" sz="1600" dirty="0"/>
              <a:t> </a:t>
            </a:r>
            <a:r>
              <a:rPr lang="en-US" sz="1600" dirty="0" err="1"/>
              <a:t>sem</a:t>
            </a:r>
            <a:r>
              <a:rPr lang="en-US" sz="1600" dirty="0"/>
              <a:t> </a:t>
            </a:r>
            <a:r>
              <a:rPr lang="en-GB" sz="1600" dirty="0"/>
              <a:t>4</a:t>
            </a:r>
            <a:endParaRPr lang="en-US" sz="1600" dirty="0"/>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70C0"/>
                </a:solidFill>
                <a:effectLst/>
                <a:latin typeface="Arial" pitchFamily="34" charset="0"/>
                <a:ea typeface="Times New Roman" pitchFamily="18" charset="0"/>
                <a:cs typeface="Arial" pitchFamily="34" charset="0"/>
              </a:rPr>
              <a:t>                                              DEPARTMENT OF COMPUTER ENGINEERING</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70C0"/>
                </a:solidFill>
                <a:effectLst/>
                <a:latin typeface="Arial" pitchFamily="34" charset="0"/>
                <a:ea typeface="Times New Roman" pitchFamily="18" charset="0"/>
                <a:cs typeface="Arial" pitchFamily="34" charset="0"/>
              </a:rPr>
              <a:t>                                             </a:t>
            </a:r>
            <a:r>
              <a:rPr kumimoji="0" lang="en-US" sz="1600" b="0" i="0" u="none" strike="noStrike" cap="none" normalizeH="0" baseline="0" dirty="0" err="1">
                <a:ln>
                  <a:noFill/>
                </a:ln>
                <a:solidFill>
                  <a:srgbClr val="0070C0"/>
                </a:solidFill>
                <a:effectLst/>
                <a:latin typeface="Arial" pitchFamily="34" charset="0"/>
                <a:ea typeface="Times New Roman" pitchFamily="18" charset="0"/>
                <a:cs typeface="Arial" pitchFamily="34" charset="0"/>
              </a:rPr>
              <a:t>Gharda</a:t>
            </a:r>
            <a:r>
              <a:rPr kumimoji="0" lang="en-US" sz="1600" b="0" i="0" u="none" strike="noStrike" cap="none" normalizeH="0" baseline="0" dirty="0">
                <a:ln>
                  <a:noFill/>
                </a:ln>
                <a:solidFill>
                  <a:srgbClr val="0070C0"/>
                </a:solidFill>
                <a:effectLst/>
                <a:latin typeface="Arial" pitchFamily="34" charset="0"/>
                <a:ea typeface="Times New Roman" pitchFamily="18" charset="0"/>
                <a:cs typeface="Arial" pitchFamily="34" charset="0"/>
              </a:rPr>
              <a:t> Institute of Technology</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A/P: </a:t>
            </a:r>
            <a:r>
              <a:rPr kumimoji="0" lang="en-US" sz="12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Lavel</a:t>
            </a: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Tal: </a:t>
            </a:r>
            <a:r>
              <a:rPr kumimoji="0" lang="en-US" sz="12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Khed</a:t>
            </a: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Dist: </a:t>
            </a:r>
            <a:r>
              <a:rPr kumimoji="0" lang="en-US" sz="12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Ratnagiri</a:t>
            </a: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415708</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Mumbai University</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[2020-21]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1. INDRODUCTION</a:t>
            </a:r>
          </a:p>
        </p:txBody>
      </p:sp>
      <p:sp>
        <p:nvSpPr>
          <p:cNvPr id="3" name="Content Placeholder 2"/>
          <p:cNvSpPr>
            <a:spLocks noGrp="1"/>
          </p:cNvSpPr>
          <p:nvPr>
            <p:ph idx="1"/>
          </p:nvPr>
        </p:nvSpPr>
        <p:spPr/>
        <p:txBody>
          <a:bodyPr>
            <a:normAutofit fontScale="70000" lnSpcReduction="20000"/>
          </a:bodyPr>
          <a:lstStyle/>
          <a:p>
            <a:pPr algn="just">
              <a:buNone/>
            </a:pPr>
            <a:r>
              <a:rPr lang="en-US" sz="2900" dirty="0"/>
              <a:t>		Payroll system is the heart of any Human Resource System of an organization. Payroll Management System is a project built using Java language and  SQLIT database. Payroll management software gives the power to: Manage employee information efficiently, define the allowance, deductions, leave, etc, generate pay-slip at the convenience of a mouse click, generate and manage the payroll processes according to the salary structure assigned to the employee</a:t>
            </a:r>
          </a:p>
          <a:p>
            <a:pPr algn="just">
              <a:buNone/>
            </a:pPr>
            <a:r>
              <a:rPr lang="en-US" sz="2900" dirty="0"/>
              <a:t> </a:t>
            </a:r>
          </a:p>
          <a:p>
            <a:pPr algn="just">
              <a:buNone/>
            </a:pPr>
            <a:r>
              <a:rPr lang="en-US" sz="2900" dirty="0"/>
              <a:t>       It is understood that we are tired of managing thousands of  papers, pay slips, payroll reports, and salary details and so on. Imagine that we have a payroll processing system which will generate our pay slips and payroll reports within seconds. We can help others automated your payroll system by developing a customized payroll application that suits your specific requirements.</a:t>
            </a:r>
          </a:p>
          <a:p>
            <a:pPr algn="just">
              <a:buNone/>
            </a:pPr>
            <a:r>
              <a:rPr lang="en-US" sz="2800" dirty="0"/>
              <a:t> </a:t>
            </a:r>
          </a:p>
          <a:p>
            <a:pPr algn="just">
              <a:buNone/>
            </a:pP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2. PROJECT OVERVIEW</a:t>
            </a:r>
          </a:p>
        </p:txBody>
      </p:sp>
      <p:sp>
        <p:nvSpPr>
          <p:cNvPr id="3" name="Content Placeholder 2"/>
          <p:cNvSpPr>
            <a:spLocks noGrp="1"/>
          </p:cNvSpPr>
          <p:nvPr>
            <p:ph idx="1"/>
          </p:nvPr>
        </p:nvSpPr>
        <p:spPr/>
        <p:txBody>
          <a:bodyPr>
            <a:normAutofit fontScale="92500" lnSpcReduction="20000"/>
          </a:bodyPr>
          <a:lstStyle/>
          <a:p>
            <a:pPr lvl="1">
              <a:buFont typeface="Wingdings" pitchFamily="2" charset="2"/>
              <a:buChar char="Ø"/>
            </a:pPr>
            <a:r>
              <a:rPr lang="en-US" b="1" dirty="0"/>
              <a:t>Characteristics:</a:t>
            </a:r>
          </a:p>
          <a:p>
            <a:pPr marL="850392" lvl="1" indent="-457200">
              <a:buFont typeface="+mj-lt"/>
              <a:buAutoNum type="arabicPeriod"/>
            </a:pPr>
            <a:r>
              <a:rPr lang="en-US" sz="2200" dirty="0"/>
              <a:t>To  Add/Delete  employee  details.</a:t>
            </a:r>
          </a:p>
          <a:p>
            <a:pPr marL="850392" lvl="1" indent="-457200">
              <a:buFont typeface="+mj-lt"/>
              <a:buAutoNum type="arabicPeriod"/>
            </a:pPr>
            <a:r>
              <a:rPr lang="en-US" sz="2000" dirty="0"/>
              <a:t>Update  employee  of  details.</a:t>
            </a:r>
          </a:p>
          <a:p>
            <a:pPr marL="850392" lvl="1" indent="-457200">
              <a:buFont typeface="+mj-lt"/>
              <a:buAutoNum type="arabicPeriod"/>
            </a:pPr>
            <a:r>
              <a:rPr lang="en-US" sz="2000" dirty="0"/>
              <a:t> To improve the efficiency.</a:t>
            </a:r>
          </a:p>
          <a:p>
            <a:pPr marL="850392" lvl="1" indent="-457200">
              <a:buFont typeface="+mj-lt"/>
              <a:buAutoNum type="arabicPeriod"/>
            </a:pPr>
            <a:r>
              <a:rPr lang="en-US" sz="2000" dirty="0"/>
              <a:t>Quickly find out information of an employee.</a:t>
            </a:r>
          </a:p>
          <a:p>
            <a:pPr marL="850392" lvl="1" indent="-457200">
              <a:buFont typeface="+mj-lt"/>
              <a:buAutoNum type="arabicPeriod"/>
            </a:pPr>
            <a:r>
              <a:rPr lang="en-US" sz="2000" dirty="0"/>
              <a:t>To provide easy and faster access information.</a:t>
            </a:r>
          </a:p>
          <a:p>
            <a:pPr marL="850392" lvl="1" indent="-457200">
              <a:buFont typeface="+mj-lt"/>
              <a:buAutoNum type="arabicPeriod"/>
            </a:pPr>
            <a:r>
              <a:rPr lang="en-US" sz="2000" dirty="0"/>
              <a:t> To provide user friendly environment.</a:t>
            </a:r>
          </a:p>
          <a:p>
            <a:pPr marL="850392" lvl="1" indent="-457200">
              <a:buFont typeface="+mj-lt"/>
              <a:buAutoNum type="arabicPeriod"/>
            </a:pPr>
            <a:endParaRPr lang="en-US" sz="2000" dirty="0"/>
          </a:p>
          <a:p>
            <a:pPr marL="850392" lvl="1" indent="-457200">
              <a:buFont typeface="+mj-lt"/>
              <a:buAutoNum type="arabicPeriod"/>
            </a:pPr>
            <a:endParaRPr lang="en-US" sz="2000" dirty="0"/>
          </a:p>
          <a:p>
            <a:pPr marL="850392" lvl="1" indent="-457200">
              <a:buFont typeface="+mj-lt"/>
              <a:buAutoNum type="arabicPeriod"/>
            </a:pPr>
            <a:endParaRPr lang="en-US" sz="2000" dirty="0"/>
          </a:p>
          <a:p>
            <a:pPr marL="514350" indent="-514350">
              <a:buNone/>
            </a:pPr>
            <a:r>
              <a:rPr lang="en-US" sz="2000" dirty="0"/>
              <a:t>       </a:t>
            </a:r>
          </a:p>
          <a:p>
            <a:pPr marL="457200" lvl="0" indent="-457200">
              <a:buNone/>
            </a:pPr>
            <a:r>
              <a:rPr lang="en-US" sz="2000" dirty="0"/>
              <a:t>      </a:t>
            </a:r>
          </a:p>
          <a:p>
            <a:pPr marL="457200" lvl="0" indent="-457200">
              <a:buNone/>
            </a:pPr>
            <a:r>
              <a:rPr lang="en-US" sz="2000" dirty="0"/>
              <a:t>	</a:t>
            </a:r>
          </a:p>
          <a:p>
            <a:pPr marL="457200" lvl="0" indent="-457200">
              <a:buNone/>
            </a:pPr>
            <a:r>
              <a:rPr lang="en-US" sz="200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a:t>  </a:t>
            </a:r>
            <a:r>
              <a:rPr lang="en-US" sz="3200" b="1"/>
              <a:t> </a:t>
            </a:r>
            <a:r>
              <a:rPr lang="en-US" sz="3200" b="1" dirty="0"/>
              <a:t>3. SOFTWARE REQUIREMENT</a:t>
            </a:r>
            <a:br>
              <a:rPr lang="en-US" sz="3200" b="1" dirty="0"/>
            </a:br>
            <a:endParaRPr lang="en-US" sz="3200" b="1" dirty="0"/>
          </a:p>
        </p:txBody>
      </p:sp>
      <p:sp>
        <p:nvSpPr>
          <p:cNvPr id="3" name="Content Placeholder 2"/>
          <p:cNvSpPr>
            <a:spLocks noGrp="1"/>
          </p:cNvSpPr>
          <p:nvPr>
            <p:ph idx="1"/>
          </p:nvPr>
        </p:nvSpPr>
        <p:spPr>
          <a:xfrm>
            <a:off x="457200" y="1676400"/>
            <a:ext cx="8229600" cy="4525963"/>
          </a:xfrm>
        </p:spPr>
        <p:txBody>
          <a:bodyPr numCol="1">
            <a:normAutofit/>
          </a:bodyPr>
          <a:lstStyle/>
          <a:p>
            <a:pPr lvl="2" algn="just">
              <a:buFont typeface="Wingdings" pitchFamily="2" charset="2"/>
              <a:buChar char="Ø"/>
            </a:pPr>
            <a:r>
              <a:rPr lang="en-US" sz="3200" dirty="0"/>
              <a:t>Java-</a:t>
            </a:r>
            <a:r>
              <a:rPr lang="en-US" sz="3200" dirty="0" err="1"/>
              <a:t>Jdk</a:t>
            </a:r>
            <a:r>
              <a:rPr lang="en-US" sz="3200" dirty="0"/>
              <a:t> 1.8.8u281</a:t>
            </a:r>
          </a:p>
          <a:p>
            <a:pPr lvl="2" algn="just">
              <a:buFont typeface="Wingdings" pitchFamily="2" charset="2"/>
              <a:buChar char="Ø"/>
            </a:pPr>
            <a:endParaRPr lang="en-US" sz="800" dirty="0"/>
          </a:p>
          <a:p>
            <a:pPr lvl="2" algn="just">
              <a:buFont typeface="Wingdings" pitchFamily="2" charset="2"/>
              <a:buChar char="Ø"/>
            </a:pPr>
            <a:r>
              <a:rPr lang="en-US" sz="3200" dirty="0"/>
              <a:t>SQLITE Database-3.35.4</a:t>
            </a:r>
          </a:p>
          <a:p>
            <a:pPr>
              <a:buNone/>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4. ADVANTAGES:</a:t>
            </a:r>
          </a:p>
        </p:txBody>
      </p:sp>
      <p:sp>
        <p:nvSpPr>
          <p:cNvPr id="3" name="Content Placeholder 2"/>
          <p:cNvSpPr>
            <a:spLocks noGrp="1"/>
          </p:cNvSpPr>
          <p:nvPr>
            <p:ph idx="1"/>
          </p:nvPr>
        </p:nvSpPr>
        <p:spPr/>
        <p:txBody>
          <a:bodyPr>
            <a:normAutofit/>
          </a:bodyPr>
          <a:lstStyle/>
          <a:p>
            <a:pPr marL="457200" lvl="0" indent="-457200">
              <a:buFont typeface="+mj-lt"/>
              <a:buAutoNum type="arabicPeriod"/>
            </a:pPr>
            <a:r>
              <a:rPr lang="en-US" sz="2400" dirty="0"/>
              <a:t>Easy Payroll Calculation system.</a:t>
            </a:r>
          </a:p>
          <a:p>
            <a:pPr marL="457200" lvl="0" indent="-457200">
              <a:buFont typeface="+mj-lt"/>
              <a:buAutoNum type="arabicPeriod"/>
            </a:pPr>
            <a:r>
              <a:rPr lang="en-US" sz="2400" dirty="0"/>
              <a:t>Reduce time.</a:t>
            </a:r>
          </a:p>
          <a:p>
            <a:pPr marL="457200" lvl="0" indent="-457200">
              <a:buFont typeface="+mj-lt"/>
              <a:buAutoNum type="arabicPeriod"/>
            </a:pPr>
            <a:r>
              <a:rPr lang="en-US" sz="2400" dirty="0"/>
              <a:t>Reduce paperwork.</a:t>
            </a:r>
          </a:p>
          <a:p>
            <a:pPr marL="457200" lvl="0" indent="-457200">
              <a:buFont typeface="+mj-lt"/>
              <a:buAutoNum type="arabicPeriod"/>
            </a:pPr>
            <a:r>
              <a:rPr lang="en-US" sz="2400" dirty="0"/>
              <a:t>Easy to maintain Customer records for future.</a:t>
            </a:r>
          </a:p>
          <a:p>
            <a:pPr>
              <a:buNone/>
            </a:pPr>
            <a:r>
              <a:rPr lang="en-US" sz="2400" dirty="0"/>
              <a:t> </a:t>
            </a:r>
          </a:p>
          <a:p>
            <a:pPr>
              <a:buNone/>
            </a:pPr>
            <a:r>
              <a:rPr lang="en-US" sz="2400" dirty="0"/>
              <a:t> </a:t>
            </a:r>
          </a:p>
          <a:p>
            <a:pPr>
              <a:buNone/>
            </a:pPr>
            <a:r>
              <a:rPr lang="en-US" sz="2000" dirty="0"/>
              <a:t> </a:t>
            </a:r>
          </a:p>
          <a:p>
            <a:pPr>
              <a:buNone/>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5</a:t>
            </a:r>
            <a:r>
              <a:rPr lang="en-US" sz="3200" b="1"/>
              <a:t>. </a:t>
            </a:r>
            <a:r>
              <a:rPr lang="en-US" sz="3200" b="1" dirty="0"/>
              <a:t>CONCLOSION</a:t>
            </a:r>
          </a:p>
        </p:txBody>
      </p:sp>
      <p:sp>
        <p:nvSpPr>
          <p:cNvPr id="3" name="Content Placeholder 2"/>
          <p:cNvSpPr>
            <a:spLocks noGrp="1"/>
          </p:cNvSpPr>
          <p:nvPr>
            <p:ph idx="1"/>
          </p:nvPr>
        </p:nvSpPr>
        <p:spPr/>
        <p:txBody>
          <a:bodyPr>
            <a:normAutofit/>
          </a:bodyPr>
          <a:lstStyle/>
          <a:p>
            <a:pPr>
              <a:buNone/>
            </a:pPr>
            <a:r>
              <a:rPr lang="en-US" sz="2000" dirty="0"/>
              <a:t>		This payroll application is designed to replace the existing payroll system increase the efficiency of an organization. It is designed to replace an existing manual record system thereby reducing time taken for calculations and for storing data. This system manage employee information and payroll system is aimed at efficient management of employee data is stored in a centralized database and it is easy to access.</a:t>
            </a:r>
          </a:p>
          <a:p>
            <a:pPr>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990600" y="381000"/>
            <a:ext cx="7162800" cy="40164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854200" algn="l"/>
              </a:tabLst>
            </a:pPr>
            <a:endPar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854200" algn="l"/>
              </a:tabLst>
            </a:pPr>
            <a:endParaRPr lang="en-US" sz="1600" b="1" dirty="0">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854200" algn="l"/>
              </a:tabLst>
            </a:pPr>
            <a:r>
              <a:rPr lang="en-US" sz="1600" b="1" dirty="0">
                <a:latin typeface="Arial" pitchFamily="34" charset="0"/>
                <a:ea typeface="Times New Roman" pitchFamily="18" charset="0"/>
                <a:cs typeface="Arial" pitchFamily="34" charset="0"/>
              </a:rPr>
              <a:t>                                                     </a:t>
            </a:r>
            <a:r>
              <a:rPr lang="en-GB" sz="1600" b="1" dirty="0">
                <a:latin typeface="Arial" pitchFamily="34" charset="0"/>
                <a:ea typeface="Times New Roman" pitchFamily="18" charset="0"/>
                <a:cs typeface="Arial" pitchFamily="34" charset="0"/>
              </a:rPr>
              <a:t>6</a:t>
            </a:r>
            <a:r>
              <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rPr>
              <a:t>. BIBLIOGRAPHY:</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854200" algn="l"/>
              </a:tabLst>
            </a:pPr>
            <a:endPar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854200" algn="l"/>
              </a:tabLst>
            </a:pPr>
            <a:endParaRPr lang="en-US" sz="1600" b="1" dirty="0">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854200" algn="l"/>
              </a:tabLst>
            </a:pPr>
            <a:r>
              <a:rPr kumimoji="0" lang="en-US" sz="1600" b="1" i="0" u="none" strike="noStrike" cap="none" normalizeH="0" dirty="0">
                <a:ln>
                  <a:noFill/>
                </a:ln>
                <a:solidFill>
                  <a:schemeClr val="tx1"/>
                </a:solidFill>
                <a:effectLst/>
                <a:latin typeface="Arial" pitchFamily="34" charset="0"/>
                <a:ea typeface="Times New Roman" pitchFamily="18" charset="0"/>
                <a:cs typeface="Arial" pitchFamily="34" charset="0"/>
              </a:rPr>
              <a:t>          </a:t>
            </a:r>
            <a:r>
              <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rPr>
              <a:t>BOOKS: REFERENCE</a:t>
            </a:r>
          </a:p>
          <a:p>
            <a:pPr marL="228600" marR="0" lvl="0" indent="-228600" algn="l" defTabSz="914400" rtl="0" eaLnBrk="0" fontAlgn="base" latinLnBrk="0" hangingPunct="0">
              <a:lnSpc>
                <a:spcPct val="100000"/>
              </a:lnSpc>
              <a:spcBef>
                <a:spcPct val="0"/>
              </a:spcBef>
              <a:spcAft>
                <a:spcPct val="0"/>
              </a:spcAft>
              <a:buClrTx/>
              <a:buSzTx/>
              <a:tabLst>
                <a:tab pos="1854200" algn="l"/>
              </a:tabLst>
            </a:pPr>
            <a:endPar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228600" indent="-228600" eaLnBrk="0" fontAlgn="base" hangingPunct="0">
              <a:spcBef>
                <a:spcPct val="0"/>
              </a:spcBef>
              <a:spcAft>
                <a:spcPct val="0"/>
              </a:spcAft>
              <a:buFont typeface="+mj-lt"/>
              <a:buAutoNum type="arabicPeriod"/>
              <a:tabLst>
                <a:tab pos="1854200" algn="l"/>
              </a:tabLst>
            </a:pPr>
            <a:r>
              <a:rPr lang="en-US" dirty="0">
                <a:latin typeface="Arial" pitchFamily="34" charset="0"/>
                <a:ea typeface="Times New Roman" pitchFamily="18" charset="0"/>
                <a:cs typeface="Arial" pitchFamily="34" charset="0"/>
              </a:rPr>
              <a:t>Android  Application  Development  By Tutorial  Point</a:t>
            </a:r>
            <a:endParaRPr lang="en-US"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1854200" algn="l"/>
              </a:tabLst>
            </a:pP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854200" algn="l"/>
              </a:tabLst>
            </a:pPr>
            <a:endPar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854200" algn="l"/>
              </a:tabLst>
            </a:pPr>
            <a:endParaRPr lang="en-US" sz="1600" b="1" dirty="0">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854200" algn="l"/>
              </a:tabLst>
            </a:pPr>
            <a:r>
              <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rPr>
              <a:t>          WEBSITES:</a:t>
            </a:r>
          </a:p>
          <a:p>
            <a:pPr marL="0" marR="0" lvl="0" indent="0" algn="l" defTabSz="914400" rtl="0" eaLnBrk="0" fontAlgn="base" latinLnBrk="0" hangingPunct="0">
              <a:lnSpc>
                <a:spcPct val="100000"/>
              </a:lnSpc>
              <a:spcBef>
                <a:spcPct val="0"/>
              </a:spcBef>
              <a:spcAft>
                <a:spcPct val="0"/>
              </a:spcAft>
              <a:buClrTx/>
              <a:buSzTx/>
              <a:buFontTx/>
              <a:buNone/>
              <a:tabLst>
                <a:tab pos="1854200" algn="l"/>
              </a:tabLst>
            </a:pPr>
            <a:endParaRPr kumimoji="0" lang="en-US" sz="900" b="0" i="0" u="none" strike="noStrike" cap="none" normalizeH="0" baseline="0" dirty="0">
              <a:ln>
                <a:noFill/>
              </a:ln>
              <a:effectLst/>
              <a:latin typeface="Arial" pitchFamily="34" charset="0"/>
              <a:cs typeface="Arial" pitchFamily="34" charset="0"/>
            </a:endParaRPr>
          </a:p>
          <a:p>
            <a:pPr lvl="1" eaLnBrk="0" fontAlgn="base" hangingPunct="0">
              <a:spcBef>
                <a:spcPct val="0"/>
              </a:spcBef>
              <a:spcAft>
                <a:spcPct val="0"/>
              </a:spcAft>
              <a:buSzPct val="100000"/>
              <a:buFont typeface="Wingdings" pitchFamily="2" charset="2"/>
              <a:buChar char=""/>
              <a:tabLst>
                <a:tab pos="1854200" algn="l"/>
              </a:tabLst>
            </a:pPr>
            <a:r>
              <a:rPr lang="en-US" i="1" dirty="0" smtClean="0">
                <a:latin typeface="Consolas" pitchFamily="49" charset="0"/>
                <a:ea typeface="Times New Roman" pitchFamily="18" charset="0"/>
                <a:cs typeface="Arial" pitchFamily="34" charset="0"/>
              </a:rPr>
              <a:t>https://www.tutorialspoint.com/java/</a:t>
            </a:r>
            <a:endParaRPr lang="en-US" dirty="0" smtClean="0">
              <a:latin typeface="Consolas" pitchFamily="49" charset="0"/>
              <a:cs typeface="Arial" pitchFamily="34" charset="0"/>
            </a:endParaRPr>
          </a:p>
          <a:p>
            <a:pPr lvl="1" eaLnBrk="0" fontAlgn="base" hangingPunct="0">
              <a:spcBef>
                <a:spcPct val="0"/>
              </a:spcBef>
              <a:spcAft>
                <a:spcPct val="0"/>
              </a:spcAft>
              <a:buSzPct val="100000"/>
              <a:buFont typeface="Wingdings" pitchFamily="2" charset="2"/>
              <a:buChar char=""/>
              <a:tabLst>
                <a:tab pos="1854200" algn="l"/>
              </a:tabLst>
            </a:pPr>
            <a:r>
              <a:rPr lang="en-US" i="1" dirty="0" smtClean="0">
                <a:latin typeface="Consolas" pitchFamily="49" charset="0"/>
                <a:ea typeface="Times New Roman" pitchFamily="18" charset="0"/>
                <a:cs typeface="Arial" pitchFamily="34" charset="0"/>
              </a:rPr>
              <a:t>https://www.javatpoint.com/sqlite-tutorial</a:t>
            </a:r>
            <a:endParaRPr lang="en-US" dirty="0" smtClean="0">
              <a:latin typeface="Consolas" pitchFamily="49"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Pct val="100000"/>
              <a:buFont typeface="Wingdings" pitchFamily="2" charset="2"/>
              <a:buChar char=""/>
              <a:tabLst>
                <a:tab pos="1854200" algn="l"/>
              </a:tabLst>
            </a:pP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854200" algn="l"/>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421</TotalTime>
  <Words>163</Words>
  <Application>Microsoft Office PowerPoint</Application>
  <PresentationFormat>On-screen Show (4:3)</PresentationFormat>
  <Paragraphs>117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PowerPoint Presentation</vt:lpstr>
      <vt:lpstr>1. INDRODUCTION</vt:lpstr>
      <vt:lpstr>2. PROJECT OVERVIEW</vt:lpstr>
      <vt:lpstr>   3. SOFTWARE REQUIREMENT </vt:lpstr>
      <vt:lpstr>4. ADVANTAGES:</vt:lpstr>
      <vt:lpstr>5. CONCLOSION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INDRODUCTION</dc:title>
  <dc:creator>Shree</dc:creator>
  <cp:lastModifiedBy>Windows User</cp:lastModifiedBy>
  <cp:revision>52</cp:revision>
  <dcterms:created xsi:type="dcterms:W3CDTF">2021-02-26T12:35:32Z</dcterms:created>
  <dcterms:modified xsi:type="dcterms:W3CDTF">2023-09-04T07:30:48Z</dcterms:modified>
</cp:coreProperties>
</file>