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9" r:id="rId7"/>
    <p:sldId id="270" r:id="rId8"/>
    <p:sldId id="266" r:id="rId9"/>
    <p:sldId id="262" r:id="rId10"/>
    <p:sldId id="264" r:id="rId11"/>
    <p:sldId id="267" r:id="rId12"/>
    <p:sldId id="268"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89" d="100"/>
          <a:sy n="89" d="100"/>
        </p:scale>
        <p:origin x="-12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95D4C-6730-4423-855E-31336E9F22B7}" type="datetimeFigureOut">
              <a:rPr lang="en-IN" smtClean="0"/>
              <a:t>04-09-2023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F0555-F4F5-4678-88E3-ACE53FA3F14C}" type="slidenum">
              <a:rPr lang="en-IN" smtClean="0"/>
              <a:t>‹#›</a:t>
            </a:fld>
            <a:endParaRPr lang="en-IN"/>
          </a:p>
        </p:txBody>
      </p:sp>
    </p:spTree>
    <p:extLst>
      <p:ext uri="{BB962C8B-B14F-4D97-AF65-F5344CB8AC3E}">
        <p14:creationId xmlns:p14="http://schemas.microsoft.com/office/powerpoint/2010/main" val="426533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D275EC-71B5-46AD-9856-91055FD387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B0B632B-0AD5-465B-97F1-EB3EDBE81A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2E3D839-0CAE-45AF-AAB9-A4B0F8BCAAEE}"/>
              </a:ext>
            </a:extLst>
          </p:cNvPr>
          <p:cNvSpPr>
            <a:spLocks noGrp="1"/>
          </p:cNvSpPr>
          <p:nvPr>
            <p:ph type="dt" sz="half" idx="10"/>
          </p:nvPr>
        </p:nvSpPr>
        <p:spPr/>
        <p:txBody>
          <a:bodyPr/>
          <a:lstStyle/>
          <a:p>
            <a:fld id="{22E41BD1-BF61-40B8-A3B5-0515F302C962}" type="datetime1">
              <a:rPr lang="en-IN" smtClean="0"/>
              <a:t>04-09-2023</a:t>
            </a:fld>
            <a:endParaRPr lang="en-IN"/>
          </a:p>
        </p:txBody>
      </p:sp>
      <p:sp>
        <p:nvSpPr>
          <p:cNvPr id="5" name="Footer Placeholder 4">
            <a:extLst>
              <a:ext uri="{FF2B5EF4-FFF2-40B4-BE49-F238E27FC236}">
                <a16:creationId xmlns:a16="http://schemas.microsoft.com/office/drawing/2014/main" xmlns="" id="{44F454E2-4AF0-43BA-BBE9-D61F057537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8495E3-28C3-45C7-8711-1349735EAA57}"/>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85576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A3AB1-4F28-42E2-9B33-5C4595EEEE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D661259-E11E-40C9-B88D-B9C812DC44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998FAC6-3EB1-4B77-A5C9-47943FC9114A}"/>
              </a:ext>
            </a:extLst>
          </p:cNvPr>
          <p:cNvSpPr>
            <a:spLocks noGrp="1"/>
          </p:cNvSpPr>
          <p:nvPr>
            <p:ph type="dt" sz="half" idx="10"/>
          </p:nvPr>
        </p:nvSpPr>
        <p:spPr/>
        <p:txBody>
          <a:bodyPr/>
          <a:lstStyle/>
          <a:p>
            <a:fld id="{198DC640-5B04-4E87-89D8-5E1147F7E577}" type="datetime1">
              <a:rPr lang="en-IN" smtClean="0"/>
              <a:t>04-09-2023</a:t>
            </a:fld>
            <a:endParaRPr lang="en-IN"/>
          </a:p>
        </p:txBody>
      </p:sp>
      <p:sp>
        <p:nvSpPr>
          <p:cNvPr id="5" name="Footer Placeholder 4">
            <a:extLst>
              <a:ext uri="{FF2B5EF4-FFF2-40B4-BE49-F238E27FC236}">
                <a16:creationId xmlns:a16="http://schemas.microsoft.com/office/drawing/2014/main" xmlns="" id="{A6015E10-5F64-490C-857F-784048BD0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39B11B6-971C-46D4-8FB7-29FB4ADD8896}"/>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973491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6DCD9D9-6048-4062-B6EF-2347EEA83F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A38E332-7700-4D1F-BE25-281EC94DF2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D59677E-7275-42E6-AA42-322FC3112B45}"/>
              </a:ext>
            </a:extLst>
          </p:cNvPr>
          <p:cNvSpPr>
            <a:spLocks noGrp="1"/>
          </p:cNvSpPr>
          <p:nvPr>
            <p:ph type="dt" sz="half" idx="10"/>
          </p:nvPr>
        </p:nvSpPr>
        <p:spPr/>
        <p:txBody>
          <a:bodyPr/>
          <a:lstStyle/>
          <a:p>
            <a:fld id="{8AD1F5AD-B5BE-4007-A40A-E1E706579055}" type="datetime1">
              <a:rPr lang="en-IN" smtClean="0"/>
              <a:t>04-09-2023</a:t>
            </a:fld>
            <a:endParaRPr lang="en-IN"/>
          </a:p>
        </p:txBody>
      </p:sp>
      <p:sp>
        <p:nvSpPr>
          <p:cNvPr id="5" name="Footer Placeholder 4">
            <a:extLst>
              <a:ext uri="{FF2B5EF4-FFF2-40B4-BE49-F238E27FC236}">
                <a16:creationId xmlns:a16="http://schemas.microsoft.com/office/drawing/2014/main" xmlns="" id="{9EE14F11-F94F-4CBB-8A0D-E8333BA0F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5945C29-6F06-420B-8BCE-14B7BBB6F874}"/>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391638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9700FA-8A97-42A6-9834-C79215D906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52FD6B3-B38C-48EA-A130-2347204A1F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366F02E-4916-49AF-A9BA-EB130F58A73A}"/>
              </a:ext>
            </a:extLst>
          </p:cNvPr>
          <p:cNvSpPr>
            <a:spLocks noGrp="1"/>
          </p:cNvSpPr>
          <p:nvPr>
            <p:ph type="dt" sz="half" idx="10"/>
          </p:nvPr>
        </p:nvSpPr>
        <p:spPr/>
        <p:txBody>
          <a:bodyPr/>
          <a:lstStyle/>
          <a:p>
            <a:fld id="{9178F6A6-5085-46AF-83E0-4BB7A4CFF543}" type="datetime1">
              <a:rPr lang="en-IN" smtClean="0"/>
              <a:t>04-09-2023</a:t>
            </a:fld>
            <a:endParaRPr lang="en-IN"/>
          </a:p>
        </p:txBody>
      </p:sp>
      <p:sp>
        <p:nvSpPr>
          <p:cNvPr id="5" name="Footer Placeholder 4">
            <a:extLst>
              <a:ext uri="{FF2B5EF4-FFF2-40B4-BE49-F238E27FC236}">
                <a16:creationId xmlns:a16="http://schemas.microsoft.com/office/drawing/2014/main" xmlns="" id="{55D33C8E-7994-41A7-986E-4B5C079416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EA06657-F7F6-4F39-AF32-7DC3D13D0877}"/>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853783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C55784-1EE0-4675-818D-64C868F5A7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508B7B9-8B96-450D-9D48-61EDBF007C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26F2AE5-CBEE-45C6-884B-D421D22AAC88}"/>
              </a:ext>
            </a:extLst>
          </p:cNvPr>
          <p:cNvSpPr>
            <a:spLocks noGrp="1"/>
          </p:cNvSpPr>
          <p:nvPr>
            <p:ph type="dt" sz="half" idx="10"/>
          </p:nvPr>
        </p:nvSpPr>
        <p:spPr/>
        <p:txBody>
          <a:bodyPr/>
          <a:lstStyle/>
          <a:p>
            <a:fld id="{76BBACE2-DF3A-4915-AAB3-61623FBAE437}" type="datetime1">
              <a:rPr lang="en-IN" smtClean="0"/>
              <a:t>04-09-2023</a:t>
            </a:fld>
            <a:endParaRPr lang="en-IN"/>
          </a:p>
        </p:txBody>
      </p:sp>
      <p:sp>
        <p:nvSpPr>
          <p:cNvPr id="5" name="Footer Placeholder 4">
            <a:extLst>
              <a:ext uri="{FF2B5EF4-FFF2-40B4-BE49-F238E27FC236}">
                <a16:creationId xmlns:a16="http://schemas.microsoft.com/office/drawing/2014/main" xmlns="" id="{484A6654-43BE-40BF-BA0F-0B6979D08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E012AAA-9C69-4FB3-A2B0-9DAA56359511}"/>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355529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36DB9-EA32-4E09-B508-35CDF4DD60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E6FBFB8-6665-45B0-8105-F97536BD61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FBFF62B-3F87-4E31-98B7-58D9C7D6A4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66F5B16-8C67-42F6-A012-4B4369482791}"/>
              </a:ext>
            </a:extLst>
          </p:cNvPr>
          <p:cNvSpPr>
            <a:spLocks noGrp="1"/>
          </p:cNvSpPr>
          <p:nvPr>
            <p:ph type="dt" sz="half" idx="10"/>
          </p:nvPr>
        </p:nvSpPr>
        <p:spPr/>
        <p:txBody>
          <a:bodyPr/>
          <a:lstStyle/>
          <a:p>
            <a:fld id="{8689A3E6-DB6A-4C7B-87E7-5708A8442BF1}" type="datetime1">
              <a:rPr lang="en-IN" smtClean="0"/>
              <a:t>04-09-2023</a:t>
            </a:fld>
            <a:endParaRPr lang="en-IN"/>
          </a:p>
        </p:txBody>
      </p:sp>
      <p:sp>
        <p:nvSpPr>
          <p:cNvPr id="6" name="Footer Placeholder 5">
            <a:extLst>
              <a:ext uri="{FF2B5EF4-FFF2-40B4-BE49-F238E27FC236}">
                <a16:creationId xmlns:a16="http://schemas.microsoft.com/office/drawing/2014/main" xmlns="" id="{ACB27484-65D3-4FD6-ABCE-EB0C664B98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EAA78C2-9C82-44FC-AD02-4814572FB7EC}"/>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71289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196CC6-6023-4F8B-8F52-25588BBD35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50A1079-DE38-41BD-8ED0-DFEDF6A95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F2E0AEB-2D40-4832-85BE-F959305D97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1BFC8A7-AFA0-4035-BE97-9567C70622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FDF7929-8317-40DD-B103-B616C2F07A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8FC17E5-3EE8-47E3-85C9-F1B5B8BC454E}"/>
              </a:ext>
            </a:extLst>
          </p:cNvPr>
          <p:cNvSpPr>
            <a:spLocks noGrp="1"/>
          </p:cNvSpPr>
          <p:nvPr>
            <p:ph type="dt" sz="half" idx="10"/>
          </p:nvPr>
        </p:nvSpPr>
        <p:spPr/>
        <p:txBody>
          <a:bodyPr/>
          <a:lstStyle/>
          <a:p>
            <a:fld id="{EDCC471A-7433-4239-9BB5-092218FFB9E1}" type="datetime1">
              <a:rPr lang="en-IN" smtClean="0"/>
              <a:t>04-09-2023</a:t>
            </a:fld>
            <a:endParaRPr lang="en-IN"/>
          </a:p>
        </p:txBody>
      </p:sp>
      <p:sp>
        <p:nvSpPr>
          <p:cNvPr id="8" name="Footer Placeholder 7">
            <a:extLst>
              <a:ext uri="{FF2B5EF4-FFF2-40B4-BE49-F238E27FC236}">
                <a16:creationId xmlns:a16="http://schemas.microsoft.com/office/drawing/2014/main" xmlns="" id="{3CCA5463-DD34-41C2-A688-8CBCBAEA75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B62F54C-124C-4F3E-BBEA-CC8C680530D5}"/>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143331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1402E-8989-4C95-8A99-5C6A845F85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9E7AC05-5EA8-482B-9BF0-776A80A81521}"/>
              </a:ext>
            </a:extLst>
          </p:cNvPr>
          <p:cNvSpPr>
            <a:spLocks noGrp="1"/>
          </p:cNvSpPr>
          <p:nvPr>
            <p:ph type="dt" sz="half" idx="10"/>
          </p:nvPr>
        </p:nvSpPr>
        <p:spPr/>
        <p:txBody>
          <a:bodyPr/>
          <a:lstStyle/>
          <a:p>
            <a:fld id="{EB83FD06-09EC-4F04-82D4-7A2567DFF1A6}" type="datetime1">
              <a:rPr lang="en-IN" smtClean="0"/>
              <a:t>04-09-2023</a:t>
            </a:fld>
            <a:endParaRPr lang="en-IN"/>
          </a:p>
        </p:txBody>
      </p:sp>
      <p:sp>
        <p:nvSpPr>
          <p:cNvPr id="4" name="Footer Placeholder 3">
            <a:extLst>
              <a:ext uri="{FF2B5EF4-FFF2-40B4-BE49-F238E27FC236}">
                <a16:creationId xmlns:a16="http://schemas.microsoft.com/office/drawing/2014/main" xmlns="" id="{546B0AB4-E1F3-4593-8DAA-6C4F46068E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0E256C4-9B00-436B-8710-7A7EB616181D}"/>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265615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0F5C0C8-1C58-4D9F-93EA-DF1674ACB2DF}"/>
              </a:ext>
            </a:extLst>
          </p:cNvPr>
          <p:cNvSpPr>
            <a:spLocks noGrp="1"/>
          </p:cNvSpPr>
          <p:nvPr>
            <p:ph type="dt" sz="half" idx="10"/>
          </p:nvPr>
        </p:nvSpPr>
        <p:spPr/>
        <p:txBody>
          <a:bodyPr/>
          <a:lstStyle/>
          <a:p>
            <a:fld id="{72E8EB8E-4CC2-4D73-8045-01D85168F3D5}" type="datetime1">
              <a:rPr lang="en-IN" smtClean="0"/>
              <a:t>04-09-2023</a:t>
            </a:fld>
            <a:endParaRPr lang="en-IN"/>
          </a:p>
        </p:txBody>
      </p:sp>
      <p:sp>
        <p:nvSpPr>
          <p:cNvPr id="3" name="Footer Placeholder 2">
            <a:extLst>
              <a:ext uri="{FF2B5EF4-FFF2-40B4-BE49-F238E27FC236}">
                <a16:creationId xmlns:a16="http://schemas.microsoft.com/office/drawing/2014/main" xmlns="" id="{F546C205-C075-402F-B660-7BA18FCDAF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A31E6B4-5625-40F4-B3E8-581A1C408CEC}"/>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423822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E1E3A-3B80-49D4-B39B-CF3EB501C3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CECCACF-4908-4C05-9262-C23E3FF7F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20EEFD7-7FFA-4001-BCE2-6DDEAFE18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9D64745-C01C-41F1-84C5-BED2A0E115D2}"/>
              </a:ext>
            </a:extLst>
          </p:cNvPr>
          <p:cNvSpPr>
            <a:spLocks noGrp="1"/>
          </p:cNvSpPr>
          <p:nvPr>
            <p:ph type="dt" sz="half" idx="10"/>
          </p:nvPr>
        </p:nvSpPr>
        <p:spPr/>
        <p:txBody>
          <a:bodyPr/>
          <a:lstStyle/>
          <a:p>
            <a:fld id="{125447AC-0A61-4EC1-A7BD-BA674858611E}" type="datetime1">
              <a:rPr lang="en-IN" smtClean="0"/>
              <a:t>04-09-2023</a:t>
            </a:fld>
            <a:endParaRPr lang="en-IN"/>
          </a:p>
        </p:txBody>
      </p:sp>
      <p:sp>
        <p:nvSpPr>
          <p:cNvPr id="6" name="Footer Placeholder 5">
            <a:extLst>
              <a:ext uri="{FF2B5EF4-FFF2-40B4-BE49-F238E27FC236}">
                <a16:creationId xmlns:a16="http://schemas.microsoft.com/office/drawing/2014/main" xmlns="" id="{355EB2E8-F62C-4B30-BEE5-0BE58F6ADE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4B9404B-E3A1-43E7-8D10-FC4F1CD56B27}"/>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309325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168E28-0664-4E03-BA12-7B5E65997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BFFA4D1-81B3-408D-A5E5-D1F30B5D9D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3EB0DCB-97FE-4D7A-B4FB-A4B31D6CB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C449232-EDAD-4528-B361-DB2BEABFF89A}"/>
              </a:ext>
            </a:extLst>
          </p:cNvPr>
          <p:cNvSpPr>
            <a:spLocks noGrp="1"/>
          </p:cNvSpPr>
          <p:nvPr>
            <p:ph type="dt" sz="half" idx="10"/>
          </p:nvPr>
        </p:nvSpPr>
        <p:spPr/>
        <p:txBody>
          <a:bodyPr/>
          <a:lstStyle/>
          <a:p>
            <a:fld id="{9EB69FD4-1E59-4A5B-AA48-15D600E4C99C}" type="datetime1">
              <a:rPr lang="en-IN" smtClean="0"/>
              <a:t>04-09-2023</a:t>
            </a:fld>
            <a:endParaRPr lang="en-IN"/>
          </a:p>
        </p:txBody>
      </p:sp>
      <p:sp>
        <p:nvSpPr>
          <p:cNvPr id="6" name="Footer Placeholder 5">
            <a:extLst>
              <a:ext uri="{FF2B5EF4-FFF2-40B4-BE49-F238E27FC236}">
                <a16:creationId xmlns:a16="http://schemas.microsoft.com/office/drawing/2014/main" xmlns="" id="{CAB1741E-65C6-469D-8516-E5D4DA863A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E7DA2A0-6A16-4273-AB13-9D48553C6FF4}"/>
              </a:ext>
            </a:extLst>
          </p:cNvPr>
          <p:cNvSpPr>
            <a:spLocks noGrp="1"/>
          </p:cNvSpPr>
          <p:nvPr>
            <p:ph type="sldNum" sz="quarter" idx="12"/>
          </p:nvPr>
        </p:nvSpPr>
        <p:spPr/>
        <p:txBody>
          <a:bodyPr/>
          <a:lstStyle/>
          <a:p>
            <a:fld id="{6EE131F5-7B33-4A4D-B69A-B4A759616189}" type="slidenum">
              <a:rPr lang="en-IN" smtClean="0"/>
              <a:pPr/>
              <a:t>‹#›</a:t>
            </a:fld>
            <a:endParaRPr lang="en-IN"/>
          </a:p>
        </p:txBody>
      </p:sp>
    </p:spTree>
    <p:extLst>
      <p:ext uri="{BB962C8B-B14F-4D97-AF65-F5344CB8AC3E}">
        <p14:creationId xmlns:p14="http://schemas.microsoft.com/office/powerpoint/2010/main" val="1545582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ED4AC0-DC63-4DEA-94F6-746CB59CC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71318AA-3345-4159-AA99-4F44DBA2C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AA56C88-E1E2-438F-B02C-A615E22DD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630CD-F488-4D20-99C8-0ADACBA94DB1}" type="datetime1">
              <a:rPr lang="en-IN" smtClean="0"/>
              <a:t>04-09-2023</a:t>
            </a:fld>
            <a:endParaRPr lang="en-IN"/>
          </a:p>
        </p:txBody>
      </p:sp>
      <p:sp>
        <p:nvSpPr>
          <p:cNvPr id="5" name="Footer Placeholder 4">
            <a:extLst>
              <a:ext uri="{FF2B5EF4-FFF2-40B4-BE49-F238E27FC236}">
                <a16:creationId xmlns:a16="http://schemas.microsoft.com/office/drawing/2014/main" xmlns="" id="{0D378A36-ABEA-4FBD-804A-41133537C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5FFB42D-A735-4C3D-BC06-309CFB92C1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131F5-7B33-4A4D-B69A-B4A759616189}" type="slidenum">
              <a:rPr lang="en-IN" smtClean="0"/>
              <a:pPr/>
              <a:t>‹#›</a:t>
            </a:fld>
            <a:endParaRPr lang="en-IN"/>
          </a:p>
        </p:txBody>
      </p:sp>
    </p:spTree>
    <p:extLst>
      <p:ext uri="{BB962C8B-B14F-4D97-AF65-F5344CB8AC3E}">
        <p14:creationId xmlns:p14="http://schemas.microsoft.com/office/powerpoint/2010/main" val="290696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E7A593-57C9-49AD-A141-577DCC244B9C}"/>
              </a:ext>
            </a:extLst>
          </p:cNvPr>
          <p:cNvSpPr>
            <a:spLocks noGrp="1"/>
          </p:cNvSpPr>
          <p:nvPr>
            <p:ph type="ctrTitle"/>
          </p:nvPr>
        </p:nvSpPr>
        <p:spPr/>
        <p:txBody>
          <a:bodyPr/>
          <a:lstStyle/>
          <a:p>
            <a:r>
              <a:rPr lang="en-US" dirty="0"/>
              <a:t>Personality Prediction using CV Analysis</a:t>
            </a:r>
            <a:endParaRPr lang="en-IN" dirty="0"/>
          </a:p>
        </p:txBody>
      </p:sp>
      <p:sp>
        <p:nvSpPr>
          <p:cNvPr id="3" name="Subtitle 2">
            <a:extLst>
              <a:ext uri="{FF2B5EF4-FFF2-40B4-BE49-F238E27FC236}">
                <a16:creationId xmlns:a16="http://schemas.microsoft.com/office/drawing/2014/main" xmlns="" id="{962EF862-A21C-4D9D-905E-D57F4F7327A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21328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0183"/>
            <a:ext cx="10515600" cy="644166"/>
          </a:xfrm>
        </p:spPr>
        <p:txBody>
          <a:bodyPr>
            <a:normAutofit/>
          </a:bodyPr>
          <a:lstStyle/>
          <a:p>
            <a:r>
              <a:rPr lang="en-US" sz="2800" b="1" dirty="0"/>
              <a:t>LITERATURE SURVEY</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3450140"/>
              </p:ext>
            </p:extLst>
          </p:nvPr>
        </p:nvGraphicFramePr>
        <p:xfrm>
          <a:off x="776376" y="1354349"/>
          <a:ext cx="10577424" cy="4846320"/>
        </p:xfrm>
        <a:graphic>
          <a:graphicData uri="http://schemas.openxmlformats.org/drawingml/2006/table">
            <a:tbl>
              <a:tblPr firstRow="1" bandRow="1">
                <a:tableStyleId>{5C22544A-7EE6-4342-B048-85BDC9FD1C3A}</a:tableStyleId>
              </a:tblPr>
              <a:tblGrid>
                <a:gridCol w="1034839">
                  <a:extLst>
                    <a:ext uri="{9D8B030D-6E8A-4147-A177-3AD203B41FA5}">
                      <a16:colId xmlns:a16="http://schemas.microsoft.com/office/drawing/2014/main" xmlns="" val="20000"/>
                    </a:ext>
                  </a:extLst>
                </a:gridCol>
                <a:gridCol w="2490969">
                  <a:extLst>
                    <a:ext uri="{9D8B030D-6E8A-4147-A177-3AD203B41FA5}">
                      <a16:colId xmlns:a16="http://schemas.microsoft.com/office/drawing/2014/main" xmlns="" val="20001"/>
                    </a:ext>
                  </a:extLst>
                </a:gridCol>
                <a:gridCol w="1762904">
                  <a:extLst>
                    <a:ext uri="{9D8B030D-6E8A-4147-A177-3AD203B41FA5}">
                      <a16:colId xmlns:a16="http://schemas.microsoft.com/office/drawing/2014/main" xmlns="" val="20002"/>
                    </a:ext>
                  </a:extLst>
                </a:gridCol>
                <a:gridCol w="1762904">
                  <a:extLst>
                    <a:ext uri="{9D8B030D-6E8A-4147-A177-3AD203B41FA5}">
                      <a16:colId xmlns:a16="http://schemas.microsoft.com/office/drawing/2014/main" xmlns="" val="20003"/>
                    </a:ext>
                  </a:extLst>
                </a:gridCol>
                <a:gridCol w="1762904">
                  <a:extLst>
                    <a:ext uri="{9D8B030D-6E8A-4147-A177-3AD203B41FA5}">
                      <a16:colId xmlns:a16="http://schemas.microsoft.com/office/drawing/2014/main" xmlns="" val="20004"/>
                    </a:ext>
                  </a:extLst>
                </a:gridCol>
                <a:gridCol w="1762904">
                  <a:extLst>
                    <a:ext uri="{9D8B030D-6E8A-4147-A177-3AD203B41FA5}">
                      <a16:colId xmlns:a16="http://schemas.microsoft.com/office/drawing/2014/main" xmlns="" val="20005"/>
                    </a:ext>
                  </a:extLst>
                </a:gridCol>
              </a:tblGrid>
              <a:tr h="810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SR NO</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Title </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Author</a:t>
                      </a:r>
                    </a:p>
                    <a:p>
                      <a:endParaRPr lang="en-US" dirty="0"/>
                    </a:p>
                  </a:txBody>
                  <a:tcPr/>
                </a:tc>
                <a:tc>
                  <a:txBody>
                    <a:bodyPr/>
                    <a:lstStyle/>
                    <a:p>
                      <a:pPr algn="ctr"/>
                      <a:r>
                        <a:rPr lang="en-US" dirty="0"/>
                        <a:t>Publisher</a:t>
                      </a:r>
                      <a:r>
                        <a:rPr lang="en-US" baseline="0" dirty="0"/>
                        <a:t> &amp; </a:t>
                      </a:r>
                    </a:p>
                    <a:p>
                      <a:pPr algn="ctr"/>
                      <a:r>
                        <a:rPr lang="en-US" baseline="0" dirty="0"/>
                        <a:t>YOP</a:t>
                      </a:r>
                      <a:endParaRPr lang="en-US" dirty="0"/>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Methodology</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Limitations</a:t>
                      </a:r>
                    </a:p>
                    <a:p>
                      <a:endParaRPr lang="en-US" dirty="0"/>
                    </a:p>
                  </a:txBody>
                  <a:tcPr/>
                </a:tc>
                <a:extLst>
                  <a:ext uri="{0D108BD9-81ED-4DB2-BD59-A6C34878D82A}">
                    <a16:rowId xmlns:a16="http://schemas.microsoft.com/office/drawing/2014/main" xmlns="" val="10000"/>
                  </a:ext>
                </a:extLst>
              </a:tr>
              <a:tr h="3157268">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Personality trait</a:t>
                      </a:r>
                      <a:r>
                        <a:rPr lang="en-US" baseline="0" dirty="0"/>
                        <a:t> prediction based on game character design using machine learning approach </a:t>
                      </a:r>
                      <a:endParaRPr lang="en-US" dirty="0"/>
                    </a:p>
                    <a:p>
                      <a:endParaRPr lang="en-US" dirty="0"/>
                    </a:p>
                  </a:txBody>
                  <a:tcPr/>
                </a:tc>
                <a:tc>
                  <a:txBody>
                    <a:bodyPr/>
                    <a:lstStyle/>
                    <a:p>
                      <a:r>
                        <a:rPr lang="en-US" dirty="0"/>
                        <a:t>Louis</a:t>
                      </a:r>
                      <a:r>
                        <a:rPr lang="en-US" baseline="0" dirty="0"/>
                        <a:t> Khrisna Putera Suryapranata,</a:t>
                      </a:r>
                    </a:p>
                    <a:p>
                      <a:r>
                        <a:rPr lang="en-US" baseline="0" dirty="0"/>
                        <a:t>Gede Putra Kusuma,</a:t>
                      </a:r>
                    </a:p>
                    <a:p>
                      <a:r>
                        <a:rPr lang="en-US" baseline="0" dirty="0"/>
                        <a:t>Yaya Heryadi,</a:t>
                      </a:r>
                    </a:p>
                    <a:p>
                      <a:r>
                        <a:rPr lang="en-US" baseline="0" dirty="0"/>
                        <a:t>Bahtiar Saleh Abbas,</a:t>
                      </a:r>
                    </a:p>
                    <a:p>
                      <a:r>
                        <a:rPr lang="en-US" baseline="0" dirty="0"/>
                        <a:t>Lukas ,</a:t>
                      </a:r>
                    </a:p>
                    <a:p>
                      <a:r>
                        <a:rPr lang="en-US" baseline="0" dirty="0"/>
                        <a:t>Adang s. Ahmad</a:t>
                      </a:r>
                      <a:endParaRPr lang="en-US" dirty="0"/>
                    </a:p>
                  </a:txBody>
                  <a:tcPr/>
                </a:tc>
                <a:tc>
                  <a:txBody>
                    <a:bodyPr/>
                    <a:lstStyle/>
                    <a:p>
                      <a:pPr algn="ctr"/>
                      <a:r>
                        <a:rPr lang="en-US" dirty="0"/>
                        <a:t>IEEE</a:t>
                      </a:r>
                    </a:p>
                    <a:p>
                      <a:pPr algn="ctr"/>
                      <a:r>
                        <a:rPr lang="en-US" dirty="0"/>
                        <a:t>2017</a:t>
                      </a:r>
                    </a:p>
                    <a:p>
                      <a:endParaRPr lang="en-US" dirty="0"/>
                    </a:p>
                  </a:txBody>
                  <a:tcPr/>
                </a:tc>
                <a:tc>
                  <a:txBody>
                    <a:bodyPr/>
                    <a:lstStyle/>
                    <a:p>
                      <a:r>
                        <a:rPr lang="en-US" dirty="0"/>
                        <a:t>Machine</a:t>
                      </a:r>
                      <a:r>
                        <a:rPr lang="en-US" baseline="0" dirty="0"/>
                        <a:t> learning model to predict personality traits of game players based on game character design they choose before starting to play game. Based on choose character can predict personality.</a:t>
                      </a:r>
                      <a:endParaRPr lang="en-US" dirty="0"/>
                    </a:p>
                  </a:txBody>
                  <a:tcPr/>
                </a:tc>
                <a:tc>
                  <a:txBody>
                    <a:bodyPr/>
                    <a:lstStyle/>
                    <a:p>
                      <a:r>
                        <a:rPr lang="en-US" dirty="0"/>
                        <a:t>There is imbalanced</a:t>
                      </a:r>
                      <a:r>
                        <a:rPr lang="en-US" baseline="0" dirty="0"/>
                        <a:t> data set .the project purpose of model cannot handle imbalanced data well.</a:t>
                      </a:r>
                      <a:endParaRPr lang="en-US"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89494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0183"/>
            <a:ext cx="10515600" cy="644166"/>
          </a:xfrm>
        </p:spPr>
        <p:txBody>
          <a:bodyPr>
            <a:normAutofit/>
          </a:bodyPr>
          <a:lstStyle/>
          <a:p>
            <a:r>
              <a:rPr lang="en-US" sz="2800" b="1" dirty="0"/>
              <a:t>LITERATURE SURVEY</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5617348"/>
              </p:ext>
            </p:extLst>
          </p:nvPr>
        </p:nvGraphicFramePr>
        <p:xfrm>
          <a:off x="776376" y="1354349"/>
          <a:ext cx="10577424" cy="4071668"/>
        </p:xfrm>
        <a:graphic>
          <a:graphicData uri="http://schemas.openxmlformats.org/drawingml/2006/table">
            <a:tbl>
              <a:tblPr firstRow="1" bandRow="1">
                <a:tableStyleId>{5C22544A-7EE6-4342-B048-85BDC9FD1C3A}</a:tableStyleId>
              </a:tblPr>
              <a:tblGrid>
                <a:gridCol w="1034839">
                  <a:extLst>
                    <a:ext uri="{9D8B030D-6E8A-4147-A177-3AD203B41FA5}">
                      <a16:colId xmlns:a16="http://schemas.microsoft.com/office/drawing/2014/main" xmlns="" val="20000"/>
                    </a:ext>
                  </a:extLst>
                </a:gridCol>
                <a:gridCol w="2490969">
                  <a:extLst>
                    <a:ext uri="{9D8B030D-6E8A-4147-A177-3AD203B41FA5}">
                      <a16:colId xmlns:a16="http://schemas.microsoft.com/office/drawing/2014/main" xmlns="" val="20001"/>
                    </a:ext>
                  </a:extLst>
                </a:gridCol>
                <a:gridCol w="1762904">
                  <a:extLst>
                    <a:ext uri="{9D8B030D-6E8A-4147-A177-3AD203B41FA5}">
                      <a16:colId xmlns:a16="http://schemas.microsoft.com/office/drawing/2014/main" xmlns="" val="20002"/>
                    </a:ext>
                  </a:extLst>
                </a:gridCol>
                <a:gridCol w="1762904">
                  <a:extLst>
                    <a:ext uri="{9D8B030D-6E8A-4147-A177-3AD203B41FA5}">
                      <a16:colId xmlns:a16="http://schemas.microsoft.com/office/drawing/2014/main" xmlns="" val="20003"/>
                    </a:ext>
                  </a:extLst>
                </a:gridCol>
                <a:gridCol w="1762904">
                  <a:extLst>
                    <a:ext uri="{9D8B030D-6E8A-4147-A177-3AD203B41FA5}">
                      <a16:colId xmlns:a16="http://schemas.microsoft.com/office/drawing/2014/main" xmlns="" val="20004"/>
                    </a:ext>
                  </a:extLst>
                </a:gridCol>
                <a:gridCol w="1762904">
                  <a:extLst>
                    <a:ext uri="{9D8B030D-6E8A-4147-A177-3AD203B41FA5}">
                      <a16:colId xmlns:a16="http://schemas.microsoft.com/office/drawing/2014/main" xmlns="" val="20005"/>
                    </a:ext>
                  </a:extLst>
                </a:gridCol>
              </a:tblGrid>
              <a:tr h="810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SR NO</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Title </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Author</a:t>
                      </a:r>
                    </a:p>
                    <a:p>
                      <a:endParaRPr lang="en-US" dirty="0"/>
                    </a:p>
                  </a:txBody>
                  <a:tcPr/>
                </a:tc>
                <a:tc>
                  <a:txBody>
                    <a:bodyPr/>
                    <a:lstStyle/>
                    <a:p>
                      <a:pPr algn="ctr"/>
                      <a:r>
                        <a:rPr lang="en-US" dirty="0"/>
                        <a:t>Publisher</a:t>
                      </a:r>
                      <a:r>
                        <a:rPr lang="en-US" baseline="0" dirty="0"/>
                        <a:t> &amp; </a:t>
                      </a:r>
                    </a:p>
                    <a:p>
                      <a:pPr algn="ctr"/>
                      <a:r>
                        <a:rPr lang="en-US" baseline="0" dirty="0"/>
                        <a:t>YOP</a:t>
                      </a:r>
                      <a:endParaRPr lang="en-US" dirty="0"/>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Methodology</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Limitations</a:t>
                      </a:r>
                    </a:p>
                    <a:p>
                      <a:endParaRPr lang="en-US" dirty="0"/>
                    </a:p>
                  </a:txBody>
                  <a:tcPr/>
                </a:tc>
                <a:extLst>
                  <a:ext uri="{0D108BD9-81ED-4DB2-BD59-A6C34878D82A}">
                    <a16:rowId xmlns:a16="http://schemas.microsoft.com/office/drawing/2014/main" xmlns="" val="10000"/>
                  </a:ext>
                </a:extLst>
              </a:tr>
              <a:tr h="3157268">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Personality Prediction by Discrete Methodology</a:t>
                      </a:r>
                    </a:p>
                    <a:p>
                      <a:endParaRPr lang="en-US" dirty="0"/>
                    </a:p>
                  </a:txBody>
                  <a:tcPr/>
                </a:tc>
                <a:tc>
                  <a:txBody>
                    <a:bodyPr/>
                    <a:lstStyle/>
                    <a:p>
                      <a:r>
                        <a:rPr lang="en-US" baseline="0" dirty="0"/>
                        <a:t>Gayatri Vaidya, Pratima Yadav, Reena Yadav, Prof. Chandana Nighut</a:t>
                      </a:r>
                    </a:p>
                  </a:txBody>
                  <a:tcPr/>
                </a:tc>
                <a:tc>
                  <a:txBody>
                    <a:bodyPr/>
                    <a:lstStyle/>
                    <a:p>
                      <a:pPr algn="ctr"/>
                      <a:r>
                        <a:rPr lang="en-US" dirty="0"/>
                        <a:t>I0SRJEN</a:t>
                      </a:r>
                    </a:p>
                    <a:p>
                      <a:pPr algn="ctr"/>
                      <a:r>
                        <a:rPr lang="en-US" dirty="0"/>
                        <a:t>2018</a:t>
                      </a:r>
                    </a:p>
                    <a:p>
                      <a:pPr algn="ctr"/>
                      <a:r>
                        <a:rPr lang="en-US" dirty="0"/>
                        <a:t>March</a:t>
                      </a:r>
                    </a:p>
                    <a:p>
                      <a:endParaRPr lang="en-US" dirty="0"/>
                    </a:p>
                  </a:txBody>
                  <a:tcPr/>
                </a:tc>
                <a:tc>
                  <a:txBody>
                    <a:bodyPr/>
                    <a:lstStyle/>
                    <a:p>
                      <a:r>
                        <a:rPr lang="en-US" dirty="0"/>
                        <a:t>To distinguish internal property of the person from overall behavior. With the help  of pictorial technique we can make this system</a:t>
                      </a:r>
                    </a:p>
                  </a:txBody>
                  <a:tcPr/>
                </a:tc>
                <a:tc>
                  <a:txBody>
                    <a:bodyPr/>
                    <a:lstStyle/>
                    <a:p>
                      <a:r>
                        <a:rPr lang="en-US" dirty="0"/>
                        <a:t>Data of the candidate must be updated</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16663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0183"/>
            <a:ext cx="10515600" cy="644166"/>
          </a:xfrm>
        </p:spPr>
        <p:txBody>
          <a:bodyPr>
            <a:normAutofit/>
          </a:bodyPr>
          <a:lstStyle/>
          <a:p>
            <a:r>
              <a:rPr lang="en-US" sz="2800" b="1" dirty="0"/>
              <a:t>LITERATURE SURVEY</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0268715"/>
              </p:ext>
            </p:extLst>
          </p:nvPr>
        </p:nvGraphicFramePr>
        <p:xfrm>
          <a:off x="776376" y="1354349"/>
          <a:ext cx="10577424" cy="4071668"/>
        </p:xfrm>
        <a:graphic>
          <a:graphicData uri="http://schemas.openxmlformats.org/drawingml/2006/table">
            <a:tbl>
              <a:tblPr firstRow="1" bandRow="1">
                <a:tableStyleId>{5C22544A-7EE6-4342-B048-85BDC9FD1C3A}</a:tableStyleId>
              </a:tblPr>
              <a:tblGrid>
                <a:gridCol w="1034839">
                  <a:extLst>
                    <a:ext uri="{9D8B030D-6E8A-4147-A177-3AD203B41FA5}">
                      <a16:colId xmlns:a16="http://schemas.microsoft.com/office/drawing/2014/main" xmlns="" val="20000"/>
                    </a:ext>
                  </a:extLst>
                </a:gridCol>
                <a:gridCol w="2490969">
                  <a:extLst>
                    <a:ext uri="{9D8B030D-6E8A-4147-A177-3AD203B41FA5}">
                      <a16:colId xmlns:a16="http://schemas.microsoft.com/office/drawing/2014/main" xmlns="" val="20001"/>
                    </a:ext>
                  </a:extLst>
                </a:gridCol>
                <a:gridCol w="1762904">
                  <a:extLst>
                    <a:ext uri="{9D8B030D-6E8A-4147-A177-3AD203B41FA5}">
                      <a16:colId xmlns:a16="http://schemas.microsoft.com/office/drawing/2014/main" xmlns="" val="20002"/>
                    </a:ext>
                  </a:extLst>
                </a:gridCol>
                <a:gridCol w="1762904">
                  <a:extLst>
                    <a:ext uri="{9D8B030D-6E8A-4147-A177-3AD203B41FA5}">
                      <a16:colId xmlns:a16="http://schemas.microsoft.com/office/drawing/2014/main" xmlns="" val="20003"/>
                    </a:ext>
                  </a:extLst>
                </a:gridCol>
                <a:gridCol w="1762904">
                  <a:extLst>
                    <a:ext uri="{9D8B030D-6E8A-4147-A177-3AD203B41FA5}">
                      <a16:colId xmlns:a16="http://schemas.microsoft.com/office/drawing/2014/main" xmlns="" val="20004"/>
                    </a:ext>
                  </a:extLst>
                </a:gridCol>
                <a:gridCol w="1762904">
                  <a:extLst>
                    <a:ext uri="{9D8B030D-6E8A-4147-A177-3AD203B41FA5}">
                      <a16:colId xmlns:a16="http://schemas.microsoft.com/office/drawing/2014/main" xmlns="" val="20005"/>
                    </a:ext>
                  </a:extLst>
                </a:gridCol>
              </a:tblGrid>
              <a:tr h="810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SR NO</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Title </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Author</a:t>
                      </a:r>
                    </a:p>
                    <a:p>
                      <a:endParaRPr lang="en-US" dirty="0"/>
                    </a:p>
                  </a:txBody>
                  <a:tcPr/>
                </a:tc>
                <a:tc>
                  <a:txBody>
                    <a:bodyPr/>
                    <a:lstStyle/>
                    <a:p>
                      <a:pPr algn="ctr"/>
                      <a:r>
                        <a:rPr lang="en-US" dirty="0"/>
                        <a:t>Publisher</a:t>
                      </a:r>
                      <a:r>
                        <a:rPr lang="en-US" baseline="0" dirty="0"/>
                        <a:t> &amp; </a:t>
                      </a:r>
                    </a:p>
                    <a:p>
                      <a:pPr algn="ctr"/>
                      <a:r>
                        <a:rPr lang="en-US" baseline="0" dirty="0"/>
                        <a:t>YOP</a:t>
                      </a:r>
                      <a:endParaRPr lang="en-US" dirty="0"/>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Methodology</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mn-lt"/>
                          <a:ea typeface="+mn-ea"/>
                          <a:cs typeface="+mn-cs"/>
                        </a:rPr>
                        <a:t>Limitations</a:t>
                      </a:r>
                    </a:p>
                    <a:p>
                      <a:endParaRPr lang="en-US" dirty="0"/>
                    </a:p>
                  </a:txBody>
                  <a:tcPr/>
                </a:tc>
                <a:extLst>
                  <a:ext uri="{0D108BD9-81ED-4DB2-BD59-A6C34878D82A}">
                    <a16:rowId xmlns:a16="http://schemas.microsoft.com/office/drawing/2014/main" xmlns="" val="10000"/>
                  </a:ext>
                </a:extLst>
              </a:tr>
              <a:tr h="3157268">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Prediction of Personality From Facebook Profile</a:t>
                      </a:r>
                    </a:p>
                    <a:p>
                      <a:endParaRPr lang="en-US" dirty="0"/>
                    </a:p>
                  </a:txBody>
                  <a:tcPr/>
                </a:tc>
                <a:tc>
                  <a:txBody>
                    <a:bodyPr/>
                    <a:lstStyle/>
                    <a:p>
                      <a:r>
                        <a:rPr lang="en-US" baseline="0" dirty="0"/>
                        <a:t>Randall wald, Taghi Khoshgoftaar, Chris Summer</a:t>
                      </a:r>
                    </a:p>
                  </a:txBody>
                  <a:tcPr/>
                </a:tc>
                <a:tc>
                  <a:txBody>
                    <a:bodyPr/>
                    <a:lstStyle/>
                    <a:p>
                      <a:pPr algn="ctr"/>
                      <a:r>
                        <a:rPr lang="en-US" dirty="0"/>
                        <a:t>IEEE</a:t>
                      </a:r>
                    </a:p>
                    <a:p>
                      <a:pPr algn="ctr"/>
                      <a:r>
                        <a:rPr lang="en-US" dirty="0"/>
                        <a:t>2012</a:t>
                      </a:r>
                    </a:p>
                    <a:p>
                      <a:endParaRPr lang="en-US" dirty="0"/>
                    </a:p>
                  </a:txBody>
                  <a:tcPr/>
                </a:tc>
                <a:tc>
                  <a:txBody>
                    <a:bodyPr/>
                    <a:lstStyle/>
                    <a:p>
                      <a:r>
                        <a:rPr lang="en-US" dirty="0"/>
                        <a:t>The traits of Big Five personality model use in Facebook profile to predict personality of user.</a:t>
                      </a:r>
                    </a:p>
                  </a:txBody>
                  <a:tcPr/>
                </a:tc>
                <a:tc>
                  <a:txBody>
                    <a:bodyPr/>
                    <a:lstStyle/>
                    <a:p>
                      <a:r>
                        <a:rPr lang="en-US" dirty="0"/>
                        <a:t>The collection of Data should be available in prediction time.</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52690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E109C3-34FF-458F-BA84-6111A576542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xmlns="" id="{CBA547A9-5A54-4EF8-8B8B-854C6E52ED91}"/>
              </a:ext>
            </a:extLst>
          </p:cNvPr>
          <p:cNvSpPr>
            <a:spLocks noGrp="1"/>
          </p:cNvSpPr>
          <p:nvPr>
            <p:ph idx="1"/>
          </p:nvPr>
        </p:nvSpPr>
        <p:spPr/>
        <p:txBody>
          <a:bodyPr>
            <a:normAutofit fontScale="92500" lnSpcReduction="10000"/>
          </a:bodyPr>
          <a:lstStyle/>
          <a:p>
            <a:r>
              <a:rPr lang="en-US" sz="2400" dirty="0"/>
              <a:t>P.S.Dandannavar, S.R. Mangalwede, P.M. Kulkarni (2018). Social Media Text – A Source for Personality Prediction. 2018 International Conference on Computational Techniques, Electronics and Mechanical Systems(CTEMS). doi.org/10.1109/ctems.2018.8769304</a:t>
            </a:r>
          </a:p>
          <a:p>
            <a:r>
              <a:rPr lang="en-US" sz="2400" dirty="0"/>
              <a:t>Louis Khrisna Putera Suryapranata, Gede Putra Kusuma, Yaya Heryadi, Bahtiar Saleh Abbas, Lukas ,Adang s. Ahmad (2017). Personality trait prediction based on game character design using machine learning approach. Indonesian Cognitive Engineering Research Group (CERG). doi.org/10.1109/innocit.2017.8319139</a:t>
            </a:r>
          </a:p>
          <a:p>
            <a:r>
              <a:rPr lang="en-US" sz="2400" dirty="0"/>
              <a:t>Gayatri Vaidya, Pratima Yadav, Reena Yadav, Prof. Chandana Nighut (2018). Personality Prediction by Discrete Methodology. International Conference on Innovative and Advanced Technologies in Engineering. doi.org/10.1109/iciate.2018.452365</a:t>
            </a:r>
          </a:p>
          <a:p>
            <a:r>
              <a:rPr lang="en-US" sz="2400" dirty="0"/>
              <a:t>Randall wald, Taghi Khoshgoftaar, Chris Summer (2012). Machine Prediction of Personality From Facebook Profile. International Reference Ionosphere (2012). doi.org/10.1109/iri.2012.6302998 </a:t>
            </a:r>
          </a:p>
          <a:p>
            <a:endParaRPr lang="en-US" sz="2400" dirty="0"/>
          </a:p>
          <a:p>
            <a:endParaRPr lang="en-US" sz="2400" dirty="0"/>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175361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83C993-7CEE-4D4C-B4D5-7FB22B26974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4BCF8A9C-9E57-48A9-992B-E2A138C3DF58}"/>
              </a:ext>
            </a:extLst>
          </p:cNvPr>
          <p:cNvSpPr>
            <a:spLocks noGrp="1"/>
          </p:cNvSpPr>
          <p:nvPr>
            <p:ph idx="1"/>
          </p:nvPr>
        </p:nvSpPr>
        <p:spPr/>
        <p:txBody>
          <a:bodyPr>
            <a:normAutofit/>
          </a:bodyPr>
          <a:lstStyle/>
          <a:p>
            <a:r>
              <a:rPr lang="en-US" sz="2400" dirty="0"/>
              <a:t>Today most of the industries are facing slowdown due to global pandemic and these would result in inflation and economic slowdown.</a:t>
            </a:r>
          </a:p>
          <a:p>
            <a:r>
              <a:rPr lang="en-US" sz="2400" dirty="0"/>
              <a:t>Finding a candidate for  particular job would be difficult for organization.</a:t>
            </a:r>
          </a:p>
          <a:p>
            <a:r>
              <a:rPr lang="en-US" sz="2400" dirty="0"/>
              <a:t>Personality prediction using CV analysis helps the organization to find a perfect candidate for the specific position. </a:t>
            </a:r>
          </a:p>
          <a:p>
            <a:r>
              <a:rPr lang="en-US" sz="2400" dirty="0"/>
              <a:t>It helps the organization to know his physical and mental abilities by looking into his personality traits.</a:t>
            </a:r>
          </a:p>
          <a:p>
            <a:r>
              <a:rPr lang="en-US" sz="2400" dirty="0"/>
              <a:t>The system also helps the HR Department with sorting of candidates applying for the job.</a:t>
            </a:r>
            <a:endParaRPr lang="en-IN" sz="2400" dirty="0"/>
          </a:p>
        </p:txBody>
      </p:sp>
    </p:spTree>
    <p:extLst>
      <p:ext uri="{BB962C8B-B14F-4D97-AF65-F5344CB8AC3E}">
        <p14:creationId xmlns:p14="http://schemas.microsoft.com/office/powerpoint/2010/main" val="58943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DF35F1-908D-4D6D-88DD-1474CEA25AF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D7B80643-8A4A-4400-9B1D-FEB00CC5C038}"/>
              </a:ext>
            </a:extLst>
          </p:cNvPr>
          <p:cNvSpPr>
            <a:spLocks noGrp="1"/>
          </p:cNvSpPr>
          <p:nvPr>
            <p:ph idx="1"/>
          </p:nvPr>
        </p:nvSpPr>
        <p:spPr/>
        <p:txBody>
          <a:bodyPr>
            <a:normAutofit/>
          </a:bodyPr>
          <a:lstStyle/>
          <a:p>
            <a:pPr marL="342900" lvl="0" indent="-342900" algn="just"/>
            <a:r>
              <a:rPr lang="en-US" sz="2400" dirty="0"/>
              <a:t>There is a huge workload on the human resource department to select the right candidate for a particular job. Today there is a growing interest in the personality traits of a candidate by the organization to better examine and understand the candidate’s response to particular circumstances. Therefore, the system conducts a personality prediction test to determine the personality traits of the candidate. As the HR is unable to shortlist the huge amount of CV's these application comes into the picture. These application can sort the CV's according to the requirement. The format of CV will be given by us and through that specific CV format analysis will be done. Classification will be done using academics performance, skill sets and languages known by candidate.</a:t>
            </a:r>
          </a:p>
          <a:p>
            <a:endParaRPr lang="en-IN" sz="2400" dirty="0"/>
          </a:p>
        </p:txBody>
      </p:sp>
    </p:spTree>
    <p:extLst>
      <p:ext uri="{BB962C8B-B14F-4D97-AF65-F5344CB8AC3E}">
        <p14:creationId xmlns:p14="http://schemas.microsoft.com/office/powerpoint/2010/main" val="126447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BC468C-24B2-4093-870D-9FC34490D092}"/>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xmlns="" id="{7AF10BB5-0DA7-46AD-BD55-F44CA1F60990}"/>
              </a:ext>
            </a:extLst>
          </p:cNvPr>
          <p:cNvSpPr>
            <a:spLocks noGrp="1"/>
          </p:cNvSpPr>
          <p:nvPr>
            <p:ph idx="1"/>
          </p:nvPr>
        </p:nvSpPr>
        <p:spPr/>
        <p:txBody>
          <a:bodyPr/>
          <a:lstStyle/>
          <a:p>
            <a:r>
              <a:rPr lang="en-US" sz="2400" dirty="0"/>
              <a:t>The objective off “Personality Prediction using CV Analysis” is to sort the candidates as per the need of the organization and find the personality traits who are applying for the job.</a:t>
            </a:r>
          </a:p>
          <a:p>
            <a:r>
              <a:rPr lang="en-US" sz="2400" dirty="0"/>
              <a:t>It would help the organization to save the time and money as well as finding the perfect candidate for the job which would be beneficial for the organization in long run.</a:t>
            </a:r>
          </a:p>
          <a:p>
            <a:pPr marL="0" indent="0">
              <a:buNone/>
            </a:pPr>
            <a:endParaRPr lang="en-US" sz="2400" dirty="0"/>
          </a:p>
          <a:p>
            <a:endParaRPr lang="en-IN" dirty="0"/>
          </a:p>
        </p:txBody>
      </p:sp>
    </p:spTree>
    <p:extLst>
      <p:ext uri="{BB962C8B-B14F-4D97-AF65-F5344CB8AC3E}">
        <p14:creationId xmlns:p14="http://schemas.microsoft.com/office/powerpoint/2010/main" val="134500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0C30E9-09E2-4436-865E-96F8E701152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xmlns="" id="{360E3057-0357-4BD9-8A93-E273D8B920AF}"/>
              </a:ext>
            </a:extLst>
          </p:cNvPr>
          <p:cNvSpPr>
            <a:spLocks noGrp="1"/>
          </p:cNvSpPr>
          <p:nvPr>
            <p:ph idx="1"/>
          </p:nvPr>
        </p:nvSpPr>
        <p:spPr>
          <a:xfrm>
            <a:off x="838200" y="1690688"/>
            <a:ext cx="10515600" cy="4351338"/>
          </a:xfrm>
        </p:spPr>
        <p:txBody>
          <a:bodyPr>
            <a:noAutofit/>
          </a:bodyPr>
          <a:lstStyle/>
          <a:p>
            <a:r>
              <a:rPr lang="en-US" sz="2400" dirty="0"/>
              <a:t>Due to increase in number of unemployment and global inflation there is a huge competition for the jobs. We are designing and developing a system which will predict the personality of the candidate who has applied for the job. We are also filtering the candidate as per the need of the organization using the keywords into the CV. </a:t>
            </a:r>
            <a:r>
              <a:rPr lang="en-IN" sz="2400" dirty="0"/>
              <a:t>Personality traits are the relatively enduring patterns of thoughts, feelings and behaviour that show the tendency to respond in certain ways under certain circumstances. It is important for the organization to know the stress level interviewee can bear and his emotional bonding with family. From the previous studies it was found that the accuracy of the personality prediction system varies from 50% to 78.6%. </a:t>
            </a:r>
          </a:p>
          <a:p>
            <a:r>
              <a:rPr lang="en-IN" sz="2400" dirty="0"/>
              <a:t>A questionnaire database will be added into the system to generate random questions which will be asked to the interviewee as per the difficulty selected by the interviewer. Main aim of the system is to find the right candidate for the job in minimum time. Shortlisting of the candidates will be done using his technical ability which will be searched by the organization using keyword.  </a:t>
            </a:r>
          </a:p>
          <a:p>
            <a:endParaRPr lang="en-IN" sz="2400" dirty="0"/>
          </a:p>
          <a:p>
            <a:endParaRPr lang="en-IN" sz="2400" dirty="0"/>
          </a:p>
        </p:txBody>
      </p:sp>
    </p:spTree>
    <p:extLst>
      <p:ext uri="{BB962C8B-B14F-4D97-AF65-F5344CB8AC3E}">
        <p14:creationId xmlns:p14="http://schemas.microsoft.com/office/powerpoint/2010/main" val="289172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F660CE-F22A-4F39-BF5C-109B78BECF14}"/>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xmlns="" id="{840CC505-319B-4CD2-A0E1-D26D9065A4F5}"/>
              </a:ext>
            </a:extLst>
          </p:cNvPr>
          <p:cNvSpPr>
            <a:spLocks noGrp="1"/>
          </p:cNvSpPr>
          <p:nvPr>
            <p:ph idx="1"/>
          </p:nvPr>
        </p:nvSpPr>
        <p:spPr/>
        <p:txBody>
          <a:bodyPr/>
          <a:lstStyle/>
          <a:p>
            <a:r>
              <a:rPr lang="en-US" dirty="0"/>
              <a:t>Methodology will consist of data preprocessing, feature extraction and feature selection. In data preprocessing we find the missing values and try to fill it up as well as well as eliminate the noisy data.</a:t>
            </a:r>
          </a:p>
          <a:p>
            <a:r>
              <a:rPr lang="en-US" dirty="0"/>
              <a:t>Feature extraction is used to extract the personality traits from the CV who have applied for the job</a:t>
            </a:r>
          </a:p>
          <a:p>
            <a:r>
              <a:rPr lang="en-US" dirty="0"/>
              <a:t>Feature selection means selecting a particular attribute from the extracted personality traits. It help to improve the efficiency as well as speed up by eliminating features which have least effect on personality of the candidate who have applied for the job.</a:t>
            </a:r>
          </a:p>
          <a:p>
            <a:endParaRPr lang="en-IN" dirty="0"/>
          </a:p>
        </p:txBody>
      </p:sp>
    </p:spTree>
    <p:extLst>
      <p:ext uri="{BB962C8B-B14F-4D97-AF65-F5344CB8AC3E}">
        <p14:creationId xmlns:p14="http://schemas.microsoft.com/office/powerpoint/2010/main" val="527518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49AFE2-1B40-4712-90B8-96E356E2573A}"/>
              </a:ext>
            </a:extLst>
          </p:cNvPr>
          <p:cNvSpPr>
            <a:spLocks noGrp="1"/>
          </p:cNvSpPr>
          <p:nvPr>
            <p:ph type="title"/>
          </p:nvPr>
        </p:nvSpPr>
        <p:spPr/>
        <p:txBody>
          <a:bodyPr/>
          <a:lstStyle/>
          <a:p>
            <a:r>
              <a:rPr lang="en-US" dirty="0"/>
              <a:t>Diagram</a:t>
            </a:r>
            <a:endParaRPr lang="en-IN" dirty="0"/>
          </a:p>
        </p:txBody>
      </p:sp>
      <p:pic>
        <p:nvPicPr>
          <p:cNvPr id="5" name="Content Placeholder 4">
            <a:extLst>
              <a:ext uri="{FF2B5EF4-FFF2-40B4-BE49-F238E27FC236}">
                <a16:creationId xmlns:a16="http://schemas.microsoft.com/office/drawing/2014/main" xmlns="" id="{F8CE56CE-D190-4496-8A8C-751068C795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9092" y="1825625"/>
            <a:ext cx="6559062" cy="4351338"/>
          </a:xfrm>
        </p:spPr>
      </p:pic>
    </p:spTree>
    <p:extLst>
      <p:ext uri="{BB962C8B-B14F-4D97-AF65-F5344CB8AC3E}">
        <p14:creationId xmlns:p14="http://schemas.microsoft.com/office/powerpoint/2010/main" val="419185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CF776-FCFE-4119-825F-F29C6A2A9D89}"/>
              </a:ext>
            </a:extLst>
          </p:cNvPr>
          <p:cNvSpPr>
            <a:spLocks noGrp="1"/>
          </p:cNvSpPr>
          <p:nvPr>
            <p:ph type="title"/>
          </p:nvPr>
        </p:nvSpPr>
        <p:spPr/>
        <p:txBody>
          <a:bodyPr/>
          <a:lstStyle/>
          <a:p>
            <a:r>
              <a:rPr lang="en-US" dirty="0"/>
              <a:t>Data-flow Diagram</a:t>
            </a:r>
            <a:endParaRPr lang="en-IN" dirty="0"/>
          </a:p>
        </p:txBody>
      </p:sp>
      <p:pic>
        <p:nvPicPr>
          <p:cNvPr id="5" name="Content Placeholder 4">
            <a:extLst>
              <a:ext uri="{FF2B5EF4-FFF2-40B4-BE49-F238E27FC236}">
                <a16:creationId xmlns:a16="http://schemas.microsoft.com/office/drawing/2014/main" xmlns="" id="{41FF3069-6E7D-4389-AC3B-98CB5E2CD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6863" y="2558055"/>
            <a:ext cx="7878274" cy="2886478"/>
          </a:xfrm>
        </p:spPr>
      </p:pic>
    </p:spTree>
    <p:extLst>
      <p:ext uri="{BB962C8B-B14F-4D97-AF65-F5344CB8AC3E}">
        <p14:creationId xmlns:p14="http://schemas.microsoft.com/office/powerpoint/2010/main" val="51178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8944" y="223299"/>
            <a:ext cx="9144000" cy="846377"/>
          </a:xfrm>
        </p:spPr>
        <p:txBody>
          <a:bodyPr>
            <a:normAutofit/>
          </a:bodyPr>
          <a:lstStyle/>
          <a:p>
            <a:pPr algn="l"/>
            <a:r>
              <a:rPr lang="en-US" sz="3200" b="1" dirty="0"/>
              <a:t>LITERATURE SURVEY</a:t>
            </a:r>
          </a:p>
        </p:txBody>
      </p:sp>
      <p:sp>
        <p:nvSpPr>
          <p:cNvPr id="3" name="Subtitle 2"/>
          <p:cNvSpPr>
            <a:spLocks noGrp="1"/>
          </p:cNvSpPr>
          <p:nvPr>
            <p:ph type="subTitle" idx="1"/>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74969466"/>
              </p:ext>
            </p:extLst>
          </p:nvPr>
        </p:nvGraphicFramePr>
        <p:xfrm>
          <a:off x="379561" y="1069676"/>
          <a:ext cx="10567361" cy="4658264"/>
        </p:xfrm>
        <a:graphic>
          <a:graphicData uri="http://schemas.openxmlformats.org/drawingml/2006/table">
            <a:tbl>
              <a:tblPr firstRow="1" bandRow="1">
                <a:tableStyleId>{5C22544A-7EE6-4342-B048-85BDC9FD1C3A}</a:tableStyleId>
              </a:tblPr>
              <a:tblGrid>
                <a:gridCol w="1216243">
                  <a:extLst>
                    <a:ext uri="{9D8B030D-6E8A-4147-A177-3AD203B41FA5}">
                      <a16:colId xmlns:a16="http://schemas.microsoft.com/office/drawing/2014/main" xmlns="" val="20000"/>
                    </a:ext>
                  </a:extLst>
                </a:gridCol>
                <a:gridCol w="2306210">
                  <a:extLst>
                    <a:ext uri="{9D8B030D-6E8A-4147-A177-3AD203B41FA5}">
                      <a16:colId xmlns:a16="http://schemas.microsoft.com/office/drawing/2014/main" xmlns="" val="20001"/>
                    </a:ext>
                  </a:extLst>
                </a:gridCol>
                <a:gridCol w="1851805">
                  <a:extLst>
                    <a:ext uri="{9D8B030D-6E8A-4147-A177-3AD203B41FA5}">
                      <a16:colId xmlns:a16="http://schemas.microsoft.com/office/drawing/2014/main" xmlns="" val="20002"/>
                    </a:ext>
                  </a:extLst>
                </a:gridCol>
                <a:gridCol w="1104181">
                  <a:extLst>
                    <a:ext uri="{9D8B030D-6E8A-4147-A177-3AD203B41FA5}">
                      <a16:colId xmlns:a16="http://schemas.microsoft.com/office/drawing/2014/main" xmlns="" val="20003"/>
                    </a:ext>
                  </a:extLst>
                </a:gridCol>
                <a:gridCol w="2327695">
                  <a:extLst>
                    <a:ext uri="{9D8B030D-6E8A-4147-A177-3AD203B41FA5}">
                      <a16:colId xmlns:a16="http://schemas.microsoft.com/office/drawing/2014/main" xmlns="" val="20004"/>
                    </a:ext>
                  </a:extLst>
                </a:gridCol>
                <a:gridCol w="1761227">
                  <a:extLst>
                    <a:ext uri="{9D8B030D-6E8A-4147-A177-3AD203B41FA5}">
                      <a16:colId xmlns:a16="http://schemas.microsoft.com/office/drawing/2014/main" xmlns="" val="20005"/>
                    </a:ext>
                  </a:extLst>
                </a:gridCol>
              </a:tblGrid>
              <a:tr h="820628">
                <a:tc>
                  <a:txBody>
                    <a:bodyPr/>
                    <a:lstStyle/>
                    <a:p>
                      <a:r>
                        <a:rPr lang="en-US" dirty="0"/>
                        <a:t> SR NO</a:t>
                      </a:r>
                    </a:p>
                  </a:txBody>
                  <a:tcPr/>
                </a:tc>
                <a:tc>
                  <a:txBody>
                    <a:bodyPr/>
                    <a:lstStyle/>
                    <a:p>
                      <a:pPr algn="ctr"/>
                      <a:r>
                        <a:rPr lang="en-US" dirty="0"/>
                        <a:t>Title </a:t>
                      </a:r>
                    </a:p>
                  </a:txBody>
                  <a:tcPr/>
                </a:tc>
                <a:tc>
                  <a:txBody>
                    <a:bodyPr/>
                    <a:lstStyle/>
                    <a:p>
                      <a:pPr algn="ctr"/>
                      <a:r>
                        <a:rPr lang="en-US" dirty="0"/>
                        <a:t>Author</a:t>
                      </a:r>
                    </a:p>
                  </a:txBody>
                  <a:tcPr/>
                </a:tc>
                <a:tc>
                  <a:txBody>
                    <a:bodyPr/>
                    <a:lstStyle/>
                    <a:p>
                      <a:pPr algn="ctr"/>
                      <a:r>
                        <a:rPr lang="en-US" dirty="0"/>
                        <a:t>Publisher</a:t>
                      </a:r>
                      <a:r>
                        <a:rPr lang="en-US" baseline="0" dirty="0"/>
                        <a:t> &amp; </a:t>
                      </a:r>
                    </a:p>
                    <a:p>
                      <a:pPr algn="ctr"/>
                      <a:r>
                        <a:rPr lang="en-US" baseline="0" dirty="0"/>
                        <a:t>YOP</a:t>
                      </a:r>
                      <a:endParaRPr lang="en-US" dirty="0"/>
                    </a:p>
                  </a:txBody>
                  <a:tcPr/>
                </a:tc>
                <a:tc>
                  <a:txBody>
                    <a:bodyPr/>
                    <a:lstStyle/>
                    <a:p>
                      <a:pPr algn="ctr"/>
                      <a:r>
                        <a:rPr lang="en-US" dirty="0"/>
                        <a:t>Methodology</a:t>
                      </a:r>
                    </a:p>
                  </a:txBody>
                  <a:tcPr/>
                </a:tc>
                <a:tc>
                  <a:txBody>
                    <a:bodyPr/>
                    <a:lstStyle/>
                    <a:p>
                      <a:pPr algn="ctr"/>
                      <a:r>
                        <a:rPr lang="en-US" dirty="0"/>
                        <a:t>Limitations</a:t>
                      </a:r>
                    </a:p>
                  </a:txBody>
                  <a:tcPr/>
                </a:tc>
                <a:extLst>
                  <a:ext uri="{0D108BD9-81ED-4DB2-BD59-A6C34878D82A}">
                    <a16:rowId xmlns:a16="http://schemas.microsoft.com/office/drawing/2014/main" xmlns="" val="10000"/>
                  </a:ext>
                </a:extLst>
              </a:tr>
              <a:tr h="3743864">
                <a:tc>
                  <a:txBody>
                    <a:bodyPr/>
                    <a:lstStyle/>
                    <a:p>
                      <a:r>
                        <a:rPr lang="en-US" dirty="0"/>
                        <a:t>1.</a:t>
                      </a:r>
                    </a:p>
                  </a:txBody>
                  <a:tcPr/>
                </a:tc>
                <a:tc>
                  <a:txBody>
                    <a:bodyPr/>
                    <a:lstStyle/>
                    <a:p>
                      <a:r>
                        <a:rPr lang="en-US" dirty="0"/>
                        <a:t>Social Media</a:t>
                      </a:r>
                      <a:r>
                        <a:rPr lang="en-US" baseline="0" dirty="0"/>
                        <a:t> Text – A Source for Personality </a:t>
                      </a:r>
                    </a:p>
                    <a:p>
                      <a:r>
                        <a:rPr lang="en-US" baseline="0" dirty="0"/>
                        <a:t>Prediction</a:t>
                      </a:r>
                      <a:endParaRPr lang="en-US" dirty="0"/>
                    </a:p>
                  </a:txBody>
                  <a:tcPr/>
                </a:tc>
                <a:tc>
                  <a:txBody>
                    <a:bodyPr/>
                    <a:lstStyle/>
                    <a:p>
                      <a:r>
                        <a:rPr lang="en-US" dirty="0"/>
                        <a:t>P.S.Dandannavar, S.R. Mangalwede,</a:t>
                      </a:r>
                    </a:p>
                    <a:p>
                      <a:r>
                        <a:rPr lang="en-US" dirty="0"/>
                        <a:t>P.M. Kulkarni</a:t>
                      </a:r>
                    </a:p>
                    <a:p>
                      <a:endParaRPr lang="en-US" dirty="0"/>
                    </a:p>
                  </a:txBody>
                  <a:tcPr/>
                </a:tc>
                <a:tc>
                  <a:txBody>
                    <a:bodyPr/>
                    <a:lstStyle/>
                    <a:p>
                      <a:pPr algn="ctr"/>
                      <a:r>
                        <a:rPr lang="en-US" dirty="0"/>
                        <a:t>IEEE </a:t>
                      </a:r>
                    </a:p>
                    <a:p>
                      <a:pPr algn="ctr"/>
                      <a:r>
                        <a:rPr lang="en-US" dirty="0"/>
                        <a:t>2018</a:t>
                      </a:r>
                    </a:p>
                  </a:txBody>
                  <a:tcPr/>
                </a:tc>
                <a:tc>
                  <a:txBody>
                    <a:bodyPr/>
                    <a:lstStyle/>
                    <a:p>
                      <a:pPr algn="l"/>
                      <a:r>
                        <a:rPr lang="en-US" dirty="0"/>
                        <a:t>Social</a:t>
                      </a:r>
                      <a:r>
                        <a:rPr lang="en-US" baseline="0" dirty="0"/>
                        <a:t> media is most widely used by user.</a:t>
                      </a:r>
                    </a:p>
                    <a:p>
                      <a:pPr algn="l"/>
                      <a:r>
                        <a:rPr lang="en-US" baseline="0" dirty="0"/>
                        <a:t>A user’s behavior on  social platform is reflected in his/her tweets, status updates, comments,</a:t>
                      </a:r>
                    </a:p>
                    <a:p>
                      <a:pPr algn="l"/>
                      <a:r>
                        <a:rPr lang="en-US" baseline="0" dirty="0"/>
                        <a:t>interest, etc. we can prediction her/his age, gender, political orientation. </a:t>
                      </a:r>
                      <a:endParaRPr lang="en-US" dirty="0"/>
                    </a:p>
                  </a:txBody>
                  <a:tcPr/>
                </a:tc>
                <a:tc>
                  <a:txBody>
                    <a:bodyPr/>
                    <a:lstStyle/>
                    <a:p>
                      <a:r>
                        <a:rPr lang="en-US" dirty="0"/>
                        <a:t>In the process of personality prediction</a:t>
                      </a:r>
                      <a:r>
                        <a:rPr lang="en-US" baseline="0" dirty="0"/>
                        <a:t> data should continuously update.</a:t>
                      </a:r>
                      <a:endParaRPr lang="en-US"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881225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TotalTime>
  <Words>1040</Words>
  <Application>Microsoft Office PowerPoint</Application>
  <PresentationFormat>Custom</PresentationFormat>
  <Paragraphs>100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Personality Prediction using CV Analysis</vt:lpstr>
      <vt:lpstr>Introduction</vt:lpstr>
      <vt:lpstr>Problem Statement</vt:lpstr>
      <vt:lpstr>Objective</vt:lpstr>
      <vt:lpstr>Abstract</vt:lpstr>
      <vt:lpstr>Methodology</vt:lpstr>
      <vt:lpstr>Diagram</vt:lpstr>
      <vt:lpstr>Data-flow Diagram</vt:lpstr>
      <vt:lpstr>LITERATURE SURVEY</vt:lpstr>
      <vt:lpstr>LITERATURE SURVEY</vt:lpstr>
      <vt:lpstr>LITERATURE SURVEY</vt:lpstr>
      <vt:lpstr>LITERATURE SURVEY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Prediction using CV Analysis</dc:title>
  <dc:creator>Mitesh Rane</dc:creator>
  <cp:lastModifiedBy>Windows User</cp:lastModifiedBy>
  <cp:revision>31</cp:revision>
  <dcterms:created xsi:type="dcterms:W3CDTF">2020-05-12T10:48:07Z</dcterms:created>
  <dcterms:modified xsi:type="dcterms:W3CDTF">2023-09-04T07:31:09Z</dcterms:modified>
</cp:coreProperties>
</file>