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73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948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5E215-98E3-40CA-9071-8BD9F6B705F4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EE44C-EB4A-4CB1-A5E1-66C5D090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9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46E9-4B4F-4958-8A33-1FCBD02343B1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67E6-5639-4810-91EB-895A8C557A07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DA09-7AC7-4EBE-8EDF-6434E5B89064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EFA5-0763-46E3-BA6F-BDB570F00684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07F0-13D5-4E0F-A241-E30ED0DF2D5F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C277-516E-4740-9B60-0332DA4120DB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A24-0DFB-403B-9C6E-109BC37E3064}" type="datetime1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C4D0-880A-457C-A4AD-D843F200C7C0}" type="datetime1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E2E5-3759-4FA9-85BD-708A35B05342}" type="datetime1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9CBF-8574-497F-9090-CB375B593A92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2416-115C-4C56-A6DA-FB7C8B073F07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67469F8-4D7D-4CF6-AB1B-50956A7F2DBB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IN"/>
              <a:t>Social Media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848600" cy="1791751"/>
          </a:xfrm>
        </p:spPr>
        <p:txBody>
          <a:bodyPr/>
          <a:lstStyle/>
          <a:p>
            <a:r>
              <a:rPr lang="en-IN" sz="4000" b="1" dirty="0"/>
              <a:t>Social Media Security and Privacy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144" y="5812689"/>
            <a:ext cx="3348880" cy="1044339"/>
          </a:xfrm>
        </p:spPr>
        <p:txBody>
          <a:bodyPr>
            <a:noAutofit/>
          </a:bodyPr>
          <a:lstStyle/>
          <a:p>
            <a:r>
              <a:rPr lang="en-IN" sz="2200" b="1" dirty="0" err="1" smtClean="0">
                <a:solidFill>
                  <a:schemeClr val="tx2"/>
                </a:solidFill>
              </a:rPr>
              <a:t>Kangutkar</a:t>
            </a:r>
            <a:r>
              <a:rPr lang="en-IN" sz="2200" b="1" dirty="0" smtClean="0">
                <a:solidFill>
                  <a:schemeClr val="tx2"/>
                </a:solidFill>
              </a:rPr>
              <a:t> </a:t>
            </a:r>
            <a:r>
              <a:rPr lang="en-IN" sz="2200" b="1" dirty="0" err="1" smtClean="0">
                <a:solidFill>
                  <a:schemeClr val="tx2"/>
                </a:solidFill>
              </a:rPr>
              <a:t>Sulbha</a:t>
            </a:r>
            <a:r>
              <a:rPr lang="en-IN" sz="2200" b="1" dirty="0" smtClean="0">
                <a:solidFill>
                  <a:schemeClr val="tx2"/>
                </a:solidFill>
              </a:rPr>
              <a:t> M.</a:t>
            </a:r>
            <a:endParaRPr lang="en-IN" sz="22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88651"/>
            <a:ext cx="3139685" cy="288032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CD08BD-0C4C-4331-9FC5-6A9814AC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299F-331E-4DA9-B692-7346D16A1D31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10F7CA-5AF9-4385-BF42-7EB54670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BB33F4-4522-457B-A039-2A5EEA14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86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83138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Entities that collect personal information for illegal purposes include: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Identity thieves who obtain personal information either based on information a user posts or that others post about the user.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online criminals, such as people planning to scam or harass individuals, or infect computers with malware.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A40EBD-9EA6-43CC-866A-5C557C0D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9248-BC62-4553-AE98-CBE8FFFF0145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761F48-6272-47E5-ACE8-664CFD5E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F25E5E-C6DF-41ED-BFB8-3E3C5ADE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2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90600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IN" sz="3200" dirty="0"/>
              <a:t>Threats associated with Social</a:t>
            </a:r>
            <a:br>
              <a:rPr lang="en-IN" sz="3200" dirty="0"/>
            </a:br>
            <a:r>
              <a:rPr lang="en-IN" sz="3200" dirty="0"/>
              <a:t>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Classic Threats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Spam Attacks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Malware</a:t>
            </a:r>
          </a:p>
          <a:p>
            <a:pPr>
              <a:buFont typeface="Wingdings" pitchFamily="2" charset="2"/>
              <a:buChar char="Ø"/>
            </a:pPr>
            <a:endParaRPr lang="en-IN" b="1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Phishing Attacks</a:t>
            </a:r>
          </a:p>
          <a:p>
            <a:pPr>
              <a:buFont typeface="Wingdings" pitchFamily="2" charset="2"/>
              <a:buChar char="Ø"/>
            </a:pPr>
            <a:endParaRPr lang="en-IN" b="1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Cross-Site Scripting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EC7EE8-20FD-4F03-8ACA-2F972CF3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5E6A-510F-4AEE-B845-782D09C63051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7C1AD0-8763-40E3-8A8B-F573B047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1647F0-9286-4D65-9F9B-37A6F0BF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32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5729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Modern Threats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Fake Profiles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Identity Theft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Information Leakage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Cyber Stalking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F4FA04-EB9D-4D16-B10F-3C06F682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5448-AA75-4548-8663-7FF85878EB77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1D9598-BBC6-46A1-97EB-1A451836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A7B65B-1A1E-4145-A283-383E4ED1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5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9060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IN" sz="3600" dirty="0"/>
              <a:t>Who are the attackers?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4608512" cy="4158110"/>
          </a:xfr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FF89B10-34CB-4F07-A44F-A8D80C65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C27E-CD26-4A9B-8F31-82BF53C413A9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154E8D-76DD-4C09-B15D-4315A1FC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83B064-B27A-4D9B-AA34-647BCBAB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1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IN" sz="3600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Tips to stay private and secure while registering an account</a:t>
            </a:r>
          </a:p>
          <a:p>
            <a:pPr marL="0" indent="0">
              <a:buNone/>
            </a:pPr>
            <a:endParaRPr lang="en-IN" sz="2000" b="1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Use a strong password </a:t>
            </a:r>
            <a:r>
              <a:rPr lang="en-US" sz="2000" dirty="0" err="1"/>
              <a:t>dierent</a:t>
            </a:r>
            <a:r>
              <a:rPr lang="en-US" sz="2000" dirty="0"/>
              <a:t> from the passwords you use to access other sites.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Consider creating a new email address strictly to connect with your social </a:t>
            </a:r>
            <a:r>
              <a:rPr lang="en-IN" sz="2000" dirty="0"/>
              <a:t>networking profiles.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Review the privacy policy and terms of service before signing up for an account.</a:t>
            </a:r>
            <a:endParaRPr lang="en-IN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Be sure to keep strong antivirus and spyware protection on your computer.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A8C6C5-18A9-4773-BA36-15B1521B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8001-8633-4D88-AB3A-28CDEF1E55D0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A4C21B-2A6B-4B33-996C-2B88A12B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685315-15B9-4632-AA7B-8B55F078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03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554"/>
            <a:ext cx="8229600" cy="99060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General Tips for using Social Networks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Stay aware of changes to a social network's terms of service and privacy policy.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Be very cautious of random pop-up windows.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Delete cookies, including ash cookies, every time you leave a social networking </a:t>
            </a:r>
            <a:r>
              <a:rPr lang="en-IN" dirty="0"/>
              <a:t>site.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Prune your "friends" list on a regular basis. It's easy to forget who you've friended over time, and therefore who you are sharing information with.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3ECC81-5CA1-4D58-94BF-70C0B48A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7DE7-CACA-48C9-B3F8-D2EB9BADD4A4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5C8CA-77C2-489E-AC03-7E1B3AB4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EE9670-2F1F-4C55-BBCB-1BF22407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8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IN" sz="36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/>
              <a:t> We have rules and guidelines of computer ethics that we should follow to avoid problems that will occur beyond our expectations.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 In addition, all parties should take responsibility in order to secure internet users' per</a:t>
            </a:r>
            <a:r>
              <a:rPr lang="en-IN" sz="2000" dirty="0" err="1"/>
              <a:t>sonal</a:t>
            </a:r>
            <a:r>
              <a:rPr lang="en-IN" sz="2000" dirty="0"/>
              <a:t> information.</a:t>
            </a:r>
          </a:p>
          <a:p>
            <a:pPr>
              <a:buFont typeface="Wingdings" pitchFamily="2" charset="2"/>
              <a:buChar char="ü"/>
            </a:pPr>
            <a:endParaRPr lang="en-IN" sz="2000" dirty="0"/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  The users themselves should aware of this concern because they are the one who reveal their personal data to public.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IN" sz="2000" dirty="0"/>
              <a:t> Besides tighten the </a:t>
            </a:r>
            <a:r>
              <a:rPr lang="en-US" sz="2000" dirty="0"/>
              <a:t>law, they also enforce the law so that any social networking site and advertiser will not </a:t>
            </a:r>
            <a:r>
              <a:rPr lang="en-IN" sz="2000" dirty="0"/>
              <a:t>violates users right.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F4C7B-E40D-478E-81DC-F1D42446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6D4D-D6B0-4A3F-A2A1-927B04ACF7F2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849A56-5CB6-4322-A2FA-B8E2A8B2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784236D-7E4C-4C78-BE4D-68A8D655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32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848600" cy="1927225"/>
          </a:xfrm>
        </p:spPr>
        <p:txBody>
          <a:bodyPr/>
          <a:lstStyle/>
          <a:p>
            <a:r>
              <a:rPr lang="en-IN" b="1" dirty="0"/>
              <a:t>		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2070" y="5777880"/>
            <a:ext cx="3341930" cy="1080120"/>
          </a:xfrm>
        </p:spPr>
        <p:txBody>
          <a:bodyPr>
            <a:normAutofit fontScale="92500"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Mohit Madhav Naik</a:t>
            </a:r>
          </a:p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10303320181124511001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26B5C9-B041-41C7-946B-81D7681E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4B33-00CA-4483-836E-AF1B9C93BA64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9A1C29-A597-4BBB-ABC0-B216C298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BBE1A6-873A-42C3-98FB-AA565FC4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79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9060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IN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876800"/>
          </a:xfrm>
        </p:spPr>
        <p:txBody>
          <a:bodyPr>
            <a:noAutofit/>
          </a:bodyPr>
          <a:lstStyle/>
          <a:p>
            <a:r>
              <a:rPr lang="en-US" sz="2200" dirty="0"/>
              <a:t>The popularity of social networking media Facebook, Twitter, Instagram, Snapchat and LinkedIn have been growing exponentially within the past few years.</a:t>
            </a:r>
          </a:p>
          <a:p>
            <a:r>
              <a:rPr lang="en-US" sz="2200" dirty="0"/>
              <a:t>Social networks can be described as web applications. People may use social networking services for </a:t>
            </a:r>
            <a:r>
              <a:rPr lang="en-US" sz="2200" dirty="0" err="1"/>
              <a:t>dierent</a:t>
            </a:r>
            <a:r>
              <a:rPr lang="en-US" sz="2200" dirty="0"/>
              <a:t> reasons including</a:t>
            </a:r>
          </a:p>
          <a:p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To network with new contacts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/>
              <a:t> Reconnect with former friend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/>
              <a:t> Maintain current relationships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Build or promote a business or project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Participate in discussions about a certain topic</a:t>
            </a:r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A5A5302-C4C0-476E-AFBF-5E73654A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8C2C-25F6-41B0-B49E-85CC592EEB4E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4683B1-24BA-41C9-8BEE-B043D87F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073009-A3C6-4DD0-A1AC-F267126E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0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IN" sz="3600" dirty="0"/>
              <a:t>Social Media Users Globally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04273"/>
              </p:ext>
            </p:extLst>
          </p:nvPr>
        </p:nvGraphicFramePr>
        <p:xfrm>
          <a:off x="395536" y="1844824"/>
          <a:ext cx="8229600" cy="3240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97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76758">
                <a:tc>
                  <a:txBody>
                    <a:bodyPr/>
                    <a:lstStyle/>
                    <a:p>
                      <a:r>
                        <a:rPr lang="en-IN" sz="2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Social Media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active monthly users Globally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590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Facebook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2.701 billion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5900">
                <a:tc>
                  <a:txBody>
                    <a:bodyPr/>
                    <a:lstStyle/>
                    <a:p>
                      <a:r>
                        <a:rPr lang="en-IN" dirty="0"/>
                        <a:t>Instagram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1.16 billion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5900">
                <a:tc>
                  <a:txBody>
                    <a:bodyPr/>
                    <a:lstStyle/>
                    <a:p>
                      <a:r>
                        <a:rPr lang="en-IN" dirty="0"/>
                        <a:t>Twitter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353 million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5900">
                <a:tc>
                  <a:txBody>
                    <a:bodyPr/>
                    <a:lstStyle/>
                    <a:p>
                      <a:r>
                        <a:rPr lang="en-IN" dirty="0" err="1"/>
                        <a:t>Youtube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billion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82CB1D8-D119-4213-85BF-B20AE906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3E9F-E403-4589-96E0-44F5703D6749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3FF8FF-A692-4B20-B079-C40A4537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9C7042-172A-4459-A0C6-DC52D839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14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IN" sz="3600" dirty="0"/>
              <a:t>Types of Social Networks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53011"/>
            <a:ext cx="5619066" cy="391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827682-F104-4C35-AA21-38A4FB97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4C3A-DAFF-4FB8-8E2A-10F2A3DDDFD4}" type="datetime1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B20C67C-8630-4A9F-86F7-AF00B4A1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0464D2-3876-4DE5-AC66-98A367F1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9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66015"/>
            <a:ext cx="8229600" cy="54962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b="1" i="1" dirty="0"/>
              <a:t>Personal Networks</a:t>
            </a:r>
          </a:p>
          <a:p>
            <a:pPr>
              <a:buFont typeface="Wingdings" pitchFamily="2" charset="2"/>
              <a:buChar char="Ø"/>
            </a:pPr>
            <a:endParaRPr lang="en-IN" b="1" i="1" dirty="0"/>
          </a:p>
          <a:p>
            <a:pPr>
              <a:buFont typeface="Wingdings" pitchFamily="2" charset="2"/>
              <a:buChar char="Ø"/>
            </a:pPr>
            <a:r>
              <a:rPr lang="en-IN" b="1" i="1" dirty="0"/>
              <a:t>Status update Networks</a:t>
            </a:r>
          </a:p>
          <a:p>
            <a:pPr>
              <a:buFont typeface="Wingdings" pitchFamily="2" charset="2"/>
              <a:buChar char="Ø"/>
            </a:pPr>
            <a:endParaRPr lang="en-IN" b="1" i="1" dirty="0"/>
          </a:p>
          <a:p>
            <a:pPr>
              <a:buFont typeface="Wingdings" pitchFamily="2" charset="2"/>
              <a:buChar char="Ø"/>
            </a:pPr>
            <a:r>
              <a:rPr lang="en-IN" b="1" i="1" dirty="0"/>
              <a:t>Location Networks</a:t>
            </a:r>
          </a:p>
          <a:p>
            <a:pPr marL="0" indent="0">
              <a:buNone/>
            </a:pPr>
            <a:endParaRPr lang="en-IN" b="1" i="1" dirty="0"/>
          </a:p>
          <a:p>
            <a:pPr>
              <a:buFont typeface="Wingdings" pitchFamily="2" charset="2"/>
              <a:buChar char="Ø"/>
            </a:pPr>
            <a:r>
              <a:rPr lang="en-IN" b="1" i="1" dirty="0"/>
              <a:t>Content sharing networks</a:t>
            </a:r>
          </a:p>
          <a:p>
            <a:pPr marL="0" indent="0">
              <a:buNone/>
            </a:pPr>
            <a:endParaRPr lang="en-IN" b="1" i="1" dirty="0"/>
          </a:p>
          <a:p>
            <a:pPr>
              <a:buFont typeface="Wingdings" pitchFamily="2" charset="2"/>
              <a:buChar char="Ø"/>
            </a:pPr>
            <a:r>
              <a:rPr lang="en-IN" b="1" i="1" dirty="0"/>
              <a:t>Shared interest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7C81DE-64DF-408D-9599-69133666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7CD2-85FC-4B37-9188-5373C2FAF96C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E9EBDC-6F9B-4043-A282-16BFF761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4D33CA-B13D-403F-BBE8-920D7B3C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IN" sz="3600" dirty="0"/>
              <a:t>What Information is Public?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74" y="1694177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1. Information a User shares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• Photos and other media.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• Age and gender.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• Biographical information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• Contacts and interests.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• Geographical location.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339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9F7277-8D7F-4FAE-8BDC-A1906880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9FB5-C44C-4E0D-B1E9-0E8C90744EA2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6553B2-DD48-44B0-80D1-A416F31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2A52A9-A18F-4B9F-B72B-4C978C5A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77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Information Gathered Through Electronic Tracking</a:t>
            </a: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Tracking which websites a user has viewed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Storing information associated with </a:t>
            </a:r>
            <a:r>
              <a:rPr lang="en-US" dirty="0" err="1"/>
              <a:t>specic</a:t>
            </a:r>
            <a:r>
              <a:rPr lang="en-US" dirty="0"/>
              <a:t> websites (such as items in a shopping</a:t>
            </a:r>
            <a:r>
              <a:rPr lang="en-IN" dirty="0"/>
              <a:t>cart).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Tracking movement from one website to another.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Building a </a:t>
            </a:r>
            <a:r>
              <a:rPr lang="en-US" dirty="0" err="1"/>
              <a:t>prole</a:t>
            </a:r>
            <a:r>
              <a:rPr lang="en-US" dirty="0"/>
              <a:t> around a user.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5768DF-17F7-49D6-AF21-9DC56CB7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11DE-A8F9-42B7-BCF2-91B18BD3A88E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3B8C0D-19B3-4B8E-B874-8A2C1926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681E95-5449-4145-B4B8-80C7D0E8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43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200" b="1" dirty="0"/>
              <a:t>This information becomes public in a variety of ways:</a:t>
            </a:r>
          </a:p>
          <a:p>
            <a:pPr marL="0" indent="0">
              <a:buNone/>
            </a:pPr>
            <a:endParaRPr lang="en-US" sz="2200" b="1" dirty="0"/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rgbClr val="00B0F0"/>
                </a:solidFill>
              </a:rPr>
              <a:t>A user may choose to post information as public" (without restricting access via</a:t>
            </a:r>
            <a:r>
              <a:rPr lang="en-IN" sz="2200" dirty="0">
                <a:solidFill>
                  <a:srgbClr val="00B0F0"/>
                </a:solidFill>
              </a:rPr>
              <a:t>available privacy settings).</a:t>
            </a:r>
          </a:p>
          <a:p>
            <a:pPr>
              <a:buFont typeface="Wingdings" pitchFamily="2" charset="2"/>
              <a:buChar char="Ø"/>
            </a:pPr>
            <a:endParaRPr lang="en-IN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rgbClr val="00B050"/>
                </a:solidFill>
              </a:rPr>
              <a:t>Approved contacts may copy and repost information { including photos without a user's </a:t>
            </a:r>
            <a:r>
              <a:rPr lang="en-US" sz="2200" dirty="0" err="1">
                <a:solidFill>
                  <a:srgbClr val="00B050"/>
                </a:solidFill>
              </a:rPr>
              <a:t>permisssion</a:t>
            </a:r>
            <a:r>
              <a:rPr lang="en-US" sz="2200" dirty="0">
                <a:solidFill>
                  <a:srgbClr val="00B050"/>
                </a:solidFill>
              </a:rPr>
              <a:t>, potentially bypassing privacy settings}.</a:t>
            </a:r>
          </a:p>
          <a:p>
            <a:pPr>
              <a:buFont typeface="Wingdings" pitchFamily="2" charset="2"/>
              <a:buChar char="Ø"/>
            </a:pPr>
            <a:endParaRPr lang="en-IN" sz="2200" b="1" dirty="0"/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rgbClr val="7030A0"/>
                </a:solidFill>
              </a:rPr>
              <a:t>Third-party applications that have been granted access may be able to view information that a user or a user's contacts post privately.</a:t>
            </a:r>
            <a:endParaRPr lang="en-IN" sz="2200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0F4154-0F38-46AF-B659-70B26CDB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03A1-E483-467B-A01A-8CAF74DADBC5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E9189B-2425-43CA-A9AD-6E660DE5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E04852-EE7F-4157-9D41-3702A225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61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dirty="0"/>
              <a:t>Who can access this Information?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Entities that collect personal information for legal purposes include:</a:t>
            </a:r>
          </a:p>
          <a:p>
            <a:pPr marL="0" indent="0">
              <a:buNone/>
            </a:pPr>
            <a:endParaRPr lang="en-US" sz="2200" b="1" dirty="0"/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rgbClr val="7030A0"/>
                </a:solidFill>
              </a:rPr>
              <a:t>Advertisers interested in personal information so they can better target their ads to those most likely to be interested in the product.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00B0F0"/>
                </a:solidFill>
              </a:rPr>
              <a:t>Third-party software developers who incorporate  information to personalize applications, such as an online games that interact with the social network.</a:t>
            </a:r>
            <a:endParaRPr lang="en-IN" sz="22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11479F-37FA-474B-9CBC-B893F649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EFCC-BF1E-4F9F-AB71-5A4FB40AF0FB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BDAD57-F831-4A37-8601-B4F14EDC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B09A10-881D-4776-945A-3B189641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110</TotalTime>
  <Words>744</Words>
  <Application>Microsoft Office PowerPoint</Application>
  <PresentationFormat>On-screen Show (4:3)</PresentationFormat>
  <Paragraphs>162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Social Media Security and Privacy</vt:lpstr>
      <vt:lpstr>Introduction</vt:lpstr>
      <vt:lpstr>Social Media Users Globally</vt:lpstr>
      <vt:lpstr>Types of Social Networks</vt:lpstr>
      <vt:lpstr>PowerPoint Presentation</vt:lpstr>
      <vt:lpstr>What Information is Public?</vt:lpstr>
      <vt:lpstr>PowerPoint Presentation</vt:lpstr>
      <vt:lpstr>PowerPoint Presentation</vt:lpstr>
      <vt:lpstr>Who can access this Information?</vt:lpstr>
      <vt:lpstr>PowerPoint Presentation</vt:lpstr>
      <vt:lpstr>Threats associated with Social Media</vt:lpstr>
      <vt:lpstr>PowerPoint Presentation</vt:lpstr>
      <vt:lpstr>Who are the attackers?</vt:lpstr>
      <vt:lpstr>Recommendations</vt:lpstr>
      <vt:lpstr>PowerPoint Presentation</vt:lpstr>
      <vt:lpstr>Conclusion</vt:lpstr>
      <vt:lpstr>  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Security and Privacy</dc:title>
  <dc:creator>hp</dc:creator>
  <cp:lastModifiedBy>Windows User</cp:lastModifiedBy>
  <cp:revision>15</cp:revision>
  <dcterms:created xsi:type="dcterms:W3CDTF">2020-12-24T03:11:45Z</dcterms:created>
  <dcterms:modified xsi:type="dcterms:W3CDTF">2023-09-04T07:34:18Z</dcterms:modified>
</cp:coreProperties>
</file>