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1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1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8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7" r:id="rId2"/>
    <p:sldId id="257" r:id="rId3"/>
    <p:sldId id="260" r:id="rId4"/>
    <p:sldId id="259" r:id="rId5"/>
    <p:sldId id="261" r:id="rId6"/>
    <p:sldId id="265" r:id="rId7"/>
    <p:sldId id="267" r:id="rId8"/>
    <p:sldId id="268" r:id="rId9"/>
    <p:sldId id="269" r:id="rId10"/>
    <p:sldId id="263" r:id="rId11"/>
    <p:sldId id="264" r:id="rId12"/>
    <p:sldId id="270" r:id="rId13"/>
    <p:sldId id="271" r:id="rId14"/>
    <p:sldId id="274" r:id="rId15"/>
    <p:sldId id="27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89" d="100"/>
          <a:sy n="89" d="100"/>
        </p:scale>
        <p:origin x="-9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B06-D139-4982-A53B-1FB7D404174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CFEA7-135A-46D2-83FC-B2A6AD94D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5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740791"/>
            <a:ext cx="7366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5FE1-4A9C-465E-A9D0-28B7A8F68EC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B62C-4186-4C44-BEDD-2B526C3C403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8335-FC7B-4C44-8640-5106307A92A5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3BDA-699B-4958-A046-2F8F831F00D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ADB3-DD80-4F9A-B720-0B8ECC85F8FC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996" y="788035"/>
            <a:ext cx="7830007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316" y="2410714"/>
            <a:ext cx="7735366" cy="261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D46A-F219-4492-82DF-B0A87DFF7E9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hyperlink" Target="http://www.gnu.org/" TargetMode="External"/><Relationship Id="rId7" Type="http://schemas.openxmlformats.org/officeDocument/2006/relationships/hyperlink" Target="http://github.com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" TargetMode="External"/><Relationship Id="rId5" Type="http://schemas.openxmlformats.org/officeDocument/2006/relationships/hyperlink" Target="http://opensource.org/" TargetMode="External"/><Relationship Id="rId4" Type="http://schemas.openxmlformats.org/officeDocument/2006/relationships/hyperlink" Target="http://opensource.org/licens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urce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A2177E-1474-4BD4-8BA8-51B950E7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220"/>
            <a:ext cx="9880600" cy="7410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EB81304A-DA29-47EB-A249-4223DF6D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" y="219270"/>
            <a:ext cx="7830007" cy="1661993"/>
          </a:xfrm>
        </p:spPr>
        <p:txBody>
          <a:bodyPr/>
          <a:lstStyle/>
          <a:p>
            <a:pPr algn="ctr"/>
            <a:r>
              <a:rPr lang="en-IN" sz="5400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Of Open Source Development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692F7EB-FC26-4C31-AD6C-3750AB7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8" y="2598003"/>
            <a:ext cx="7162800" cy="2708434"/>
          </a:xfrm>
        </p:spPr>
        <p:txBody>
          <a:bodyPr/>
          <a:lstStyle/>
          <a:p>
            <a:pPr algn="l"/>
            <a:r>
              <a:rPr lang="en-IN" sz="44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Source Technology</a:t>
            </a:r>
          </a:p>
          <a:p>
            <a:pPr algn="l"/>
            <a:r>
              <a:rPr lang="en-US" sz="44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Boon To Software Developers</a:t>
            </a:r>
            <a:endParaRPr lang="en-IN" sz="44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4476CCB4-3A71-4D37-84C8-E7EED4C9540F}"/>
              </a:ext>
            </a:extLst>
          </p:cNvPr>
          <p:cNvSpPr/>
          <p:nvPr/>
        </p:nvSpPr>
        <p:spPr>
          <a:xfrm>
            <a:off x="7148077" y="5397475"/>
            <a:ext cx="1613789" cy="127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3C39B12B-8801-41F1-A8BB-0D85C9795BD9}"/>
              </a:ext>
            </a:extLst>
          </p:cNvPr>
          <p:cNvSpPr/>
          <p:nvPr/>
        </p:nvSpPr>
        <p:spPr>
          <a:xfrm>
            <a:off x="7068559" y="5762087"/>
            <a:ext cx="91436" cy="1271143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49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FE6B40-63F5-461D-972C-97097D9E366B}"/>
              </a:ext>
            </a:extLst>
          </p:cNvPr>
          <p:cNvSpPr txBox="1"/>
          <p:nvPr/>
        </p:nvSpPr>
        <p:spPr>
          <a:xfrm>
            <a:off x="29765" y="5117425"/>
            <a:ext cx="7101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tmanForeverAlternate" panose="000004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Presented By :-		</a:t>
            </a:r>
          </a:p>
          <a:p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		</a:t>
            </a:r>
            <a:r>
              <a:rPr lang="en-IN" sz="2400" dirty="0" err="1" smtClean="0">
                <a:solidFill>
                  <a:schemeClr val="bg1"/>
                </a:solidFill>
                <a:latin typeface="BatmanForeverAlternate" panose="00000400000000000000" pitchFamily="2" charset="0"/>
              </a:rPr>
              <a:t>Utekar</a:t>
            </a:r>
            <a:r>
              <a:rPr lang="en-IN" sz="2400" dirty="0" smtClean="0">
                <a:solidFill>
                  <a:schemeClr val="bg1"/>
                </a:solidFill>
                <a:latin typeface="BatmanForeverAlternate" panose="00000400000000000000" pitchFamily="2" charset="0"/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  <a:latin typeface="BatmanForeverAlternate" panose="00000400000000000000" pitchFamily="2" charset="0"/>
              </a:rPr>
              <a:t>Mayuresh</a:t>
            </a:r>
            <a:r>
              <a:rPr lang="en-IN" sz="2400" smtClean="0">
                <a:solidFill>
                  <a:schemeClr val="bg1"/>
                </a:solidFill>
                <a:latin typeface="BatmanForeverAlternate" panose="00000400000000000000" pitchFamily="2" charset="0"/>
              </a:rPr>
              <a:t> k.</a:t>
            </a:r>
            <a:endParaRPr lang="en-IN" sz="2400" dirty="0">
              <a:solidFill>
                <a:schemeClr val="bg1"/>
              </a:solidFill>
              <a:latin typeface="BatmanForeverAlternate" panose="000004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FD66FB1-9C0A-48F2-9AD3-B1E190394CB3}"/>
              </a:ext>
            </a:extLst>
          </p:cNvPr>
          <p:cNvCxnSpPr/>
          <p:nvPr/>
        </p:nvCxnSpPr>
        <p:spPr>
          <a:xfrm>
            <a:off x="48208" y="2598003"/>
            <a:ext cx="98323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2655FC8-187B-40C2-A881-78AD31BED095}"/>
              </a:ext>
            </a:extLst>
          </p:cNvPr>
          <p:cNvCxnSpPr/>
          <p:nvPr/>
        </p:nvCxnSpPr>
        <p:spPr>
          <a:xfrm>
            <a:off x="48208" y="4114800"/>
            <a:ext cx="98323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3E47A6-D45F-436C-AB00-96C2D33D98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C153A5-0B06-48BF-8D27-9C95041DFB88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2AC6B0-66D0-4EDA-9225-A1B5008B72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481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086" y="609600"/>
            <a:ext cx="7805827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OPEN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4" name="object 4"/>
          <p:cNvSpPr/>
          <p:nvPr/>
        </p:nvSpPr>
        <p:spPr>
          <a:xfrm>
            <a:off x="884752" y="2450648"/>
            <a:ext cx="7032348" cy="394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267207"/>
            <a:ext cx="7024370" cy="4105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5" dirty="0">
                <a:latin typeface="Verdana"/>
                <a:cs typeface="Verdana"/>
              </a:rPr>
              <a:t>Availability </a:t>
            </a:r>
            <a:r>
              <a:rPr sz="2000" dirty="0">
                <a:latin typeface="Verdana"/>
                <a:cs typeface="Verdana"/>
              </a:rPr>
              <a:t>of source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code</a:t>
            </a:r>
          </a:p>
          <a:p>
            <a:pPr marL="756285" indent="-287655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Source </a:t>
            </a:r>
            <a:r>
              <a:rPr sz="1800" spc="-5" dirty="0">
                <a:latin typeface="Verdana"/>
                <a:cs typeface="Verdana"/>
              </a:rPr>
              <a:t>code to understand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learn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</a:p>
          <a:p>
            <a:pPr marL="756285" indent="-287655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Do not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to re-invent the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wheel</a:t>
            </a:r>
            <a:endParaRPr sz="18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Free </a:t>
            </a:r>
            <a:r>
              <a:rPr sz="1800" dirty="0">
                <a:latin typeface="Verdana"/>
                <a:cs typeface="Verdana"/>
              </a:rPr>
              <a:t>as 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“freedom”</a:t>
            </a:r>
            <a:endParaRPr sz="1800" dirty="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-17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Verdana"/>
                <a:cs typeface="Verdana"/>
              </a:rPr>
              <a:t>Does not </a:t>
            </a:r>
            <a:r>
              <a:rPr sz="2000" spc="-5" dirty="0">
                <a:latin typeface="Verdana"/>
                <a:cs typeface="Verdana"/>
              </a:rPr>
              <a:t>depend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vendor</a:t>
            </a:r>
            <a:endParaRPr sz="20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choose </a:t>
            </a:r>
            <a:r>
              <a:rPr sz="1800" spc="-5" dirty="0">
                <a:latin typeface="Verdana"/>
                <a:cs typeface="Verdana"/>
              </a:rPr>
              <a:t>additional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endParaRPr sz="1800" dirty="0">
              <a:latin typeface="Verdana"/>
              <a:cs typeface="Verdana"/>
            </a:endParaRPr>
          </a:p>
          <a:p>
            <a:pPr marL="756285" marR="143510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fix </a:t>
            </a:r>
            <a:r>
              <a:rPr sz="1800" spc="-5" dirty="0">
                <a:latin typeface="Verdana"/>
                <a:cs typeface="Verdana"/>
              </a:rPr>
              <a:t>bugs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adapt to change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requirements </a:t>
            </a:r>
            <a:r>
              <a:rPr sz="1800" dirty="0">
                <a:latin typeface="Verdana"/>
                <a:cs typeface="Verdana"/>
              </a:rPr>
              <a:t>as  </a:t>
            </a:r>
            <a:r>
              <a:rPr sz="1800" spc="-5" dirty="0">
                <a:latin typeface="Verdana"/>
                <a:cs typeface="Verdana"/>
              </a:rPr>
              <a:t>well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technology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0" dirty="0">
                <a:latin typeface="Verdana"/>
                <a:cs typeface="Verdana"/>
              </a:rPr>
              <a:t>Quality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Customizability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open </a:t>
            </a:r>
            <a:r>
              <a:rPr sz="2000" dirty="0">
                <a:latin typeface="Verdana"/>
                <a:cs typeface="Verdana"/>
              </a:rPr>
              <a:t>source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better.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latin typeface="Verdana"/>
                <a:cs typeface="Verdana"/>
              </a:rPr>
              <a:t>Costs </a:t>
            </a:r>
            <a:r>
              <a:rPr sz="2000" dirty="0">
                <a:latin typeface="Verdana"/>
                <a:cs typeface="Verdana"/>
              </a:rPr>
              <a:t>much </a:t>
            </a:r>
            <a:r>
              <a:rPr sz="2000" spc="-5" dirty="0">
                <a:latin typeface="Verdana"/>
                <a:cs typeface="Verdana"/>
              </a:rPr>
              <a:t>less than proprietary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counterparts.</a:t>
            </a:r>
          </a:p>
        </p:txBody>
      </p:sp>
      <p:sp>
        <p:nvSpPr>
          <p:cNvPr id="6" name="object 6"/>
          <p:cNvSpPr/>
          <p:nvPr/>
        </p:nvSpPr>
        <p:spPr>
          <a:xfrm>
            <a:off x="7727315" y="2005329"/>
            <a:ext cx="1416684" cy="1401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AB6799-0C28-4821-80E6-64A66D0F94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E3A63B7-F2EA-4337-95B4-0068D911081C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158376-E82D-4B7F-ABF6-964878DEA5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0344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DISADVANTAGES OF OPEN</a:t>
            </a:r>
            <a:r>
              <a:rPr sz="3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16" y="2870407"/>
            <a:ext cx="7028719" cy="242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72" y="2842005"/>
            <a:ext cx="7048500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9685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10" dirty="0">
                <a:latin typeface="Verdana"/>
                <a:cs typeface="Verdana"/>
              </a:rPr>
              <a:t>Not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generally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straightforward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requires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certain  </a:t>
            </a:r>
            <a:r>
              <a:rPr sz="1800" spc="-35" dirty="0">
                <a:latin typeface="Verdana"/>
                <a:cs typeface="Verdana"/>
              </a:rPr>
              <a:t>learning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curve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get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accustomed.</a:t>
            </a:r>
            <a:endParaRPr sz="1800">
              <a:latin typeface="Verdana"/>
              <a:cs typeface="Verdana"/>
            </a:endParaRPr>
          </a:p>
          <a:p>
            <a:pPr marL="381000" marR="125730" indent="-342900">
              <a:lnSpc>
                <a:spcPct val="100000"/>
              </a:lnSpc>
              <a:spcBef>
                <a:spcPts val="103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45" dirty="0">
                <a:latin typeface="Verdana"/>
                <a:cs typeface="Verdana"/>
              </a:rPr>
              <a:t>Incompatibility </a:t>
            </a:r>
            <a:r>
              <a:rPr sz="1800" spc="-114" dirty="0">
                <a:latin typeface="Verdana"/>
                <a:cs typeface="Verdana"/>
              </a:rPr>
              <a:t>issue </a:t>
            </a:r>
            <a:r>
              <a:rPr sz="1800" spc="-70" dirty="0">
                <a:latin typeface="Verdana"/>
                <a:cs typeface="Verdana"/>
              </a:rPr>
              <a:t>with </a:t>
            </a:r>
            <a:r>
              <a:rPr sz="1800" spc="-45" dirty="0">
                <a:latin typeface="Verdana"/>
                <a:cs typeface="Verdana"/>
              </a:rPr>
              <a:t>software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25" dirty="0">
                <a:latin typeface="Verdana"/>
                <a:cs typeface="Verdana"/>
              </a:rPr>
              <a:t>hardware.</a:t>
            </a:r>
            <a:r>
              <a:rPr sz="1800" spc="-27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(3</a:t>
            </a:r>
            <a:r>
              <a:rPr sz="1800" spc="-150" baseline="25462" dirty="0">
                <a:latin typeface="Verdana"/>
                <a:cs typeface="Verdana"/>
              </a:rPr>
              <a:t>rd </a:t>
            </a:r>
            <a:r>
              <a:rPr sz="1800" spc="-45" dirty="0">
                <a:latin typeface="Verdana"/>
                <a:cs typeface="Verdana"/>
              </a:rPr>
              <a:t>party  </a:t>
            </a:r>
            <a:r>
              <a:rPr sz="1800" spc="-105" dirty="0">
                <a:latin typeface="Verdana"/>
                <a:cs typeface="Verdana"/>
              </a:rPr>
              <a:t>drivers)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5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10" dirty="0">
                <a:latin typeface="Verdana"/>
                <a:cs typeface="Verdana"/>
              </a:rPr>
              <a:t>Bad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Codes,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some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unqualified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who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uses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5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60" dirty="0">
                <a:latin typeface="Verdana"/>
                <a:cs typeface="Verdana"/>
              </a:rPr>
              <a:t>Software </a:t>
            </a:r>
            <a:r>
              <a:rPr sz="1800" spc="-40" dirty="0">
                <a:latin typeface="Verdana"/>
                <a:cs typeface="Verdana"/>
              </a:rPr>
              <a:t>quality </a:t>
            </a:r>
            <a:r>
              <a:rPr sz="1800" spc="-25" dirty="0">
                <a:latin typeface="Verdana"/>
                <a:cs typeface="Verdana"/>
              </a:rPr>
              <a:t>assurance </a:t>
            </a:r>
            <a:r>
              <a:rPr sz="1800" spc="-35" dirty="0">
                <a:latin typeface="Verdana"/>
                <a:cs typeface="Verdana"/>
              </a:rPr>
              <a:t>process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30" dirty="0">
                <a:latin typeface="Verdana"/>
                <a:cs typeface="Verdana"/>
              </a:rPr>
              <a:t>widely </a:t>
            </a:r>
            <a:r>
              <a:rPr sz="1800" spc="-25" dirty="0">
                <a:latin typeface="Verdana"/>
                <a:cs typeface="Verdana"/>
              </a:rPr>
              <a:t>not</a:t>
            </a:r>
            <a:r>
              <a:rPr sz="1800" spc="-4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transparent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35" dirty="0">
                <a:latin typeface="Verdana"/>
                <a:cs typeface="Verdana"/>
              </a:rPr>
              <a:t>No </a:t>
            </a:r>
            <a:r>
              <a:rPr sz="1800" spc="-5" dirty="0">
                <a:latin typeface="Verdana"/>
                <a:cs typeface="Verdana"/>
              </a:rPr>
              <a:t>financial</a:t>
            </a:r>
            <a:r>
              <a:rPr sz="1800" spc="-3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incentive.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7522" y="2240940"/>
            <a:ext cx="1276477" cy="122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D50392-D2AF-493D-B1B4-3B91FFE93DF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6EFE6D5-621A-417A-9AF2-55F10F5698B1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65948E-A0A7-4196-95CF-49367CC96E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633457"/>
            <a:ext cx="8357844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  <a:tabLst>
                <a:tab pos="1548130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</a:p>
        </p:txBody>
      </p:sp>
      <p:sp>
        <p:nvSpPr>
          <p:cNvPr id="4" name="object 4"/>
          <p:cNvSpPr/>
          <p:nvPr/>
        </p:nvSpPr>
        <p:spPr>
          <a:xfrm>
            <a:off x="806643" y="2535502"/>
            <a:ext cx="6108035" cy="402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393" y="2501264"/>
            <a:ext cx="6084570" cy="403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5186680" algn="l"/>
              </a:tabLst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900" spc="75" dirty="0">
                <a:latin typeface="Verdana"/>
                <a:cs typeface="Verdana"/>
              </a:rPr>
              <a:t>Open </a:t>
            </a:r>
            <a:r>
              <a:rPr sz="1900" spc="30" dirty="0">
                <a:latin typeface="Verdana"/>
                <a:cs typeface="Verdana"/>
              </a:rPr>
              <a:t>Office </a:t>
            </a:r>
            <a:r>
              <a:rPr sz="1800" spc="-320" dirty="0">
                <a:latin typeface="Verdana"/>
                <a:cs typeface="Verdana"/>
              </a:rPr>
              <a:t>: </a:t>
            </a:r>
            <a:r>
              <a:rPr sz="1800" spc="105" dirty="0">
                <a:latin typeface="Verdana"/>
                <a:cs typeface="Verdana"/>
              </a:rPr>
              <a:t>Apache </a:t>
            </a:r>
            <a:r>
              <a:rPr sz="1800" spc="45" dirty="0">
                <a:latin typeface="Verdana"/>
                <a:cs typeface="Verdana"/>
              </a:rPr>
              <a:t>OpenOffice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45" dirty="0">
                <a:latin typeface="Verdana"/>
                <a:cs typeface="Verdana"/>
              </a:rPr>
              <a:t>an </a:t>
            </a:r>
            <a:r>
              <a:rPr sz="1800" dirty="0">
                <a:latin typeface="Verdana"/>
                <a:cs typeface="Verdana"/>
              </a:rPr>
              <a:t>open-  </a:t>
            </a:r>
            <a:r>
              <a:rPr sz="1800" spc="-20" dirty="0">
                <a:latin typeface="Verdana"/>
                <a:cs typeface="Verdana"/>
              </a:rPr>
              <a:t>source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office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productivity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software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suite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official  </a:t>
            </a:r>
            <a:r>
              <a:rPr sz="1800" spc="-30" dirty="0">
                <a:latin typeface="Verdana"/>
                <a:cs typeface="Verdana"/>
              </a:rPr>
              <a:t>website </a:t>
            </a:r>
            <a:r>
              <a:rPr sz="1800" spc="5" dirty="0">
                <a:latin typeface="Verdana"/>
                <a:cs typeface="Verdana"/>
              </a:rPr>
              <a:t>OpenOffice.org, </a:t>
            </a:r>
            <a:r>
              <a:rPr sz="1800" spc="35" dirty="0">
                <a:latin typeface="Verdana"/>
                <a:cs typeface="Verdana"/>
              </a:rPr>
              <a:t>launched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2002	</a:t>
            </a:r>
            <a:r>
              <a:rPr sz="1800" spc="-30" dirty="0">
                <a:latin typeface="Verdana"/>
                <a:cs typeface="Verdana"/>
              </a:rPr>
              <a:t>under 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105" dirty="0">
                <a:latin typeface="Verdana"/>
                <a:cs typeface="Verdana"/>
              </a:rPr>
              <a:t>Apache</a:t>
            </a:r>
            <a:r>
              <a:rPr sz="1800" spc="-2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License</a:t>
            </a:r>
            <a:endParaRPr sz="1800">
              <a:latin typeface="Verdana"/>
              <a:cs typeface="Verdana"/>
            </a:endParaRPr>
          </a:p>
          <a:p>
            <a:pPr marL="355600" marR="53975" indent="-3429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15" dirty="0">
                <a:latin typeface="Verdana"/>
                <a:cs typeface="Verdana"/>
              </a:rPr>
              <a:t>LibreOffice </a:t>
            </a:r>
            <a:r>
              <a:rPr sz="1800" spc="-320" dirty="0">
                <a:latin typeface="Verdana"/>
                <a:cs typeface="Verdana"/>
              </a:rPr>
              <a:t>: </a:t>
            </a:r>
            <a:r>
              <a:rPr sz="1800" spc="35" dirty="0">
                <a:latin typeface="Verdana"/>
                <a:cs typeface="Verdana"/>
              </a:rPr>
              <a:t>Developed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Document  </a:t>
            </a:r>
            <a:r>
              <a:rPr sz="1800" spc="-25" dirty="0">
                <a:latin typeface="Verdana"/>
                <a:cs typeface="Verdana"/>
              </a:rPr>
              <a:t>Foundation,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licensed </a:t>
            </a:r>
            <a:r>
              <a:rPr sz="1800" spc="-25" dirty="0">
                <a:latin typeface="Verdana"/>
                <a:cs typeface="Verdana"/>
              </a:rPr>
              <a:t>under the </a:t>
            </a:r>
            <a:r>
              <a:rPr sz="1800" dirty="0">
                <a:latin typeface="Verdana"/>
                <a:cs typeface="Verdana"/>
              </a:rPr>
              <a:t>GNU </a:t>
            </a:r>
            <a:r>
              <a:rPr sz="1800" spc="-120" dirty="0">
                <a:latin typeface="Verdana"/>
                <a:cs typeface="Verdana"/>
              </a:rPr>
              <a:t>Lesser  </a:t>
            </a:r>
            <a:r>
              <a:rPr sz="1800" spc="10" dirty="0">
                <a:latin typeface="Verdana"/>
                <a:cs typeface="Verdana"/>
              </a:rPr>
              <a:t>General </a:t>
            </a:r>
            <a:r>
              <a:rPr sz="1800" dirty="0">
                <a:latin typeface="Verdana"/>
                <a:cs typeface="Verdana"/>
              </a:rPr>
              <a:t>Public </a:t>
            </a:r>
            <a:r>
              <a:rPr sz="1800" spc="-25" dirty="0">
                <a:latin typeface="Verdana"/>
                <a:cs typeface="Verdana"/>
              </a:rPr>
              <a:t>License </a:t>
            </a:r>
            <a:r>
              <a:rPr sz="1800" spc="-100" dirty="0">
                <a:latin typeface="Verdana"/>
                <a:cs typeface="Verdana"/>
              </a:rPr>
              <a:t>(LGPL).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75" dirty="0">
                <a:latin typeface="Verdana"/>
                <a:cs typeface="Verdana"/>
              </a:rPr>
              <a:t>supports</a:t>
            </a:r>
            <a:r>
              <a:rPr sz="1800" spc="-4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Windows,  </a:t>
            </a:r>
            <a:r>
              <a:rPr sz="1800" dirty="0">
                <a:latin typeface="Verdana"/>
                <a:cs typeface="Verdana"/>
              </a:rPr>
              <a:t>Macintosh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75" dirty="0">
                <a:latin typeface="Verdana"/>
                <a:cs typeface="Verdana"/>
              </a:rPr>
              <a:t>GNU/Linux</a:t>
            </a:r>
            <a:r>
              <a:rPr sz="1800" spc="-46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  <a:p>
            <a:pPr marL="355600" marR="56515" indent="-342900">
              <a:lnSpc>
                <a:spcPct val="100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900" spc="40" dirty="0">
                <a:latin typeface="Verdana"/>
                <a:cs typeface="Verdana"/>
              </a:rPr>
              <a:t>NeoOffice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340" dirty="0">
                <a:latin typeface="Verdana"/>
                <a:cs typeface="Verdana"/>
              </a:rPr>
              <a:t>: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Primarily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designed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Mac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  </a:t>
            </a:r>
            <a:r>
              <a:rPr sz="1800" spc="-55" dirty="0">
                <a:latin typeface="Verdana"/>
                <a:cs typeface="Verdana"/>
              </a:rPr>
              <a:t>distributed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under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GNU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General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Public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License.</a:t>
            </a:r>
            <a:endParaRPr sz="1800">
              <a:latin typeface="Verdana"/>
              <a:cs typeface="Verdana"/>
            </a:endParaRPr>
          </a:p>
          <a:p>
            <a:pPr marL="355600" marR="320675" indent="-342900" algn="just">
              <a:lnSpc>
                <a:spcPct val="100000"/>
              </a:lnSpc>
              <a:spcBef>
                <a:spcPts val="1060"/>
              </a:spcBef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1900" spc="-10" dirty="0">
                <a:latin typeface="Verdana"/>
                <a:cs typeface="Verdana"/>
              </a:rPr>
              <a:t>Koffice </a:t>
            </a:r>
            <a:r>
              <a:rPr sz="1900" spc="-340" dirty="0">
                <a:latin typeface="Verdana"/>
                <a:cs typeface="Verdana"/>
              </a:rPr>
              <a:t>: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55" dirty="0">
                <a:latin typeface="Verdana"/>
                <a:cs typeface="Verdana"/>
              </a:rPr>
              <a:t>open </a:t>
            </a:r>
            <a:r>
              <a:rPr sz="1800" spc="-20" dirty="0">
                <a:latin typeface="Verdana"/>
                <a:cs typeface="Verdana"/>
              </a:rPr>
              <a:t>source </a:t>
            </a:r>
            <a:r>
              <a:rPr sz="1800" spc="25" dirty="0">
                <a:latin typeface="Verdana"/>
                <a:cs typeface="Verdana"/>
              </a:rPr>
              <a:t>office </a:t>
            </a:r>
            <a:r>
              <a:rPr sz="1800" spc="-90" dirty="0">
                <a:latin typeface="Verdana"/>
                <a:cs typeface="Verdana"/>
              </a:rPr>
              <a:t>suite </a:t>
            </a:r>
            <a:r>
              <a:rPr sz="1800" spc="-70" dirty="0">
                <a:latin typeface="Verdana"/>
                <a:cs typeface="Verdana"/>
              </a:rPr>
              <a:t>licensed  </a:t>
            </a:r>
            <a:r>
              <a:rPr sz="1800" spc="-30" dirty="0">
                <a:latin typeface="Verdana"/>
                <a:cs typeface="Verdana"/>
              </a:rPr>
              <a:t>under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70" dirty="0">
                <a:latin typeface="Verdana"/>
                <a:cs typeface="Verdana"/>
              </a:rPr>
              <a:t>LGPL.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20" dirty="0">
                <a:latin typeface="Verdana"/>
                <a:cs typeface="Verdana"/>
              </a:rPr>
              <a:t>available</a:t>
            </a:r>
            <a:r>
              <a:rPr sz="1800" spc="-42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 </a:t>
            </a:r>
            <a:r>
              <a:rPr sz="1800" spc="-60" dirty="0">
                <a:latin typeface="Verdana"/>
                <a:cs typeface="Verdana"/>
              </a:rPr>
              <a:t>Windows, </a:t>
            </a:r>
            <a:r>
              <a:rPr sz="1800" spc="-125" dirty="0">
                <a:latin typeface="Verdana"/>
                <a:cs typeface="Verdana"/>
              </a:rPr>
              <a:t>Linux,  </a:t>
            </a:r>
            <a:r>
              <a:rPr sz="1800" spc="-114" dirty="0">
                <a:latin typeface="Verdana"/>
                <a:cs typeface="Verdana"/>
              </a:rPr>
              <a:t>FreeBSD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170" dirty="0">
                <a:latin typeface="Verdana"/>
                <a:cs typeface="Verdana"/>
              </a:rPr>
              <a:t>Mac</a:t>
            </a:r>
            <a:r>
              <a:rPr sz="1800" spc="-39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OS </a:t>
            </a:r>
            <a:r>
              <a:rPr sz="1800" spc="-140" dirty="0">
                <a:latin typeface="Verdana"/>
                <a:cs typeface="Verdana"/>
              </a:rPr>
              <a:t>X </a:t>
            </a:r>
            <a:r>
              <a:rPr sz="1800" spc="-13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4021" y="2485593"/>
            <a:ext cx="1950720" cy="579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4021" y="3707828"/>
            <a:ext cx="1927098" cy="425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4021" y="4626495"/>
            <a:ext cx="1980819" cy="688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4646" y="5808878"/>
            <a:ext cx="1980819" cy="656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599EB5-1812-4A8E-B735-E86D937786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2F1201-EB5C-48FD-9F81-07B19BDA3744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46512BA-8DF8-4C96-954A-27368732A1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284" y="427841"/>
            <a:ext cx="7340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AND</a:t>
            </a:r>
            <a:r>
              <a:rPr sz="4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277" y="2643484"/>
            <a:ext cx="6997614" cy="2974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483447"/>
            <a:ext cx="6975475" cy="31102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90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40" dirty="0">
                <a:latin typeface="Verdana"/>
                <a:cs typeface="Verdana"/>
              </a:rPr>
              <a:t>hundreds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4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different </a:t>
            </a:r>
            <a:r>
              <a:rPr sz="1800" spc="-60" dirty="0">
                <a:latin typeface="Verdana"/>
                <a:cs typeface="Verdana"/>
              </a:rPr>
              <a:t>licenses.</a:t>
            </a:r>
            <a:endParaRPr sz="1800">
              <a:latin typeface="Verdana"/>
              <a:cs typeface="Verdana"/>
            </a:endParaRPr>
          </a:p>
          <a:p>
            <a:pPr marL="355600" marR="29210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40" dirty="0">
                <a:latin typeface="Verdana"/>
                <a:cs typeface="Verdana"/>
              </a:rPr>
              <a:t>Author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chooses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license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under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licence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granting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open  </a:t>
            </a:r>
            <a:r>
              <a:rPr sz="1800" spc="-20" dirty="0">
                <a:latin typeface="Verdana"/>
                <a:cs typeface="Verdana"/>
              </a:rPr>
              <a:t>source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freedoms.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Some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easy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comply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like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600" spc="38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1600" spc="10" dirty="0">
                <a:latin typeface="Verdana"/>
                <a:cs typeface="Verdana"/>
              </a:rPr>
              <a:t>“You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can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anything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you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like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with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this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software,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long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you  </a:t>
            </a:r>
            <a:r>
              <a:rPr sz="1600" spc="-20" dirty="0">
                <a:latin typeface="Verdana"/>
                <a:cs typeface="Verdana"/>
              </a:rPr>
              <a:t>buy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drink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sometime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if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meet”.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60" dirty="0">
                <a:latin typeface="Verdana"/>
                <a:cs typeface="Verdana"/>
              </a:rPr>
              <a:t>Some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licenses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difficult</a:t>
            </a:r>
            <a:r>
              <a:rPr sz="1800" spc="-1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comply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with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marR="621030" indent="-28702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1600" spc="-5" dirty="0">
                <a:latin typeface="Verdana"/>
                <a:cs typeface="Verdana"/>
              </a:rPr>
              <a:t>GNU </a:t>
            </a:r>
            <a:r>
              <a:rPr sz="1600" spc="-15" dirty="0">
                <a:latin typeface="Verdana"/>
                <a:cs typeface="Verdana"/>
              </a:rPr>
              <a:t>GPL </a:t>
            </a:r>
            <a:r>
              <a:rPr sz="1600" spc="-100" dirty="0">
                <a:latin typeface="Verdana"/>
                <a:cs typeface="Verdana"/>
              </a:rPr>
              <a:t>says </a:t>
            </a:r>
            <a:r>
              <a:rPr sz="1600" spc="-30" dirty="0">
                <a:latin typeface="Verdana"/>
                <a:cs typeface="Verdana"/>
              </a:rPr>
              <a:t>that </a:t>
            </a:r>
            <a:r>
              <a:rPr sz="1600" spc="-20" dirty="0">
                <a:latin typeface="Verdana"/>
                <a:cs typeface="Verdana"/>
              </a:rPr>
              <a:t>you </a:t>
            </a:r>
            <a:r>
              <a:rPr sz="1600" spc="95" dirty="0">
                <a:latin typeface="Verdana"/>
                <a:cs typeface="Verdana"/>
              </a:rPr>
              <a:t>can </a:t>
            </a:r>
            <a:r>
              <a:rPr sz="1600" spc="-45" dirty="0">
                <a:latin typeface="Verdana"/>
                <a:cs typeface="Verdana"/>
              </a:rPr>
              <a:t>only </a:t>
            </a:r>
            <a:r>
              <a:rPr sz="1600" spc="-60" dirty="0">
                <a:latin typeface="Verdana"/>
                <a:cs typeface="Verdana"/>
              </a:rPr>
              <a:t>use </a:t>
            </a:r>
            <a:r>
              <a:rPr sz="1600" spc="-15" dirty="0">
                <a:latin typeface="Verdana"/>
                <a:cs typeface="Verdana"/>
              </a:rPr>
              <a:t>GPL </a:t>
            </a:r>
            <a:r>
              <a:rPr sz="1600" spc="110" dirty="0">
                <a:latin typeface="Verdana"/>
                <a:cs typeface="Verdana"/>
              </a:rPr>
              <a:t>code </a:t>
            </a:r>
            <a:r>
              <a:rPr sz="1600" spc="-95" dirty="0">
                <a:latin typeface="Verdana"/>
                <a:cs typeface="Verdana"/>
              </a:rPr>
              <a:t>if  </a:t>
            </a:r>
            <a:r>
              <a:rPr sz="1600" spc="-30" dirty="0">
                <a:latin typeface="Verdana"/>
                <a:cs typeface="Verdana"/>
              </a:rPr>
              <a:t>modified/distributed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10" dirty="0">
                <a:latin typeface="Verdana"/>
                <a:cs typeface="Verdana"/>
              </a:rPr>
              <a:t>code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also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released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under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GPL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600" spc="38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1600" spc="15" dirty="0">
                <a:latin typeface="Verdana"/>
                <a:cs typeface="Verdana"/>
              </a:rPr>
              <a:t>“Copyleft”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2361" y="5499225"/>
            <a:ext cx="2691638" cy="1358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B6F15D-E881-4C4C-B349-D6EB303830D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269495-85D5-4815-9FB0-8A0A14D24F8E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247D15-FD58-44E0-BE0B-23A511E28B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392" y="421498"/>
            <a:ext cx="3375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184" y="2411672"/>
            <a:ext cx="7842005" cy="4236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154" y="2388422"/>
            <a:ext cx="7825740" cy="170751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5080" indent="-343535">
              <a:lnSpc>
                <a:spcPts val="1839"/>
              </a:lnSpc>
              <a:spcBef>
                <a:spcPts val="330"/>
              </a:spcBef>
              <a:tabLst>
                <a:tab pos="355600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30" dirty="0">
                <a:latin typeface="Verdana"/>
                <a:cs typeface="Verdana"/>
              </a:rPr>
              <a:t>Common </a:t>
            </a:r>
            <a:r>
              <a:rPr sz="1700" spc="-30" dirty="0">
                <a:latin typeface="Verdana"/>
                <a:cs typeface="Verdana"/>
              </a:rPr>
              <a:t>platform </a:t>
            </a:r>
            <a:r>
              <a:rPr sz="1700" spc="-65" dirty="0">
                <a:latin typeface="Verdana"/>
                <a:cs typeface="Verdana"/>
              </a:rPr>
              <a:t>for </a:t>
            </a:r>
            <a:r>
              <a:rPr sz="1700" spc="-60" dirty="0">
                <a:latin typeface="Verdana"/>
                <a:cs typeface="Verdana"/>
              </a:rPr>
              <a:t>sharing </a:t>
            </a:r>
            <a:r>
              <a:rPr sz="1700" spc="-5" dirty="0">
                <a:latin typeface="Verdana"/>
                <a:cs typeface="Verdana"/>
              </a:rPr>
              <a:t>ideas </a:t>
            </a:r>
            <a:r>
              <a:rPr sz="1700" spc="65" dirty="0">
                <a:latin typeface="Verdana"/>
                <a:cs typeface="Verdana"/>
              </a:rPr>
              <a:t>and </a:t>
            </a:r>
            <a:r>
              <a:rPr sz="1700" spc="-35" dirty="0">
                <a:latin typeface="Verdana"/>
                <a:cs typeface="Verdana"/>
              </a:rPr>
              <a:t>putting </a:t>
            </a:r>
            <a:r>
              <a:rPr sz="1700" spc="-30" dirty="0">
                <a:latin typeface="Verdana"/>
                <a:cs typeface="Verdana"/>
              </a:rPr>
              <a:t>them </a:t>
            </a:r>
            <a:r>
              <a:rPr sz="1700" spc="-50" dirty="0">
                <a:latin typeface="Verdana"/>
                <a:cs typeface="Verdana"/>
              </a:rPr>
              <a:t>into </a:t>
            </a:r>
            <a:r>
              <a:rPr sz="1700" spc="25" dirty="0">
                <a:latin typeface="Verdana"/>
                <a:cs typeface="Verdana"/>
              </a:rPr>
              <a:t>action </a:t>
            </a:r>
            <a:r>
              <a:rPr sz="1700" dirty="0">
                <a:latin typeface="Verdana"/>
                <a:cs typeface="Verdana"/>
              </a:rPr>
              <a:t>by  </a:t>
            </a:r>
            <a:r>
              <a:rPr sz="1700" spc="-10" dirty="0">
                <a:latin typeface="Verdana"/>
                <a:cs typeface="Verdana"/>
              </a:rPr>
              <a:t>developers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or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other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people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who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wishes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to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improve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product/software.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1700" spc="32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are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80" dirty="0">
                <a:latin typeface="Verdana"/>
                <a:cs typeface="Verdana"/>
              </a:rPr>
              <a:t>in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Source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Revolution</a:t>
            </a:r>
            <a:r>
              <a:rPr sz="1700" spc="3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where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people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collaborate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ts val="1939"/>
              </a:lnSpc>
            </a:pPr>
            <a:r>
              <a:rPr sz="1700" spc="10" dirty="0">
                <a:latin typeface="Verdana"/>
                <a:cs typeface="Verdana"/>
              </a:rPr>
              <a:t>create, </a:t>
            </a:r>
            <a:r>
              <a:rPr sz="1700" spc="45" dirty="0">
                <a:latin typeface="Verdana"/>
                <a:cs typeface="Verdana"/>
              </a:rPr>
              <a:t>produce</a:t>
            </a:r>
            <a:r>
              <a:rPr sz="1700" spc="-459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-65" dirty="0">
                <a:latin typeface="Verdana"/>
                <a:cs typeface="Verdana"/>
              </a:rPr>
              <a:t>or </a:t>
            </a:r>
            <a:r>
              <a:rPr sz="1700" dirty="0">
                <a:latin typeface="Verdana"/>
                <a:cs typeface="Verdana"/>
              </a:rPr>
              <a:t>technology.</a:t>
            </a:r>
            <a:endParaRPr sz="1700">
              <a:latin typeface="Verdana"/>
              <a:cs typeface="Verdana"/>
            </a:endParaRPr>
          </a:p>
          <a:p>
            <a:pPr marL="355600" marR="92710" indent="-343535">
              <a:lnSpc>
                <a:spcPts val="1839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-20" dirty="0">
                <a:latin typeface="Verdana"/>
                <a:cs typeface="Verdana"/>
              </a:rPr>
              <a:t>Based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upon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key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advantages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source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technology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we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05" dirty="0">
                <a:latin typeface="Verdana"/>
                <a:cs typeface="Verdana"/>
              </a:rPr>
              <a:t>can  </a:t>
            </a:r>
            <a:r>
              <a:rPr sz="1700" spc="-60" dirty="0">
                <a:latin typeface="Verdana"/>
                <a:cs typeface="Verdana"/>
              </a:rPr>
              <a:t>finally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conclude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that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open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source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deserves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increasing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popularity.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54" y="4783683"/>
            <a:ext cx="6830695" cy="18319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5" dirty="0">
                <a:latin typeface="Verdana"/>
                <a:cs typeface="Verdana"/>
              </a:rPr>
              <a:t>GNU </a:t>
            </a:r>
            <a:r>
              <a:rPr sz="1700" spc="10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Public </a:t>
            </a:r>
            <a:r>
              <a:rPr sz="1700" spc="-20" dirty="0">
                <a:latin typeface="Verdana"/>
                <a:cs typeface="Verdana"/>
              </a:rPr>
              <a:t>License </a:t>
            </a:r>
            <a:r>
              <a:rPr sz="1700" spc="-70" dirty="0">
                <a:latin typeface="Verdana"/>
                <a:cs typeface="Verdana"/>
              </a:rPr>
              <a:t>(GPL)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30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  <a:hlinkClick r:id="rId3"/>
              </a:rPr>
              <a:t>http://www.gnu.org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35" dirty="0">
                <a:latin typeface="Verdana"/>
                <a:cs typeface="Verdana"/>
              </a:rPr>
              <a:t>Source </a:t>
            </a:r>
            <a:r>
              <a:rPr sz="1700" spc="-45" dirty="0">
                <a:latin typeface="Verdana"/>
                <a:cs typeface="Verdana"/>
              </a:rPr>
              <a:t>Licenses</a:t>
            </a:r>
            <a:r>
              <a:rPr sz="1700" spc="-400" dirty="0">
                <a:latin typeface="Verdana"/>
                <a:cs typeface="Verdana"/>
              </a:rPr>
              <a:t> </a:t>
            </a:r>
            <a:r>
              <a:rPr sz="1700" spc="-210" dirty="0">
                <a:latin typeface="Verdana"/>
                <a:cs typeface="Verdana"/>
              </a:rPr>
              <a:t>- </a:t>
            </a:r>
            <a:r>
              <a:rPr sz="1700" spc="-30" dirty="0">
                <a:latin typeface="Verdana"/>
                <a:cs typeface="Verdana"/>
                <a:hlinkClick r:id="rId4"/>
              </a:rPr>
              <a:t>http://opensource.org/licenses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Source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80" dirty="0">
                <a:latin typeface="Verdana"/>
                <a:cs typeface="Verdana"/>
              </a:rPr>
              <a:t>Initiative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&amp;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Information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105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3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5"/>
              </a:rPr>
              <a:t>http://opensource.org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60" dirty="0">
                <a:latin typeface="Verdana"/>
                <a:cs typeface="Verdana"/>
              </a:rPr>
              <a:t>Repository </a:t>
            </a:r>
            <a:r>
              <a:rPr sz="1700" spc="10" dirty="0">
                <a:latin typeface="Verdana"/>
                <a:cs typeface="Verdana"/>
              </a:rPr>
              <a:t>of </a:t>
            </a: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35" dirty="0">
                <a:latin typeface="Verdana"/>
                <a:cs typeface="Verdana"/>
              </a:rPr>
              <a:t>Source </a:t>
            </a:r>
            <a:r>
              <a:rPr sz="1700" spc="-70" dirty="0">
                <a:latin typeface="Verdana"/>
                <a:cs typeface="Verdana"/>
              </a:rPr>
              <a:t>Softwares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195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4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6"/>
              </a:rPr>
              <a:t>http://sourceforge.net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20" dirty="0">
                <a:latin typeface="Verdana"/>
                <a:cs typeface="Verdana"/>
              </a:rPr>
              <a:t>source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15" dirty="0">
                <a:latin typeface="Verdana"/>
                <a:cs typeface="Verdana"/>
              </a:rPr>
              <a:t>development</a:t>
            </a:r>
            <a:r>
              <a:rPr sz="1700" spc="-465" dirty="0">
                <a:latin typeface="Verdana"/>
                <a:cs typeface="Verdana"/>
              </a:rPr>
              <a:t> </a:t>
            </a:r>
            <a:r>
              <a:rPr sz="1700" spc="-229" dirty="0">
                <a:latin typeface="Verdana"/>
                <a:cs typeface="Verdana"/>
              </a:rPr>
              <a:t>–</a:t>
            </a:r>
            <a:r>
              <a:rPr sz="1700" spc="-229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3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7"/>
              </a:rPr>
              <a:t>http://github.com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7203" y="5443410"/>
            <a:ext cx="1168057" cy="1187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634E12-80EC-4531-BBF8-61DAD1845AB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32E784-7F9B-4D2A-876D-47D5DD8B64B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93F0005-6FA7-4C55-A2EE-E3A39E7F5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4C87BF-A341-4163-8E44-860250E0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2AC4FB-58D1-4F24-9F44-C5D4DF7BBA2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9C38DB-27BF-47E3-B2F3-711B31B751E5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1BF84D-F5A6-4DB7-A645-DA7D643953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862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6426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27" y="2486025"/>
            <a:ext cx="7858847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88898" y="2437638"/>
            <a:ext cx="7832725" cy="400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100" spc="395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lang="en-IN" sz="2100" dirty="0">
                <a:latin typeface="Arial"/>
                <a:cs typeface="Arial"/>
              </a:rPr>
              <a:t>In </a:t>
            </a:r>
            <a:r>
              <a:rPr lang="en-IN" sz="2100" spc="-5" dirty="0">
                <a:latin typeface="Arial"/>
                <a:cs typeface="Arial"/>
              </a:rPr>
              <a:t>production and development, </a:t>
            </a:r>
            <a:r>
              <a:rPr lang="en-IN" sz="2100" spc="-10" dirty="0">
                <a:latin typeface="Arial"/>
                <a:cs typeface="Arial"/>
              </a:rPr>
              <a:t>open </a:t>
            </a:r>
            <a:r>
              <a:rPr lang="en-IN" sz="2100" spc="-5" dirty="0">
                <a:latin typeface="Arial"/>
                <a:cs typeface="Arial"/>
              </a:rPr>
              <a:t>source is a </a:t>
            </a:r>
            <a:r>
              <a:rPr lang="en-IN" sz="2100" spc="-20" dirty="0">
                <a:latin typeface="Arial"/>
                <a:cs typeface="Arial"/>
              </a:rPr>
              <a:t>philosophy,</a:t>
            </a:r>
            <a:r>
              <a:rPr lang="en-IN" sz="2100" spc="-125" dirty="0">
                <a:latin typeface="Arial"/>
                <a:cs typeface="Arial"/>
              </a:rPr>
              <a:t> </a:t>
            </a:r>
            <a:r>
              <a:rPr lang="en-IN" sz="2100" spc="-310" dirty="0">
                <a:latin typeface="Arial"/>
                <a:cs typeface="Arial"/>
              </a:rPr>
              <a:t>or  </a:t>
            </a:r>
            <a:r>
              <a:rPr lang="en-IN" sz="2100" spc="-5" dirty="0">
                <a:latin typeface="Arial"/>
                <a:cs typeface="Arial"/>
              </a:rPr>
              <a:t>a methodology </a:t>
            </a:r>
            <a:r>
              <a:rPr lang="en-IN" sz="2100" dirty="0">
                <a:latin typeface="Arial"/>
                <a:cs typeface="Arial"/>
              </a:rPr>
              <a:t>that </a:t>
            </a:r>
            <a:r>
              <a:rPr lang="en-IN" sz="2100" spc="-5" dirty="0">
                <a:latin typeface="Arial"/>
                <a:cs typeface="Arial"/>
              </a:rPr>
              <a:t>promotes free redistribution and </a:t>
            </a:r>
            <a:r>
              <a:rPr lang="en-IN" sz="2100" dirty="0">
                <a:latin typeface="Arial"/>
                <a:cs typeface="Arial"/>
              </a:rPr>
              <a:t>access to  </a:t>
            </a:r>
            <a:r>
              <a:rPr lang="en-IN" sz="2100" spc="-5" dirty="0">
                <a:latin typeface="Arial"/>
                <a:cs typeface="Arial"/>
              </a:rPr>
              <a:t>a product's design or ideas and implementation</a:t>
            </a:r>
            <a:r>
              <a:rPr lang="en-IN" sz="2100" spc="-45" dirty="0">
                <a:latin typeface="Arial"/>
                <a:cs typeface="Arial"/>
              </a:rPr>
              <a:t> </a:t>
            </a:r>
            <a:r>
              <a:rPr lang="en-IN" sz="2100" spc="-5" dirty="0">
                <a:latin typeface="Arial"/>
                <a:cs typeface="Arial"/>
              </a:rPr>
              <a:t>details</a:t>
            </a:r>
            <a:r>
              <a:rPr sz="2100" spc="-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spcBef>
                <a:spcPts val="162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4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free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434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access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 </a:t>
            </a:r>
            <a:r>
              <a:rPr sz="1900" spc="-35" dirty="0">
                <a:latin typeface="Verdana"/>
                <a:cs typeface="Verdana"/>
              </a:rPr>
              <a:t>over</a:t>
            </a:r>
            <a:r>
              <a:rPr sz="1900" spc="-495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time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 </a:t>
            </a:r>
            <a:r>
              <a:rPr sz="1900" spc="-30" dirty="0">
                <a:latin typeface="Verdana"/>
                <a:cs typeface="Verdana"/>
              </a:rPr>
              <a:t>not</a:t>
            </a:r>
            <a:r>
              <a:rPr sz="1900" spc="-459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closed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as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reuse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75" dirty="0">
                <a:latin typeface="Verdana"/>
                <a:cs typeface="Verdana"/>
              </a:rPr>
              <a:t>change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as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any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85" dirty="0">
                <a:latin typeface="Verdana"/>
                <a:cs typeface="Verdana"/>
              </a:rPr>
              <a:t>place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for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anyone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9400" y="4369180"/>
            <a:ext cx="2205481" cy="2205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FA95B0-B812-41C2-AC87-240A8E4E89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298996-CC38-409A-A8CC-653973AF0A6B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3A4867-58D5-4844-A770-A181A100F0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39005"/>
            <a:ext cx="7721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132" y="2313801"/>
            <a:ext cx="7350125" cy="2613536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55600" marR="7112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dirty="0">
                <a:latin typeface="Verdana"/>
                <a:cs typeface="Verdana"/>
              </a:rPr>
              <a:t>The concept of free sharing of technological information  existed long before computers.</a:t>
            </a: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lang="en-US" sz="1800" dirty="0">
                <a:latin typeface="Verdana"/>
                <a:cs typeface="Arial"/>
              </a:rPr>
              <a:t>Richard Stallma</a:t>
            </a:r>
            <a:r>
              <a:rPr lang="en-US" dirty="0">
                <a:latin typeface="Verdana"/>
                <a:cs typeface="Arial"/>
              </a:rPr>
              <a:t>n in 1984 created GNU project</a:t>
            </a:r>
            <a:r>
              <a:rPr sz="1800" dirty="0">
                <a:latin typeface="Verdana"/>
                <a:cs typeface="Verdana"/>
              </a:rPr>
              <a:t>.</a:t>
            </a:r>
            <a:endParaRPr lang="en-US"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lang="en-IN" dirty="0">
                <a:latin typeface="Verdana"/>
                <a:cs typeface="Verdana"/>
              </a:rPr>
              <a:t>	Free Software Foundation. Society needs Freedom.</a:t>
            </a:r>
            <a:endParaRPr sz="1800" dirty="0">
              <a:latin typeface="Verdana"/>
              <a:cs typeface="Verdana"/>
            </a:endParaRPr>
          </a:p>
          <a:p>
            <a:pPr marL="355600" marR="16065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dirty="0">
                <a:latin typeface="Verdana"/>
                <a:cs typeface="Verdana"/>
              </a:rPr>
              <a:t>The term Open Source was adopted by a group of people  held at Palo Alto, California. "Open Source Summit" organized  in April 1998 by technology publisher Tim O'Reilly.</a:t>
            </a:r>
          </a:p>
        </p:txBody>
      </p:sp>
      <p:sp>
        <p:nvSpPr>
          <p:cNvPr id="6" name="object 6"/>
          <p:cNvSpPr/>
          <p:nvPr/>
        </p:nvSpPr>
        <p:spPr>
          <a:xfrm>
            <a:off x="7418196" y="5313089"/>
            <a:ext cx="1599437" cy="145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07CCC8-4E1E-4FDC-8160-CEA24E1525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B92614-F7AD-4AA0-8D60-0782312330A4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539C60-0FDE-4C63-9243-91143F5AD6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849" y="730603"/>
            <a:ext cx="7188302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OPEN</a:t>
            </a:r>
            <a:r>
              <a:rPr sz="35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555" y="2699004"/>
            <a:ext cx="5824982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521432"/>
            <a:ext cx="5801360" cy="35617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40" dirty="0">
                <a:latin typeface="Verdana"/>
                <a:cs typeface="Verdana"/>
              </a:rPr>
              <a:t>Source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Code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30" dirty="0">
                <a:latin typeface="Verdana"/>
                <a:cs typeface="Verdana"/>
              </a:rPr>
              <a:t>Derived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Works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55" dirty="0">
                <a:latin typeface="Verdana"/>
                <a:cs typeface="Verdana"/>
              </a:rPr>
              <a:t>Free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Redistribution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00" dirty="0">
                <a:latin typeface="Verdana"/>
                <a:cs typeface="Verdana"/>
              </a:rPr>
              <a:t>Distribution </a:t>
            </a:r>
            <a:r>
              <a:rPr sz="2000" spc="5" dirty="0">
                <a:latin typeface="Verdana"/>
                <a:cs typeface="Verdana"/>
              </a:rPr>
              <a:t>of</a:t>
            </a:r>
            <a:r>
              <a:rPr sz="2000" spc="-27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License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10" dirty="0">
                <a:latin typeface="Verdana"/>
                <a:cs typeface="Verdana"/>
              </a:rPr>
              <a:t>Integrity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52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The </a:t>
            </a:r>
            <a:r>
              <a:rPr sz="2000" spc="-85" dirty="0">
                <a:latin typeface="Verdana"/>
                <a:cs typeface="Verdana"/>
              </a:rPr>
              <a:t>Author's </a:t>
            </a:r>
            <a:r>
              <a:rPr sz="2000" spc="-40" dirty="0">
                <a:latin typeface="Verdana"/>
                <a:cs typeface="Verdana"/>
              </a:rPr>
              <a:t>Source </a:t>
            </a:r>
            <a:r>
              <a:rPr sz="2000" spc="135" dirty="0">
                <a:latin typeface="Verdana"/>
                <a:cs typeface="Verdana"/>
              </a:rPr>
              <a:t>Code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35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-30" dirty="0">
                <a:latin typeface="Verdana"/>
                <a:cs typeface="Verdana"/>
              </a:rPr>
              <a:t>License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Must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Restrict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Other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Software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-24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40" dirty="0">
                <a:latin typeface="Verdana"/>
                <a:cs typeface="Verdana"/>
              </a:rPr>
              <a:t>No </a:t>
            </a:r>
            <a:r>
              <a:rPr sz="2000" spc="-70" dirty="0">
                <a:latin typeface="Verdana"/>
                <a:cs typeface="Verdana"/>
              </a:rPr>
              <a:t>Discrimination </a:t>
            </a:r>
            <a:r>
              <a:rPr sz="2000" spc="-30" dirty="0">
                <a:latin typeface="Verdana"/>
                <a:cs typeface="Verdana"/>
              </a:rPr>
              <a:t>Against </a:t>
            </a:r>
            <a:r>
              <a:rPr sz="2000" spc="-90" dirty="0">
                <a:latin typeface="Verdana"/>
                <a:cs typeface="Verdana"/>
              </a:rPr>
              <a:t>Persons </a:t>
            </a:r>
            <a:r>
              <a:rPr sz="2000" spc="-85" dirty="0">
                <a:latin typeface="Verdana"/>
                <a:cs typeface="Verdana"/>
              </a:rPr>
              <a:t>or </a:t>
            </a:r>
            <a:r>
              <a:rPr sz="2000" spc="-30" dirty="0">
                <a:latin typeface="Verdana"/>
                <a:cs typeface="Verdana"/>
              </a:rPr>
              <a:t>Groups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36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40" dirty="0">
                <a:latin typeface="Verdana"/>
                <a:cs typeface="Verdana"/>
              </a:rPr>
              <a:t>No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Discrimination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Against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Fields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Endeavor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9457" y="5640946"/>
            <a:ext cx="2304541" cy="121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2F45F6-2D85-4B42-9EB3-3B90C7910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AB8A57C-ADEA-429E-ABE3-01E6F5232DFB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003A2-499B-4DDA-BFEA-0FA0548D4A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7188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IN" sz="4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804" y="2367161"/>
            <a:ext cx="8121015" cy="4491355"/>
            <a:chOff x="757804" y="2367161"/>
            <a:chExt cx="8121015" cy="4491355"/>
          </a:xfrm>
        </p:grpSpPr>
        <p:sp>
          <p:nvSpPr>
            <p:cNvPr id="5" name="object 5"/>
            <p:cNvSpPr/>
            <p:nvPr/>
          </p:nvSpPr>
          <p:spPr>
            <a:xfrm>
              <a:off x="757804" y="2367161"/>
              <a:ext cx="8120643" cy="4490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1192" y="2410816"/>
              <a:ext cx="8033766" cy="4406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113700-674E-4FE8-9E3D-49DE6EEC899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5AC301-B8B6-4CDD-8D9E-C9D041B704EB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8782A7-AC42-42D3-AEFA-A0724EAEF7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7721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OPEN</a:t>
            </a:r>
            <a:r>
              <a:rPr sz="4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000" y="2712039"/>
            <a:ext cx="2463943" cy="331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197" y="2683002"/>
            <a:ext cx="243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Application software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97" y="3335528"/>
            <a:ext cx="1886585" cy="26714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7-Zip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Eclipse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GIMP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Chromium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Blender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Mozilla</a:t>
            </a:r>
            <a:r>
              <a:rPr sz="1800" spc="-25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Verdana"/>
                <a:cs typeface="Verdana"/>
              </a:rPr>
              <a:t>Firefox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70" dirty="0">
                <a:solidFill>
                  <a:srgbClr val="FF0000"/>
                </a:solidFill>
                <a:latin typeface="Verdana"/>
                <a:cs typeface="Verdana"/>
              </a:rPr>
              <a:t>Open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Verdana"/>
                <a:cs typeface="Verdana"/>
              </a:rPr>
              <a:t>Office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1475" y="2745412"/>
            <a:ext cx="2189422" cy="309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7857" y="2716733"/>
            <a:ext cx="2158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Operating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Systems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8687" y="2712004"/>
            <a:ext cx="2870859" cy="3144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4772" y="2683890"/>
            <a:ext cx="283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Programming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Language</a:t>
            </a:r>
            <a:r>
              <a:rPr sz="1800" b="1" spc="-114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17350"/>
              </p:ext>
            </p:extLst>
          </p:nvPr>
        </p:nvGraphicFramePr>
        <p:xfrm>
          <a:off x="3408807" y="3506019"/>
          <a:ext cx="4327524" cy="2340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75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Android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3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Perl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51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12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Linux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PHP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608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14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FreeBSD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7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Python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5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ReactOS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14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Ruby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65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Haiku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14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PHDL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431">
                <a:tc>
                  <a:txBody>
                    <a:bodyPr/>
                    <a:lstStyle/>
                    <a:p>
                      <a:pPr marR="29845" algn="ctr">
                        <a:lnSpc>
                          <a:spcPts val="2095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  <a:spcBef>
                          <a:spcPts val="630"/>
                        </a:spcBef>
                      </a:pPr>
                      <a:r>
                        <a:rPr sz="1800" spc="-7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FreeDOS</a:t>
                      </a:r>
                      <a:endParaRPr sz="1800" dirty="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8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Prolog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7DE27-85C9-43D4-9B31-52BE88CE3E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E110969-714D-4F4E-88B2-2941749EC5D4}" type="datetime1">
              <a:rPr lang="en-US" smtClean="0"/>
              <a:t>9/4/2023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DB66913-F3D9-49EE-9BC6-C8A5D468B8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703" y="533400"/>
            <a:ext cx="7898593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255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DIGITAL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2133600"/>
            <a:ext cx="9144000" cy="4622165"/>
            <a:chOff x="0" y="2236092"/>
            <a:chExt cx="9144000" cy="4622165"/>
          </a:xfrm>
        </p:grpSpPr>
        <p:sp>
          <p:nvSpPr>
            <p:cNvPr id="5" name="object 5"/>
            <p:cNvSpPr/>
            <p:nvPr/>
          </p:nvSpPr>
          <p:spPr>
            <a:xfrm>
              <a:off x="0" y="2236092"/>
              <a:ext cx="7191375" cy="46219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58" y="2279522"/>
              <a:ext cx="7125081" cy="4578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1692" y="2434056"/>
              <a:ext cx="1407795" cy="8886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4781" y="3839832"/>
              <a:ext cx="1879218" cy="728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2748" y="5125847"/>
              <a:ext cx="1783460" cy="13909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876E38-B03F-4549-9C91-762EFAEE69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B30A09-239F-4499-858E-C6C2DBE0AAC3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E34E1D6-00A5-49BA-B54B-C7DA691BA4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53739"/>
            <a:ext cx="6797549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342900">
              <a:lnSpc>
                <a:spcPct val="100000"/>
              </a:lnSpc>
              <a:spcBef>
                <a:spcPts val="100"/>
              </a:spcBef>
              <a:tabLst>
                <a:tab pos="53975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pc="-60" dirty="0"/>
              <a:t>Linux-based </a:t>
            </a:r>
            <a:r>
              <a:rPr spc="-5" dirty="0"/>
              <a:t>operating </a:t>
            </a:r>
            <a:r>
              <a:rPr spc="-114" dirty="0"/>
              <a:t>system </a:t>
            </a:r>
            <a:r>
              <a:rPr spc="5" dirty="0"/>
              <a:t>designed </a:t>
            </a:r>
            <a:r>
              <a:rPr spc="-85" dirty="0"/>
              <a:t>primarily </a:t>
            </a:r>
            <a:r>
              <a:rPr spc="-70" dirty="0"/>
              <a:t>for</a:t>
            </a:r>
            <a:r>
              <a:rPr spc="-480" dirty="0"/>
              <a:t> </a:t>
            </a:r>
            <a:r>
              <a:rPr spc="-5" dirty="0"/>
              <a:t>touchscreen  mobile</a:t>
            </a:r>
            <a:r>
              <a:rPr spc="-175" dirty="0"/>
              <a:t> </a:t>
            </a:r>
            <a:r>
              <a:rPr spc="15" dirty="0"/>
              <a:t>devices</a:t>
            </a:r>
            <a:r>
              <a:rPr spc="-160" dirty="0"/>
              <a:t> </a:t>
            </a:r>
            <a:r>
              <a:rPr spc="-30" dirty="0"/>
              <a:t>such</a:t>
            </a:r>
            <a:r>
              <a:rPr spc="-125" dirty="0"/>
              <a:t> </a:t>
            </a:r>
            <a:r>
              <a:rPr spc="-55" dirty="0"/>
              <a:t>as</a:t>
            </a:r>
            <a:r>
              <a:rPr spc="-140" dirty="0"/>
              <a:t> </a:t>
            </a:r>
            <a:r>
              <a:rPr spc="-55" dirty="0"/>
              <a:t>smartphones</a:t>
            </a:r>
            <a:r>
              <a:rPr spc="-100" dirty="0"/>
              <a:t> </a:t>
            </a:r>
            <a:r>
              <a:rPr spc="65" dirty="0"/>
              <a:t>and</a:t>
            </a:r>
            <a:r>
              <a:rPr spc="-120" dirty="0"/>
              <a:t> </a:t>
            </a:r>
            <a:r>
              <a:rPr spc="-5" dirty="0"/>
              <a:t>tablet</a:t>
            </a:r>
            <a:r>
              <a:rPr spc="-125" dirty="0"/>
              <a:t> </a:t>
            </a:r>
            <a:r>
              <a:rPr spc="-35" dirty="0"/>
              <a:t>computers.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</a:tabLst>
            </a:pPr>
            <a:r>
              <a:rPr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dirty="0"/>
              <a:t>Android</a:t>
            </a:r>
            <a:r>
              <a:rPr spc="-180" dirty="0"/>
              <a:t> is</a:t>
            </a:r>
            <a:r>
              <a:rPr spc="-160" dirty="0"/>
              <a:t> </a:t>
            </a:r>
            <a:r>
              <a:rPr spc="55" dirty="0"/>
              <a:t>open</a:t>
            </a:r>
            <a:r>
              <a:rPr spc="-120" dirty="0"/>
              <a:t> </a:t>
            </a:r>
            <a:r>
              <a:rPr spc="-20" dirty="0"/>
              <a:t>source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135" dirty="0"/>
              <a:t> </a:t>
            </a:r>
            <a:r>
              <a:rPr spc="65" dirty="0"/>
              <a:t>Google</a:t>
            </a:r>
            <a:r>
              <a:rPr spc="-145" dirty="0"/>
              <a:t> </a:t>
            </a:r>
            <a:r>
              <a:rPr spc="-55" dirty="0"/>
              <a:t>releases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105" dirty="0"/>
              <a:t> </a:t>
            </a:r>
            <a:r>
              <a:rPr spc="125" dirty="0"/>
              <a:t>code</a:t>
            </a:r>
            <a:r>
              <a:rPr spc="-140" dirty="0"/>
              <a:t> </a:t>
            </a:r>
            <a:r>
              <a:rPr spc="-25" dirty="0"/>
              <a:t>under</a:t>
            </a:r>
            <a:r>
              <a:rPr spc="-105" dirty="0"/>
              <a:t> </a:t>
            </a:r>
            <a:r>
              <a:rPr spc="-25" dirty="0"/>
              <a:t>the</a:t>
            </a:r>
          </a:p>
          <a:p>
            <a:pPr marL="539750">
              <a:lnSpc>
                <a:spcPct val="100000"/>
              </a:lnSpc>
            </a:pPr>
            <a:r>
              <a:rPr spc="105" dirty="0"/>
              <a:t>Apache</a:t>
            </a:r>
            <a:r>
              <a:rPr spc="-150" dirty="0"/>
              <a:t> </a:t>
            </a:r>
            <a:r>
              <a:rPr spc="-25" dirty="0"/>
              <a:t>License</a:t>
            </a:r>
            <a:r>
              <a:rPr spc="-130" dirty="0"/>
              <a:t> </a:t>
            </a:r>
            <a:r>
              <a:rPr spc="-40" dirty="0"/>
              <a:t>after</a:t>
            </a:r>
            <a:r>
              <a:rPr spc="-110" dirty="0"/>
              <a:t> </a:t>
            </a:r>
            <a:r>
              <a:rPr dirty="0"/>
              <a:t>acquiring</a:t>
            </a:r>
            <a:r>
              <a:rPr spc="-165" dirty="0"/>
              <a:t> </a:t>
            </a:r>
            <a:r>
              <a:rPr spc="-110" dirty="0"/>
              <a:t>it</a:t>
            </a:r>
            <a:r>
              <a:rPr spc="-155" dirty="0"/>
              <a:t> </a:t>
            </a:r>
            <a:r>
              <a:rPr spc="-75" dirty="0"/>
              <a:t>from</a:t>
            </a:r>
            <a:r>
              <a:rPr spc="-135" dirty="0"/>
              <a:t> </a:t>
            </a:r>
            <a:r>
              <a:rPr dirty="0"/>
              <a:t>Android</a:t>
            </a:r>
            <a:r>
              <a:rPr spc="-165" dirty="0"/>
              <a:t> </a:t>
            </a:r>
            <a:r>
              <a:rPr spc="-80" dirty="0"/>
              <a:t>Inc.</a:t>
            </a:r>
          </a:p>
          <a:p>
            <a:pPr marL="539750" marR="72390" indent="-342900">
              <a:lnSpc>
                <a:spcPct val="100000"/>
              </a:lnSpc>
              <a:spcBef>
                <a:spcPts val="1030"/>
              </a:spcBef>
              <a:tabLst>
                <a:tab pos="53975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pc="-30" dirty="0"/>
              <a:t>Most widely </a:t>
            </a:r>
            <a:r>
              <a:rPr spc="-25" dirty="0"/>
              <a:t>used </a:t>
            </a:r>
            <a:r>
              <a:rPr spc="-5" dirty="0"/>
              <a:t>mobile </a:t>
            </a:r>
            <a:r>
              <a:rPr spc="-40" dirty="0"/>
              <a:t>platform </a:t>
            </a:r>
            <a:r>
              <a:rPr spc="-75" dirty="0"/>
              <a:t>with </a:t>
            </a:r>
            <a:r>
              <a:rPr spc="-30" dirty="0"/>
              <a:t>over </a:t>
            </a:r>
            <a:r>
              <a:rPr spc="-160" dirty="0"/>
              <a:t>7,00,000 </a:t>
            </a:r>
            <a:r>
              <a:rPr spc="20" dirty="0"/>
              <a:t>apps </a:t>
            </a:r>
            <a:r>
              <a:rPr spc="-80" dirty="0"/>
              <a:t>in  </a:t>
            </a:r>
            <a:r>
              <a:rPr spc="50" dirty="0"/>
              <a:t>google</a:t>
            </a:r>
            <a:r>
              <a:rPr spc="-145" dirty="0"/>
              <a:t> </a:t>
            </a:r>
            <a:r>
              <a:rPr dirty="0"/>
              <a:t>play</a:t>
            </a:r>
            <a:r>
              <a:rPr spc="-145" dirty="0"/>
              <a:t> </a:t>
            </a:r>
            <a:r>
              <a:rPr spc="-100" dirty="0"/>
              <a:t>store,</a:t>
            </a:r>
            <a:r>
              <a:rPr spc="-105" dirty="0"/>
              <a:t> </a:t>
            </a:r>
            <a:r>
              <a:rPr spc="-30" dirty="0"/>
              <a:t>over</a:t>
            </a:r>
            <a:r>
              <a:rPr spc="-140" dirty="0"/>
              <a:t> </a:t>
            </a:r>
            <a:r>
              <a:rPr spc="-150" dirty="0"/>
              <a:t>25</a:t>
            </a:r>
            <a:r>
              <a:rPr spc="-130" dirty="0"/>
              <a:t> </a:t>
            </a:r>
            <a:r>
              <a:rPr spc="-50" dirty="0"/>
              <a:t>billion</a:t>
            </a:r>
            <a:r>
              <a:rPr spc="-190" dirty="0"/>
              <a:t> </a:t>
            </a:r>
            <a:r>
              <a:rPr spc="114" dirty="0"/>
              <a:t>app</a:t>
            </a:r>
            <a:r>
              <a:rPr spc="-140" dirty="0"/>
              <a:t> </a:t>
            </a:r>
            <a:r>
              <a:rPr spc="10" dirty="0"/>
              <a:t>downloads</a:t>
            </a:r>
            <a:r>
              <a:rPr spc="-90" dirty="0"/>
              <a:t> </a:t>
            </a:r>
            <a:r>
              <a:rPr spc="-75" dirty="0"/>
              <a:t>with</a:t>
            </a:r>
            <a:r>
              <a:rPr spc="-90" dirty="0"/>
              <a:t> </a:t>
            </a:r>
            <a:r>
              <a:rPr spc="-155" dirty="0"/>
              <a:t>750</a:t>
            </a:r>
            <a:r>
              <a:rPr spc="-120" dirty="0"/>
              <a:t> </a:t>
            </a:r>
            <a:r>
              <a:rPr spc="-75" dirty="0"/>
              <a:t>million  </a:t>
            </a:r>
            <a:r>
              <a:rPr spc="15" dirty="0"/>
              <a:t>devices </a:t>
            </a:r>
            <a:r>
              <a:rPr spc="-65" dirty="0"/>
              <a:t>running </a:t>
            </a:r>
            <a:r>
              <a:rPr spc="20" dirty="0"/>
              <a:t>on</a:t>
            </a:r>
            <a:r>
              <a:rPr spc="-390" dirty="0"/>
              <a:t> </a:t>
            </a:r>
            <a:r>
              <a:rPr spc="-20" dirty="0"/>
              <a:t>Android.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  <a:tab pos="462788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dirty="0"/>
              <a:t>Android</a:t>
            </a:r>
            <a:r>
              <a:rPr spc="-165" dirty="0"/>
              <a:t> </a:t>
            </a:r>
            <a:r>
              <a:rPr spc="-40" dirty="0"/>
              <a:t>Source</a:t>
            </a:r>
            <a:r>
              <a:rPr spc="-120" dirty="0"/>
              <a:t> </a:t>
            </a:r>
            <a:r>
              <a:rPr spc="125" dirty="0"/>
              <a:t>Code</a:t>
            </a:r>
            <a:r>
              <a:rPr spc="-125" dirty="0"/>
              <a:t> </a:t>
            </a:r>
            <a:r>
              <a:rPr spc="15" dirty="0"/>
              <a:t>Available</a:t>
            </a:r>
            <a:r>
              <a:rPr spc="-165" dirty="0"/>
              <a:t> </a:t>
            </a:r>
            <a:r>
              <a:rPr spc="15" dirty="0"/>
              <a:t>at</a:t>
            </a:r>
            <a:r>
              <a:rPr spc="-135" dirty="0"/>
              <a:t> </a:t>
            </a:r>
            <a:r>
              <a:rPr spc="-320" dirty="0"/>
              <a:t>:	</a:t>
            </a:r>
            <a:r>
              <a:rPr u="heavy" spc="-3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2"/>
              </a:rPr>
              <a:t>http://source.android.com/</a:t>
            </a:r>
          </a:p>
        </p:txBody>
      </p:sp>
      <p:sp>
        <p:nvSpPr>
          <p:cNvPr id="4" name="object 4"/>
          <p:cNvSpPr/>
          <p:nvPr/>
        </p:nvSpPr>
        <p:spPr>
          <a:xfrm>
            <a:off x="879289" y="2439198"/>
            <a:ext cx="7578997" cy="2610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5030" y="0"/>
            <a:ext cx="1918969" cy="1961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199" y="5150523"/>
            <a:ext cx="4610100" cy="1513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4795" y="5150483"/>
            <a:ext cx="3696208" cy="17075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EDA6FA-47B3-49F7-9867-09D26965B3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FE2ED7-8737-490C-8DDA-AC4508D0A7CF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2C6A24-A12F-4EAC-B5B9-A726E8C90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46" y="398994"/>
            <a:ext cx="72094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17415" algn="l"/>
              </a:tabLst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4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4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MPLES</a:t>
            </a:r>
            <a:r>
              <a:rPr sz="40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447" y="2154935"/>
            <a:ext cx="8871204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692" y="2255647"/>
            <a:ext cx="8488680" cy="132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-110" dirty="0">
                <a:latin typeface="Verdana"/>
                <a:cs typeface="Verdana"/>
              </a:rPr>
              <a:t>Linux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is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computer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operating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system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assembled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under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model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free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and  </a:t>
            </a:r>
            <a:r>
              <a:rPr sz="1700" spc="60" dirty="0">
                <a:latin typeface="Verdana"/>
                <a:cs typeface="Verdana"/>
              </a:rPr>
              <a:t>open </a:t>
            </a:r>
            <a:r>
              <a:rPr sz="1700" spc="-20" dirty="0">
                <a:latin typeface="Verdana"/>
                <a:cs typeface="Verdana"/>
              </a:rPr>
              <a:t>source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15" dirty="0">
                <a:latin typeface="Verdana"/>
                <a:cs typeface="Verdana"/>
              </a:rPr>
              <a:t>development </a:t>
            </a:r>
            <a:r>
              <a:rPr sz="1700" spc="65" dirty="0">
                <a:latin typeface="Verdana"/>
                <a:cs typeface="Verdana"/>
              </a:rPr>
              <a:t>and </a:t>
            </a:r>
            <a:r>
              <a:rPr sz="1700" spc="-80" dirty="0">
                <a:latin typeface="Verdana"/>
                <a:cs typeface="Verdana"/>
              </a:rPr>
              <a:t>distribution. </a:t>
            </a:r>
            <a:r>
              <a:rPr sz="1700" spc="-5" dirty="0">
                <a:latin typeface="Verdana"/>
                <a:cs typeface="Verdana"/>
              </a:rPr>
              <a:t>Originated </a:t>
            </a:r>
            <a:r>
              <a:rPr sz="1700" spc="-85" dirty="0">
                <a:latin typeface="Verdana"/>
                <a:cs typeface="Verdana"/>
              </a:rPr>
              <a:t>in </a:t>
            </a:r>
            <a:r>
              <a:rPr sz="1700" spc="-20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GNU  </a:t>
            </a:r>
            <a:r>
              <a:rPr sz="1700" spc="-45" dirty="0">
                <a:latin typeface="Verdana"/>
                <a:cs typeface="Verdana"/>
              </a:rPr>
              <a:t>Project,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initiated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40" dirty="0">
                <a:latin typeface="Verdana"/>
                <a:cs typeface="Verdana"/>
              </a:rPr>
              <a:t>1983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by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Richard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70" dirty="0">
                <a:latin typeface="Verdana"/>
                <a:cs typeface="Verdana"/>
              </a:rPr>
              <a:t>Stallman,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Free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Software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Foundation.  </a:t>
            </a:r>
            <a:r>
              <a:rPr sz="1700" spc="25" dirty="0">
                <a:latin typeface="Verdana"/>
                <a:cs typeface="Verdana"/>
              </a:rPr>
              <a:t>More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than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65" dirty="0">
                <a:latin typeface="Verdana"/>
                <a:cs typeface="Verdana"/>
              </a:rPr>
              <a:t>90%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today’s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supercomputers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use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Linux.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200" dirty="0">
                <a:latin typeface="Verdana"/>
                <a:cs typeface="Verdana"/>
              </a:rPr>
              <a:t>It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powers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around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40" dirty="0">
                <a:latin typeface="Verdana"/>
                <a:cs typeface="Verdana"/>
              </a:rPr>
              <a:t>4.8%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  </a:t>
            </a:r>
            <a:r>
              <a:rPr sz="1700" spc="-15" dirty="0">
                <a:latin typeface="Verdana"/>
                <a:cs typeface="Verdana"/>
              </a:rPr>
              <a:t>todays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modern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computers.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Thousands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distros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available.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8196" y="177037"/>
            <a:ext cx="1466469" cy="169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93489"/>
            <a:ext cx="6143243" cy="316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2738" y="4170331"/>
            <a:ext cx="2731262" cy="2656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62168E-DC4D-4AAB-8FF5-3BFF90F17B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8CE130-D53E-484A-BFCA-55221944A4DD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9FC873-1F84-436D-A089-E358CA018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344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 Of Open Source Development</vt:lpstr>
      <vt:lpstr>WHAT IS OPEN SOURCE ?</vt:lpstr>
      <vt:lpstr>HISTORY OF OPEN SOURCE</vt:lpstr>
      <vt:lpstr>CRITERIA FOR OPEN SOURCE</vt:lpstr>
      <vt:lpstr>HOW OPEN SOURCE WORKS ?</vt:lpstr>
      <vt:lpstr>EXAMPLES OF OPEN SOURCE</vt:lpstr>
      <vt:lpstr>OPEN SOURCE DIGITAL CONTENT</vt:lpstr>
      <vt:lpstr>MORE EXAMPLES- ANDROID</vt:lpstr>
      <vt:lpstr>MORE EXAMPLES - LINUX</vt:lpstr>
      <vt:lpstr>ADVANTAGES OF OPEN SOURCE</vt:lpstr>
      <vt:lpstr>SOME DISADVANTAGES OF OPEN SOURCE</vt:lpstr>
      <vt:lpstr>OPEN SOURCE OFFICE SOFTWARES</vt:lpstr>
      <vt:lpstr>LICENSE AND COPYRIGHTS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NINAD SAHARE</dc:creator>
  <cp:lastModifiedBy>Windows User</cp:lastModifiedBy>
  <cp:revision>24</cp:revision>
  <dcterms:created xsi:type="dcterms:W3CDTF">2020-12-18T13:06:55Z</dcterms:created>
  <dcterms:modified xsi:type="dcterms:W3CDTF">2023-09-04T07:36:22Z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2020-12-18T00:00:00Z</vt:filetime>
  </property>
</Properties>
</file>