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50" y="12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4352" y="1229447"/>
            <a:ext cx="4459880" cy="1328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24755" y="4277867"/>
            <a:ext cx="1671066" cy="3947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3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bustabit.com/play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jp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g"/><Relationship Id="rId11" Type="http://schemas.openxmlformats.org/officeDocument/2006/relationships/image" Target="../media/image22.jpg"/><Relationship Id="rId5" Type="http://schemas.openxmlformats.org/officeDocument/2006/relationships/image" Target="../media/image16.jpg"/><Relationship Id="rId15" Type="http://schemas.openxmlformats.org/officeDocument/2006/relationships/image" Target="../media/image26.jpg"/><Relationship Id="rId10" Type="http://schemas.openxmlformats.org/officeDocument/2006/relationships/image" Target="../media/image21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30CB001-5348-44A7-93AD-AB60E69ED8C9}"/>
              </a:ext>
            </a:extLst>
          </p:cNvPr>
          <p:cNvSpPr txBox="1"/>
          <p:nvPr/>
        </p:nvSpPr>
        <p:spPr>
          <a:xfrm>
            <a:off x="838200" y="2819400"/>
            <a:ext cx="58674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Name </a:t>
            </a:r>
            <a:r>
              <a:rPr lang="en-US" sz="2000" dirty="0" smtClean="0"/>
              <a:t>:- </a:t>
            </a:r>
            <a:r>
              <a:rPr lang="en-US" sz="2000" dirty="0" err="1" smtClean="0"/>
              <a:t>Shirke</a:t>
            </a:r>
            <a:r>
              <a:rPr lang="en-US" sz="2000" dirty="0" smtClean="0"/>
              <a:t> </a:t>
            </a:r>
            <a:r>
              <a:rPr lang="en-US" sz="2000" dirty="0" err="1" smtClean="0"/>
              <a:t>Shubham</a:t>
            </a:r>
            <a:r>
              <a:rPr lang="en-US" sz="2000" dirty="0" smtClean="0"/>
              <a:t> </a:t>
            </a:r>
            <a:r>
              <a:rPr lang="en-US" sz="2000" smtClean="0"/>
              <a:t>B.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64878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0814" y="2099310"/>
            <a:ext cx="3739515" cy="1129030"/>
          </a:xfrm>
          <a:custGeom>
            <a:avLst/>
            <a:gdLst/>
            <a:ahLst/>
            <a:cxnLst/>
            <a:rect l="l" t="t" r="r" b="b"/>
            <a:pathLst>
              <a:path w="3739515" h="1129030">
                <a:moveTo>
                  <a:pt x="3737610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1126997"/>
                </a:lnTo>
                <a:lnTo>
                  <a:pt x="1524" y="1128521"/>
                </a:lnTo>
                <a:lnTo>
                  <a:pt x="3737610" y="1128521"/>
                </a:lnTo>
                <a:lnTo>
                  <a:pt x="3739134" y="1126997"/>
                </a:lnTo>
                <a:lnTo>
                  <a:pt x="3739134" y="1126235"/>
                </a:lnTo>
                <a:lnTo>
                  <a:pt x="5334" y="1126235"/>
                </a:lnTo>
                <a:lnTo>
                  <a:pt x="2286" y="1123949"/>
                </a:lnTo>
                <a:lnTo>
                  <a:pt x="5334" y="1123949"/>
                </a:lnTo>
                <a:lnTo>
                  <a:pt x="5334" y="5333"/>
                </a:lnTo>
                <a:lnTo>
                  <a:pt x="2285" y="5333"/>
                </a:lnTo>
                <a:lnTo>
                  <a:pt x="5334" y="2285"/>
                </a:lnTo>
                <a:lnTo>
                  <a:pt x="3739134" y="2285"/>
                </a:lnTo>
                <a:lnTo>
                  <a:pt x="3739134" y="1523"/>
                </a:lnTo>
                <a:lnTo>
                  <a:pt x="3737610" y="0"/>
                </a:lnTo>
                <a:close/>
              </a:path>
              <a:path w="3739515" h="1129030">
                <a:moveTo>
                  <a:pt x="5334" y="1123949"/>
                </a:moveTo>
                <a:lnTo>
                  <a:pt x="2286" y="1123949"/>
                </a:lnTo>
                <a:lnTo>
                  <a:pt x="5334" y="1126235"/>
                </a:lnTo>
                <a:lnTo>
                  <a:pt x="5334" y="1123949"/>
                </a:lnTo>
                <a:close/>
              </a:path>
              <a:path w="3739515" h="1129030">
                <a:moveTo>
                  <a:pt x="3733800" y="1123949"/>
                </a:moveTo>
                <a:lnTo>
                  <a:pt x="5334" y="1123949"/>
                </a:lnTo>
                <a:lnTo>
                  <a:pt x="5334" y="1126235"/>
                </a:lnTo>
                <a:lnTo>
                  <a:pt x="3733800" y="1126235"/>
                </a:lnTo>
                <a:lnTo>
                  <a:pt x="3733800" y="1123949"/>
                </a:lnTo>
                <a:close/>
              </a:path>
              <a:path w="3739515" h="1129030">
                <a:moveTo>
                  <a:pt x="3733800" y="2285"/>
                </a:moveTo>
                <a:lnTo>
                  <a:pt x="3733800" y="1126235"/>
                </a:lnTo>
                <a:lnTo>
                  <a:pt x="3736086" y="1123949"/>
                </a:lnTo>
                <a:lnTo>
                  <a:pt x="3739134" y="1123949"/>
                </a:lnTo>
                <a:lnTo>
                  <a:pt x="3739134" y="5333"/>
                </a:lnTo>
                <a:lnTo>
                  <a:pt x="3736086" y="5333"/>
                </a:lnTo>
                <a:lnTo>
                  <a:pt x="3733800" y="2285"/>
                </a:lnTo>
                <a:close/>
              </a:path>
              <a:path w="3739515" h="1129030">
                <a:moveTo>
                  <a:pt x="3739134" y="1123949"/>
                </a:moveTo>
                <a:lnTo>
                  <a:pt x="3736086" y="1123949"/>
                </a:lnTo>
                <a:lnTo>
                  <a:pt x="3733800" y="1126235"/>
                </a:lnTo>
                <a:lnTo>
                  <a:pt x="3739134" y="1126235"/>
                </a:lnTo>
                <a:lnTo>
                  <a:pt x="3739134" y="1123949"/>
                </a:lnTo>
                <a:close/>
              </a:path>
              <a:path w="3739515" h="1129030">
                <a:moveTo>
                  <a:pt x="5334" y="2285"/>
                </a:moveTo>
                <a:lnTo>
                  <a:pt x="2285" y="5333"/>
                </a:lnTo>
                <a:lnTo>
                  <a:pt x="5334" y="5333"/>
                </a:lnTo>
                <a:lnTo>
                  <a:pt x="5334" y="2285"/>
                </a:lnTo>
                <a:close/>
              </a:path>
              <a:path w="3739515" h="1129030">
                <a:moveTo>
                  <a:pt x="3733800" y="2285"/>
                </a:moveTo>
                <a:lnTo>
                  <a:pt x="5334" y="2285"/>
                </a:lnTo>
                <a:lnTo>
                  <a:pt x="5334" y="5333"/>
                </a:lnTo>
                <a:lnTo>
                  <a:pt x="3733800" y="5333"/>
                </a:lnTo>
                <a:lnTo>
                  <a:pt x="3733800" y="2285"/>
                </a:lnTo>
                <a:close/>
              </a:path>
              <a:path w="3739515" h="1129030">
                <a:moveTo>
                  <a:pt x="3739134" y="2285"/>
                </a:moveTo>
                <a:lnTo>
                  <a:pt x="3733800" y="2285"/>
                </a:lnTo>
                <a:lnTo>
                  <a:pt x="3736086" y="5333"/>
                </a:lnTo>
                <a:lnTo>
                  <a:pt x="3739134" y="5333"/>
                </a:lnTo>
                <a:lnTo>
                  <a:pt x="3739134" y="2285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dirty="0">
                <a:latin typeface="Times New Roman"/>
                <a:cs typeface="Times New Roman"/>
              </a:rPr>
              <a:t>– </a:t>
            </a:r>
            <a:r>
              <a:rPr sz="1000" b="1" spc="-20" dirty="0">
                <a:latin typeface="Times New Roman"/>
                <a:cs typeface="Times New Roman"/>
              </a:rPr>
              <a:t>E</a:t>
            </a:r>
            <a:r>
              <a:rPr sz="800" b="1" spc="-20" dirty="0">
                <a:latin typeface="Times New Roman"/>
                <a:cs typeface="Times New Roman"/>
              </a:rPr>
              <a:t>ARLY</a:t>
            </a:r>
            <a:r>
              <a:rPr sz="800" b="1" spc="65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Times New Roman"/>
                <a:cs typeface="Times New Roman"/>
              </a:rPr>
              <a:t>USERS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82905" marR="3310254">
              <a:lnSpc>
                <a:spcPct val="200000"/>
              </a:lnSpc>
            </a:pPr>
            <a:r>
              <a:rPr sz="1000" spc="-5" dirty="0">
                <a:latin typeface="Times New Roman"/>
                <a:cs typeface="Times New Roman"/>
              </a:rPr>
              <a:t>Computer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Geeks  Anarchists  </a:t>
            </a:r>
            <a:r>
              <a:rPr sz="1000" spc="-5" dirty="0">
                <a:latin typeface="Times New Roman"/>
                <a:cs typeface="Times New Roman"/>
              </a:rPr>
              <a:t>Criminals  Libertarians</a:t>
            </a:r>
            <a:endParaRPr sz="10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85962" y="1699260"/>
            <a:ext cx="4053204" cy="2593340"/>
            <a:chOff x="1985962" y="1699260"/>
            <a:chExt cx="4053204" cy="2593340"/>
          </a:xfrm>
        </p:grpSpPr>
        <p:sp>
          <p:nvSpPr>
            <p:cNvPr id="5" name="object 5"/>
            <p:cNvSpPr/>
            <p:nvPr/>
          </p:nvSpPr>
          <p:spPr>
            <a:xfrm>
              <a:off x="3802379" y="1699260"/>
              <a:ext cx="1314450" cy="8054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2711196"/>
              <a:ext cx="1314450" cy="871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2800" y="2679954"/>
              <a:ext cx="738377" cy="10904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5962" y="3358895"/>
              <a:ext cx="1138237" cy="9336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524755" y="8453628"/>
            <a:ext cx="1671320" cy="394970"/>
            <a:chOff x="4524755" y="8453628"/>
            <a:chExt cx="1671320" cy="394970"/>
          </a:xfrm>
        </p:grpSpPr>
        <p:sp>
          <p:nvSpPr>
            <p:cNvPr id="11" name="object 11"/>
            <p:cNvSpPr/>
            <p:nvPr/>
          </p:nvSpPr>
          <p:spPr>
            <a:xfrm>
              <a:off x="4524755" y="8453628"/>
              <a:ext cx="1671066" cy="3947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807464" y="6236970"/>
            <a:ext cx="4101465" cy="205104"/>
          </a:xfrm>
          <a:custGeom>
            <a:avLst/>
            <a:gdLst/>
            <a:ahLst/>
            <a:cxnLst/>
            <a:rect l="l" t="t" r="r" b="b"/>
            <a:pathLst>
              <a:path w="4101465" h="205104">
                <a:moveTo>
                  <a:pt x="4101084" y="0"/>
                </a:moveTo>
                <a:lnTo>
                  <a:pt x="0" y="0"/>
                </a:lnTo>
                <a:lnTo>
                  <a:pt x="0" y="204977"/>
                </a:lnTo>
                <a:lnTo>
                  <a:pt x="4101084" y="204977"/>
                </a:lnTo>
                <a:lnTo>
                  <a:pt x="4101084" y="202691"/>
                </a:lnTo>
                <a:lnTo>
                  <a:pt x="5334" y="202691"/>
                </a:lnTo>
                <a:lnTo>
                  <a:pt x="2286" y="200405"/>
                </a:lnTo>
                <a:lnTo>
                  <a:pt x="5334" y="200405"/>
                </a:lnTo>
                <a:lnTo>
                  <a:pt x="5334" y="5333"/>
                </a:lnTo>
                <a:lnTo>
                  <a:pt x="2286" y="5333"/>
                </a:lnTo>
                <a:lnTo>
                  <a:pt x="5334" y="2285"/>
                </a:lnTo>
                <a:lnTo>
                  <a:pt x="4101084" y="2285"/>
                </a:lnTo>
                <a:lnTo>
                  <a:pt x="4101084" y="0"/>
                </a:lnTo>
                <a:close/>
              </a:path>
              <a:path w="4101465" h="205104">
                <a:moveTo>
                  <a:pt x="5334" y="200405"/>
                </a:moveTo>
                <a:lnTo>
                  <a:pt x="2286" y="200405"/>
                </a:lnTo>
                <a:lnTo>
                  <a:pt x="5334" y="202691"/>
                </a:lnTo>
                <a:lnTo>
                  <a:pt x="5334" y="200405"/>
                </a:lnTo>
                <a:close/>
              </a:path>
              <a:path w="4101465" h="205104">
                <a:moveTo>
                  <a:pt x="4095750" y="200405"/>
                </a:moveTo>
                <a:lnTo>
                  <a:pt x="5334" y="200405"/>
                </a:lnTo>
                <a:lnTo>
                  <a:pt x="5334" y="202691"/>
                </a:lnTo>
                <a:lnTo>
                  <a:pt x="4095750" y="202691"/>
                </a:lnTo>
                <a:lnTo>
                  <a:pt x="4095750" y="200405"/>
                </a:lnTo>
                <a:close/>
              </a:path>
              <a:path w="4101465" h="205104">
                <a:moveTo>
                  <a:pt x="4095750" y="2285"/>
                </a:moveTo>
                <a:lnTo>
                  <a:pt x="4095750" y="202691"/>
                </a:lnTo>
                <a:lnTo>
                  <a:pt x="4098036" y="200405"/>
                </a:lnTo>
                <a:lnTo>
                  <a:pt x="4101084" y="200405"/>
                </a:lnTo>
                <a:lnTo>
                  <a:pt x="4101084" y="5333"/>
                </a:lnTo>
                <a:lnTo>
                  <a:pt x="4098036" y="5333"/>
                </a:lnTo>
                <a:lnTo>
                  <a:pt x="4095750" y="2285"/>
                </a:lnTo>
                <a:close/>
              </a:path>
              <a:path w="4101465" h="205104">
                <a:moveTo>
                  <a:pt x="4101084" y="200405"/>
                </a:moveTo>
                <a:lnTo>
                  <a:pt x="4098036" y="200405"/>
                </a:lnTo>
                <a:lnTo>
                  <a:pt x="4095750" y="202691"/>
                </a:lnTo>
                <a:lnTo>
                  <a:pt x="4101084" y="202691"/>
                </a:lnTo>
                <a:lnTo>
                  <a:pt x="4101084" y="200405"/>
                </a:lnTo>
                <a:close/>
              </a:path>
              <a:path w="4101465" h="205104">
                <a:moveTo>
                  <a:pt x="5334" y="2285"/>
                </a:moveTo>
                <a:lnTo>
                  <a:pt x="2286" y="5333"/>
                </a:lnTo>
                <a:lnTo>
                  <a:pt x="5334" y="5333"/>
                </a:lnTo>
                <a:lnTo>
                  <a:pt x="5334" y="2285"/>
                </a:lnTo>
                <a:close/>
              </a:path>
              <a:path w="4101465" h="205104">
                <a:moveTo>
                  <a:pt x="4095750" y="2285"/>
                </a:moveTo>
                <a:lnTo>
                  <a:pt x="5334" y="2285"/>
                </a:lnTo>
                <a:lnTo>
                  <a:pt x="5334" y="5333"/>
                </a:lnTo>
                <a:lnTo>
                  <a:pt x="4095750" y="5333"/>
                </a:lnTo>
                <a:lnTo>
                  <a:pt x="4095750" y="2285"/>
                </a:lnTo>
                <a:close/>
              </a:path>
              <a:path w="4101465" h="205104">
                <a:moveTo>
                  <a:pt x="4101084" y="2285"/>
                </a:moveTo>
                <a:lnTo>
                  <a:pt x="4095750" y="2285"/>
                </a:lnTo>
                <a:lnTo>
                  <a:pt x="4098036" y="5333"/>
                </a:lnTo>
                <a:lnTo>
                  <a:pt x="4101084" y="5333"/>
                </a:lnTo>
                <a:lnTo>
                  <a:pt x="4101084" y="2285"/>
                </a:lnTo>
                <a:close/>
              </a:path>
            </a:pathLst>
          </a:custGeom>
          <a:solidFill>
            <a:srgbClr val="5ED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07464" y="6503669"/>
            <a:ext cx="4120515" cy="1282700"/>
          </a:xfrm>
          <a:custGeom>
            <a:avLst/>
            <a:gdLst/>
            <a:ahLst/>
            <a:cxnLst/>
            <a:rect l="l" t="t" r="r" b="b"/>
            <a:pathLst>
              <a:path w="4120515" h="1282700">
                <a:moveTo>
                  <a:pt x="4120134" y="0"/>
                </a:moveTo>
                <a:lnTo>
                  <a:pt x="0" y="0"/>
                </a:lnTo>
                <a:lnTo>
                  <a:pt x="0" y="1282446"/>
                </a:lnTo>
                <a:lnTo>
                  <a:pt x="4120134" y="1282446"/>
                </a:lnTo>
                <a:lnTo>
                  <a:pt x="4120134" y="1280159"/>
                </a:lnTo>
                <a:lnTo>
                  <a:pt x="5334" y="1280159"/>
                </a:lnTo>
                <a:lnTo>
                  <a:pt x="2286" y="1277873"/>
                </a:lnTo>
                <a:lnTo>
                  <a:pt x="5334" y="1277873"/>
                </a:lnTo>
                <a:lnTo>
                  <a:pt x="5334" y="5333"/>
                </a:lnTo>
                <a:lnTo>
                  <a:pt x="2286" y="5333"/>
                </a:lnTo>
                <a:lnTo>
                  <a:pt x="5334" y="3047"/>
                </a:lnTo>
                <a:lnTo>
                  <a:pt x="4120134" y="3047"/>
                </a:lnTo>
                <a:lnTo>
                  <a:pt x="4120134" y="0"/>
                </a:lnTo>
                <a:close/>
              </a:path>
              <a:path w="4120515" h="1282700">
                <a:moveTo>
                  <a:pt x="5334" y="1277873"/>
                </a:moveTo>
                <a:lnTo>
                  <a:pt x="2286" y="1277873"/>
                </a:lnTo>
                <a:lnTo>
                  <a:pt x="5334" y="1280159"/>
                </a:lnTo>
                <a:lnTo>
                  <a:pt x="5334" y="1277873"/>
                </a:lnTo>
                <a:close/>
              </a:path>
              <a:path w="4120515" h="1282700">
                <a:moveTo>
                  <a:pt x="4114800" y="1277873"/>
                </a:moveTo>
                <a:lnTo>
                  <a:pt x="5334" y="1277873"/>
                </a:lnTo>
                <a:lnTo>
                  <a:pt x="5334" y="1280159"/>
                </a:lnTo>
                <a:lnTo>
                  <a:pt x="4114800" y="1280159"/>
                </a:lnTo>
                <a:lnTo>
                  <a:pt x="4114800" y="1277873"/>
                </a:lnTo>
                <a:close/>
              </a:path>
              <a:path w="4120515" h="1282700">
                <a:moveTo>
                  <a:pt x="4114800" y="3047"/>
                </a:moveTo>
                <a:lnTo>
                  <a:pt x="4114800" y="1280159"/>
                </a:lnTo>
                <a:lnTo>
                  <a:pt x="4117086" y="1277873"/>
                </a:lnTo>
                <a:lnTo>
                  <a:pt x="4120134" y="1277873"/>
                </a:lnTo>
                <a:lnTo>
                  <a:pt x="4120134" y="5333"/>
                </a:lnTo>
                <a:lnTo>
                  <a:pt x="4117086" y="5333"/>
                </a:lnTo>
                <a:lnTo>
                  <a:pt x="4114800" y="3047"/>
                </a:lnTo>
                <a:close/>
              </a:path>
              <a:path w="4120515" h="1282700">
                <a:moveTo>
                  <a:pt x="4120134" y="1277873"/>
                </a:moveTo>
                <a:lnTo>
                  <a:pt x="4117086" y="1277873"/>
                </a:lnTo>
                <a:lnTo>
                  <a:pt x="4114800" y="1280159"/>
                </a:lnTo>
                <a:lnTo>
                  <a:pt x="4120134" y="1280159"/>
                </a:lnTo>
                <a:lnTo>
                  <a:pt x="4120134" y="1277873"/>
                </a:lnTo>
                <a:close/>
              </a:path>
              <a:path w="4120515" h="1282700">
                <a:moveTo>
                  <a:pt x="5334" y="3047"/>
                </a:moveTo>
                <a:lnTo>
                  <a:pt x="2286" y="5333"/>
                </a:lnTo>
                <a:lnTo>
                  <a:pt x="5334" y="5333"/>
                </a:lnTo>
                <a:lnTo>
                  <a:pt x="5334" y="3047"/>
                </a:lnTo>
                <a:close/>
              </a:path>
              <a:path w="4120515" h="1282700">
                <a:moveTo>
                  <a:pt x="4114800" y="3047"/>
                </a:moveTo>
                <a:lnTo>
                  <a:pt x="5334" y="3047"/>
                </a:lnTo>
                <a:lnTo>
                  <a:pt x="5334" y="5333"/>
                </a:lnTo>
                <a:lnTo>
                  <a:pt x="4114800" y="5333"/>
                </a:lnTo>
                <a:lnTo>
                  <a:pt x="4114800" y="3047"/>
                </a:lnTo>
                <a:close/>
              </a:path>
              <a:path w="4120515" h="1282700">
                <a:moveTo>
                  <a:pt x="4120134" y="3047"/>
                </a:moveTo>
                <a:lnTo>
                  <a:pt x="4114800" y="3047"/>
                </a:lnTo>
                <a:lnTo>
                  <a:pt x="4117086" y="5333"/>
                </a:lnTo>
                <a:lnTo>
                  <a:pt x="4120134" y="5333"/>
                </a:lnTo>
                <a:lnTo>
                  <a:pt x="4120134" y="3047"/>
                </a:lnTo>
                <a:close/>
              </a:path>
            </a:pathLst>
          </a:custGeom>
          <a:solidFill>
            <a:srgbClr val="5ED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ELONGS</a:t>
            </a:r>
            <a:r>
              <a:rPr sz="800" b="1" spc="9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Times New Roman"/>
                <a:cs typeface="Times New Roman"/>
              </a:rPr>
              <a:t>T</a:t>
            </a:r>
            <a:r>
              <a:rPr sz="800" b="1" spc="-15" dirty="0">
                <a:latin typeface="Times New Roman"/>
                <a:cs typeface="Times New Roman"/>
              </a:rPr>
              <a:t>O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How </a:t>
            </a:r>
            <a:r>
              <a:rPr sz="1000" spc="-5" dirty="0">
                <a:latin typeface="Times New Roman"/>
                <a:cs typeface="Times New Roman"/>
              </a:rPr>
              <a:t>many bitcoins </a:t>
            </a:r>
            <a:r>
              <a:rPr sz="1000" dirty="0">
                <a:latin typeface="Times New Roman"/>
                <a:cs typeface="Times New Roman"/>
              </a:rPr>
              <a:t>Satoshi </a:t>
            </a:r>
            <a:r>
              <a:rPr sz="1000" spc="-5" dirty="0">
                <a:latin typeface="Times New Roman"/>
                <a:cs typeface="Times New Roman"/>
              </a:rPr>
              <a:t>Nakamoto </a:t>
            </a:r>
            <a:r>
              <a:rPr sz="1000" dirty="0">
                <a:latin typeface="Times New Roman"/>
                <a:cs typeface="Times New Roman"/>
              </a:rPr>
              <a:t>own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?</a:t>
            </a:r>
          </a:p>
          <a:p>
            <a:pPr marL="23495" algn="ctr">
              <a:lnSpc>
                <a:spcPct val="100000"/>
              </a:lnSpc>
              <a:spcBef>
                <a:spcPts val="940"/>
              </a:spcBef>
            </a:pPr>
            <a:r>
              <a:rPr sz="1000" dirty="0">
                <a:latin typeface="Times New Roman"/>
                <a:cs typeface="Times New Roman"/>
              </a:rPr>
              <a:t>980,000 – 1,000,000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bitcoin</a:t>
            </a:r>
            <a:endParaRPr sz="1000" dirty="0">
              <a:latin typeface="Times New Roman"/>
              <a:cs typeface="Times New Roman"/>
            </a:endParaRPr>
          </a:p>
          <a:p>
            <a:pPr marL="1471930" marR="1440180" algn="ctr">
              <a:lnSpc>
                <a:spcPct val="200000"/>
              </a:lnSpc>
            </a:pPr>
            <a:r>
              <a:rPr sz="1000" spc="-5" dirty="0">
                <a:latin typeface="Times New Roman"/>
                <a:cs typeface="Times New Roman"/>
              </a:rPr>
              <a:t>Presumed to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lost </a:t>
            </a:r>
            <a:r>
              <a:rPr sz="1000" dirty="0">
                <a:latin typeface="Times New Roman"/>
                <a:cs typeface="Times New Roman"/>
              </a:rPr>
              <a:t>forever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!!!!!  What </a:t>
            </a:r>
            <a:r>
              <a:rPr sz="1000" spc="-5" dirty="0">
                <a:latin typeface="Times New Roman"/>
                <a:cs typeface="Times New Roman"/>
              </a:rPr>
              <a:t>could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the impact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?</a:t>
            </a:r>
          </a:p>
          <a:p>
            <a:pPr marL="21590" algn="ctr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world </a:t>
            </a:r>
            <a:r>
              <a:rPr sz="1000" dirty="0">
                <a:latin typeface="Times New Roman"/>
                <a:cs typeface="Times New Roman"/>
              </a:rPr>
              <a:t>leader </a:t>
            </a:r>
            <a:r>
              <a:rPr sz="1000" spc="-5" dirty="0">
                <a:latin typeface="Times New Roman"/>
                <a:cs typeface="Times New Roman"/>
              </a:rPr>
              <a:t>able to </a:t>
            </a:r>
            <a:r>
              <a:rPr sz="1000" dirty="0">
                <a:latin typeface="Times New Roman"/>
                <a:cs typeface="Times New Roman"/>
              </a:rPr>
              <a:t>govern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?</a:t>
            </a:r>
          </a:p>
          <a:p>
            <a:pPr marL="1617345" marR="1588135" algn="ctr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Manipulating everything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?  </a:t>
            </a:r>
            <a:r>
              <a:rPr sz="1000" spc="-5" dirty="0">
                <a:latin typeface="Times New Roman"/>
                <a:cs typeface="Times New Roman"/>
              </a:rPr>
              <a:t>Regulating the market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ITCOINS</a:t>
            </a:r>
            <a:r>
              <a:rPr sz="800" b="1" spc="5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L</a:t>
            </a:r>
            <a:r>
              <a:rPr sz="800" b="1" spc="-10" dirty="0">
                <a:latin typeface="Times New Roman"/>
                <a:cs typeface="Times New Roman"/>
              </a:rPr>
              <a:t>OST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692910" marR="891540" indent="-7924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Nearly </a:t>
            </a:r>
            <a:r>
              <a:rPr sz="1200" b="1" dirty="0">
                <a:latin typeface="Arial"/>
                <a:cs typeface="Arial"/>
              </a:rPr>
              <a:t>4 Million </a:t>
            </a:r>
            <a:r>
              <a:rPr sz="1200" b="1" spc="-5" dirty="0">
                <a:latin typeface="Arial"/>
                <a:cs typeface="Arial"/>
              </a:rPr>
              <a:t>Bitcoins </a:t>
            </a:r>
            <a:r>
              <a:rPr sz="1200" b="1" dirty="0">
                <a:latin typeface="Arial"/>
                <a:cs typeface="Arial"/>
              </a:rPr>
              <a:t>Lost</a:t>
            </a:r>
            <a:r>
              <a:rPr sz="1200" b="1" spc="-9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Forever,  </a:t>
            </a:r>
            <a:r>
              <a:rPr sz="1200" b="1" spc="-5" dirty="0">
                <a:latin typeface="Arial"/>
                <a:cs typeface="Arial"/>
              </a:rPr>
              <a:t>New Study </a:t>
            </a:r>
            <a:r>
              <a:rPr sz="1200" b="1" spc="-10" dirty="0">
                <a:latin typeface="Arial"/>
                <a:cs typeface="Arial"/>
              </a:rPr>
              <a:t>Says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8745" y="2212848"/>
            <a:ext cx="381000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24755" y="8453628"/>
            <a:ext cx="1671320" cy="394970"/>
            <a:chOff x="4524755" y="8453628"/>
            <a:chExt cx="1671320" cy="394970"/>
          </a:xfrm>
        </p:grpSpPr>
        <p:sp>
          <p:nvSpPr>
            <p:cNvPr id="6" name="object 6"/>
            <p:cNvSpPr/>
            <p:nvPr/>
          </p:nvSpPr>
          <p:spPr>
            <a:xfrm>
              <a:off x="4524755" y="8453628"/>
              <a:ext cx="1671066" cy="394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</a:t>
            </a:r>
            <a:r>
              <a:rPr sz="800" b="1" spc="5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N</a:t>
            </a:r>
            <a:r>
              <a:rPr sz="800" b="1" spc="-5" dirty="0">
                <a:latin typeface="Times New Roman"/>
                <a:cs typeface="Times New Roman"/>
              </a:rPr>
              <a:t>ODES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64816" y="6088384"/>
            <a:ext cx="4404145" cy="2067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551180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spc="-5" dirty="0">
                <a:latin typeface="Times New Roman"/>
                <a:cs typeface="Times New Roman"/>
              </a:rPr>
              <a:t>F</a:t>
            </a:r>
            <a:r>
              <a:rPr sz="800" b="1" spc="-5" dirty="0">
                <a:latin typeface="Times New Roman"/>
                <a:cs typeface="Times New Roman"/>
              </a:rPr>
              <a:t>ORK</a:t>
            </a:r>
            <a:r>
              <a:rPr sz="800" b="1" spc="114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H</a:t>
            </a:r>
            <a:r>
              <a:rPr sz="800" b="1" spc="-10" dirty="0">
                <a:latin typeface="Times New Roman"/>
                <a:cs typeface="Times New Roman"/>
              </a:rPr>
              <a:t>ISTORY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7400" y="1758695"/>
            <a:ext cx="3767328" cy="2548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04352" y="5405207"/>
            <a:ext cx="4591685" cy="3443604"/>
            <a:chOff x="1604352" y="5405207"/>
            <a:chExt cx="4591685" cy="3443604"/>
          </a:xfrm>
        </p:grpSpPr>
        <p:sp>
          <p:nvSpPr>
            <p:cNvPr id="5" name="object 5"/>
            <p:cNvSpPr/>
            <p:nvPr/>
          </p:nvSpPr>
          <p:spPr>
            <a:xfrm>
              <a:off x="1604352" y="5405207"/>
              <a:ext cx="4459880" cy="1328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4755" y="8453627"/>
              <a:ext cx="1671066" cy="3947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45283" y="5626100"/>
            <a:ext cx="10179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V</a:t>
            </a:r>
            <a:r>
              <a:rPr sz="1000" b="1" spc="-5" dirty="0">
                <a:latin typeface="Times New Roman"/>
                <a:cs typeface="Times New Roman"/>
              </a:rPr>
              <a:t>/</a:t>
            </a:r>
            <a:r>
              <a:rPr sz="800" b="1" spc="-5" dirty="0">
                <a:latin typeface="Times New Roman"/>
                <a:cs typeface="Times New Roman"/>
              </a:rPr>
              <a:t>S</a:t>
            </a:r>
            <a:r>
              <a:rPr sz="800" b="1" spc="4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B</a:t>
            </a:r>
            <a:r>
              <a:rPr sz="800" b="1" spc="-10" dirty="0">
                <a:latin typeface="Times New Roman"/>
                <a:cs typeface="Times New Roman"/>
              </a:rPr>
              <a:t>ANK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825625" y="5816980"/>
          <a:ext cx="4267199" cy="2827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51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63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Bitcoin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Bank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Loss of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Credentials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Loss of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Money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Physical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Access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9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Money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165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Money Loss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Due to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Fraud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 Legal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Redress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Regulators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Guarantee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46355" marR="1035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Mistakes with Software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Security 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Breach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 Legal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Redress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Legal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Redress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Miners Decide to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Pack-up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Transactions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marL="302260" marR="115570" indent="-1790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Legal Obligation for</a:t>
                      </a:r>
                      <a:r>
                        <a:rPr sz="9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  Bank to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Operate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Legal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Enforcement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Impossible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Possible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Not Eligible for Bank</a:t>
                      </a:r>
                      <a:r>
                        <a:rPr sz="9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Account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Send / Receive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Money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Money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International</a:t>
                      </a:r>
                      <a:r>
                        <a:rPr sz="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Transfer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30" dirty="0">
                          <a:latin typeface="Times New Roman"/>
                          <a:cs typeface="Times New Roman"/>
                        </a:rPr>
                        <a:t>Very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Cheap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Expensive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Transfer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Money</a:t>
                      </a:r>
                      <a:r>
                        <a:rPr sz="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Intl’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Minutes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Days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Risk of Converting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Currencies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High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Moderate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Moderate /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Low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516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Trust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Miners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Banks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51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Unregulated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Miners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Regulated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banks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marL="457834" marR="115570" indent="-3346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Anybody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Could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  Miner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Banks need to be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approved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606296" y="5407152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8944" y="4595240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2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45283" y="1450339"/>
            <a:ext cx="157099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ROSS </a:t>
            </a:r>
            <a:r>
              <a:rPr sz="1000" b="1" spc="-10" dirty="0">
                <a:latin typeface="Times New Roman"/>
                <a:cs typeface="Times New Roman"/>
              </a:rPr>
              <a:t>B</a:t>
            </a:r>
            <a:r>
              <a:rPr sz="800" b="1" spc="-10" dirty="0">
                <a:latin typeface="Times New Roman"/>
                <a:cs typeface="Times New Roman"/>
              </a:rPr>
              <a:t>ORDERS</a:t>
            </a:r>
            <a:r>
              <a:rPr sz="800" b="1" spc="7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T</a:t>
            </a:r>
            <a:r>
              <a:rPr sz="800" b="1" spc="-10" dirty="0">
                <a:latin typeface="Times New Roman"/>
                <a:cs typeface="Times New Roman"/>
              </a:rPr>
              <a:t>RANSFERS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63725" y="2174620"/>
          <a:ext cx="4000500" cy="940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1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Institution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Transactions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per</a:t>
                      </a:r>
                      <a:r>
                        <a:rPr sz="10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Second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Bitcoin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 to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Ethereum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Paypal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193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VISA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1,667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06296" y="1268348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524755" y="8453628"/>
            <a:ext cx="1671320" cy="394970"/>
            <a:chOff x="4524755" y="8453628"/>
            <a:chExt cx="1671320" cy="394970"/>
          </a:xfrm>
        </p:grpSpPr>
        <p:sp>
          <p:nvSpPr>
            <p:cNvPr id="8" name="object 8"/>
            <p:cNvSpPr/>
            <p:nvPr/>
          </p:nvSpPr>
          <p:spPr>
            <a:xfrm>
              <a:off x="4524755" y="8453628"/>
              <a:ext cx="1671066" cy="3947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551180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dirty="0">
                <a:latin typeface="Times New Roman"/>
                <a:cs typeface="Times New Roman"/>
              </a:rPr>
              <a:t>&amp; </a:t>
            </a:r>
            <a:r>
              <a:rPr sz="800" b="1" spc="-5" dirty="0">
                <a:latin typeface="Times New Roman"/>
                <a:cs typeface="Times New Roman"/>
              </a:rPr>
              <a:t>THE</a:t>
            </a:r>
            <a:r>
              <a:rPr sz="800" b="1" spc="6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W</a:t>
            </a:r>
            <a:r>
              <a:rPr sz="800" b="1" spc="-5" dirty="0">
                <a:latin typeface="Times New Roman"/>
                <a:cs typeface="Times New Roman"/>
              </a:rPr>
              <a:t>ORLD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98904" y="5970270"/>
            <a:ext cx="3995166" cy="2515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xmlns="" id="{C31CDCCE-2B3A-4FAA-AD2C-61FE8FA011E8}"/>
              </a:ext>
            </a:extLst>
          </p:cNvPr>
          <p:cNvSpPr txBox="1"/>
          <p:nvPr/>
        </p:nvSpPr>
        <p:spPr>
          <a:xfrm>
            <a:off x="2297683" y="1602739"/>
            <a:ext cx="157099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ROSS </a:t>
            </a:r>
            <a:r>
              <a:rPr sz="1000" b="1" spc="-10" dirty="0">
                <a:latin typeface="Times New Roman"/>
                <a:cs typeface="Times New Roman"/>
              </a:rPr>
              <a:t>B</a:t>
            </a:r>
            <a:r>
              <a:rPr sz="800" b="1" spc="-10" dirty="0">
                <a:latin typeface="Times New Roman"/>
                <a:cs typeface="Times New Roman"/>
              </a:rPr>
              <a:t>ORDERS</a:t>
            </a:r>
            <a:r>
              <a:rPr sz="800" b="1" spc="7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T</a:t>
            </a:r>
            <a:r>
              <a:rPr sz="800" b="1" spc="-10" dirty="0">
                <a:latin typeface="Times New Roman"/>
                <a:cs typeface="Times New Roman"/>
              </a:rPr>
              <a:t>RANSFERS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xmlns="" id="{DAABE8E6-5052-4FD9-93B4-561AD6FDD852}"/>
              </a:ext>
            </a:extLst>
          </p:cNvPr>
          <p:cNvGraphicFramePr>
            <a:graphicFrameLocks noGrp="1"/>
          </p:cNvGraphicFramePr>
          <p:nvPr/>
        </p:nvGraphicFramePr>
        <p:xfrm>
          <a:off x="2016125" y="2327020"/>
          <a:ext cx="4000500" cy="940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1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Institution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Transactions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per</a:t>
                      </a:r>
                      <a:r>
                        <a:rPr sz="10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Second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Bitcoin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 to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Ethereum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Paypal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193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VISA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1,667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4702" y="1301496"/>
            <a:ext cx="1317586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0200" y="2027682"/>
            <a:ext cx="1524000" cy="872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200" y="3475482"/>
            <a:ext cx="1524889" cy="876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97958"/>
              </p:ext>
            </p:extLst>
          </p:nvPr>
        </p:nvGraphicFramePr>
        <p:xfrm>
          <a:off x="1599819" y="1224914"/>
          <a:ext cx="4558664" cy="341603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17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4957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794003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/>
                    </a:p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sz="1000" b="1" spc="-30" dirty="0"/>
                        <a:t>A</a:t>
                      </a:r>
                      <a:r>
                        <a:rPr sz="800" b="1" spc="-30" dirty="0"/>
                        <a:t>LT</a:t>
                      </a:r>
                      <a:r>
                        <a:rPr sz="800" b="1" spc="20" dirty="0"/>
                        <a:t> </a:t>
                      </a:r>
                      <a:r>
                        <a:rPr sz="1000" b="1" spc="-5" dirty="0"/>
                        <a:t>C</a:t>
                      </a:r>
                      <a:r>
                        <a:rPr sz="800" b="1" spc="-5" dirty="0"/>
                        <a:t>OINS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03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63500" indent="400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Crypto-  C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n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cy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33350" marR="40640" indent="-850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C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n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t 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Rate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Hig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h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s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46050" marR="55244" indent="-831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Mar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k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et 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Cap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Supply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57150" marR="42545" indent="603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Max  Supply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9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Ripple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~0.387$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~2.5$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16.3B$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/>
                        <a:t>~42B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100B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1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/>
                        <a:t>Ethereum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/>
                        <a:t>~252$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/>
                        <a:t>~1,377$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/>
                        <a:t>26.8B$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/>
                        <a:t>106M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Litecoin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~101$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~366$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6.3B$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61.9M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84M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5309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004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63500" indent="400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Crypto-  C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n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cy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33350" marR="40640" indent="-850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C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n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t 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Rate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Hig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h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s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46050" marR="55244" indent="-831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Mar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k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et 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Cap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Supply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57150" marR="42545" indent="603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Max  Supply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5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Monero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~86.8$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494$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1.47B$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17M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59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Zcash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/>
                        <a:t>~72.85$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876$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481M$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/>
                        <a:t>6.60M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5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/>
                        <a:t>Dash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/>
                        <a:t>~157$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/>
                        <a:t>1,600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/>
                        <a:t>1.38B$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/>
                        <a:t>8.8M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/>
                        <a:t>18.9M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4132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524755" y="8453628"/>
            <a:ext cx="1671320" cy="394970"/>
            <a:chOff x="4524755" y="8453628"/>
            <a:chExt cx="1671320" cy="394970"/>
          </a:xfrm>
        </p:grpSpPr>
        <p:sp>
          <p:nvSpPr>
            <p:cNvPr id="8" name="object 8"/>
            <p:cNvSpPr/>
            <p:nvPr/>
          </p:nvSpPr>
          <p:spPr>
            <a:xfrm>
              <a:off x="4524755" y="8453628"/>
              <a:ext cx="1671066" cy="3947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864614" y="6198870"/>
            <a:ext cx="4120515" cy="1590675"/>
          </a:xfrm>
          <a:custGeom>
            <a:avLst/>
            <a:gdLst/>
            <a:ahLst/>
            <a:cxnLst/>
            <a:rect l="l" t="t" r="r" b="b"/>
            <a:pathLst>
              <a:path w="4120515" h="1590675">
                <a:moveTo>
                  <a:pt x="4120134" y="0"/>
                </a:moveTo>
                <a:lnTo>
                  <a:pt x="0" y="0"/>
                </a:lnTo>
                <a:lnTo>
                  <a:pt x="0" y="1590294"/>
                </a:lnTo>
                <a:lnTo>
                  <a:pt x="4120134" y="1590294"/>
                </a:lnTo>
                <a:lnTo>
                  <a:pt x="4120134" y="1588007"/>
                </a:lnTo>
                <a:lnTo>
                  <a:pt x="5334" y="1588007"/>
                </a:lnTo>
                <a:lnTo>
                  <a:pt x="2286" y="1584959"/>
                </a:lnTo>
                <a:lnTo>
                  <a:pt x="5334" y="1584959"/>
                </a:lnTo>
                <a:lnTo>
                  <a:pt x="5334" y="5333"/>
                </a:lnTo>
                <a:lnTo>
                  <a:pt x="2286" y="5333"/>
                </a:lnTo>
                <a:lnTo>
                  <a:pt x="5334" y="2285"/>
                </a:lnTo>
                <a:lnTo>
                  <a:pt x="4120134" y="2285"/>
                </a:lnTo>
                <a:lnTo>
                  <a:pt x="4120134" y="0"/>
                </a:lnTo>
                <a:close/>
              </a:path>
              <a:path w="4120515" h="1590675">
                <a:moveTo>
                  <a:pt x="5334" y="1584959"/>
                </a:moveTo>
                <a:lnTo>
                  <a:pt x="2286" y="1584959"/>
                </a:lnTo>
                <a:lnTo>
                  <a:pt x="5334" y="1588007"/>
                </a:lnTo>
                <a:lnTo>
                  <a:pt x="5334" y="1584959"/>
                </a:lnTo>
                <a:close/>
              </a:path>
              <a:path w="4120515" h="1590675">
                <a:moveTo>
                  <a:pt x="4114800" y="1584959"/>
                </a:moveTo>
                <a:lnTo>
                  <a:pt x="5334" y="1584959"/>
                </a:lnTo>
                <a:lnTo>
                  <a:pt x="5334" y="1588007"/>
                </a:lnTo>
                <a:lnTo>
                  <a:pt x="4114800" y="1588007"/>
                </a:lnTo>
                <a:lnTo>
                  <a:pt x="4114800" y="1584959"/>
                </a:lnTo>
                <a:close/>
              </a:path>
              <a:path w="4120515" h="1590675">
                <a:moveTo>
                  <a:pt x="4114800" y="2285"/>
                </a:moveTo>
                <a:lnTo>
                  <a:pt x="4114800" y="1588007"/>
                </a:lnTo>
                <a:lnTo>
                  <a:pt x="4117086" y="1584959"/>
                </a:lnTo>
                <a:lnTo>
                  <a:pt x="4120134" y="1584960"/>
                </a:lnTo>
                <a:lnTo>
                  <a:pt x="4120134" y="5333"/>
                </a:lnTo>
                <a:lnTo>
                  <a:pt x="4117086" y="5333"/>
                </a:lnTo>
                <a:lnTo>
                  <a:pt x="4114800" y="2285"/>
                </a:lnTo>
                <a:close/>
              </a:path>
              <a:path w="4120515" h="1590675">
                <a:moveTo>
                  <a:pt x="4120134" y="1584960"/>
                </a:moveTo>
                <a:lnTo>
                  <a:pt x="4117086" y="1584959"/>
                </a:lnTo>
                <a:lnTo>
                  <a:pt x="4114800" y="1588007"/>
                </a:lnTo>
                <a:lnTo>
                  <a:pt x="4120134" y="1588007"/>
                </a:lnTo>
                <a:lnTo>
                  <a:pt x="4120134" y="1584960"/>
                </a:lnTo>
                <a:close/>
              </a:path>
              <a:path w="4120515" h="1590675">
                <a:moveTo>
                  <a:pt x="5334" y="2285"/>
                </a:moveTo>
                <a:lnTo>
                  <a:pt x="2286" y="5333"/>
                </a:lnTo>
                <a:lnTo>
                  <a:pt x="5334" y="5333"/>
                </a:lnTo>
                <a:lnTo>
                  <a:pt x="5334" y="2285"/>
                </a:lnTo>
                <a:close/>
              </a:path>
              <a:path w="4120515" h="1590675">
                <a:moveTo>
                  <a:pt x="4114800" y="2285"/>
                </a:moveTo>
                <a:lnTo>
                  <a:pt x="5334" y="2285"/>
                </a:lnTo>
                <a:lnTo>
                  <a:pt x="5334" y="5333"/>
                </a:lnTo>
                <a:lnTo>
                  <a:pt x="4114800" y="5333"/>
                </a:lnTo>
                <a:lnTo>
                  <a:pt x="4114800" y="2285"/>
                </a:lnTo>
                <a:close/>
              </a:path>
              <a:path w="4120515" h="1590675">
                <a:moveTo>
                  <a:pt x="4120134" y="2285"/>
                </a:moveTo>
                <a:lnTo>
                  <a:pt x="4114800" y="2285"/>
                </a:lnTo>
                <a:lnTo>
                  <a:pt x="4117086" y="5333"/>
                </a:lnTo>
                <a:lnTo>
                  <a:pt x="4120134" y="5333"/>
                </a:lnTo>
                <a:lnTo>
                  <a:pt x="4120134" y="2285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E</a:t>
            </a:r>
            <a:r>
              <a:rPr sz="800" b="1" spc="-5" dirty="0">
                <a:latin typeface="Times New Roman"/>
                <a:cs typeface="Times New Roman"/>
              </a:rPr>
              <a:t>THEREUM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367665" marR="2192655">
              <a:lnSpc>
                <a:spcPct val="200000"/>
              </a:lnSpc>
            </a:pPr>
            <a:r>
              <a:rPr sz="1000" dirty="0">
                <a:latin typeface="Times New Roman"/>
                <a:cs typeface="Times New Roman"/>
              </a:rPr>
              <a:t>It </a:t>
            </a:r>
            <a:r>
              <a:rPr sz="1000" spc="-5" dirty="0">
                <a:latin typeface="Times New Roman"/>
                <a:cs typeface="Times New Roman"/>
              </a:rPr>
              <a:t>is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public blockchain platform.  </a:t>
            </a:r>
            <a:r>
              <a:rPr sz="1000" dirty="0">
                <a:latin typeface="Times New Roman"/>
                <a:cs typeface="Times New Roman"/>
              </a:rPr>
              <a:t>Perform transactions in currency</a:t>
            </a:r>
            <a:r>
              <a:rPr sz="1000" spc="-1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Ether.  </a:t>
            </a:r>
            <a:r>
              <a:rPr sz="1000" dirty="0">
                <a:latin typeface="Times New Roman"/>
                <a:cs typeface="Times New Roman"/>
              </a:rPr>
              <a:t>Run </a:t>
            </a:r>
            <a:r>
              <a:rPr sz="1000" spc="-5" dirty="0">
                <a:latin typeface="Times New Roman"/>
                <a:cs typeface="Times New Roman"/>
              </a:rPr>
              <a:t>smart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contracts.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Run general software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applications.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367665" marR="21971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Use </a:t>
            </a:r>
            <a:r>
              <a:rPr sz="1000" spc="-5" dirty="0">
                <a:latin typeface="Times New Roman"/>
                <a:cs typeface="Times New Roman"/>
              </a:rPr>
              <a:t>Solidity as programming language that enables write </a:t>
            </a:r>
            <a:r>
              <a:rPr sz="1000" dirty="0">
                <a:latin typeface="Times New Roman"/>
                <a:cs typeface="Times New Roman"/>
              </a:rPr>
              <a:t>and </a:t>
            </a:r>
            <a:r>
              <a:rPr sz="1000" spc="-5" dirty="0">
                <a:latin typeface="Times New Roman"/>
                <a:cs typeface="Times New Roman"/>
              </a:rPr>
              <a:t>run Ethereum  applications.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8944" y="4595240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2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45283" y="1450339"/>
            <a:ext cx="1316990" cy="1784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V</a:t>
            </a:r>
            <a:r>
              <a:rPr sz="1000" b="1" spc="-5" dirty="0">
                <a:latin typeface="Times New Roman"/>
                <a:cs typeface="Times New Roman"/>
              </a:rPr>
              <a:t>/</a:t>
            </a:r>
            <a:r>
              <a:rPr sz="800" b="1" spc="-5" dirty="0">
                <a:latin typeface="Times New Roman"/>
                <a:cs typeface="Times New Roman"/>
              </a:rPr>
              <a:t>S</a:t>
            </a:r>
            <a:r>
              <a:rPr sz="800" b="1" spc="4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E</a:t>
            </a:r>
            <a:r>
              <a:rPr sz="800" b="1" spc="-5" dirty="0">
                <a:latin typeface="Times New Roman"/>
                <a:cs typeface="Times New Roman"/>
              </a:rPr>
              <a:t>THEREUM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25625" y="2212720"/>
          <a:ext cx="4152900" cy="1394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9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Bitcoin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Ethereum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Cryptocurrencies transactions</a:t>
                      </a:r>
                      <a:r>
                        <a:rPr sz="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only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marL="993775" marR="124460" indent="-8623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Cryptocurrencies transactions and</a:t>
                      </a:r>
                      <a:r>
                        <a:rPr sz="9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running  code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Slow transactions validation (~10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min.)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Fast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transactions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validation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(~14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sec.)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Single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price for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transactions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marL="824865" marR="78740" indent="-7391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Different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prices for transactions and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running 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programs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Bitcoins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Ether / creation of new</a:t>
                      </a:r>
                      <a:r>
                        <a:rPr sz="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tokens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51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coins are minted by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miners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Crowd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funded / coins are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minted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1604352" y="5405207"/>
            <a:ext cx="4591685" cy="3443604"/>
            <a:chOff x="1604352" y="5405207"/>
            <a:chExt cx="4591685" cy="3443604"/>
          </a:xfrm>
        </p:grpSpPr>
        <p:sp>
          <p:nvSpPr>
            <p:cNvPr id="7" name="object 7"/>
            <p:cNvSpPr/>
            <p:nvPr/>
          </p:nvSpPr>
          <p:spPr>
            <a:xfrm>
              <a:off x="1604352" y="5405207"/>
              <a:ext cx="4459880" cy="1328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4755" y="8453627"/>
              <a:ext cx="1671066" cy="3947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45283" y="5626100"/>
            <a:ext cx="12001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V</a:t>
            </a:r>
            <a:r>
              <a:rPr sz="1000" b="1" spc="-5" dirty="0">
                <a:latin typeface="Times New Roman"/>
                <a:cs typeface="Times New Roman"/>
              </a:rPr>
              <a:t>/</a:t>
            </a:r>
            <a:r>
              <a:rPr sz="800" b="1" spc="-5" dirty="0">
                <a:latin typeface="Times New Roman"/>
                <a:cs typeface="Times New Roman"/>
              </a:rPr>
              <a:t>S</a:t>
            </a:r>
            <a:r>
              <a:rPr sz="800" b="1" spc="3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M</a:t>
            </a:r>
            <a:r>
              <a:rPr sz="800" b="1" spc="-5" dirty="0">
                <a:latin typeface="Times New Roman"/>
                <a:cs typeface="Times New Roman"/>
              </a:rPr>
              <a:t>ONERO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863725" y="6121780"/>
          <a:ext cx="4152900" cy="2037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Bitcoin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Monero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Sender ID is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public/known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Sender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ID is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private/unknown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808355" marR="130810" indent="-6692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Recipient can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see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how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much money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  sender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has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marL="704215" marR="70485" indent="-6280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Recipient cannot know how much</a:t>
                      </a:r>
                      <a:r>
                        <a:rPr sz="9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money  the sender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has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569595" marR="140970" indent="-4203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35" dirty="0"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can buy it directly through a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credit  card or bank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account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900" spc="-35" dirty="0"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can only buy it by converting</a:t>
                      </a:r>
                      <a:r>
                        <a:rPr sz="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Bitcoin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16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Mining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SHA-256</a:t>
                      </a:r>
                      <a:r>
                        <a:rPr sz="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Algorithm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Cryptonight</a:t>
                      </a:r>
                      <a:r>
                        <a:rPr sz="9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Algorithm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Needs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special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hardware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(ASIC)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Can happen on user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PC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58775" marR="63500" indent="-28765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Maximum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block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size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– limit –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slows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down  transactions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during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peak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time.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57150" indent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Adaptive block size limit – changes</a:t>
                      </a:r>
                      <a:r>
                        <a:rPr sz="9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based  on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transaction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volume.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every 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2min.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606296" y="5407152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xmlns="" id="{6E3772B0-C872-43D7-BBA6-4FE7F666C9C1}"/>
              </a:ext>
            </a:extLst>
          </p:cNvPr>
          <p:cNvSpPr txBox="1"/>
          <p:nvPr/>
        </p:nvSpPr>
        <p:spPr>
          <a:xfrm>
            <a:off x="2297683" y="1602739"/>
            <a:ext cx="131699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V</a:t>
            </a:r>
            <a:r>
              <a:rPr sz="1000" b="1" spc="-5" dirty="0">
                <a:latin typeface="Times New Roman"/>
                <a:cs typeface="Times New Roman"/>
              </a:rPr>
              <a:t>/</a:t>
            </a:r>
            <a:r>
              <a:rPr sz="800" b="1" spc="-5" dirty="0">
                <a:latin typeface="Times New Roman"/>
                <a:cs typeface="Times New Roman"/>
              </a:rPr>
              <a:t>S</a:t>
            </a:r>
            <a:r>
              <a:rPr sz="800" b="1" spc="4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E</a:t>
            </a:r>
            <a:r>
              <a:rPr sz="800" b="1" spc="-5" dirty="0">
                <a:latin typeface="Times New Roman"/>
                <a:cs typeface="Times New Roman"/>
              </a:rPr>
              <a:t>THEREUM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xmlns="" id="{8985A835-2FFB-4435-A58E-8EB593539711}"/>
              </a:ext>
            </a:extLst>
          </p:cNvPr>
          <p:cNvGraphicFramePr>
            <a:graphicFrameLocks noGrp="1"/>
          </p:cNvGraphicFramePr>
          <p:nvPr/>
        </p:nvGraphicFramePr>
        <p:xfrm>
          <a:off x="1978025" y="2365120"/>
          <a:ext cx="4152900" cy="1394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9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Bitcoin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Ethereum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Cryptocurrencies transactions</a:t>
                      </a:r>
                      <a:r>
                        <a:rPr sz="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only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marL="993775" marR="124460" indent="-8623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Cryptocurrencies transactions and</a:t>
                      </a:r>
                      <a:r>
                        <a:rPr sz="9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running  code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Slow transactions validation (~10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min.)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Fast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transactions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validation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(~14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sec.)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Single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price for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transactions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marL="824865" marR="78740" indent="-7391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Different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prices for transactions and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running 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programs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Bitcoins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Ether / creation of new</a:t>
                      </a:r>
                      <a:r>
                        <a:rPr sz="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tokens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51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coins are minted by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miners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Crowd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funded / coins are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minted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35305">
              <a:lnSpc>
                <a:spcPct val="100000"/>
              </a:lnSpc>
            </a:pPr>
            <a:r>
              <a:rPr sz="1000" b="1" spc="-15" dirty="0">
                <a:latin typeface="Times New Roman"/>
                <a:cs typeface="Times New Roman"/>
              </a:rPr>
              <a:t>F</a:t>
            </a:r>
            <a:r>
              <a:rPr sz="800" b="1" spc="-15" dirty="0">
                <a:latin typeface="Times New Roman"/>
                <a:cs typeface="Times New Roman"/>
              </a:rPr>
              <a:t>ACEBOOK </a:t>
            </a:r>
            <a:r>
              <a:rPr sz="800" b="1" spc="-5" dirty="0">
                <a:latin typeface="Times New Roman"/>
                <a:cs typeface="Times New Roman"/>
              </a:rPr>
              <a:t>AND</a:t>
            </a:r>
            <a:r>
              <a:rPr sz="800" b="1" spc="6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RYPTOCURRENCIES</a:t>
            </a:r>
            <a:endParaRPr sz="800" dirty="0">
              <a:latin typeface="Times New Roman"/>
              <a:cs typeface="Times New Roman"/>
            </a:endParaRPr>
          </a:p>
          <a:p>
            <a:pPr marL="382905">
              <a:lnSpc>
                <a:spcPct val="100000"/>
              </a:lnSpc>
              <a:spcBef>
                <a:spcPts val="980"/>
              </a:spcBef>
            </a:pPr>
            <a:r>
              <a:rPr sz="1000" spc="-10" dirty="0">
                <a:latin typeface="Times New Roman"/>
                <a:cs typeface="Times New Roman"/>
              </a:rPr>
              <a:t>Facebook’s </a:t>
            </a:r>
            <a:r>
              <a:rPr sz="1000" spc="-5" dirty="0">
                <a:latin typeface="Times New Roman"/>
                <a:cs typeface="Times New Roman"/>
              </a:rPr>
              <a:t>cryptocurrency secretive plan </a:t>
            </a:r>
            <a:r>
              <a:rPr sz="1000" dirty="0">
                <a:latin typeface="Times New Roman"/>
                <a:cs typeface="Times New Roman"/>
              </a:rPr>
              <a:t>: </a:t>
            </a:r>
            <a:r>
              <a:rPr sz="1000" spc="-5" dirty="0">
                <a:latin typeface="Times New Roman"/>
                <a:cs typeface="Times New Roman"/>
              </a:rPr>
              <a:t>GlobalCoin </a:t>
            </a:r>
            <a:r>
              <a:rPr sz="1000" dirty="0">
                <a:latin typeface="Times New Roman"/>
                <a:cs typeface="Times New Roman"/>
              </a:rPr>
              <a:t>FB </a:t>
            </a:r>
            <a:r>
              <a:rPr sz="1000" spc="-5" dirty="0">
                <a:latin typeface="Times New Roman"/>
                <a:cs typeface="Times New Roman"/>
              </a:rPr>
              <a:t>Coin, or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Libra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669290" indent="-142875">
              <a:lnSpc>
                <a:spcPct val="100000"/>
              </a:lnSpc>
              <a:buFont typeface="Wingdings"/>
              <a:buChar char=""/>
              <a:tabLst>
                <a:tab pos="669925" algn="l"/>
              </a:tabLst>
            </a:pPr>
            <a:r>
              <a:rPr sz="900" dirty="0">
                <a:latin typeface="Times New Roman"/>
                <a:cs typeface="Times New Roman"/>
              </a:rPr>
              <a:t>Help Facebook develop an entirely new revenue </a:t>
            </a:r>
            <a:r>
              <a:rPr sz="900" spc="-5" dirty="0">
                <a:latin typeface="Times New Roman"/>
                <a:cs typeface="Times New Roman"/>
              </a:rPr>
              <a:t>stream </a:t>
            </a:r>
            <a:r>
              <a:rPr sz="900" dirty="0">
                <a:latin typeface="Times New Roman"/>
                <a:cs typeface="Times New Roman"/>
              </a:rPr>
              <a:t>aside from</a:t>
            </a:r>
            <a:r>
              <a:rPr sz="900" spc="-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advertising.</a:t>
            </a:r>
          </a:p>
          <a:p>
            <a:pPr marL="669290" marR="410209" indent="-142875">
              <a:lnSpc>
                <a:spcPct val="100000"/>
              </a:lnSpc>
              <a:buFont typeface="Wingdings"/>
              <a:buChar char=""/>
              <a:tabLst>
                <a:tab pos="669925" algn="l"/>
              </a:tabLst>
            </a:pPr>
            <a:r>
              <a:rPr sz="900" spc="-5" dirty="0">
                <a:latin typeface="Times New Roman"/>
                <a:cs typeface="Times New Roman"/>
              </a:rPr>
              <a:t>Zuckerberg met </a:t>
            </a:r>
            <a:r>
              <a:rPr sz="900" dirty="0">
                <a:latin typeface="Times New Roman"/>
                <a:cs typeface="Times New Roman"/>
              </a:rPr>
              <a:t>with </a:t>
            </a:r>
            <a:r>
              <a:rPr sz="900" spc="-5" dirty="0">
                <a:latin typeface="Times New Roman"/>
                <a:cs typeface="Times New Roman"/>
              </a:rPr>
              <a:t>Central Bank </a:t>
            </a:r>
            <a:r>
              <a:rPr sz="900" dirty="0">
                <a:latin typeface="Times New Roman"/>
                <a:cs typeface="Times New Roman"/>
              </a:rPr>
              <a:t>of England </a:t>
            </a:r>
            <a:r>
              <a:rPr sz="900" spc="-5" dirty="0">
                <a:latin typeface="Times New Roman"/>
                <a:cs typeface="Times New Roman"/>
              </a:rPr>
              <a:t>Governor, </a:t>
            </a:r>
            <a:r>
              <a:rPr sz="900" dirty="0">
                <a:latin typeface="Times New Roman"/>
                <a:cs typeface="Times New Roman"/>
              </a:rPr>
              <a:t>MasterCard, </a:t>
            </a:r>
            <a:r>
              <a:rPr sz="900" spc="-15" dirty="0">
                <a:latin typeface="Times New Roman"/>
                <a:cs typeface="Times New Roman"/>
              </a:rPr>
              <a:t>Visa,  Western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Union,...</a:t>
            </a:r>
            <a:endParaRPr sz="900" dirty="0">
              <a:latin typeface="Times New Roman"/>
              <a:cs typeface="Times New Roman"/>
            </a:endParaRPr>
          </a:p>
          <a:p>
            <a:pPr marL="669290" marR="283210" indent="-142875">
              <a:lnSpc>
                <a:spcPct val="100000"/>
              </a:lnSpc>
              <a:buFont typeface="Wingdings"/>
              <a:buChar char=""/>
              <a:tabLst>
                <a:tab pos="669925" algn="l"/>
              </a:tabLst>
            </a:pPr>
            <a:r>
              <a:rPr sz="900" dirty="0">
                <a:latin typeface="Times New Roman"/>
                <a:cs typeface="Times New Roman"/>
              </a:rPr>
              <a:t>As </a:t>
            </a:r>
            <a:r>
              <a:rPr sz="900" spc="-5" dirty="0">
                <a:latin typeface="Times New Roman"/>
                <a:cs typeface="Times New Roman"/>
              </a:rPr>
              <a:t>much </a:t>
            </a:r>
            <a:r>
              <a:rPr sz="900" dirty="0">
                <a:latin typeface="Times New Roman"/>
                <a:cs typeface="Times New Roman"/>
              </a:rPr>
              <a:t>as $19 billion in </a:t>
            </a:r>
            <a:r>
              <a:rPr sz="900" spc="-5" dirty="0">
                <a:latin typeface="Times New Roman"/>
                <a:cs typeface="Times New Roman"/>
              </a:rPr>
              <a:t>additional </a:t>
            </a:r>
            <a:r>
              <a:rPr sz="900" dirty="0">
                <a:latin typeface="Times New Roman"/>
                <a:cs typeface="Times New Roman"/>
              </a:rPr>
              <a:t>revenue in its “upside </a:t>
            </a:r>
            <a:r>
              <a:rPr sz="900" spc="-5" dirty="0">
                <a:latin typeface="Times New Roman"/>
                <a:cs typeface="Times New Roman"/>
              </a:rPr>
              <a:t>case” </a:t>
            </a:r>
            <a:r>
              <a:rPr sz="900" dirty="0">
                <a:latin typeface="Times New Roman"/>
                <a:cs typeface="Times New Roman"/>
              </a:rPr>
              <a:t>for Facebook  by 2020 if its secretive cryptocurrency plans work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out.</a:t>
            </a:r>
          </a:p>
          <a:p>
            <a:pPr marL="669290" indent="-142875">
              <a:lnSpc>
                <a:spcPct val="100000"/>
              </a:lnSpc>
              <a:buFont typeface="Wingdings"/>
              <a:buChar char=""/>
              <a:tabLst>
                <a:tab pos="669925" algn="l"/>
              </a:tabLst>
            </a:pPr>
            <a:r>
              <a:rPr sz="900" dirty="0">
                <a:latin typeface="Times New Roman"/>
                <a:cs typeface="Times New Roman"/>
              </a:rPr>
              <a:t>Launched in around 12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countries.</a:t>
            </a:r>
          </a:p>
          <a:p>
            <a:pPr marL="669290" marR="656590" indent="-142875">
              <a:lnSpc>
                <a:spcPct val="100000"/>
              </a:lnSpc>
              <a:buFont typeface="Wingdings"/>
              <a:buChar char=""/>
              <a:tabLst>
                <a:tab pos="669925" algn="l"/>
              </a:tabLst>
            </a:pPr>
            <a:r>
              <a:rPr sz="900" spc="-5" dirty="0">
                <a:latin typeface="Times New Roman"/>
                <a:cs typeface="Times New Roman"/>
              </a:rPr>
              <a:t>Conservatively, </a:t>
            </a:r>
            <a:r>
              <a:rPr sz="900" dirty="0">
                <a:latin typeface="Times New Roman"/>
                <a:cs typeface="Times New Roman"/>
              </a:rPr>
              <a:t>an </a:t>
            </a:r>
            <a:r>
              <a:rPr sz="900" spc="-5" dirty="0">
                <a:latin typeface="Times New Roman"/>
                <a:cs typeface="Times New Roman"/>
              </a:rPr>
              <a:t>incremental </a:t>
            </a:r>
            <a:r>
              <a:rPr sz="900" dirty="0">
                <a:latin typeface="Times New Roman"/>
                <a:cs typeface="Times New Roman"/>
              </a:rPr>
              <a:t>$3 billion in revenue from a </a:t>
            </a:r>
            <a:r>
              <a:rPr sz="900" spc="-5" dirty="0">
                <a:latin typeface="Times New Roman"/>
                <a:cs typeface="Times New Roman"/>
              </a:rPr>
              <a:t>successful  </a:t>
            </a:r>
            <a:r>
              <a:rPr sz="900" dirty="0">
                <a:latin typeface="Times New Roman"/>
                <a:cs typeface="Times New Roman"/>
              </a:rPr>
              <a:t>cryptocurrency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implementation.</a:t>
            </a:r>
          </a:p>
          <a:p>
            <a:pPr marL="669290" marR="243840" indent="-142875">
              <a:lnSpc>
                <a:spcPct val="100000"/>
              </a:lnSpc>
              <a:buFont typeface="Wingdings"/>
              <a:buChar char=""/>
              <a:tabLst>
                <a:tab pos="669925" algn="l"/>
              </a:tabLst>
            </a:pPr>
            <a:r>
              <a:rPr sz="900" dirty="0">
                <a:latin typeface="Times New Roman"/>
                <a:cs typeface="Times New Roman"/>
              </a:rPr>
              <a:t>Developing a cryptocurrency to use for </a:t>
            </a:r>
            <a:r>
              <a:rPr sz="900" spc="-5" dirty="0">
                <a:latin typeface="Times New Roman"/>
                <a:cs typeface="Times New Roman"/>
              </a:rPr>
              <a:t>peer-to-peer </a:t>
            </a:r>
            <a:r>
              <a:rPr sz="900" dirty="0">
                <a:latin typeface="Times New Roman"/>
                <a:cs typeface="Times New Roman"/>
              </a:rPr>
              <a:t>payments, </a:t>
            </a:r>
            <a:r>
              <a:rPr sz="900" spc="-5" dirty="0">
                <a:latin typeface="Times New Roman"/>
                <a:cs typeface="Times New Roman"/>
              </a:rPr>
              <a:t>tied </a:t>
            </a:r>
            <a:r>
              <a:rPr sz="900" dirty="0">
                <a:latin typeface="Times New Roman"/>
                <a:cs typeface="Times New Roman"/>
              </a:rPr>
              <a:t>to the value  of traditional currencies and </a:t>
            </a:r>
            <a:r>
              <a:rPr sz="900" spc="-5" dirty="0">
                <a:latin typeface="Times New Roman"/>
                <a:cs typeface="Times New Roman"/>
              </a:rPr>
              <a:t>available </a:t>
            </a:r>
            <a:r>
              <a:rPr sz="900" dirty="0">
                <a:latin typeface="Times New Roman"/>
                <a:cs typeface="Times New Roman"/>
              </a:rPr>
              <a:t>to use through</a:t>
            </a:r>
            <a:r>
              <a:rPr sz="900" spc="-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WhatsApp</a:t>
            </a:r>
          </a:p>
          <a:p>
            <a:pPr marL="669290" marR="257175" indent="-142875">
              <a:lnSpc>
                <a:spcPct val="100000"/>
              </a:lnSpc>
              <a:buFont typeface="Wingdings"/>
              <a:buChar char=""/>
              <a:tabLst>
                <a:tab pos="669925" algn="l"/>
              </a:tabLst>
            </a:pPr>
            <a:r>
              <a:rPr sz="900" dirty="0">
                <a:latin typeface="Times New Roman"/>
                <a:cs typeface="Times New Roman"/>
              </a:rPr>
              <a:t>Stablecoin : would likely be less attractive to and </a:t>
            </a:r>
            <a:r>
              <a:rPr sz="900" spc="-5" dirty="0">
                <a:latin typeface="Times New Roman"/>
                <a:cs typeface="Times New Roman"/>
              </a:rPr>
              <a:t>targeted </a:t>
            </a:r>
            <a:r>
              <a:rPr sz="900" dirty="0">
                <a:latin typeface="Times New Roman"/>
                <a:cs typeface="Times New Roman"/>
              </a:rPr>
              <a:t>by </a:t>
            </a:r>
            <a:r>
              <a:rPr sz="900" spc="-5" dirty="0">
                <a:latin typeface="Times New Roman"/>
                <a:cs typeface="Times New Roman"/>
              </a:rPr>
              <a:t>speculators, such  </a:t>
            </a:r>
            <a:r>
              <a:rPr sz="900" dirty="0">
                <a:latin typeface="Times New Roman"/>
                <a:cs typeface="Times New Roman"/>
              </a:rPr>
              <a:t>as hedge funds, because of its </a:t>
            </a:r>
            <a:r>
              <a:rPr sz="900" spc="-5" dirty="0">
                <a:latin typeface="Times New Roman"/>
                <a:cs typeface="Times New Roman"/>
              </a:rPr>
              <a:t>fixed </a:t>
            </a:r>
            <a:r>
              <a:rPr sz="900" dirty="0">
                <a:latin typeface="Times New Roman"/>
                <a:cs typeface="Times New Roman"/>
              </a:rPr>
              <a:t>price tied to a currency </a:t>
            </a:r>
            <a:r>
              <a:rPr sz="900" spc="-5" dirty="0">
                <a:latin typeface="Times New Roman"/>
                <a:cs typeface="Times New Roman"/>
              </a:rPr>
              <a:t>like </a:t>
            </a:r>
            <a:r>
              <a:rPr sz="900" dirty="0">
                <a:latin typeface="Times New Roman"/>
                <a:cs typeface="Times New Roman"/>
              </a:rPr>
              <a:t>the U.S.</a:t>
            </a:r>
            <a:r>
              <a:rPr sz="900" spc="-8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dollar.</a:t>
            </a:r>
            <a:endParaRPr sz="900" dirty="0">
              <a:latin typeface="Times New Roman"/>
              <a:cs typeface="Times New Roman"/>
            </a:endParaRPr>
          </a:p>
          <a:p>
            <a:pPr marL="669290" indent="-142875">
              <a:lnSpc>
                <a:spcPct val="100000"/>
              </a:lnSpc>
              <a:buFont typeface="Wingdings"/>
              <a:buChar char=""/>
              <a:tabLst>
                <a:tab pos="669925" algn="l"/>
              </a:tabLst>
            </a:pPr>
            <a:r>
              <a:rPr sz="900" spc="-5" dirty="0">
                <a:latin typeface="Times New Roman"/>
                <a:cs typeface="Times New Roman"/>
              </a:rPr>
              <a:t>Facebook will want </a:t>
            </a:r>
            <a:r>
              <a:rPr sz="900" dirty="0">
                <a:latin typeface="Times New Roman"/>
                <a:cs typeface="Times New Roman"/>
              </a:rPr>
              <a:t>to be in control to gather data and </a:t>
            </a:r>
            <a:r>
              <a:rPr sz="900" spc="-5" dirty="0">
                <a:latin typeface="Times New Roman"/>
                <a:cs typeface="Times New Roman"/>
              </a:rPr>
              <a:t>simplify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administration.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24755" y="8453628"/>
            <a:ext cx="1671320" cy="394970"/>
            <a:chOff x="4524755" y="8453628"/>
            <a:chExt cx="1671320" cy="394970"/>
          </a:xfrm>
        </p:grpSpPr>
        <p:sp>
          <p:nvSpPr>
            <p:cNvPr id="5" name="object 5"/>
            <p:cNvSpPr/>
            <p:nvPr/>
          </p:nvSpPr>
          <p:spPr>
            <a:xfrm>
              <a:off x="4524755" y="8453628"/>
              <a:ext cx="1671066" cy="394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RYPTOCURRENCIES </a:t>
            </a:r>
            <a:r>
              <a:rPr sz="1000" b="1" dirty="0">
                <a:latin typeface="Times New Roman"/>
                <a:cs typeface="Times New Roman"/>
              </a:rPr>
              <a:t>– </a:t>
            </a:r>
            <a:r>
              <a:rPr sz="1000" b="1" spc="-15" dirty="0">
                <a:latin typeface="Times New Roman"/>
                <a:cs typeface="Times New Roman"/>
              </a:rPr>
              <a:t>A</a:t>
            </a:r>
            <a:r>
              <a:rPr sz="800" b="1" spc="-15" dirty="0">
                <a:latin typeface="Times New Roman"/>
                <a:cs typeface="Times New Roman"/>
              </a:rPr>
              <a:t>LTERNATIVES </a:t>
            </a:r>
            <a:r>
              <a:rPr sz="1000" b="1" spc="-15" dirty="0">
                <a:latin typeface="Times New Roman"/>
                <a:cs typeface="Times New Roman"/>
              </a:rPr>
              <a:t>T</a:t>
            </a:r>
            <a:r>
              <a:rPr sz="800" b="1" spc="-15" dirty="0">
                <a:latin typeface="Times New Roman"/>
                <a:cs typeface="Times New Roman"/>
              </a:rPr>
              <a:t>O </a:t>
            </a:r>
            <a:r>
              <a:rPr sz="1000" b="1" spc="-5" dirty="0">
                <a:latin typeface="Times New Roman"/>
                <a:cs typeface="Times New Roman"/>
              </a:rPr>
              <a:t>G</a:t>
            </a:r>
            <a:r>
              <a:rPr sz="800" b="1" spc="-5" dirty="0">
                <a:latin typeface="Times New Roman"/>
                <a:cs typeface="Times New Roman"/>
              </a:rPr>
              <a:t>ET</a:t>
            </a:r>
            <a:r>
              <a:rPr sz="800" b="1" spc="-10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</a:t>
            </a:r>
            <a:r>
              <a:rPr sz="800" b="1" spc="-5" dirty="0">
                <a:latin typeface="Times New Roman"/>
                <a:cs typeface="Times New Roman"/>
              </a:rPr>
              <a:t>HEM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05765" marR="2489200">
              <a:lnSpc>
                <a:spcPct val="200000"/>
              </a:lnSpc>
            </a:pPr>
            <a:r>
              <a:rPr sz="1000" dirty="0">
                <a:latin typeface="Times New Roman"/>
                <a:cs typeface="Times New Roman"/>
              </a:rPr>
              <a:t>Why not by </a:t>
            </a:r>
            <a:r>
              <a:rPr sz="1000" spc="-5" dirty="0">
                <a:latin typeface="Times New Roman"/>
                <a:cs typeface="Times New Roman"/>
              </a:rPr>
              <a:t>playing </a:t>
            </a:r>
            <a:r>
              <a:rPr sz="1000" dirty="0">
                <a:latin typeface="Times New Roman"/>
                <a:cs typeface="Times New Roman"/>
              </a:rPr>
              <a:t>/ </a:t>
            </a:r>
            <a:r>
              <a:rPr sz="1000" spc="-5" dirty="0">
                <a:latin typeface="Times New Roman"/>
                <a:cs typeface="Times New Roman"/>
              </a:rPr>
              <a:t>gambling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:  </a:t>
            </a:r>
            <a:r>
              <a:rPr sz="10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http</a:t>
            </a:r>
            <a:r>
              <a:rPr sz="10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  <a:hlinkClick r:id="rId4"/>
              </a:rPr>
              <a:t>s://www.bustabit.co</a:t>
            </a:r>
            <a:r>
              <a:rPr sz="10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m/pl</a:t>
            </a:r>
            <a:r>
              <a:rPr sz="10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  <a:hlinkClick r:id="rId4"/>
              </a:rPr>
              <a:t>ay </a:t>
            </a:r>
            <a:r>
              <a:rPr sz="1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Every 250 </a:t>
            </a:r>
            <a:r>
              <a:rPr sz="1000" spc="-5" dirty="0">
                <a:latin typeface="Times New Roman"/>
                <a:cs typeface="Times New Roman"/>
              </a:rPr>
              <a:t>bits </a:t>
            </a:r>
            <a:r>
              <a:rPr sz="1000" dirty="0">
                <a:latin typeface="Times New Roman"/>
                <a:cs typeface="Times New Roman"/>
              </a:rPr>
              <a:t>=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~1$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7751" y="2251710"/>
            <a:ext cx="2291080" cy="1297940"/>
          </a:xfrm>
          <a:custGeom>
            <a:avLst/>
            <a:gdLst/>
            <a:ahLst/>
            <a:cxnLst/>
            <a:rect l="l" t="t" r="r" b="b"/>
            <a:pathLst>
              <a:path w="2291079" h="1297939">
                <a:moveTo>
                  <a:pt x="2289048" y="0"/>
                </a:moveTo>
                <a:lnTo>
                  <a:pt x="762" y="0"/>
                </a:lnTo>
                <a:lnTo>
                  <a:pt x="0" y="1523"/>
                </a:lnTo>
                <a:lnTo>
                  <a:pt x="0" y="1296923"/>
                </a:lnTo>
                <a:lnTo>
                  <a:pt x="762" y="1297685"/>
                </a:lnTo>
                <a:lnTo>
                  <a:pt x="2289048" y="1297685"/>
                </a:lnTo>
                <a:lnTo>
                  <a:pt x="2290572" y="1296923"/>
                </a:lnTo>
                <a:lnTo>
                  <a:pt x="2290572" y="1295399"/>
                </a:lnTo>
                <a:lnTo>
                  <a:pt x="4572" y="1295399"/>
                </a:lnTo>
                <a:lnTo>
                  <a:pt x="2286" y="1293113"/>
                </a:lnTo>
                <a:lnTo>
                  <a:pt x="4572" y="1293113"/>
                </a:lnTo>
                <a:lnTo>
                  <a:pt x="4572" y="5333"/>
                </a:lnTo>
                <a:lnTo>
                  <a:pt x="2286" y="5333"/>
                </a:lnTo>
                <a:lnTo>
                  <a:pt x="4572" y="2285"/>
                </a:lnTo>
                <a:lnTo>
                  <a:pt x="2290572" y="2285"/>
                </a:lnTo>
                <a:lnTo>
                  <a:pt x="2290572" y="1523"/>
                </a:lnTo>
                <a:lnTo>
                  <a:pt x="2289048" y="0"/>
                </a:lnTo>
                <a:close/>
              </a:path>
              <a:path w="2291079" h="1297939">
                <a:moveTo>
                  <a:pt x="4572" y="1293113"/>
                </a:moveTo>
                <a:lnTo>
                  <a:pt x="2286" y="1293113"/>
                </a:lnTo>
                <a:lnTo>
                  <a:pt x="4572" y="1295399"/>
                </a:lnTo>
                <a:lnTo>
                  <a:pt x="4572" y="1293113"/>
                </a:lnTo>
                <a:close/>
              </a:path>
              <a:path w="2291079" h="1297939">
                <a:moveTo>
                  <a:pt x="2286000" y="1293113"/>
                </a:moveTo>
                <a:lnTo>
                  <a:pt x="4572" y="1293113"/>
                </a:lnTo>
                <a:lnTo>
                  <a:pt x="4572" y="1295399"/>
                </a:lnTo>
                <a:lnTo>
                  <a:pt x="2286000" y="1295399"/>
                </a:lnTo>
                <a:lnTo>
                  <a:pt x="2286000" y="1293113"/>
                </a:lnTo>
                <a:close/>
              </a:path>
              <a:path w="2291079" h="1297939">
                <a:moveTo>
                  <a:pt x="2286000" y="2285"/>
                </a:moveTo>
                <a:lnTo>
                  <a:pt x="2286000" y="1295399"/>
                </a:lnTo>
                <a:lnTo>
                  <a:pt x="2288286" y="1293113"/>
                </a:lnTo>
                <a:lnTo>
                  <a:pt x="2290572" y="1293113"/>
                </a:lnTo>
                <a:lnTo>
                  <a:pt x="2290572" y="5333"/>
                </a:lnTo>
                <a:lnTo>
                  <a:pt x="2288286" y="5333"/>
                </a:lnTo>
                <a:lnTo>
                  <a:pt x="2286000" y="2285"/>
                </a:lnTo>
                <a:close/>
              </a:path>
              <a:path w="2291079" h="1297939">
                <a:moveTo>
                  <a:pt x="2290572" y="1293113"/>
                </a:moveTo>
                <a:lnTo>
                  <a:pt x="2288286" y="1293113"/>
                </a:lnTo>
                <a:lnTo>
                  <a:pt x="2286000" y="1295399"/>
                </a:lnTo>
                <a:lnTo>
                  <a:pt x="2290572" y="1295399"/>
                </a:lnTo>
                <a:lnTo>
                  <a:pt x="2290572" y="1293113"/>
                </a:lnTo>
                <a:close/>
              </a:path>
              <a:path w="2291079" h="1297939">
                <a:moveTo>
                  <a:pt x="4572" y="2285"/>
                </a:moveTo>
                <a:lnTo>
                  <a:pt x="2286" y="5333"/>
                </a:lnTo>
                <a:lnTo>
                  <a:pt x="4572" y="5333"/>
                </a:lnTo>
                <a:lnTo>
                  <a:pt x="4572" y="2285"/>
                </a:lnTo>
                <a:close/>
              </a:path>
              <a:path w="2291079" h="1297939">
                <a:moveTo>
                  <a:pt x="2286000" y="2285"/>
                </a:moveTo>
                <a:lnTo>
                  <a:pt x="4572" y="2285"/>
                </a:lnTo>
                <a:lnTo>
                  <a:pt x="4572" y="5333"/>
                </a:lnTo>
                <a:lnTo>
                  <a:pt x="2286000" y="5333"/>
                </a:lnTo>
                <a:lnTo>
                  <a:pt x="2286000" y="2285"/>
                </a:lnTo>
                <a:close/>
              </a:path>
              <a:path w="2291079" h="1297939">
                <a:moveTo>
                  <a:pt x="2290572" y="2285"/>
                </a:moveTo>
                <a:lnTo>
                  <a:pt x="2286000" y="2285"/>
                </a:lnTo>
                <a:lnTo>
                  <a:pt x="2288286" y="5333"/>
                </a:lnTo>
                <a:lnTo>
                  <a:pt x="2290572" y="5333"/>
                </a:lnTo>
                <a:lnTo>
                  <a:pt x="2290572" y="2285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RYPTOCURRENCIES </a:t>
            </a:r>
            <a:r>
              <a:rPr sz="1000" b="1" dirty="0">
                <a:latin typeface="Times New Roman"/>
                <a:cs typeface="Times New Roman"/>
              </a:rPr>
              <a:t>– </a:t>
            </a:r>
            <a:r>
              <a:rPr sz="1000" b="1" spc="-5" dirty="0">
                <a:latin typeface="Times New Roman"/>
                <a:cs typeface="Times New Roman"/>
              </a:rPr>
              <a:t>H</a:t>
            </a:r>
            <a:r>
              <a:rPr sz="800" b="1" spc="-5" dirty="0">
                <a:latin typeface="Times New Roman"/>
                <a:cs typeface="Times New Roman"/>
              </a:rPr>
              <a:t>OW </a:t>
            </a:r>
            <a:r>
              <a:rPr sz="1000" b="1" spc="-15" dirty="0">
                <a:latin typeface="Times New Roman"/>
                <a:cs typeface="Times New Roman"/>
              </a:rPr>
              <a:t>T</a:t>
            </a:r>
            <a:r>
              <a:rPr sz="800" b="1" spc="-15" dirty="0">
                <a:latin typeface="Times New Roman"/>
                <a:cs typeface="Times New Roman"/>
              </a:rPr>
              <a:t>O</a:t>
            </a:r>
            <a:r>
              <a:rPr sz="800" b="1" spc="9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T</a:t>
            </a:r>
            <a:r>
              <a:rPr sz="800" b="1" spc="-10" dirty="0">
                <a:latin typeface="Times New Roman"/>
                <a:cs typeface="Times New Roman"/>
              </a:rPr>
              <a:t>RADE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02933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Through the </a:t>
            </a:r>
            <a:r>
              <a:rPr sz="900" spc="-5" dirty="0">
                <a:latin typeface="Times New Roman"/>
                <a:cs typeface="Times New Roman"/>
              </a:rPr>
              <a:t>sections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372235" indent="-172085">
              <a:lnSpc>
                <a:spcPct val="100000"/>
              </a:lnSpc>
              <a:buAutoNum type="arabicPeriod"/>
              <a:tabLst>
                <a:tab pos="1372870" algn="l"/>
              </a:tabLst>
            </a:pPr>
            <a:r>
              <a:rPr sz="900" dirty="0">
                <a:latin typeface="Times New Roman"/>
                <a:cs typeface="Times New Roman"/>
              </a:rPr>
              <a:t>Fiat to Crypto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Trading.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900" dirty="0">
              <a:latin typeface="Times New Roman"/>
              <a:cs typeface="Times New Roman"/>
            </a:endParaRPr>
          </a:p>
          <a:p>
            <a:pPr marL="1372235" indent="-172085">
              <a:lnSpc>
                <a:spcPct val="100000"/>
              </a:lnSpc>
              <a:buAutoNum type="arabicPeriod"/>
              <a:tabLst>
                <a:tab pos="1372870" algn="l"/>
              </a:tabLst>
            </a:pPr>
            <a:r>
              <a:rPr sz="900" spc="-5" dirty="0">
                <a:latin typeface="Times New Roman"/>
                <a:cs typeface="Times New Roman"/>
              </a:rPr>
              <a:t>Storing</a:t>
            </a:r>
            <a:r>
              <a:rPr sz="900" spc="-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Cryptocurrencies.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900" dirty="0">
              <a:latin typeface="Times New Roman"/>
              <a:cs typeface="Times New Roman"/>
            </a:endParaRPr>
          </a:p>
          <a:p>
            <a:pPr marL="1372235" indent="-172085">
              <a:lnSpc>
                <a:spcPct val="100000"/>
              </a:lnSpc>
              <a:buAutoNum type="arabicPeriod"/>
              <a:tabLst>
                <a:tab pos="1372870" algn="l"/>
              </a:tabLst>
            </a:pPr>
            <a:r>
              <a:rPr sz="900" dirty="0">
                <a:latin typeface="Times New Roman"/>
                <a:cs typeface="Times New Roman"/>
              </a:rPr>
              <a:t>Crypto to Crypto</a:t>
            </a:r>
            <a:r>
              <a:rPr sz="900" spc="-114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Trading.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017014" y="5894070"/>
            <a:ext cx="4178935" cy="2954655"/>
            <a:chOff x="2017014" y="5894070"/>
            <a:chExt cx="4178935" cy="2954655"/>
          </a:xfrm>
        </p:grpSpPr>
        <p:sp>
          <p:nvSpPr>
            <p:cNvPr id="6" name="object 6"/>
            <p:cNvSpPr/>
            <p:nvPr/>
          </p:nvSpPr>
          <p:spPr>
            <a:xfrm>
              <a:off x="4524756" y="8453627"/>
              <a:ext cx="1671066" cy="394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17014" y="5894070"/>
              <a:ext cx="3930015" cy="2683510"/>
            </a:xfrm>
            <a:custGeom>
              <a:avLst/>
              <a:gdLst/>
              <a:ahLst/>
              <a:cxnLst/>
              <a:rect l="l" t="t" r="r" b="b"/>
              <a:pathLst>
                <a:path w="3930015" h="2683509">
                  <a:moveTo>
                    <a:pt x="3928110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2681478"/>
                  </a:lnTo>
                  <a:lnTo>
                    <a:pt x="1524" y="2683002"/>
                  </a:lnTo>
                  <a:lnTo>
                    <a:pt x="3928110" y="2683002"/>
                  </a:lnTo>
                  <a:lnTo>
                    <a:pt x="3929634" y="2681478"/>
                  </a:lnTo>
                  <a:lnTo>
                    <a:pt x="3929634" y="2679954"/>
                  </a:lnTo>
                  <a:lnTo>
                    <a:pt x="5334" y="2679954"/>
                  </a:lnTo>
                  <a:lnTo>
                    <a:pt x="2286" y="2677668"/>
                  </a:lnTo>
                  <a:lnTo>
                    <a:pt x="5334" y="2677668"/>
                  </a:lnTo>
                  <a:lnTo>
                    <a:pt x="5334" y="5334"/>
                  </a:lnTo>
                  <a:lnTo>
                    <a:pt x="2285" y="5334"/>
                  </a:lnTo>
                  <a:lnTo>
                    <a:pt x="5334" y="2286"/>
                  </a:lnTo>
                  <a:lnTo>
                    <a:pt x="3929634" y="2286"/>
                  </a:lnTo>
                  <a:lnTo>
                    <a:pt x="3929634" y="1524"/>
                  </a:lnTo>
                  <a:lnTo>
                    <a:pt x="3928110" y="0"/>
                  </a:lnTo>
                  <a:close/>
                </a:path>
                <a:path w="3930015" h="2683509">
                  <a:moveTo>
                    <a:pt x="5334" y="2677668"/>
                  </a:moveTo>
                  <a:lnTo>
                    <a:pt x="2286" y="2677668"/>
                  </a:lnTo>
                  <a:lnTo>
                    <a:pt x="5334" y="2679954"/>
                  </a:lnTo>
                  <a:lnTo>
                    <a:pt x="5334" y="2677668"/>
                  </a:lnTo>
                  <a:close/>
                </a:path>
                <a:path w="3930015" h="2683509">
                  <a:moveTo>
                    <a:pt x="3924300" y="2677668"/>
                  </a:moveTo>
                  <a:lnTo>
                    <a:pt x="5334" y="2677668"/>
                  </a:lnTo>
                  <a:lnTo>
                    <a:pt x="5334" y="2679954"/>
                  </a:lnTo>
                  <a:lnTo>
                    <a:pt x="3924300" y="2679954"/>
                  </a:lnTo>
                  <a:lnTo>
                    <a:pt x="3924300" y="2677668"/>
                  </a:lnTo>
                  <a:close/>
                </a:path>
                <a:path w="3930015" h="2683509">
                  <a:moveTo>
                    <a:pt x="3924300" y="2286"/>
                  </a:moveTo>
                  <a:lnTo>
                    <a:pt x="3924300" y="2679954"/>
                  </a:lnTo>
                  <a:lnTo>
                    <a:pt x="3926585" y="2677668"/>
                  </a:lnTo>
                  <a:lnTo>
                    <a:pt x="3929634" y="2677668"/>
                  </a:lnTo>
                  <a:lnTo>
                    <a:pt x="3929634" y="5334"/>
                  </a:lnTo>
                  <a:lnTo>
                    <a:pt x="3926586" y="5334"/>
                  </a:lnTo>
                  <a:lnTo>
                    <a:pt x="3924300" y="2286"/>
                  </a:lnTo>
                  <a:close/>
                </a:path>
                <a:path w="3930015" h="2683509">
                  <a:moveTo>
                    <a:pt x="3929634" y="2677668"/>
                  </a:moveTo>
                  <a:lnTo>
                    <a:pt x="3926585" y="2677668"/>
                  </a:lnTo>
                  <a:lnTo>
                    <a:pt x="3924300" y="2679954"/>
                  </a:lnTo>
                  <a:lnTo>
                    <a:pt x="3929634" y="2679954"/>
                  </a:lnTo>
                  <a:lnTo>
                    <a:pt x="3929634" y="2677668"/>
                  </a:lnTo>
                  <a:close/>
                </a:path>
                <a:path w="3930015" h="2683509">
                  <a:moveTo>
                    <a:pt x="5334" y="2286"/>
                  </a:moveTo>
                  <a:lnTo>
                    <a:pt x="2285" y="5334"/>
                  </a:lnTo>
                  <a:lnTo>
                    <a:pt x="5334" y="5334"/>
                  </a:lnTo>
                  <a:lnTo>
                    <a:pt x="5334" y="2286"/>
                  </a:lnTo>
                  <a:close/>
                </a:path>
                <a:path w="3930015" h="2683509">
                  <a:moveTo>
                    <a:pt x="3924300" y="2286"/>
                  </a:moveTo>
                  <a:lnTo>
                    <a:pt x="5334" y="2286"/>
                  </a:lnTo>
                  <a:lnTo>
                    <a:pt x="5334" y="5334"/>
                  </a:lnTo>
                  <a:lnTo>
                    <a:pt x="3924300" y="5334"/>
                  </a:lnTo>
                  <a:lnTo>
                    <a:pt x="3924300" y="2286"/>
                  </a:lnTo>
                  <a:close/>
                </a:path>
                <a:path w="3930015" h="2683509">
                  <a:moveTo>
                    <a:pt x="3929634" y="2286"/>
                  </a:moveTo>
                  <a:lnTo>
                    <a:pt x="3924300" y="2286"/>
                  </a:lnTo>
                  <a:lnTo>
                    <a:pt x="3926586" y="5334"/>
                  </a:lnTo>
                  <a:lnTo>
                    <a:pt x="3929634" y="5334"/>
                  </a:lnTo>
                  <a:lnTo>
                    <a:pt x="3929634" y="2286"/>
                  </a:lnTo>
                  <a:close/>
                </a:path>
              </a:pathLst>
            </a:custGeom>
            <a:solidFill>
              <a:srgbClr val="007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H</a:t>
            </a:r>
            <a:r>
              <a:rPr sz="800" b="1" spc="-5" dirty="0">
                <a:latin typeface="Times New Roman"/>
                <a:cs typeface="Times New Roman"/>
              </a:rPr>
              <a:t>OW </a:t>
            </a:r>
            <a:r>
              <a:rPr sz="1000" b="1" spc="-15" dirty="0">
                <a:latin typeface="Times New Roman"/>
                <a:cs typeface="Times New Roman"/>
              </a:rPr>
              <a:t>T</a:t>
            </a:r>
            <a:r>
              <a:rPr sz="800" b="1" spc="-15" dirty="0">
                <a:latin typeface="Times New Roman"/>
                <a:cs typeface="Times New Roman"/>
              </a:rPr>
              <a:t>O</a:t>
            </a:r>
            <a:r>
              <a:rPr sz="800" b="1" spc="5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T</a:t>
            </a:r>
            <a:r>
              <a:rPr sz="800" b="1" spc="-10" dirty="0">
                <a:latin typeface="Times New Roman"/>
                <a:cs typeface="Times New Roman"/>
              </a:rPr>
              <a:t>RADE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Fiat to Crypto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spc="-35" dirty="0">
                <a:latin typeface="Times New Roman"/>
                <a:cs typeface="Times New Roman"/>
              </a:rPr>
              <a:t>You </a:t>
            </a:r>
            <a:r>
              <a:rPr sz="900" dirty="0">
                <a:latin typeface="Times New Roman"/>
                <a:cs typeface="Times New Roman"/>
              </a:rPr>
              <a:t>have money to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invest.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Chose an exchange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1030605" lvl="1" indent="-172085">
              <a:lnSpc>
                <a:spcPct val="100000"/>
              </a:lnSpc>
              <a:buFont typeface="Wingdings"/>
              <a:buChar char=""/>
              <a:tabLst>
                <a:tab pos="1031240" algn="l"/>
              </a:tabLst>
            </a:pPr>
            <a:r>
              <a:rPr sz="900" dirty="0">
                <a:latin typeface="Times New Roman"/>
                <a:cs typeface="Times New Roman"/>
              </a:rPr>
              <a:t>Make sure that the exchange / trader is available / allowed in</a:t>
            </a:r>
            <a:r>
              <a:rPr sz="900" spc="-1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Lebanon.</a:t>
            </a:r>
          </a:p>
          <a:p>
            <a:pPr marL="1030605" lvl="1" indent="-172085">
              <a:lnSpc>
                <a:spcPct val="100000"/>
              </a:lnSpc>
              <a:buFont typeface="Wingdings"/>
              <a:buChar char=""/>
              <a:tabLst>
                <a:tab pos="1031240" algn="l"/>
              </a:tabLst>
            </a:pPr>
            <a:r>
              <a:rPr sz="900" dirty="0">
                <a:latin typeface="Times New Roman"/>
                <a:cs typeface="Times New Roman"/>
              </a:rPr>
              <a:t>Check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reputation</a:t>
            </a:r>
          </a:p>
          <a:p>
            <a:pPr marL="1030605" lvl="1" indent="-172085">
              <a:lnSpc>
                <a:spcPct val="100000"/>
              </a:lnSpc>
              <a:buFont typeface="Wingdings"/>
              <a:buChar char=""/>
              <a:tabLst>
                <a:tab pos="1031240" algn="l"/>
              </a:tabLst>
            </a:pPr>
            <a:r>
              <a:rPr sz="900" dirty="0">
                <a:latin typeface="Times New Roman"/>
                <a:cs typeface="Times New Roman"/>
              </a:rPr>
              <a:t>Check exchange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rates</a:t>
            </a:r>
          </a:p>
          <a:p>
            <a:pPr marL="1030605" lvl="1" indent="-172085">
              <a:lnSpc>
                <a:spcPct val="100000"/>
              </a:lnSpc>
              <a:buFont typeface="Wingdings"/>
              <a:buChar char=""/>
              <a:tabLst>
                <a:tab pos="1031240" algn="l"/>
              </a:tabLst>
            </a:pPr>
            <a:r>
              <a:rPr sz="900" dirty="0">
                <a:latin typeface="Times New Roman"/>
                <a:cs typeface="Times New Roman"/>
              </a:rPr>
              <a:t>Check required documents /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safety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Create an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account.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spc="-15" dirty="0">
                <a:latin typeface="Times New Roman"/>
                <a:cs typeface="Times New Roman"/>
              </a:rPr>
              <a:t>Wallet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1030605" lvl="1" indent="-172085">
              <a:lnSpc>
                <a:spcPct val="100000"/>
              </a:lnSpc>
              <a:buFont typeface="Wingdings"/>
              <a:buChar char=""/>
              <a:tabLst>
                <a:tab pos="1031240" algn="l"/>
              </a:tabLst>
            </a:pPr>
            <a:r>
              <a:rPr sz="900" spc="-35" dirty="0">
                <a:latin typeface="Times New Roman"/>
                <a:cs typeface="Times New Roman"/>
              </a:rPr>
              <a:t>You </a:t>
            </a:r>
            <a:r>
              <a:rPr sz="900" dirty="0">
                <a:latin typeface="Times New Roman"/>
                <a:cs typeface="Times New Roman"/>
              </a:rPr>
              <a:t>must have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one.</a:t>
            </a:r>
          </a:p>
          <a:p>
            <a:pPr marL="1030605" lvl="1" indent="-172085">
              <a:lnSpc>
                <a:spcPct val="100000"/>
              </a:lnSpc>
              <a:buFont typeface="Wingdings"/>
              <a:buChar char=""/>
              <a:tabLst>
                <a:tab pos="1031240" algn="l"/>
              </a:tabLst>
            </a:pPr>
            <a:r>
              <a:rPr sz="900" dirty="0">
                <a:latin typeface="Times New Roman"/>
                <a:cs typeface="Times New Roman"/>
              </a:rPr>
              <a:t>Cryptocurrencies deposited in &amp; protected by a</a:t>
            </a:r>
            <a:r>
              <a:rPr sz="900" spc="-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wallet.</a:t>
            </a:r>
          </a:p>
          <a:p>
            <a:pPr marL="1030605" marR="325755" lvl="1" indent="-171450">
              <a:lnSpc>
                <a:spcPct val="100000"/>
              </a:lnSpc>
              <a:buFont typeface="Wingdings"/>
              <a:buChar char=""/>
              <a:tabLst>
                <a:tab pos="1031240" algn="l"/>
              </a:tabLst>
            </a:pPr>
            <a:r>
              <a:rPr sz="900" dirty="0">
                <a:latin typeface="Times New Roman"/>
                <a:cs typeface="Times New Roman"/>
              </a:rPr>
              <a:t>It saves your private and public keys </a:t>
            </a:r>
            <a:r>
              <a:rPr sz="900" spc="-5" dirty="0">
                <a:latin typeface="Times New Roman"/>
                <a:cs typeface="Times New Roman"/>
              </a:rPr>
              <a:t>which </a:t>
            </a:r>
            <a:r>
              <a:rPr sz="900" dirty="0">
                <a:latin typeface="Times New Roman"/>
                <a:cs typeface="Times New Roman"/>
              </a:rPr>
              <a:t>helps you </a:t>
            </a:r>
            <a:r>
              <a:rPr sz="900" spc="-5" dirty="0">
                <a:latin typeface="Times New Roman"/>
                <a:cs typeface="Times New Roman"/>
              </a:rPr>
              <a:t>store, </a:t>
            </a:r>
            <a:r>
              <a:rPr sz="900" dirty="0">
                <a:latin typeface="Times New Roman"/>
                <a:cs typeface="Times New Roman"/>
              </a:rPr>
              <a:t>send,</a:t>
            </a:r>
            <a:r>
              <a:rPr sz="900" spc="-1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  receive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cryptocurrencies.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spc="-5" dirty="0">
                <a:latin typeface="Times New Roman"/>
                <a:cs typeface="Times New Roman"/>
              </a:rPr>
              <a:t>Private </a:t>
            </a:r>
            <a:r>
              <a:rPr sz="900" dirty="0">
                <a:latin typeface="Times New Roman"/>
                <a:cs typeface="Times New Roman"/>
              </a:rPr>
              <a:t>key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1030605" lvl="1" indent="-172085">
              <a:lnSpc>
                <a:spcPct val="100000"/>
              </a:lnSpc>
              <a:buFont typeface="Wingdings"/>
              <a:buChar char=""/>
              <a:tabLst>
                <a:tab pos="1031240" algn="l"/>
              </a:tabLst>
            </a:pPr>
            <a:r>
              <a:rPr sz="900" dirty="0">
                <a:latin typeface="Times New Roman"/>
                <a:cs typeface="Times New Roman"/>
              </a:rPr>
              <a:t>Gives you the right to </a:t>
            </a:r>
            <a:r>
              <a:rPr sz="900" spc="-5" dirty="0">
                <a:latin typeface="Times New Roman"/>
                <a:cs typeface="Times New Roman"/>
              </a:rPr>
              <a:t>access </a:t>
            </a:r>
            <a:r>
              <a:rPr sz="900" dirty="0">
                <a:latin typeface="Times New Roman"/>
                <a:cs typeface="Times New Roman"/>
              </a:rPr>
              <a:t>and </a:t>
            </a:r>
            <a:r>
              <a:rPr sz="900" spc="-5" dirty="0">
                <a:latin typeface="Times New Roman"/>
                <a:cs typeface="Times New Roman"/>
              </a:rPr>
              <a:t>send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money.</a:t>
            </a:r>
            <a:endParaRPr sz="900" dirty="0">
              <a:latin typeface="Times New Roman"/>
              <a:cs typeface="Times New Roman"/>
            </a:endParaRPr>
          </a:p>
          <a:p>
            <a:pPr marL="1030605" lvl="1" indent="-172085">
              <a:lnSpc>
                <a:spcPct val="100000"/>
              </a:lnSpc>
              <a:buFont typeface="Wingdings"/>
              <a:buChar char=""/>
              <a:tabLst>
                <a:tab pos="1031240" algn="l"/>
              </a:tabLst>
            </a:pPr>
            <a:r>
              <a:rPr sz="900" dirty="0">
                <a:latin typeface="Times New Roman"/>
                <a:cs typeface="Times New Roman"/>
              </a:rPr>
              <a:t>Confidential and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private.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Public key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1030605" lvl="1" indent="-172085">
              <a:lnSpc>
                <a:spcPct val="100000"/>
              </a:lnSpc>
              <a:buFont typeface="Wingdings"/>
              <a:buChar char=""/>
              <a:tabLst>
                <a:tab pos="1031240" algn="l"/>
              </a:tabLst>
            </a:pPr>
            <a:r>
              <a:rPr sz="900" dirty="0">
                <a:latin typeface="Times New Roman"/>
                <a:cs typeface="Times New Roman"/>
              </a:rPr>
              <a:t>The address where everyone </a:t>
            </a:r>
            <a:r>
              <a:rPr sz="900" spc="-5" dirty="0">
                <a:latin typeface="Times New Roman"/>
                <a:cs typeface="Times New Roman"/>
              </a:rPr>
              <a:t>will </a:t>
            </a:r>
            <a:r>
              <a:rPr sz="900" dirty="0">
                <a:latin typeface="Times New Roman"/>
                <a:cs typeface="Times New Roman"/>
              </a:rPr>
              <a:t>send you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money.</a:t>
            </a:r>
            <a:endParaRPr sz="900" dirty="0">
              <a:latin typeface="Times New Roman"/>
              <a:cs typeface="Times New Roman"/>
            </a:endParaRPr>
          </a:p>
          <a:p>
            <a:pPr marL="1030605" lvl="1" indent="-172085">
              <a:lnSpc>
                <a:spcPct val="100000"/>
              </a:lnSpc>
              <a:buFont typeface="Wingdings"/>
              <a:buChar char=""/>
              <a:tabLst>
                <a:tab pos="1031240" algn="l"/>
              </a:tabLst>
            </a:pPr>
            <a:r>
              <a:rPr sz="900" dirty="0">
                <a:latin typeface="Times New Roman"/>
                <a:cs typeface="Times New Roman"/>
              </a:rPr>
              <a:t>Public, to be given to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others.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7014" y="1718310"/>
            <a:ext cx="3930015" cy="466725"/>
          </a:xfrm>
          <a:custGeom>
            <a:avLst/>
            <a:gdLst/>
            <a:ahLst/>
            <a:cxnLst/>
            <a:rect l="l" t="t" r="r" b="b"/>
            <a:pathLst>
              <a:path w="3930015" h="466725">
                <a:moveTo>
                  <a:pt x="3928110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465581"/>
                </a:lnTo>
                <a:lnTo>
                  <a:pt x="1524" y="466343"/>
                </a:lnTo>
                <a:lnTo>
                  <a:pt x="3928110" y="466343"/>
                </a:lnTo>
                <a:lnTo>
                  <a:pt x="3929634" y="465581"/>
                </a:lnTo>
                <a:lnTo>
                  <a:pt x="3929634" y="464057"/>
                </a:lnTo>
                <a:lnTo>
                  <a:pt x="5334" y="464057"/>
                </a:lnTo>
                <a:lnTo>
                  <a:pt x="2286" y="461771"/>
                </a:lnTo>
                <a:lnTo>
                  <a:pt x="5334" y="461771"/>
                </a:lnTo>
                <a:lnTo>
                  <a:pt x="5334" y="5333"/>
                </a:lnTo>
                <a:lnTo>
                  <a:pt x="2285" y="5333"/>
                </a:lnTo>
                <a:lnTo>
                  <a:pt x="5334" y="2285"/>
                </a:lnTo>
                <a:lnTo>
                  <a:pt x="3929634" y="2285"/>
                </a:lnTo>
                <a:lnTo>
                  <a:pt x="3929634" y="1523"/>
                </a:lnTo>
                <a:lnTo>
                  <a:pt x="3928110" y="0"/>
                </a:lnTo>
                <a:close/>
              </a:path>
              <a:path w="3930015" h="466725">
                <a:moveTo>
                  <a:pt x="5334" y="461771"/>
                </a:moveTo>
                <a:lnTo>
                  <a:pt x="2286" y="461771"/>
                </a:lnTo>
                <a:lnTo>
                  <a:pt x="5334" y="464057"/>
                </a:lnTo>
                <a:lnTo>
                  <a:pt x="5334" y="461771"/>
                </a:lnTo>
                <a:close/>
              </a:path>
              <a:path w="3930015" h="466725">
                <a:moveTo>
                  <a:pt x="3924300" y="461771"/>
                </a:moveTo>
                <a:lnTo>
                  <a:pt x="5334" y="461771"/>
                </a:lnTo>
                <a:lnTo>
                  <a:pt x="5334" y="464057"/>
                </a:lnTo>
                <a:lnTo>
                  <a:pt x="3924300" y="464057"/>
                </a:lnTo>
                <a:lnTo>
                  <a:pt x="3924300" y="461771"/>
                </a:lnTo>
                <a:close/>
              </a:path>
              <a:path w="3930015" h="466725">
                <a:moveTo>
                  <a:pt x="3924300" y="2285"/>
                </a:moveTo>
                <a:lnTo>
                  <a:pt x="3924300" y="464057"/>
                </a:lnTo>
                <a:lnTo>
                  <a:pt x="3926586" y="461771"/>
                </a:lnTo>
                <a:lnTo>
                  <a:pt x="3929634" y="461771"/>
                </a:lnTo>
                <a:lnTo>
                  <a:pt x="3929634" y="5333"/>
                </a:lnTo>
                <a:lnTo>
                  <a:pt x="3926586" y="5333"/>
                </a:lnTo>
                <a:lnTo>
                  <a:pt x="3924300" y="2285"/>
                </a:lnTo>
                <a:close/>
              </a:path>
              <a:path w="3930015" h="466725">
                <a:moveTo>
                  <a:pt x="3929634" y="461771"/>
                </a:moveTo>
                <a:lnTo>
                  <a:pt x="3926586" y="461771"/>
                </a:lnTo>
                <a:lnTo>
                  <a:pt x="3924300" y="464057"/>
                </a:lnTo>
                <a:lnTo>
                  <a:pt x="3929634" y="464057"/>
                </a:lnTo>
                <a:lnTo>
                  <a:pt x="3929634" y="461771"/>
                </a:lnTo>
                <a:close/>
              </a:path>
              <a:path w="3930015" h="466725">
                <a:moveTo>
                  <a:pt x="5334" y="2285"/>
                </a:moveTo>
                <a:lnTo>
                  <a:pt x="2285" y="5333"/>
                </a:lnTo>
                <a:lnTo>
                  <a:pt x="5334" y="5333"/>
                </a:lnTo>
                <a:lnTo>
                  <a:pt x="5334" y="2285"/>
                </a:lnTo>
                <a:close/>
              </a:path>
              <a:path w="3930015" h="466725">
                <a:moveTo>
                  <a:pt x="3924300" y="2285"/>
                </a:moveTo>
                <a:lnTo>
                  <a:pt x="5334" y="2285"/>
                </a:lnTo>
                <a:lnTo>
                  <a:pt x="5334" y="5333"/>
                </a:lnTo>
                <a:lnTo>
                  <a:pt x="3924300" y="5333"/>
                </a:lnTo>
                <a:lnTo>
                  <a:pt x="3924300" y="2285"/>
                </a:lnTo>
                <a:close/>
              </a:path>
              <a:path w="3930015" h="466725">
                <a:moveTo>
                  <a:pt x="3929634" y="2285"/>
                </a:moveTo>
                <a:lnTo>
                  <a:pt x="3924300" y="2285"/>
                </a:lnTo>
                <a:lnTo>
                  <a:pt x="3926586" y="5333"/>
                </a:lnTo>
                <a:lnTo>
                  <a:pt x="3929634" y="5333"/>
                </a:lnTo>
                <a:lnTo>
                  <a:pt x="3929634" y="2285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17014" y="2563367"/>
            <a:ext cx="3930015" cy="605155"/>
          </a:xfrm>
          <a:custGeom>
            <a:avLst/>
            <a:gdLst/>
            <a:ahLst/>
            <a:cxnLst/>
            <a:rect l="l" t="t" r="r" b="b"/>
            <a:pathLst>
              <a:path w="3930015" h="605155">
                <a:moveTo>
                  <a:pt x="3928110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604266"/>
                </a:lnTo>
                <a:lnTo>
                  <a:pt x="1524" y="605028"/>
                </a:lnTo>
                <a:lnTo>
                  <a:pt x="3928110" y="605028"/>
                </a:lnTo>
                <a:lnTo>
                  <a:pt x="3929634" y="604266"/>
                </a:lnTo>
                <a:lnTo>
                  <a:pt x="3929634" y="602742"/>
                </a:lnTo>
                <a:lnTo>
                  <a:pt x="5334" y="602742"/>
                </a:lnTo>
                <a:lnTo>
                  <a:pt x="2286" y="600456"/>
                </a:lnTo>
                <a:lnTo>
                  <a:pt x="5334" y="600456"/>
                </a:lnTo>
                <a:lnTo>
                  <a:pt x="5334" y="5334"/>
                </a:lnTo>
                <a:lnTo>
                  <a:pt x="2286" y="5334"/>
                </a:lnTo>
                <a:lnTo>
                  <a:pt x="5334" y="3048"/>
                </a:lnTo>
                <a:lnTo>
                  <a:pt x="3929634" y="3048"/>
                </a:lnTo>
                <a:lnTo>
                  <a:pt x="3929634" y="1524"/>
                </a:lnTo>
                <a:lnTo>
                  <a:pt x="3928110" y="0"/>
                </a:lnTo>
                <a:close/>
              </a:path>
              <a:path w="3930015" h="605155">
                <a:moveTo>
                  <a:pt x="5334" y="600456"/>
                </a:moveTo>
                <a:lnTo>
                  <a:pt x="2286" y="600456"/>
                </a:lnTo>
                <a:lnTo>
                  <a:pt x="5334" y="602742"/>
                </a:lnTo>
                <a:lnTo>
                  <a:pt x="5334" y="600456"/>
                </a:lnTo>
                <a:close/>
              </a:path>
              <a:path w="3930015" h="605155">
                <a:moveTo>
                  <a:pt x="3924300" y="600456"/>
                </a:moveTo>
                <a:lnTo>
                  <a:pt x="5334" y="600456"/>
                </a:lnTo>
                <a:lnTo>
                  <a:pt x="5334" y="602742"/>
                </a:lnTo>
                <a:lnTo>
                  <a:pt x="3924300" y="602742"/>
                </a:lnTo>
                <a:lnTo>
                  <a:pt x="3924300" y="600456"/>
                </a:lnTo>
                <a:close/>
              </a:path>
              <a:path w="3930015" h="605155">
                <a:moveTo>
                  <a:pt x="3924300" y="3048"/>
                </a:moveTo>
                <a:lnTo>
                  <a:pt x="3924300" y="602742"/>
                </a:lnTo>
                <a:lnTo>
                  <a:pt x="3926586" y="600456"/>
                </a:lnTo>
                <a:lnTo>
                  <a:pt x="3929634" y="600456"/>
                </a:lnTo>
                <a:lnTo>
                  <a:pt x="3929634" y="5334"/>
                </a:lnTo>
                <a:lnTo>
                  <a:pt x="3926586" y="5334"/>
                </a:lnTo>
                <a:lnTo>
                  <a:pt x="3924300" y="3048"/>
                </a:lnTo>
                <a:close/>
              </a:path>
              <a:path w="3930015" h="605155">
                <a:moveTo>
                  <a:pt x="3929634" y="600456"/>
                </a:moveTo>
                <a:lnTo>
                  <a:pt x="3926586" y="600456"/>
                </a:lnTo>
                <a:lnTo>
                  <a:pt x="3924300" y="602742"/>
                </a:lnTo>
                <a:lnTo>
                  <a:pt x="3929634" y="602742"/>
                </a:lnTo>
                <a:lnTo>
                  <a:pt x="3929634" y="600456"/>
                </a:lnTo>
                <a:close/>
              </a:path>
              <a:path w="3930015" h="605155">
                <a:moveTo>
                  <a:pt x="5334" y="3048"/>
                </a:moveTo>
                <a:lnTo>
                  <a:pt x="2286" y="5334"/>
                </a:lnTo>
                <a:lnTo>
                  <a:pt x="5334" y="5334"/>
                </a:lnTo>
                <a:lnTo>
                  <a:pt x="5334" y="3048"/>
                </a:lnTo>
                <a:close/>
              </a:path>
              <a:path w="3930015" h="605155">
                <a:moveTo>
                  <a:pt x="3924300" y="3048"/>
                </a:moveTo>
                <a:lnTo>
                  <a:pt x="5334" y="3048"/>
                </a:lnTo>
                <a:lnTo>
                  <a:pt x="5334" y="5334"/>
                </a:lnTo>
                <a:lnTo>
                  <a:pt x="3924300" y="5334"/>
                </a:lnTo>
                <a:lnTo>
                  <a:pt x="3924300" y="3048"/>
                </a:lnTo>
                <a:close/>
              </a:path>
              <a:path w="3930015" h="605155">
                <a:moveTo>
                  <a:pt x="3929634" y="3048"/>
                </a:moveTo>
                <a:lnTo>
                  <a:pt x="3924300" y="3048"/>
                </a:lnTo>
                <a:lnTo>
                  <a:pt x="3926586" y="5334"/>
                </a:lnTo>
                <a:lnTo>
                  <a:pt x="3929634" y="5334"/>
                </a:lnTo>
                <a:lnTo>
                  <a:pt x="3929634" y="3048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17014" y="3547109"/>
            <a:ext cx="3930015" cy="605155"/>
          </a:xfrm>
          <a:custGeom>
            <a:avLst/>
            <a:gdLst/>
            <a:ahLst/>
            <a:cxnLst/>
            <a:rect l="l" t="t" r="r" b="b"/>
            <a:pathLst>
              <a:path w="3930015" h="605154">
                <a:moveTo>
                  <a:pt x="3928110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604265"/>
                </a:lnTo>
                <a:lnTo>
                  <a:pt x="1524" y="605027"/>
                </a:lnTo>
                <a:lnTo>
                  <a:pt x="3928110" y="605027"/>
                </a:lnTo>
                <a:lnTo>
                  <a:pt x="3929634" y="604265"/>
                </a:lnTo>
                <a:lnTo>
                  <a:pt x="3929634" y="602741"/>
                </a:lnTo>
                <a:lnTo>
                  <a:pt x="5334" y="602741"/>
                </a:lnTo>
                <a:lnTo>
                  <a:pt x="2286" y="600455"/>
                </a:lnTo>
                <a:lnTo>
                  <a:pt x="5334" y="600455"/>
                </a:lnTo>
                <a:lnTo>
                  <a:pt x="5334" y="5333"/>
                </a:lnTo>
                <a:lnTo>
                  <a:pt x="2285" y="5333"/>
                </a:lnTo>
                <a:lnTo>
                  <a:pt x="5334" y="2285"/>
                </a:lnTo>
                <a:lnTo>
                  <a:pt x="3929634" y="2285"/>
                </a:lnTo>
                <a:lnTo>
                  <a:pt x="3929634" y="1523"/>
                </a:lnTo>
                <a:lnTo>
                  <a:pt x="3928110" y="0"/>
                </a:lnTo>
                <a:close/>
              </a:path>
              <a:path w="3930015" h="605154">
                <a:moveTo>
                  <a:pt x="5334" y="600455"/>
                </a:moveTo>
                <a:lnTo>
                  <a:pt x="2286" y="600455"/>
                </a:lnTo>
                <a:lnTo>
                  <a:pt x="5334" y="602741"/>
                </a:lnTo>
                <a:lnTo>
                  <a:pt x="5334" y="600455"/>
                </a:lnTo>
                <a:close/>
              </a:path>
              <a:path w="3930015" h="605154">
                <a:moveTo>
                  <a:pt x="3924300" y="600455"/>
                </a:moveTo>
                <a:lnTo>
                  <a:pt x="5334" y="600455"/>
                </a:lnTo>
                <a:lnTo>
                  <a:pt x="5334" y="602741"/>
                </a:lnTo>
                <a:lnTo>
                  <a:pt x="3924300" y="602741"/>
                </a:lnTo>
                <a:lnTo>
                  <a:pt x="3924300" y="600455"/>
                </a:lnTo>
                <a:close/>
              </a:path>
              <a:path w="3930015" h="605154">
                <a:moveTo>
                  <a:pt x="3924300" y="2285"/>
                </a:moveTo>
                <a:lnTo>
                  <a:pt x="3924300" y="602741"/>
                </a:lnTo>
                <a:lnTo>
                  <a:pt x="3926586" y="600455"/>
                </a:lnTo>
                <a:lnTo>
                  <a:pt x="3929634" y="600455"/>
                </a:lnTo>
                <a:lnTo>
                  <a:pt x="3929634" y="5333"/>
                </a:lnTo>
                <a:lnTo>
                  <a:pt x="3926586" y="5333"/>
                </a:lnTo>
                <a:lnTo>
                  <a:pt x="3924300" y="2285"/>
                </a:lnTo>
                <a:close/>
              </a:path>
              <a:path w="3930015" h="605154">
                <a:moveTo>
                  <a:pt x="3929634" y="600455"/>
                </a:moveTo>
                <a:lnTo>
                  <a:pt x="3926586" y="600455"/>
                </a:lnTo>
                <a:lnTo>
                  <a:pt x="3924300" y="602741"/>
                </a:lnTo>
                <a:lnTo>
                  <a:pt x="3929634" y="602741"/>
                </a:lnTo>
                <a:lnTo>
                  <a:pt x="3929634" y="600455"/>
                </a:lnTo>
                <a:close/>
              </a:path>
              <a:path w="3930015" h="605154">
                <a:moveTo>
                  <a:pt x="5334" y="2285"/>
                </a:moveTo>
                <a:lnTo>
                  <a:pt x="2285" y="5333"/>
                </a:lnTo>
                <a:lnTo>
                  <a:pt x="5334" y="5333"/>
                </a:lnTo>
                <a:lnTo>
                  <a:pt x="5334" y="2285"/>
                </a:lnTo>
                <a:close/>
              </a:path>
              <a:path w="3930015" h="605154">
                <a:moveTo>
                  <a:pt x="3924300" y="2285"/>
                </a:moveTo>
                <a:lnTo>
                  <a:pt x="5334" y="2285"/>
                </a:lnTo>
                <a:lnTo>
                  <a:pt x="5334" y="5333"/>
                </a:lnTo>
                <a:lnTo>
                  <a:pt x="3924300" y="5333"/>
                </a:lnTo>
                <a:lnTo>
                  <a:pt x="3924300" y="2285"/>
                </a:lnTo>
                <a:close/>
              </a:path>
              <a:path w="3930015" h="605154">
                <a:moveTo>
                  <a:pt x="3929634" y="2285"/>
                </a:moveTo>
                <a:lnTo>
                  <a:pt x="3924300" y="2285"/>
                </a:lnTo>
                <a:lnTo>
                  <a:pt x="3926586" y="5333"/>
                </a:lnTo>
                <a:lnTo>
                  <a:pt x="3929634" y="5333"/>
                </a:lnTo>
                <a:lnTo>
                  <a:pt x="3929634" y="2285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H</a:t>
            </a:r>
            <a:r>
              <a:rPr sz="800" b="1" spc="-5" dirty="0">
                <a:latin typeface="Times New Roman"/>
                <a:cs typeface="Times New Roman"/>
              </a:rPr>
              <a:t>OW </a:t>
            </a:r>
            <a:r>
              <a:rPr sz="1000" b="1" spc="-15" dirty="0">
                <a:latin typeface="Times New Roman"/>
                <a:cs typeface="Times New Roman"/>
              </a:rPr>
              <a:t>T</a:t>
            </a:r>
            <a:r>
              <a:rPr sz="800" b="1" spc="-15" dirty="0">
                <a:latin typeface="Times New Roman"/>
                <a:cs typeface="Times New Roman"/>
              </a:rPr>
              <a:t>O</a:t>
            </a:r>
            <a:r>
              <a:rPr sz="800" b="1" spc="-1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T</a:t>
            </a:r>
            <a:r>
              <a:rPr sz="800" b="1" spc="-10" dirty="0">
                <a:latin typeface="Times New Roman"/>
                <a:cs typeface="Times New Roman"/>
              </a:rPr>
              <a:t>RADE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Storing </a:t>
            </a:r>
            <a:r>
              <a:rPr sz="900" dirty="0">
                <a:latin typeface="Times New Roman"/>
                <a:cs typeface="Times New Roman"/>
              </a:rPr>
              <a:t>your Crypto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Hot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storage.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Cold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storage.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Hot </a:t>
            </a:r>
            <a:r>
              <a:rPr sz="900" spc="-5" dirty="0">
                <a:latin typeface="Times New Roman"/>
                <a:cs typeface="Times New Roman"/>
              </a:rPr>
              <a:t>storage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Like the wallet you carry around in your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pocket.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It gives you </a:t>
            </a:r>
            <a:r>
              <a:rPr sz="900" spc="-5" dirty="0">
                <a:latin typeface="Times New Roman"/>
                <a:cs typeface="Times New Roman"/>
              </a:rPr>
              <a:t>easy access </a:t>
            </a:r>
            <a:r>
              <a:rPr sz="900" dirty="0">
                <a:latin typeface="Times New Roman"/>
                <a:cs typeface="Times New Roman"/>
              </a:rPr>
              <a:t>to your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cash.</a:t>
            </a:r>
            <a:endParaRPr sz="900" dirty="0">
              <a:latin typeface="Times New Roman"/>
              <a:cs typeface="Times New Roman"/>
            </a:endParaRP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But, it is pretty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vulnerable.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Cold </a:t>
            </a:r>
            <a:r>
              <a:rPr sz="900" spc="-5" dirty="0">
                <a:latin typeface="Times New Roman"/>
                <a:cs typeface="Times New Roman"/>
              </a:rPr>
              <a:t>storage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Like your </a:t>
            </a:r>
            <a:r>
              <a:rPr sz="900" spc="-5" dirty="0">
                <a:latin typeface="Times New Roman"/>
                <a:cs typeface="Times New Roman"/>
              </a:rPr>
              <a:t>savings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account.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Highly impractical for day-to-day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use.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But, extremely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safe.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524755" y="8453628"/>
            <a:ext cx="1671320" cy="394970"/>
            <a:chOff x="4524755" y="8453628"/>
            <a:chExt cx="1671320" cy="394970"/>
          </a:xfrm>
        </p:grpSpPr>
        <p:sp>
          <p:nvSpPr>
            <p:cNvPr id="8" name="object 8"/>
            <p:cNvSpPr/>
            <p:nvPr/>
          </p:nvSpPr>
          <p:spPr>
            <a:xfrm>
              <a:off x="4524755" y="8453628"/>
              <a:ext cx="1671066" cy="394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017014" y="6656069"/>
            <a:ext cx="3930015" cy="1159510"/>
          </a:xfrm>
          <a:custGeom>
            <a:avLst/>
            <a:gdLst/>
            <a:ahLst/>
            <a:cxnLst/>
            <a:rect l="l" t="t" r="r" b="b"/>
            <a:pathLst>
              <a:path w="3930015" h="1159509">
                <a:moveTo>
                  <a:pt x="3928110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1158240"/>
                </a:lnTo>
                <a:lnTo>
                  <a:pt x="1524" y="1159002"/>
                </a:lnTo>
                <a:lnTo>
                  <a:pt x="3928110" y="1159002"/>
                </a:lnTo>
                <a:lnTo>
                  <a:pt x="3929634" y="1158240"/>
                </a:lnTo>
                <a:lnTo>
                  <a:pt x="3929634" y="1156716"/>
                </a:lnTo>
                <a:lnTo>
                  <a:pt x="5334" y="1156716"/>
                </a:lnTo>
                <a:lnTo>
                  <a:pt x="2286" y="1154430"/>
                </a:lnTo>
                <a:lnTo>
                  <a:pt x="5334" y="1154430"/>
                </a:lnTo>
                <a:lnTo>
                  <a:pt x="5334" y="5334"/>
                </a:lnTo>
                <a:lnTo>
                  <a:pt x="2286" y="5334"/>
                </a:lnTo>
                <a:lnTo>
                  <a:pt x="5334" y="2286"/>
                </a:lnTo>
                <a:lnTo>
                  <a:pt x="3929634" y="2286"/>
                </a:lnTo>
                <a:lnTo>
                  <a:pt x="3929634" y="1524"/>
                </a:lnTo>
                <a:lnTo>
                  <a:pt x="3928110" y="0"/>
                </a:lnTo>
                <a:close/>
              </a:path>
              <a:path w="3930015" h="1159509">
                <a:moveTo>
                  <a:pt x="5334" y="1154430"/>
                </a:moveTo>
                <a:lnTo>
                  <a:pt x="2286" y="1154430"/>
                </a:lnTo>
                <a:lnTo>
                  <a:pt x="5334" y="1156716"/>
                </a:lnTo>
                <a:lnTo>
                  <a:pt x="5334" y="1154430"/>
                </a:lnTo>
                <a:close/>
              </a:path>
              <a:path w="3930015" h="1159509">
                <a:moveTo>
                  <a:pt x="3924300" y="1154430"/>
                </a:moveTo>
                <a:lnTo>
                  <a:pt x="5334" y="1154430"/>
                </a:lnTo>
                <a:lnTo>
                  <a:pt x="5334" y="1156716"/>
                </a:lnTo>
                <a:lnTo>
                  <a:pt x="3924300" y="1156716"/>
                </a:lnTo>
                <a:lnTo>
                  <a:pt x="3924300" y="1154430"/>
                </a:lnTo>
                <a:close/>
              </a:path>
              <a:path w="3930015" h="1159509">
                <a:moveTo>
                  <a:pt x="3924300" y="2286"/>
                </a:moveTo>
                <a:lnTo>
                  <a:pt x="3924300" y="1156716"/>
                </a:lnTo>
                <a:lnTo>
                  <a:pt x="3926586" y="1154430"/>
                </a:lnTo>
                <a:lnTo>
                  <a:pt x="3929634" y="1154430"/>
                </a:lnTo>
                <a:lnTo>
                  <a:pt x="3929634" y="5334"/>
                </a:lnTo>
                <a:lnTo>
                  <a:pt x="3926586" y="5334"/>
                </a:lnTo>
                <a:lnTo>
                  <a:pt x="3924300" y="2286"/>
                </a:lnTo>
                <a:close/>
              </a:path>
              <a:path w="3930015" h="1159509">
                <a:moveTo>
                  <a:pt x="3929634" y="1154430"/>
                </a:moveTo>
                <a:lnTo>
                  <a:pt x="3926586" y="1154430"/>
                </a:lnTo>
                <a:lnTo>
                  <a:pt x="3924300" y="1156716"/>
                </a:lnTo>
                <a:lnTo>
                  <a:pt x="3929634" y="1156716"/>
                </a:lnTo>
                <a:lnTo>
                  <a:pt x="3929634" y="1154430"/>
                </a:lnTo>
                <a:close/>
              </a:path>
              <a:path w="3930015" h="1159509">
                <a:moveTo>
                  <a:pt x="5334" y="2286"/>
                </a:moveTo>
                <a:lnTo>
                  <a:pt x="2286" y="5334"/>
                </a:lnTo>
                <a:lnTo>
                  <a:pt x="5334" y="5334"/>
                </a:lnTo>
                <a:lnTo>
                  <a:pt x="5334" y="2286"/>
                </a:lnTo>
                <a:close/>
              </a:path>
              <a:path w="3930015" h="1159509">
                <a:moveTo>
                  <a:pt x="3924300" y="2286"/>
                </a:moveTo>
                <a:lnTo>
                  <a:pt x="5334" y="2286"/>
                </a:lnTo>
                <a:lnTo>
                  <a:pt x="5334" y="5334"/>
                </a:lnTo>
                <a:lnTo>
                  <a:pt x="3924300" y="5334"/>
                </a:lnTo>
                <a:lnTo>
                  <a:pt x="3924300" y="2286"/>
                </a:lnTo>
                <a:close/>
              </a:path>
              <a:path w="3930015" h="1159509">
                <a:moveTo>
                  <a:pt x="3929634" y="2286"/>
                </a:moveTo>
                <a:lnTo>
                  <a:pt x="3924300" y="2286"/>
                </a:lnTo>
                <a:lnTo>
                  <a:pt x="3926586" y="5334"/>
                </a:lnTo>
                <a:lnTo>
                  <a:pt x="3929634" y="5334"/>
                </a:lnTo>
                <a:lnTo>
                  <a:pt x="3929634" y="2286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H</a:t>
            </a:r>
            <a:r>
              <a:rPr sz="800" b="1" spc="-5" dirty="0">
                <a:latin typeface="Times New Roman"/>
                <a:cs typeface="Times New Roman"/>
              </a:rPr>
              <a:t>OW </a:t>
            </a:r>
            <a:r>
              <a:rPr sz="1000" b="1" spc="-15" dirty="0">
                <a:latin typeface="Times New Roman"/>
                <a:cs typeface="Times New Roman"/>
              </a:rPr>
              <a:t>T</a:t>
            </a:r>
            <a:r>
              <a:rPr sz="800" b="1" spc="-15" dirty="0">
                <a:latin typeface="Times New Roman"/>
                <a:cs typeface="Times New Roman"/>
              </a:rPr>
              <a:t>O </a:t>
            </a:r>
            <a:r>
              <a:rPr sz="1000" b="1" spc="-5" dirty="0">
                <a:latin typeface="Times New Roman"/>
                <a:cs typeface="Times New Roman"/>
              </a:rPr>
              <a:t>T</a:t>
            </a:r>
            <a:r>
              <a:rPr sz="800" b="1" spc="-5" dirty="0">
                <a:latin typeface="Times New Roman"/>
                <a:cs typeface="Times New Roman"/>
              </a:rPr>
              <a:t>RADE </a:t>
            </a:r>
            <a:r>
              <a:rPr sz="1000" b="1" dirty="0">
                <a:latin typeface="Times New Roman"/>
                <a:cs typeface="Times New Roman"/>
              </a:rPr>
              <a:t>– </a:t>
            </a:r>
            <a:r>
              <a:rPr sz="1000" b="1" spc="-15" dirty="0">
                <a:latin typeface="Times New Roman"/>
                <a:cs typeface="Times New Roman"/>
              </a:rPr>
              <a:t>C</a:t>
            </a:r>
            <a:r>
              <a:rPr sz="800" b="1" spc="-15" dirty="0">
                <a:latin typeface="Times New Roman"/>
                <a:cs typeface="Times New Roman"/>
              </a:rPr>
              <a:t>RYPTO </a:t>
            </a:r>
            <a:r>
              <a:rPr sz="800" b="1" spc="-10" dirty="0">
                <a:latin typeface="Times New Roman"/>
                <a:cs typeface="Times New Roman"/>
              </a:rPr>
              <a:t>TO</a:t>
            </a:r>
            <a:r>
              <a:rPr sz="800" b="1" spc="1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Times New Roman"/>
                <a:cs typeface="Times New Roman"/>
              </a:rPr>
              <a:t>C</a:t>
            </a:r>
            <a:r>
              <a:rPr sz="800" b="1" spc="-15" dirty="0">
                <a:latin typeface="Times New Roman"/>
                <a:cs typeface="Times New Roman"/>
              </a:rPr>
              <a:t>RYPTO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802005" indent="-172085">
              <a:lnSpc>
                <a:spcPct val="100000"/>
              </a:lnSpc>
              <a:spcBef>
                <a:spcPts val="880"/>
              </a:spcBef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Open accounts in exchanges that enables crypto-to-crypto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trading.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900" dirty="0">
              <a:latin typeface="Times New Roman"/>
              <a:cs typeface="Times New Roman"/>
            </a:endParaRPr>
          </a:p>
          <a:p>
            <a:pPr marL="802005" marR="443230" indent="-171450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Check </a:t>
            </a:r>
            <a:r>
              <a:rPr sz="900" spc="-5" dirty="0">
                <a:latin typeface="Times New Roman"/>
                <a:cs typeface="Times New Roman"/>
              </a:rPr>
              <a:t>what </a:t>
            </a:r>
            <a:r>
              <a:rPr sz="900" dirty="0">
                <a:latin typeface="Times New Roman"/>
                <a:cs typeface="Times New Roman"/>
              </a:rPr>
              <a:t>cryptocurrencies are accepted, </a:t>
            </a:r>
            <a:r>
              <a:rPr sz="900" spc="-5" dirty="0">
                <a:latin typeface="Times New Roman"/>
                <a:cs typeface="Times New Roman"/>
              </a:rPr>
              <a:t>some </a:t>
            </a:r>
            <a:r>
              <a:rPr sz="900" dirty="0">
                <a:latin typeface="Times New Roman"/>
                <a:cs typeface="Times New Roman"/>
              </a:rPr>
              <a:t>allow you to </a:t>
            </a:r>
            <a:r>
              <a:rPr sz="900" spc="-5" dirty="0">
                <a:latin typeface="Times New Roman"/>
                <a:cs typeface="Times New Roman"/>
              </a:rPr>
              <a:t>buy using  </a:t>
            </a:r>
            <a:r>
              <a:rPr sz="900" dirty="0">
                <a:latin typeface="Times New Roman"/>
                <a:cs typeface="Times New Roman"/>
              </a:rPr>
              <a:t>Bitcoin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only.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900" dirty="0">
              <a:latin typeface="Times New Roman"/>
              <a:cs typeface="Times New Roman"/>
            </a:endParaRP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Preferably better </a:t>
            </a:r>
            <a:r>
              <a:rPr sz="900" spc="-5" dirty="0">
                <a:latin typeface="Times New Roman"/>
                <a:cs typeface="Times New Roman"/>
              </a:rPr>
              <a:t>different </a:t>
            </a:r>
            <a:r>
              <a:rPr sz="900" dirty="0">
                <a:latin typeface="Times New Roman"/>
                <a:cs typeface="Times New Roman"/>
              </a:rPr>
              <a:t>than the one used to buy crypto </a:t>
            </a:r>
            <a:r>
              <a:rPr sz="900" spc="-5" dirty="0">
                <a:latin typeface="Times New Roman"/>
                <a:cs typeface="Times New Roman"/>
              </a:rPr>
              <a:t>from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fiat.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900" dirty="0">
              <a:latin typeface="Times New Roman"/>
              <a:cs typeface="Times New Roman"/>
            </a:endParaRP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Like traditional fiat currencies trading, </a:t>
            </a:r>
            <a:r>
              <a:rPr sz="900" spc="-5" dirty="0">
                <a:latin typeface="Times New Roman"/>
                <a:cs typeface="Times New Roman"/>
              </a:rPr>
              <a:t>with </a:t>
            </a:r>
            <a:r>
              <a:rPr sz="900" dirty="0">
                <a:latin typeface="Times New Roman"/>
                <a:cs typeface="Times New Roman"/>
              </a:rPr>
              <a:t>its charts,</a:t>
            </a:r>
            <a:r>
              <a:rPr sz="900" spc="-7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indicators,…</a:t>
            </a:r>
            <a:endParaRPr sz="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P</a:t>
            </a:r>
            <a:r>
              <a:rPr sz="800" b="1" spc="-5" dirty="0">
                <a:latin typeface="Times New Roman"/>
                <a:cs typeface="Times New Roman"/>
              </a:rPr>
              <a:t>OSSIBLE </a:t>
            </a:r>
            <a:r>
              <a:rPr sz="1000" b="1" spc="-10" dirty="0">
                <a:latin typeface="Times New Roman"/>
                <a:cs typeface="Times New Roman"/>
              </a:rPr>
              <a:t>F</a:t>
            </a:r>
            <a:r>
              <a:rPr sz="800" b="1" spc="-10" dirty="0">
                <a:latin typeface="Times New Roman"/>
                <a:cs typeface="Times New Roman"/>
              </a:rPr>
              <a:t>UTURE </a:t>
            </a:r>
            <a:r>
              <a:rPr sz="800" b="1" spc="-5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RYPTO</a:t>
            </a:r>
            <a:r>
              <a:rPr sz="1000" b="1" spc="-5" dirty="0">
                <a:latin typeface="Times New Roman"/>
                <a:cs typeface="Times New Roman"/>
              </a:rPr>
              <a:t>-C</a:t>
            </a:r>
            <a:r>
              <a:rPr sz="800" b="1" spc="-5" dirty="0">
                <a:latin typeface="Times New Roman"/>
                <a:cs typeface="Times New Roman"/>
              </a:rPr>
              <a:t>URRENCIES </a:t>
            </a:r>
            <a:r>
              <a:rPr sz="1000" b="1" dirty="0">
                <a:latin typeface="Times New Roman"/>
                <a:cs typeface="Times New Roman"/>
              </a:rPr>
              <a:t>-</a:t>
            </a:r>
            <a:r>
              <a:rPr sz="1000" b="1" spc="16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</a:t>
            </a:r>
            <a:endParaRPr sz="8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61566" y="2172461"/>
            <a:ext cx="4128135" cy="1609725"/>
            <a:chOff x="1861566" y="2172461"/>
            <a:chExt cx="4128135" cy="1609725"/>
          </a:xfrm>
        </p:grpSpPr>
        <p:sp>
          <p:nvSpPr>
            <p:cNvPr id="4" name="object 4"/>
            <p:cNvSpPr/>
            <p:nvPr/>
          </p:nvSpPr>
          <p:spPr>
            <a:xfrm>
              <a:off x="1861566" y="2172461"/>
              <a:ext cx="4127754" cy="1609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18004" y="2247899"/>
              <a:ext cx="3556635" cy="1346835"/>
            </a:xfrm>
            <a:custGeom>
              <a:avLst/>
              <a:gdLst/>
              <a:ahLst/>
              <a:cxnLst/>
              <a:rect l="l" t="t" r="r" b="b"/>
              <a:pathLst>
                <a:path w="3556635" h="1346835">
                  <a:moveTo>
                    <a:pt x="355854" y="1107948"/>
                  </a:moveTo>
                  <a:lnTo>
                    <a:pt x="352806" y="1104900"/>
                  </a:lnTo>
                  <a:lnTo>
                    <a:pt x="342900" y="1104900"/>
                  </a:lnTo>
                  <a:lnTo>
                    <a:pt x="342900" y="1117854"/>
                  </a:lnTo>
                  <a:lnTo>
                    <a:pt x="342900" y="1333500"/>
                  </a:lnTo>
                  <a:lnTo>
                    <a:pt x="12954" y="1333500"/>
                  </a:lnTo>
                  <a:lnTo>
                    <a:pt x="12954" y="1117854"/>
                  </a:lnTo>
                  <a:lnTo>
                    <a:pt x="342900" y="1117854"/>
                  </a:lnTo>
                  <a:lnTo>
                    <a:pt x="342900" y="1104900"/>
                  </a:lnTo>
                  <a:lnTo>
                    <a:pt x="3048" y="1104900"/>
                  </a:lnTo>
                  <a:lnTo>
                    <a:pt x="0" y="1107948"/>
                  </a:lnTo>
                  <a:lnTo>
                    <a:pt x="0" y="1343406"/>
                  </a:lnTo>
                  <a:lnTo>
                    <a:pt x="3048" y="1346454"/>
                  </a:lnTo>
                  <a:lnTo>
                    <a:pt x="352806" y="1346454"/>
                  </a:lnTo>
                  <a:lnTo>
                    <a:pt x="355854" y="1343406"/>
                  </a:lnTo>
                  <a:lnTo>
                    <a:pt x="355854" y="1339596"/>
                  </a:lnTo>
                  <a:lnTo>
                    <a:pt x="355854" y="1333500"/>
                  </a:lnTo>
                  <a:lnTo>
                    <a:pt x="355854" y="1117854"/>
                  </a:lnTo>
                  <a:lnTo>
                    <a:pt x="355854" y="1110996"/>
                  </a:lnTo>
                  <a:lnTo>
                    <a:pt x="355854" y="1107948"/>
                  </a:lnTo>
                  <a:close/>
                </a:path>
                <a:path w="3556635" h="1346835">
                  <a:moveTo>
                    <a:pt x="3556254" y="3048"/>
                  </a:moveTo>
                  <a:lnTo>
                    <a:pt x="3553206" y="0"/>
                  </a:lnTo>
                  <a:lnTo>
                    <a:pt x="3543300" y="0"/>
                  </a:lnTo>
                  <a:lnTo>
                    <a:pt x="3543300" y="12954"/>
                  </a:lnTo>
                  <a:lnTo>
                    <a:pt x="3543300" y="1104900"/>
                  </a:lnTo>
                  <a:lnTo>
                    <a:pt x="2565654" y="1104900"/>
                  </a:lnTo>
                  <a:lnTo>
                    <a:pt x="2565654" y="12954"/>
                  </a:lnTo>
                  <a:lnTo>
                    <a:pt x="3543300" y="12954"/>
                  </a:lnTo>
                  <a:lnTo>
                    <a:pt x="3543300" y="0"/>
                  </a:lnTo>
                  <a:lnTo>
                    <a:pt x="2555748" y="0"/>
                  </a:lnTo>
                  <a:lnTo>
                    <a:pt x="2552700" y="3048"/>
                  </a:lnTo>
                  <a:lnTo>
                    <a:pt x="2552700" y="1114806"/>
                  </a:lnTo>
                  <a:lnTo>
                    <a:pt x="2555748" y="1117854"/>
                  </a:lnTo>
                  <a:lnTo>
                    <a:pt x="3553206" y="1117854"/>
                  </a:lnTo>
                  <a:lnTo>
                    <a:pt x="3556254" y="1114806"/>
                  </a:lnTo>
                  <a:lnTo>
                    <a:pt x="3556254" y="1110996"/>
                  </a:lnTo>
                  <a:lnTo>
                    <a:pt x="3556254" y="1104900"/>
                  </a:lnTo>
                  <a:lnTo>
                    <a:pt x="3556254" y="12954"/>
                  </a:lnTo>
                  <a:lnTo>
                    <a:pt x="3556254" y="6096"/>
                  </a:lnTo>
                  <a:lnTo>
                    <a:pt x="3556254" y="30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48078" y="2958845"/>
              <a:ext cx="723900" cy="200025"/>
            </a:xfrm>
            <a:custGeom>
              <a:avLst/>
              <a:gdLst/>
              <a:ahLst/>
              <a:cxnLst/>
              <a:rect l="l" t="t" r="r" b="b"/>
              <a:pathLst>
                <a:path w="723900" h="200025">
                  <a:moveTo>
                    <a:pt x="723900" y="0"/>
                  </a:moveTo>
                  <a:lnTo>
                    <a:pt x="0" y="0"/>
                  </a:lnTo>
                  <a:lnTo>
                    <a:pt x="0" y="199644"/>
                  </a:lnTo>
                  <a:lnTo>
                    <a:pt x="723900" y="199644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007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5792" y="2956559"/>
              <a:ext cx="728980" cy="204470"/>
            </a:xfrm>
            <a:custGeom>
              <a:avLst/>
              <a:gdLst/>
              <a:ahLst/>
              <a:cxnLst/>
              <a:rect l="l" t="t" r="r" b="b"/>
              <a:pathLst>
                <a:path w="728980" h="204469">
                  <a:moveTo>
                    <a:pt x="727710" y="0"/>
                  </a:moveTo>
                  <a:lnTo>
                    <a:pt x="762" y="0"/>
                  </a:lnTo>
                  <a:lnTo>
                    <a:pt x="0" y="761"/>
                  </a:lnTo>
                  <a:lnTo>
                    <a:pt x="0" y="203453"/>
                  </a:lnTo>
                  <a:lnTo>
                    <a:pt x="762" y="204215"/>
                  </a:lnTo>
                  <a:lnTo>
                    <a:pt x="727710" y="204215"/>
                  </a:lnTo>
                  <a:lnTo>
                    <a:pt x="728472" y="203453"/>
                  </a:lnTo>
                  <a:lnTo>
                    <a:pt x="728472" y="201929"/>
                  </a:lnTo>
                  <a:lnTo>
                    <a:pt x="4572" y="201929"/>
                  </a:lnTo>
                  <a:lnTo>
                    <a:pt x="2286" y="199643"/>
                  </a:lnTo>
                  <a:lnTo>
                    <a:pt x="4572" y="199643"/>
                  </a:lnTo>
                  <a:lnTo>
                    <a:pt x="4572" y="4571"/>
                  </a:lnTo>
                  <a:lnTo>
                    <a:pt x="2286" y="4571"/>
                  </a:lnTo>
                  <a:lnTo>
                    <a:pt x="4572" y="2285"/>
                  </a:lnTo>
                  <a:lnTo>
                    <a:pt x="728472" y="2285"/>
                  </a:lnTo>
                  <a:lnTo>
                    <a:pt x="728472" y="761"/>
                  </a:lnTo>
                  <a:lnTo>
                    <a:pt x="727710" y="0"/>
                  </a:lnTo>
                  <a:close/>
                </a:path>
                <a:path w="728980" h="204469">
                  <a:moveTo>
                    <a:pt x="4572" y="199643"/>
                  </a:moveTo>
                  <a:lnTo>
                    <a:pt x="2286" y="199643"/>
                  </a:lnTo>
                  <a:lnTo>
                    <a:pt x="4572" y="201929"/>
                  </a:lnTo>
                  <a:lnTo>
                    <a:pt x="4572" y="199643"/>
                  </a:lnTo>
                  <a:close/>
                </a:path>
                <a:path w="728980" h="204469">
                  <a:moveTo>
                    <a:pt x="723900" y="199643"/>
                  </a:moveTo>
                  <a:lnTo>
                    <a:pt x="4572" y="199643"/>
                  </a:lnTo>
                  <a:lnTo>
                    <a:pt x="4572" y="201929"/>
                  </a:lnTo>
                  <a:lnTo>
                    <a:pt x="723900" y="201929"/>
                  </a:lnTo>
                  <a:lnTo>
                    <a:pt x="723900" y="199643"/>
                  </a:lnTo>
                  <a:close/>
                </a:path>
                <a:path w="728980" h="204469">
                  <a:moveTo>
                    <a:pt x="723900" y="2285"/>
                  </a:moveTo>
                  <a:lnTo>
                    <a:pt x="723900" y="201929"/>
                  </a:lnTo>
                  <a:lnTo>
                    <a:pt x="726186" y="199643"/>
                  </a:lnTo>
                  <a:lnTo>
                    <a:pt x="728472" y="199643"/>
                  </a:lnTo>
                  <a:lnTo>
                    <a:pt x="728472" y="4571"/>
                  </a:lnTo>
                  <a:lnTo>
                    <a:pt x="726186" y="4571"/>
                  </a:lnTo>
                  <a:lnTo>
                    <a:pt x="723900" y="2285"/>
                  </a:lnTo>
                  <a:close/>
                </a:path>
                <a:path w="728980" h="204469">
                  <a:moveTo>
                    <a:pt x="728472" y="199643"/>
                  </a:moveTo>
                  <a:lnTo>
                    <a:pt x="726186" y="199643"/>
                  </a:lnTo>
                  <a:lnTo>
                    <a:pt x="723900" y="201929"/>
                  </a:lnTo>
                  <a:lnTo>
                    <a:pt x="728472" y="201929"/>
                  </a:lnTo>
                  <a:lnTo>
                    <a:pt x="728472" y="199643"/>
                  </a:lnTo>
                  <a:close/>
                </a:path>
                <a:path w="728980" h="204469">
                  <a:moveTo>
                    <a:pt x="4572" y="2285"/>
                  </a:moveTo>
                  <a:lnTo>
                    <a:pt x="2286" y="4571"/>
                  </a:lnTo>
                  <a:lnTo>
                    <a:pt x="4572" y="4571"/>
                  </a:lnTo>
                  <a:lnTo>
                    <a:pt x="4572" y="2285"/>
                  </a:lnTo>
                  <a:close/>
                </a:path>
                <a:path w="728980" h="204469">
                  <a:moveTo>
                    <a:pt x="723900" y="2285"/>
                  </a:moveTo>
                  <a:lnTo>
                    <a:pt x="4572" y="2285"/>
                  </a:lnTo>
                  <a:lnTo>
                    <a:pt x="4572" y="4571"/>
                  </a:lnTo>
                  <a:lnTo>
                    <a:pt x="723900" y="4571"/>
                  </a:lnTo>
                  <a:lnTo>
                    <a:pt x="723900" y="2285"/>
                  </a:lnTo>
                  <a:close/>
                </a:path>
                <a:path w="728980" h="204469">
                  <a:moveTo>
                    <a:pt x="728472" y="2285"/>
                  </a:moveTo>
                  <a:lnTo>
                    <a:pt x="723900" y="2285"/>
                  </a:lnTo>
                  <a:lnTo>
                    <a:pt x="726186" y="4571"/>
                  </a:lnTo>
                  <a:lnTo>
                    <a:pt x="728472" y="4571"/>
                  </a:lnTo>
                  <a:lnTo>
                    <a:pt x="728472" y="2285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48077" y="2958845"/>
            <a:ext cx="723900" cy="20002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45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Bitcoin</a:t>
            </a:r>
            <a:r>
              <a:rPr sz="1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1.0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30217" y="2327910"/>
            <a:ext cx="728980" cy="205104"/>
            <a:chOff x="4030217" y="2327910"/>
            <a:chExt cx="728980" cy="205104"/>
          </a:xfrm>
        </p:grpSpPr>
        <p:sp>
          <p:nvSpPr>
            <p:cNvPr id="10" name="object 10"/>
            <p:cNvSpPr/>
            <p:nvPr/>
          </p:nvSpPr>
          <p:spPr>
            <a:xfrm>
              <a:off x="4032503" y="2330196"/>
              <a:ext cx="723900" cy="200660"/>
            </a:xfrm>
            <a:custGeom>
              <a:avLst/>
              <a:gdLst/>
              <a:ahLst/>
              <a:cxnLst/>
              <a:rect l="l" t="t" r="r" b="b"/>
              <a:pathLst>
                <a:path w="723900" h="200660">
                  <a:moveTo>
                    <a:pt x="723900" y="0"/>
                  </a:moveTo>
                  <a:lnTo>
                    <a:pt x="0" y="0"/>
                  </a:lnTo>
                  <a:lnTo>
                    <a:pt x="0" y="200405"/>
                  </a:lnTo>
                  <a:lnTo>
                    <a:pt x="723900" y="200405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007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30217" y="2327910"/>
              <a:ext cx="728980" cy="205104"/>
            </a:xfrm>
            <a:custGeom>
              <a:avLst/>
              <a:gdLst/>
              <a:ahLst/>
              <a:cxnLst/>
              <a:rect l="l" t="t" r="r" b="b"/>
              <a:pathLst>
                <a:path w="728979" h="205105">
                  <a:moveTo>
                    <a:pt x="727710" y="0"/>
                  </a:moveTo>
                  <a:lnTo>
                    <a:pt x="762" y="0"/>
                  </a:lnTo>
                  <a:lnTo>
                    <a:pt x="0" y="1523"/>
                  </a:lnTo>
                  <a:lnTo>
                    <a:pt x="0" y="204215"/>
                  </a:lnTo>
                  <a:lnTo>
                    <a:pt x="762" y="204977"/>
                  </a:lnTo>
                  <a:lnTo>
                    <a:pt x="727710" y="204977"/>
                  </a:lnTo>
                  <a:lnTo>
                    <a:pt x="728472" y="204215"/>
                  </a:lnTo>
                  <a:lnTo>
                    <a:pt x="728472" y="202691"/>
                  </a:lnTo>
                  <a:lnTo>
                    <a:pt x="4572" y="202691"/>
                  </a:lnTo>
                  <a:lnTo>
                    <a:pt x="2286" y="200405"/>
                  </a:lnTo>
                  <a:lnTo>
                    <a:pt x="4572" y="200405"/>
                  </a:lnTo>
                  <a:lnTo>
                    <a:pt x="4572" y="5333"/>
                  </a:lnTo>
                  <a:lnTo>
                    <a:pt x="2285" y="5333"/>
                  </a:lnTo>
                  <a:lnTo>
                    <a:pt x="4572" y="2285"/>
                  </a:lnTo>
                  <a:lnTo>
                    <a:pt x="728472" y="2285"/>
                  </a:lnTo>
                  <a:lnTo>
                    <a:pt x="728472" y="1523"/>
                  </a:lnTo>
                  <a:lnTo>
                    <a:pt x="727710" y="0"/>
                  </a:lnTo>
                  <a:close/>
                </a:path>
                <a:path w="728979" h="205105">
                  <a:moveTo>
                    <a:pt x="4572" y="200405"/>
                  </a:moveTo>
                  <a:lnTo>
                    <a:pt x="2286" y="200405"/>
                  </a:lnTo>
                  <a:lnTo>
                    <a:pt x="4572" y="202691"/>
                  </a:lnTo>
                  <a:lnTo>
                    <a:pt x="4572" y="200405"/>
                  </a:lnTo>
                  <a:close/>
                </a:path>
                <a:path w="728979" h="205105">
                  <a:moveTo>
                    <a:pt x="723900" y="200405"/>
                  </a:moveTo>
                  <a:lnTo>
                    <a:pt x="4572" y="200405"/>
                  </a:lnTo>
                  <a:lnTo>
                    <a:pt x="4572" y="202691"/>
                  </a:lnTo>
                  <a:lnTo>
                    <a:pt x="723900" y="202691"/>
                  </a:lnTo>
                  <a:lnTo>
                    <a:pt x="723900" y="200405"/>
                  </a:lnTo>
                  <a:close/>
                </a:path>
                <a:path w="728979" h="205105">
                  <a:moveTo>
                    <a:pt x="723900" y="2285"/>
                  </a:moveTo>
                  <a:lnTo>
                    <a:pt x="723900" y="202691"/>
                  </a:lnTo>
                  <a:lnTo>
                    <a:pt x="726186" y="200405"/>
                  </a:lnTo>
                  <a:lnTo>
                    <a:pt x="728472" y="200405"/>
                  </a:lnTo>
                  <a:lnTo>
                    <a:pt x="728472" y="5333"/>
                  </a:lnTo>
                  <a:lnTo>
                    <a:pt x="726186" y="5333"/>
                  </a:lnTo>
                  <a:lnTo>
                    <a:pt x="723900" y="2285"/>
                  </a:lnTo>
                  <a:close/>
                </a:path>
                <a:path w="728979" h="205105">
                  <a:moveTo>
                    <a:pt x="728472" y="200405"/>
                  </a:moveTo>
                  <a:lnTo>
                    <a:pt x="726186" y="200405"/>
                  </a:lnTo>
                  <a:lnTo>
                    <a:pt x="723900" y="202691"/>
                  </a:lnTo>
                  <a:lnTo>
                    <a:pt x="728472" y="202691"/>
                  </a:lnTo>
                  <a:lnTo>
                    <a:pt x="728472" y="200405"/>
                  </a:lnTo>
                  <a:close/>
                </a:path>
                <a:path w="728979" h="205105">
                  <a:moveTo>
                    <a:pt x="4572" y="2285"/>
                  </a:moveTo>
                  <a:lnTo>
                    <a:pt x="2285" y="5333"/>
                  </a:lnTo>
                  <a:lnTo>
                    <a:pt x="4572" y="5333"/>
                  </a:lnTo>
                  <a:lnTo>
                    <a:pt x="4572" y="2285"/>
                  </a:lnTo>
                  <a:close/>
                </a:path>
                <a:path w="728979" h="205105">
                  <a:moveTo>
                    <a:pt x="723900" y="2285"/>
                  </a:moveTo>
                  <a:lnTo>
                    <a:pt x="4572" y="2285"/>
                  </a:lnTo>
                  <a:lnTo>
                    <a:pt x="4572" y="5333"/>
                  </a:lnTo>
                  <a:lnTo>
                    <a:pt x="723900" y="5333"/>
                  </a:lnTo>
                  <a:lnTo>
                    <a:pt x="723900" y="2285"/>
                  </a:lnTo>
                  <a:close/>
                </a:path>
                <a:path w="728979" h="205105">
                  <a:moveTo>
                    <a:pt x="728472" y="2285"/>
                  </a:moveTo>
                  <a:lnTo>
                    <a:pt x="723900" y="2285"/>
                  </a:lnTo>
                  <a:lnTo>
                    <a:pt x="726186" y="5333"/>
                  </a:lnTo>
                  <a:lnTo>
                    <a:pt x="728472" y="5333"/>
                  </a:lnTo>
                  <a:lnTo>
                    <a:pt x="728472" y="2285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32503" y="2330195"/>
            <a:ext cx="723900" cy="20066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5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Bitcoin</a:t>
            </a:r>
            <a:r>
              <a:rPr sz="1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2.0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524755" y="8453628"/>
            <a:ext cx="1671320" cy="394970"/>
            <a:chOff x="4524755" y="8453628"/>
            <a:chExt cx="1671320" cy="394970"/>
          </a:xfrm>
        </p:grpSpPr>
        <p:sp>
          <p:nvSpPr>
            <p:cNvPr id="15" name="object 15"/>
            <p:cNvSpPr/>
            <p:nvPr/>
          </p:nvSpPr>
          <p:spPr>
            <a:xfrm>
              <a:off x="4524755" y="8453628"/>
              <a:ext cx="1671066" cy="3947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207514" y="5970270"/>
            <a:ext cx="3625215" cy="1159510"/>
          </a:xfrm>
          <a:custGeom>
            <a:avLst/>
            <a:gdLst/>
            <a:ahLst/>
            <a:cxnLst/>
            <a:rect l="l" t="t" r="r" b="b"/>
            <a:pathLst>
              <a:path w="3625215" h="1159509">
                <a:moveTo>
                  <a:pt x="3623310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1158240"/>
                </a:lnTo>
                <a:lnTo>
                  <a:pt x="1524" y="1159002"/>
                </a:lnTo>
                <a:lnTo>
                  <a:pt x="3623310" y="1159002"/>
                </a:lnTo>
                <a:lnTo>
                  <a:pt x="3624834" y="1158240"/>
                </a:lnTo>
                <a:lnTo>
                  <a:pt x="3624834" y="1156716"/>
                </a:lnTo>
                <a:lnTo>
                  <a:pt x="5334" y="1156716"/>
                </a:lnTo>
                <a:lnTo>
                  <a:pt x="2286" y="1154430"/>
                </a:lnTo>
                <a:lnTo>
                  <a:pt x="5334" y="1154430"/>
                </a:lnTo>
                <a:lnTo>
                  <a:pt x="5334" y="5334"/>
                </a:lnTo>
                <a:lnTo>
                  <a:pt x="2286" y="5334"/>
                </a:lnTo>
                <a:lnTo>
                  <a:pt x="5334" y="2286"/>
                </a:lnTo>
                <a:lnTo>
                  <a:pt x="3624834" y="2286"/>
                </a:lnTo>
                <a:lnTo>
                  <a:pt x="3624834" y="1524"/>
                </a:lnTo>
                <a:lnTo>
                  <a:pt x="3623310" y="0"/>
                </a:lnTo>
                <a:close/>
              </a:path>
              <a:path w="3625215" h="1159509">
                <a:moveTo>
                  <a:pt x="5334" y="1154430"/>
                </a:moveTo>
                <a:lnTo>
                  <a:pt x="2286" y="1154430"/>
                </a:lnTo>
                <a:lnTo>
                  <a:pt x="5334" y="1156716"/>
                </a:lnTo>
                <a:lnTo>
                  <a:pt x="5334" y="1154430"/>
                </a:lnTo>
                <a:close/>
              </a:path>
              <a:path w="3625215" h="1159509">
                <a:moveTo>
                  <a:pt x="3619500" y="1154430"/>
                </a:moveTo>
                <a:lnTo>
                  <a:pt x="5334" y="1154430"/>
                </a:lnTo>
                <a:lnTo>
                  <a:pt x="5334" y="1156716"/>
                </a:lnTo>
                <a:lnTo>
                  <a:pt x="3619500" y="1156716"/>
                </a:lnTo>
                <a:lnTo>
                  <a:pt x="3619500" y="1154430"/>
                </a:lnTo>
                <a:close/>
              </a:path>
              <a:path w="3625215" h="1159509">
                <a:moveTo>
                  <a:pt x="3619500" y="2286"/>
                </a:moveTo>
                <a:lnTo>
                  <a:pt x="3619500" y="1156716"/>
                </a:lnTo>
                <a:lnTo>
                  <a:pt x="3621786" y="1154430"/>
                </a:lnTo>
                <a:lnTo>
                  <a:pt x="3624834" y="1154430"/>
                </a:lnTo>
                <a:lnTo>
                  <a:pt x="3624834" y="5334"/>
                </a:lnTo>
                <a:lnTo>
                  <a:pt x="3621786" y="5334"/>
                </a:lnTo>
                <a:lnTo>
                  <a:pt x="3619500" y="2286"/>
                </a:lnTo>
                <a:close/>
              </a:path>
              <a:path w="3625215" h="1159509">
                <a:moveTo>
                  <a:pt x="3624834" y="1154430"/>
                </a:moveTo>
                <a:lnTo>
                  <a:pt x="3621786" y="1154430"/>
                </a:lnTo>
                <a:lnTo>
                  <a:pt x="3619500" y="1156716"/>
                </a:lnTo>
                <a:lnTo>
                  <a:pt x="3624834" y="1156716"/>
                </a:lnTo>
                <a:lnTo>
                  <a:pt x="3624834" y="1154430"/>
                </a:lnTo>
                <a:close/>
              </a:path>
              <a:path w="3625215" h="1159509">
                <a:moveTo>
                  <a:pt x="5334" y="2286"/>
                </a:moveTo>
                <a:lnTo>
                  <a:pt x="2286" y="5334"/>
                </a:lnTo>
                <a:lnTo>
                  <a:pt x="5334" y="5334"/>
                </a:lnTo>
                <a:lnTo>
                  <a:pt x="5334" y="2286"/>
                </a:lnTo>
                <a:close/>
              </a:path>
              <a:path w="3625215" h="1159509">
                <a:moveTo>
                  <a:pt x="3619500" y="2286"/>
                </a:moveTo>
                <a:lnTo>
                  <a:pt x="5334" y="2286"/>
                </a:lnTo>
                <a:lnTo>
                  <a:pt x="5334" y="5334"/>
                </a:lnTo>
                <a:lnTo>
                  <a:pt x="3619500" y="5334"/>
                </a:lnTo>
                <a:lnTo>
                  <a:pt x="3619500" y="2286"/>
                </a:lnTo>
                <a:close/>
              </a:path>
              <a:path w="3625215" h="1159509">
                <a:moveTo>
                  <a:pt x="3624834" y="2286"/>
                </a:moveTo>
                <a:lnTo>
                  <a:pt x="3619500" y="2286"/>
                </a:lnTo>
                <a:lnTo>
                  <a:pt x="3621786" y="5334"/>
                </a:lnTo>
                <a:lnTo>
                  <a:pt x="3624834" y="5334"/>
                </a:lnTo>
                <a:lnTo>
                  <a:pt x="3624834" y="2286"/>
                </a:lnTo>
                <a:close/>
              </a:path>
            </a:pathLst>
          </a:custGeom>
          <a:solidFill>
            <a:srgbClr val="5ED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P</a:t>
            </a:r>
            <a:r>
              <a:rPr sz="800" b="1" spc="-5" dirty="0">
                <a:latin typeface="Times New Roman"/>
                <a:cs typeface="Times New Roman"/>
              </a:rPr>
              <a:t>OSSIBLE </a:t>
            </a:r>
            <a:r>
              <a:rPr sz="1000" b="1" spc="-10" dirty="0">
                <a:latin typeface="Times New Roman"/>
                <a:cs typeface="Times New Roman"/>
              </a:rPr>
              <a:t>F</a:t>
            </a:r>
            <a:r>
              <a:rPr sz="800" b="1" spc="-10" dirty="0">
                <a:latin typeface="Times New Roman"/>
                <a:cs typeface="Times New Roman"/>
              </a:rPr>
              <a:t>UTURE </a:t>
            </a:r>
            <a:r>
              <a:rPr sz="800" b="1" spc="-5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RYPTO</a:t>
            </a:r>
            <a:r>
              <a:rPr sz="1000" b="1" spc="-5" dirty="0">
                <a:latin typeface="Times New Roman"/>
                <a:cs typeface="Times New Roman"/>
              </a:rPr>
              <a:t>-C</a:t>
            </a:r>
            <a:r>
              <a:rPr sz="800" b="1" spc="-5" dirty="0">
                <a:latin typeface="Times New Roman"/>
                <a:cs typeface="Times New Roman"/>
              </a:rPr>
              <a:t>URRENCIES </a:t>
            </a:r>
            <a:r>
              <a:rPr sz="1000" b="1" dirty="0">
                <a:latin typeface="Times New Roman"/>
                <a:cs typeface="Times New Roman"/>
              </a:rPr>
              <a:t>-</a:t>
            </a:r>
            <a:r>
              <a:rPr sz="1000" b="1" spc="16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49605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What </a:t>
            </a:r>
            <a:r>
              <a:rPr sz="900" dirty="0">
                <a:latin typeface="Times New Roman"/>
                <a:cs typeface="Times New Roman"/>
              </a:rPr>
              <a:t>to expect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?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821055" marR="2640965" indent="-17145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By following the pattern :  Rise in </a:t>
            </a:r>
            <a:r>
              <a:rPr sz="900" spc="-5" dirty="0">
                <a:latin typeface="Times New Roman"/>
                <a:cs typeface="Times New Roman"/>
              </a:rPr>
              <a:t>November</a:t>
            </a:r>
            <a:r>
              <a:rPr sz="900" spc="-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2021  By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1,300%</a:t>
            </a:r>
          </a:p>
          <a:p>
            <a:pPr marL="821055">
              <a:lnSpc>
                <a:spcPct val="100000"/>
              </a:lnSpc>
            </a:pPr>
            <a:r>
              <a:rPr sz="900" spc="-25" dirty="0">
                <a:latin typeface="Times New Roman"/>
                <a:cs typeface="Times New Roman"/>
              </a:rPr>
              <a:t>Value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~40k$</a:t>
            </a:r>
          </a:p>
          <a:p>
            <a:pPr marL="82105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Market capitalization :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~800B$.</a:t>
            </a:r>
          </a:p>
          <a:p>
            <a:pPr marL="82105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Nothing compared to the </a:t>
            </a:r>
            <a:r>
              <a:rPr sz="900" spc="-5" dirty="0">
                <a:latin typeface="Times New Roman"/>
                <a:cs typeface="Times New Roman"/>
              </a:rPr>
              <a:t>dot.com </a:t>
            </a:r>
            <a:r>
              <a:rPr sz="900" dirty="0">
                <a:latin typeface="Times New Roman"/>
                <a:cs typeface="Times New Roman"/>
              </a:rPr>
              <a:t>bubble in 2001 of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9.6T$.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4351" y="1908048"/>
            <a:ext cx="3321685" cy="2131060"/>
          </a:xfrm>
          <a:custGeom>
            <a:avLst/>
            <a:gdLst/>
            <a:ahLst/>
            <a:cxnLst/>
            <a:rect l="l" t="t" r="r" b="b"/>
            <a:pathLst>
              <a:path w="3321685" h="2131060">
                <a:moveTo>
                  <a:pt x="3320034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2129028"/>
                </a:lnTo>
                <a:lnTo>
                  <a:pt x="1524" y="2130552"/>
                </a:lnTo>
                <a:lnTo>
                  <a:pt x="3320034" y="2130552"/>
                </a:lnTo>
                <a:lnTo>
                  <a:pt x="3321558" y="2129028"/>
                </a:lnTo>
                <a:lnTo>
                  <a:pt x="3321558" y="2126742"/>
                </a:lnTo>
                <a:lnTo>
                  <a:pt x="6858" y="2126742"/>
                </a:lnTo>
                <a:lnTo>
                  <a:pt x="3048" y="2123694"/>
                </a:lnTo>
                <a:lnTo>
                  <a:pt x="6858" y="2123694"/>
                </a:lnTo>
                <a:lnTo>
                  <a:pt x="6858" y="6858"/>
                </a:lnTo>
                <a:lnTo>
                  <a:pt x="3047" y="6858"/>
                </a:lnTo>
                <a:lnTo>
                  <a:pt x="6858" y="3048"/>
                </a:lnTo>
                <a:lnTo>
                  <a:pt x="3321558" y="3048"/>
                </a:lnTo>
                <a:lnTo>
                  <a:pt x="3321558" y="1524"/>
                </a:lnTo>
                <a:lnTo>
                  <a:pt x="3320034" y="0"/>
                </a:lnTo>
                <a:close/>
              </a:path>
              <a:path w="3321685" h="2131060">
                <a:moveTo>
                  <a:pt x="6858" y="2123694"/>
                </a:moveTo>
                <a:lnTo>
                  <a:pt x="3048" y="2123694"/>
                </a:lnTo>
                <a:lnTo>
                  <a:pt x="6858" y="2126742"/>
                </a:lnTo>
                <a:lnTo>
                  <a:pt x="6858" y="2123694"/>
                </a:lnTo>
                <a:close/>
              </a:path>
              <a:path w="3321685" h="2131060">
                <a:moveTo>
                  <a:pt x="3314700" y="2123694"/>
                </a:moveTo>
                <a:lnTo>
                  <a:pt x="6858" y="2123694"/>
                </a:lnTo>
                <a:lnTo>
                  <a:pt x="6858" y="2126742"/>
                </a:lnTo>
                <a:lnTo>
                  <a:pt x="3314700" y="2126742"/>
                </a:lnTo>
                <a:lnTo>
                  <a:pt x="3314700" y="2123694"/>
                </a:lnTo>
                <a:close/>
              </a:path>
              <a:path w="3321685" h="2131060">
                <a:moveTo>
                  <a:pt x="3314700" y="3048"/>
                </a:moveTo>
                <a:lnTo>
                  <a:pt x="3314700" y="2126742"/>
                </a:lnTo>
                <a:lnTo>
                  <a:pt x="3317748" y="2123694"/>
                </a:lnTo>
                <a:lnTo>
                  <a:pt x="3321558" y="2123694"/>
                </a:lnTo>
                <a:lnTo>
                  <a:pt x="3321558" y="6858"/>
                </a:lnTo>
                <a:lnTo>
                  <a:pt x="3317748" y="6858"/>
                </a:lnTo>
                <a:lnTo>
                  <a:pt x="3314700" y="3048"/>
                </a:lnTo>
                <a:close/>
              </a:path>
              <a:path w="3321685" h="2131060">
                <a:moveTo>
                  <a:pt x="3321558" y="2123694"/>
                </a:moveTo>
                <a:lnTo>
                  <a:pt x="3317748" y="2123694"/>
                </a:lnTo>
                <a:lnTo>
                  <a:pt x="3314700" y="2126742"/>
                </a:lnTo>
                <a:lnTo>
                  <a:pt x="3321558" y="2126742"/>
                </a:lnTo>
                <a:lnTo>
                  <a:pt x="3321558" y="2123694"/>
                </a:lnTo>
                <a:close/>
              </a:path>
              <a:path w="3321685" h="2131060">
                <a:moveTo>
                  <a:pt x="6858" y="3048"/>
                </a:moveTo>
                <a:lnTo>
                  <a:pt x="3047" y="6858"/>
                </a:lnTo>
                <a:lnTo>
                  <a:pt x="6858" y="6858"/>
                </a:lnTo>
                <a:lnTo>
                  <a:pt x="6858" y="3048"/>
                </a:lnTo>
                <a:close/>
              </a:path>
              <a:path w="3321685" h="2131060">
                <a:moveTo>
                  <a:pt x="3314700" y="3048"/>
                </a:moveTo>
                <a:lnTo>
                  <a:pt x="6858" y="3048"/>
                </a:lnTo>
                <a:lnTo>
                  <a:pt x="6858" y="6858"/>
                </a:lnTo>
                <a:lnTo>
                  <a:pt x="3314700" y="6858"/>
                </a:lnTo>
                <a:lnTo>
                  <a:pt x="3314700" y="3048"/>
                </a:lnTo>
                <a:close/>
              </a:path>
              <a:path w="3321685" h="2131060">
                <a:moveTo>
                  <a:pt x="3321558" y="3048"/>
                </a:moveTo>
                <a:lnTo>
                  <a:pt x="3314700" y="3048"/>
                </a:lnTo>
                <a:lnTo>
                  <a:pt x="3317748" y="6858"/>
                </a:lnTo>
                <a:lnTo>
                  <a:pt x="3321558" y="6858"/>
                </a:lnTo>
                <a:lnTo>
                  <a:pt x="3321558" y="3048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800" b="1" spc="-10" dirty="0">
                <a:latin typeface="Times New Roman"/>
                <a:cs typeface="Times New Roman"/>
              </a:rPr>
              <a:t>URVEY </a:t>
            </a:r>
            <a:r>
              <a:rPr sz="1000" b="1" dirty="0">
                <a:latin typeface="Times New Roman"/>
                <a:cs typeface="Times New Roman"/>
              </a:rPr>
              <a:t>: </a:t>
            </a:r>
            <a:r>
              <a:rPr sz="1000" b="1" spc="-5" dirty="0">
                <a:latin typeface="Times New Roman"/>
                <a:cs typeface="Times New Roman"/>
              </a:rPr>
              <a:t>W</a:t>
            </a:r>
            <a:r>
              <a:rPr sz="800" b="1" spc="-5" dirty="0">
                <a:latin typeface="Times New Roman"/>
                <a:cs typeface="Times New Roman"/>
              </a:rPr>
              <a:t>ITH OR</a:t>
            </a:r>
            <a:r>
              <a:rPr sz="800" b="1" spc="4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</a:t>
            </a:r>
            <a:r>
              <a:rPr sz="800" b="1" spc="-5" dirty="0">
                <a:latin typeface="Times New Roman"/>
                <a:cs typeface="Times New Roman"/>
              </a:rPr>
              <a:t>GAINST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49720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Crypto-Currencies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954405">
              <a:lnSpc>
                <a:spcPct val="100000"/>
              </a:lnSpc>
              <a:spcBef>
                <a:spcPts val="540"/>
              </a:spcBef>
            </a:pPr>
            <a:r>
              <a:rPr sz="900" dirty="0">
                <a:latin typeface="Times New Roman"/>
                <a:cs typeface="Times New Roman"/>
              </a:rPr>
              <a:t>A Revolution or a Hoax</a:t>
            </a:r>
            <a:r>
              <a:rPr sz="900" spc="-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?</a:t>
            </a:r>
          </a:p>
          <a:p>
            <a:pPr marL="954405" marR="1278255">
              <a:lnSpc>
                <a:spcPct val="150000"/>
              </a:lnSpc>
            </a:pPr>
            <a:r>
              <a:rPr sz="900" dirty="0">
                <a:latin typeface="Times New Roman"/>
                <a:cs typeface="Times New Roman"/>
              </a:rPr>
              <a:t>Do you believe in the future of crypto-currencies</a:t>
            </a:r>
            <a:r>
              <a:rPr sz="900" spc="-1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?  </a:t>
            </a:r>
            <a:r>
              <a:rPr sz="900" spc="-5" dirty="0">
                <a:latin typeface="Times New Roman"/>
                <a:cs typeface="Times New Roman"/>
              </a:rPr>
              <a:t>Are </a:t>
            </a:r>
            <a:r>
              <a:rPr sz="900" dirty="0">
                <a:latin typeface="Times New Roman"/>
                <a:cs typeface="Times New Roman"/>
              </a:rPr>
              <a:t>you an investor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?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497205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Times New Roman"/>
                <a:cs typeface="Times New Roman"/>
              </a:rPr>
              <a:t>Blockchain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954405">
              <a:lnSpc>
                <a:spcPct val="100000"/>
              </a:lnSpc>
              <a:spcBef>
                <a:spcPts val="540"/>
              </a:spcBef>
            </a:pPr>
            <a:r>
              <a:rPr sz="900" spc="-10" dirty="0">
                <a:latin typeface="Times New Roman"/>
                <a:cs typeface="Times New Roman"/>
              </a:rPr>
              <a:t>Technology </a:t>
            </a:r>
            <a:r>
              <a:rPr sz="900" dirty="0">
                <a:latin typeface="Times New Roman"/>
                <a:cs typeface="Times New Roman"/>
              </a:rPr>
              <a:t>of the future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?</a:t>
            </a:r>
          </a:p>
          <a:p>
            <a:pPr marL="497205">
              <a:lnSpc>
                <a:spcPct val="100000"/>
              </a:lnSpc>
              <a:spcBef>
                <a:spcPts val="540"/>
              </a:spcBef>
            </a:pPr>
            <a:r>
              <a:rPr sz="900" dirty="0">
                <a:latin typeface="Times New Roman"/>
                <a:cs typeface="Times New Roman"/>
              </a:rPr>
              <a:t>ICO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954405">
              <a:lnSpc>
                <a:spcPct val="100000"/>
              </a:lnSpc>
              <a:spcBef>
                <a:spcPts val="540"/>
              </a:spcBef>
            </a:pPr>
            <a:r>
              <a:rPr sz="900" spc="-5" dirty="0">
                <a:latin typeface="Times New Roman"/>
                <a:cs typeface="Times New Roman"/>
              </a:rPr>
              <a:t>Successful </a:t>
            </a:r>
            <a:r>
              <a:rPr sz="900" dirty="0">
                <a:latin typeface="Times New Roman"/>
                <a:cs typeface="Times New Roman"/>
              </a:rPr>
              <a:t>model for raising funds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24755" y="8453628"/>
            <a:ext cx="1671320" cy="394970"/>
            <a:chOff x="4524755" y="8453628"/>
            <a:chExt cx="1671320" cy="394970"/>
          </a:xfrm>
        </p:grpSpPr>
        <p:sp>
          <p:nvSpPr>
            <p:cNvPr id="6" name="object 6"/>
            <p:cNvSpPr/>
            <p:nvPr/>
          </p:nvSpPr>
          <p:spPr>
            <a:xfrm>
              <a:off x="4524755" y="8453628"/>
              <a:ext cx="1671066" cy="394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000" b="1" spc="-20" dirty="0">
                <a:latin typeface="Times New Roman"/>
                <a:cs typeface="Times New Roman"/>
              </a:rPr>
              <a:t>W</a:t>
            </a:r>
            <a:r>
              <a:rPr sz="800" b="1" spc="-20" dirty="0">
                <a:latin typeface="Times New Roman"/>
                <a:cs typeface="Times New Roman"/>
              </a:rPr>
              <a:t>HAT </a:t>
            </a:r>
            <a:r>
              <a:rPr sz="800" b="1" spc="-5" dirty="0">
                <a:latin typeface="Times New Roman"/>
                <a:cs typeface="Times New Roman"/>
              </a:rPr>
              <a:t>THE </a:t>
            </a:r>
            <a:r>
              <a:rPr sz="1000" b="1" spc="-20" dirty="0">
                <a:latin typeface="Times New Roman"/>
                <a:cs typeface="Times New Roman"/>
              </a:rPr>
              <a:t>F</a:t>
            </a:r>
            <a:r>
              <a:rPr sz="800" b="1" spc="-20" dirty="0">
                <a:latin typeface="Times New Roman"/>
                <a:cs typeface="Times New Roman"/>
              </a:rPr>
              <a:t>AMOUS</a:t>
            </a:r>
            <a:r>
              <a:rPr sz="800" b="1" spc="1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</a:t>
            </a:r>
            <a:r>
              <a:rPr sz="800" b="1" spc="-5" dirty="0">
                <a:latin typeface="Times New Roman"/>
                <a:cs typeface="Times New Roman"/>
              </a:rPr>
              <a:t>HINK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19300" y="6010655"/>
            <a:ext cx="1263065" cy="1203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43100" y="7436357"/>
            <a:ext cx="2357628" cy="12031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3300" y="5858255"/>
            <a:ext cx="2315718" cy="1219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7161276"/>
            <a:ext cx="1485900" cy="1478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3851" y="2098548"/>
            <a:ext cx="4159885" cy="467995"/>
          </a:xfrm>
          <a:custGeom>
            <a:avLst/>
            <a:gdLst/>
            <a:ahLst/>
            <a:cxnLst/>
            <a:rect l="l" t="t" r="r" b="b"/>
            <a:pathLst>
              <a:path w="4159885" h="467994">
                <a:moveTo>
                  <a:pt x="4159758" y="0"/>
                </a:moveTo>
                <a:lnTo>
                  <a:pt x="0" y="0"/>
                </a:lnTo>
                <a:lnTo>
                  <a:pt x="0" y="467868"/>
                </a:lnTo>
                <a:lnTo>
                  <a:pt x="4159758" y="467868"/>
                </a:lnTo>
                <a:lnTo>
                  <a:pt x="4159758" y="464820"/>
                </a:lnTo>
                <a:lnTo>
                  <a:pt x="6858" y="464820"/>
                </a:lnTo>
                <a:lnTo>
                  <a:pt x="3048" y="461772"/>
                </a:lnTo>
                <a:lnTo>
                  <a:pt x="6858" y="461772"/>
                </a:lnTo>
                <a:lnTo>
                  <a:pt x="6858" y="6857"/>
                </a:lnTo>
                <a:lnTo>
                  <a:pt x="3048" y="6857"/>
                </a:lnTo>
                <a:lnTo>
                  <a:pt x="6858" y="3048"/>
                </a:lnTo>
                <a:lnTo>
                  <a:pt x="4159758" y="3048"/>
                </a:lnTo>
                <a:lnTo>
                  <a:pt x="4159758" y="0"/>
                </a:lnTo>
                <a:close/>
              </a:path>
              <a:path w="4159885" h="467994">
                <a:moveTo>
                  <a:pt x="6858" y="461772"/>
                </a:moveTo>
                <a:lnTo>
                  <a:pt x="3048" y="461772"/>
                </a:lnTo>
                <a:lnTo>
                  <a:pt x="6858" y="464820"/>
                </a:lnTo>
                <a:lnTo>
                  <a:pt x="6858" y="461772"/>
                </a:lnTo>
                <a:close/>
              </a:path>
              <a:path w="4159885" h="467994">
                <a:moveTo>
                  <a:pt x="4152900" y="461772"/>
                </a:moveTo>
                <a:lnTo>
                  <a:pt x="6858" y="461772"/>
                </a:lnTo>
                <a:lnTo>
                  <a:pt x="6858" y="464820"/>
                </a:lnTo>
                <a:lnTo>
                  <a:pt x="4152900" y="464820"/>
                </a:lnTo>
                <a:lnTo>
                  <a:pt x="4152900" y="461772"/>
                </a:lnTo>
                <a:close/>
              </a:path>
              <a:path w="4159885" h="467994">
                <a:moveTo>
                  <a:pt x="4152900" y="3048"/>
                </a:moveTo>
                <a:lnTo>
                  <a:pt x="4152900" y="464820"/>
                </a:lnTo>
                <a:lnTo>
                  <a:pt x="4155948" y="461772"/>
                </a:lnTo>
                <a:lnTo>
                  <a:pt x="4159758" y="461772"/>
                </a:lnTo>
                <a:lnTo>
                  <a:pt x="4159758" y="6857"/>
                </a:lnTo>
                <a:lnTo>
                  <a:pt x="4155948" y="6857"/>
                </a:lnTo>
                <a:lnTo>
                  <a:pt x="4152900" y="3048"/>
                </a:lnTo>
                <a:close/>
              </a:path>
              <a:path w="4159885" h="467994">
                <a:moveTo>
                  <a:pt x="4159758" y="461772"/>
                </a:moveTo>
                <a:lnTo>
                  <a:pt x="4155948" y="461772"/>
                </a:lnTo>
                <a:lnTo>
                  <a:pt x="4152900" y="464820"/>
                </a:lnTo>
                <a:lnTo>
                  <a:pt x="4159758" y="464820"/>
                </a:lnTo>
                <a:lnTo>
                  <a:pt x="4159758" y="461772"/>
                </a:lnTo>
                <a:close/>
              </a:path>
              <a:path w="4159885" h="467994">
                <a:moveTo>
                  <a:pt x="6858" y="3048"/>
                </a:moveTo>
                <a:lnTo>
                  <a:pt x="3048" y="6857"/>
                </a:lnTo>
                <a:lnTo>
                  <a:pt x="6858" y="6857"/>
                </a:lnTo>
                <a:lnTo>
                  <a:pt x="6858" y="3048"/>
                </a:lnTo>
                <a:close/>
              </a:path>
              <a:path w="4159885" h="467994">
                <a:moveTo>
                  <a:pt x="4152900" y="3048"/>
                </a:moveTo>
                <a:lnTo>
                  <a:pt x="6858" y="3048"/>
                </a:lnTo>
                <a:lnTo>
                  <a:pt x="6858" y="6857"/>
                </a:lnTo>
                <a:lnTo>
                  <a:pt x="4152900" y="6857"/>
                </a:lnTo>
                <a:lnTo>
                  <a:pt x="4152900" y="3048"/>
                </a:lnTo>
                <a:close/>
              </a:path>
              <a:path w="4159885" h="467994">
                <a:moveTo>
                  <a:pt x="4159758" y="3048"/>
                </a:moveTo>
                <a:lnTo>
                  <a:pt x="4152900" y="3048"/>
                </a:lnTo>
                <a:lnTo>
                  <a:pt x="4155948" y="6857"/>
                </a:lnTo>
                <a:lnTo>
                  <a:pt x="4159758" y="6857"/>
                </a:lnTo>
                <a:lnTo>
                  <a:pt x="4159758" y="3048"/>
                </a:lnTo>
                <a:close/>
              </a:path>
            </a:pathLst>
          </a:custGeom>
          <a:solidFill>
            <a:srgbClr val="5ED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4614" y="1718310"/>
            <a:ext cx="4158615" cy="328930"/>
          </a:xfrm>
          <a:custGeom>
            <a:avLst/>
            <a:gdLst/>
            <a:ahLst/>
            <a:cxnLst/>
            <a:rect l="l" t="t" r="r" b="b"/>
            <a:pathLst>
              <a:path w="4158615" h="328930">
                <a:moveTo>
                  <a:pt x="4156710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326897"/>
                </a:lnTo>
                <a:lnTo>
                  <a:pt x="1524" y="328421"/>
                </a:lnTo>
                <a:lnTo>
                  <a:pt x="4156710" y="328421"/>
                </a:lnTo>
                <a:lnTo>
                  <a:pt x="4158234" y="326897"/>
                </a:lnTo>
                <a:lnTo>
                  <a:pt x="4158234" y="326135"/>
                </a:lnTo>
                <a:lnTo>
                  <a:pt x="5334" y="326135"/>
                </a:lnTo>
                <a:lnTo>
                  <a:pt x="2286" y="323087"/>
                </a:lnTo>
                <a:lnTo>
                  <a:pt x="5334" y="323087"/>
                </a:lnTo>
                <a:lnTo>
                  <a:pt x="5334" y="5333"/>
                </a:lnTo>
                <a:lnTo>
                  <a:pt x="2285" y="5333"/>
                </a:lnTo>
                <a:lnTo>
                  <a:pt x="5334" y="2285"/>
                </a:lnTo>
                <a:lnTo>
                  <a:pt x="4158234" y="2285"/>
                </a:lnTo>
                <a:lnTo>
                  <a:pt x="4158234" y="1523"/>
                </a:lnTo>
                <a:lnTo>
                  <a:pt x="4156710" y="0"/>
                </a:lnTo>
                <a:close/>
              </a:path>
              <a:path w="4158615" h="328930">
                <a:moveTo>
                  <a:pt x="5334" y="323087"/>
                </a:moveTo>
                <a:lnTo>
                  <a:pt x="2286" y="323087"/>
                </a:lnTo>
                <a:lnTo>
                  <a:pt x="5334" y="326135"/>
                </a:lnTo>
                <a:lnTo>
                  <a:pt x="5334" y="323087"/>
                </a:lnTo>
                <a:close/>
              </a:path>
              <a:path w="4158615" h="328930">
                <a:moveTo>
                  <a:pt x="4152900" y="323087"/>
                </a:moveTo>
                <a:lnTo>
                  <a:pt x="5334" y="323087"/>
                </a:lnTo>
                <a:lnTo>
                  <a:pt x="5334" y="326135"/>
                </a:lnTo>
                <a:lnTo>
                  <a:pt x="4152900" y="326135"/>
                </a:lnTo>
                <a:lnTo>
                  <a:pt x="4152900" y="323087"/>
                </a:lnTo>
                <a:close/>
              </a:path>
              <a:path w="4158615" h="328930">
                <a:moveTo>
                  <a:pt x="4152900" y="2285"/>
                </a:moveTo>
                <a:lnTo>
                  <a:pt x="4152900" y="326135"/>
                </a:lnTo>
                <a:lnTo>
                  <a:pt x="4155186" y="323087"/>
                </a:lnTo>
                <a:lnTo>
                  <a:pt x="4158234" y="323087"/>
                </a:lnTo>
                <a:lnTo>
                  <a:pt x="4158234" y="5333"/>
                </a:lnTo>
                <a:lnTo>
                  <a:pt x="4155186" y="5333"/>
                </a:lnTo>
                <a:lnTo>
                  <a:pt x="4152900" y="2285"/>
                </a:lnTo>
                <a:close/>
              </a:path>
              <a:path w="4158615" h="328930">
                <a:moveTo>
                  <a:pt x="4158234" y="323087"/>
                </a:moveTo>
                <a:lnTo>
                  <a:pt x="4155186" y="323087"/>
                </a:lnTo>
                <a:lnTo>
                  <a:pt x="4152900" y="326135"/>
                </a:lnTo>
                <a:lnTo>
                  <a:pt x="4158234" y="326135"/>
                </a:lnTo>
                <a:lnTo>
                  <a:pt x="4158234" y="323087"/>
                </a:lnTo>
                <a:close/>
              </a:path>
              <a:path w="4158615" h="328930">
                <a:moveTo>
                  <a:pt x="5334" y="2285"/>
                </a:moveTo>
                <a:lnTo>
                  <a:pt x="2285" y="5333"/>
                </a:lnTo>
                <a:lnTo>
                  <a:pt x="5334" y="5333"/>
                </a:lnTo>
                <a:lnTo>
                  <a:pt x="5334" y="2285"/>
                </a:lnTo>
                <a:close/>
              </a:path>
              <a:path w="4158615" h="328930">
                <a:moveTo>
                  <a:pt x="4152900" y="2285"/>
                </a:moveTo>
                <a:lnTo>
                  <a:pt x="5334" y="2285"/>
                </a:lnTo>
                <a:lnTo>
                  <a:pt x="5334" y="5333"/>
                </a:lnTo>
                <a:lnTo>
                  <a:pt x="4152900" y="5333"/>
                </a:lnTo>
                <a:lnTo>
                  <a:pt x="4152900" y="2285"/>
                </a:lnTo>
                <a:close/>
              </a:path>
              <a:path w="4158615" h="328930">
                <a:moveTo>
                  <a:pt x="4158234" y="2285"/>
                </a:moveTo>
                <a:lnTo>
                  <a:pt x="4152900" y="2285"/>
                </a:lnTo>
                <a:lnTo>
                  <a:pt x="4155186" y="5333"/>
                </a:lnTo>
                <a:lnTo>
                  <a:pt x="4158234" y="5333"/>
                </a:lnTo>
                <a:lnTo>
                  <a:pt x="4158234" y="2285"/>
                </a:lnTo>
                <a:close/>
              </a:path>
            </a:pathLst>
          </a:custGeom>
          <a:solidFill>
            <a:srgbClr val="5ED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4614" y="2632710"/>
            <a:ext cx="4158615" cy="1728470"/>
          </a:xfrm>
          <a:custGeom>
            <a:avLst/>
            <a:gdLst/>
            <a:ahLst/>
            <a:cxnLst/>
            <a:rect l="l" t="t" r="r" b="b"/>
            <a:pathLst>
              <a:path w="4158615" h="1728470">
                <a:moveTo>
                  <a:pt x="4156710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1727453"/>
                </a:lnTo>
                <a:lnTo>
                  <a:pt x="1524" y="1728215"/>
                </a:lnTo>
                <a:lnTo>
                  <a:pt x="4156710" y="1728215"/>
                </a:lnTo>
                <a:lnTo>
                  <a:pt x="4158234" y="1727453"/>
                </a:lnTo>
                <a:lnTo>
                  <a:pt x="4158234" y="1725929"/>
                </a:lnTo>
                <a:lnTo>
                  <a:pt x="5334" y="1725929"/>
                </a:lnTo>
                <a:lnTo>
                  <a:pt x="2286" y="1723643"/>
                </a:lnTo>
                <a:lnTo>
                  <a:pt x="5334" y="1723643"/>
                </a:lnTo>
                <a:lnTo>
                  <a:pt x="5334" y="5333"/>
                </a:lnTo>
                <a:lnTo>
                  <a:pt x="2285" y="5333"/>
                </a:lnTo>
                <a:lnTo>
                  <a:pt x="5334" y="2285"/>
                </a:lnTo>
                <a:lnTo>
                  <a:pt x="4158234" y="2285"/>
                </a:lnTo>
                <a:lnTo>
                  <a:pt x="4158234" y="1523"/>
                </a:lnTo>
                <a:lnTo>
                  <a:pt x="4156710" y="0"/>
                </a:lnTo>
                <a:close/>
              </a:path>
              <a:path w="4158615" h="1728470">
                <a:moveTo>
                  <a:pt x="5334" y="1723643"/>
                </a:moveTo>
                <a:lnTo>
                  <a:pt x="2286" y="1723643"/>
                </a:lnTo>
                <a:lnTo>
                  <a:pt x="5334" y="1725929"/>
                </a:lnTo>
                <a:lnTo>
                  <a:pt x="5334" y="1723643"/>
                </a:lnTo>
                <a:close/>
              </a:path>
              <a:path w="4158615" h="1728470">
                <a:moveTo>
                  <a:pt x="4152900" y="1723643"/>
                </a:moveTo>
                <a:lnTo>
                  <a:pt x="5334" y="1723643"/>
                </a:lnTo>
                <a:lnTo>
                  <a:pt x="5334" y="1725929"/>
                </a:lnTo>
                <a:lnTo>
                  <a:pt x="4152900" y="1725929"/>
                </a:lnTo>
                <a:lnTo>
                  <a:pt x="4152900" y="1723643"/>
                </a:lnTo>
                <a:close/>
              </a:path>
              <a:path w="4158615" h="1728470">
                <a:moveTo>
                  <a:pt x="4152900" y="2285"/>
                </a:moveTo>
                <a:lnTo>
                  <a:pt x="4152900" y="1725929"/>
                </a:lnTo>
                <a:lnTo>
                  <a:pt x="4155186" y="1723643"/>
                </a:lnTo>
                <a:lnTo>
                  <a:pt x="4158234" y="1723643"/>
                </a:lnTo>
                <a:lnTo>
                  <a:pt x="4158234" y="5333"/>
                </a:lnTo>
                <a:lnTo>
                  <a:pt x="4155186" y="5333"/>
                </a:lnTo>
                <a:lnTo>
                  <a:pt x="4152900" y="2285"/>
                </a:lnTo>
                <a:close/>
              </a:path>
              <a:path w="4158615" h="1728470">
                <a:moveTo>
                  <a:pt x="4158234" y="1723643"/>
                </a:moveTo>
                <a:lnTo>
                  <a:pt x="4155186" y="1723643"/>
                </a:lnTo>
                <a:lnTo>
                  <a:pt x="4152900" y="1725929"/>
                </a:lnTo>
                <a:lnTo>
                  <a:pt x="4158234" y="1725929"/>
                </a:lnTo>
                <a:lnTo>
                  <a:pt x="4158234" y="1723643"/>
                </a:lnTo>
                <a:close/>
              </a:path>
              <a:path w="4158615" h="1728470">
                <a:moveTo>
                  <a:pt x="5334" y="2285"/>
                </a:moveTo>
                <a:lnTo>
                  <a:pt x="2285" y="5333"/>
                </a:lnTo>
                <a:lnTo>
                  <a:pt x="5334" y="5333"/>
                </a:lnTo>
                <a:lnTo>
                  <a:pt x="5334" y="2285"/>
                </a:lnTo>
                <a:close/>
              </a:path>
              <a:path w="4158615" h="1728470">
                <a:moveTo>
                  <a:pt x="4152900" y="2285"/>
                </a:moveTo>
                <a:lnTo>
                  <a:pt x="5334" y="2285"/>
                </a:lnTo>
                <a:lnTo>
                  <a:pt x="5334" y="5333"/>
                </a:lnTo>
                <a:lnTo>
                  <a:pt x="4152900" y="5333"/>
                </a:lnTo>
                <a:lnTo>
                  <a:pt x="4152900" y="2285"/>
                </a:lnTo>
                <a:close/>
              </a:path>
              <a:path w="4158615" h="1728470">
                <a:moveTo>
                  <a:pt x="4158234" y="2285"/>
                </a:moveTo>
                <a:lnTo>
                  <a:pt x="4152900" y="2285"/>
                </a:lnTo>
                <a:lnTo>
                  <a:pt x="4155186" y="5333"/>
                </a:lnTo>
                <a:lnTo>
                  <a:pt x="4158234" y="5333"/>
                </a:lnTo>
                <a:lnTo>
                  <a:pt x="4158234" y="2285"/>
                </a:lnTo>
                <a:close/>
              </a:path>
            </a:pathLst>
          </a:custGeom>
          <a:solidFill>
            <a:srgbClr val="5ED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P</a:t>
            </a:r>
            <a:r>
              <a:rPr sz="800" b="1" spc="-5" dirty="0">
                <a:latin typeface="Times New Roman"/>
                <a:cs typeface="Times New Roman"/>
              </a:rPr>
              <a:t>OSSIBLE </a:t>
            </a:r>
            <a:r>
              <a:rPr sz="1000" b="1" spc="-10" dirty="0">
                <a:latin typeface="Times New Roman"/>
                <a:cs typeface="Times New Roman"/>
              </a:rPr>
              <a:t>F</a:t>
            </a:r>
            <a:r>
              <a:rPr sz="800" b="1" spc="-10" dirty="0">
                <a:latin typeface="Times New Roman"/>
                <a:cs typeface="Times New Roman"/>
              </a:rPr>
              <a:t>UTURE </a:t>
            </a:r>
            <a:r>
              <a:rPr sz="800" b="1" spc="-5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RYPTO</a:t>
            </a:r>
            <a:r>
              <a:rPr sz="1000" b="1" spc="-5" dirty="0">
                <a:latin typeface="Times New Roman"/>
                <a:cs typeface="Times New Roman"/>
              </a:rPr>
              <a:t>-C</a:t>
            </a:r>
            <a:r>
              <a:rPr sz="800" b="1" spc="-5" dirty="0">
                <a:latin typeface="Times New Roman"/>
                <a:cs typeface="Times New Roman"/>
              </a:rPr>
              <a:t>URRENCIES </a:t>
            </a:r>
            <a:r>
              <a:rPr sz="1000" b="1" dirty="0">
                <a:latin typeface="Times New Roman"/>
                <a:cs typeface="Times New Roman"/>
              </a:rPr>
              <a:t>-</a:t>
            </a:r>
            <a:r>
              <a:rPr sz="1000" b="1" spc="16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</a:t>
            </a:r>
            <a:endParaRPr sz="800" dirty="0">
              <a:latin typeface="Times New Roman"/>
              <a:cs typeface="Times New Roman"/>
            </a:endParaRPr>
          </a:p>
          <a:p>
            <a:pPr marL="306705">
              <a:lnSpc>
                <a:spcPct val="100000"/>
              </a:lnSpc>
              <a:spcBef>
                <a:spcPts val="985"/>
              </a:spcBef>
            </a:pPr>
            <a:r>
              <a:rPr sz="900" dirty="0">
                <a:latin typeface="Times New Roman"/>
                <a:cs typeface="Times New Roman"/>
              </a:rPr>
              <a:t>Other see it more likely at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~100$.</a:t>
            </a:r>
          </a:p>
          <a:p>
            <a:pPr marL="30670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Bitcoin is like lottery tickets that </a:t>
            </a:r>
            <a:r>
              <a:rPr sz="900" spc="-5" dirty="0">
                <a:latin typeface="Times New Roman"/>
                <a:cs typeface="Times New Roman"/>
              </a:rPr>
              <a:t>might </a:t>
            </a:r>
            <a:r>
              <a:rPr sz="900" dirty="0">
                <a:latin typeface="Times New Roman"/>
                <a:cs typeface="Times New Roman"/>
              </a:rPr>
              <a:t>pay </a:t>
            </a:r>
            <a:r>
              <a:rPr sz="900" spc="-10" dirty="0">
                <a:latin typeface="Times New Roman"/>
                <a:cs typeface="Times New Roman"/>
              </a:rPr>
              <a:t>off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future</a:t>
            </a:r>
          </a:p>
          <a:p>
            <a:pPr marL="306705">
              <a:lnSpc>
                <a:spcPct val="100000"/>
              </a:lnSpc>
              <a:spcBef>
                <a:spcPts val="855"/>
              </a:spcBef>
            </a:pPr>
            <a:r>
              <a:rPr sz="900" dirty="0">
                <a:latin typeface="Times New Roman"/>
                <a:cs typeface="Times New Roman"/>
              </a:rPr>
              <a:t>Near anonymity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450215" indent="-144145">
              <a:lnSpc>
                <a:spcPct val="100000"/>
              </a:lnSpc>
              <a:buFont typeface="Wingdings"/>
              <a:buChar char=""/>
              <a:tabLst>
                <a:tab pos="450850" algn="l"/>
              </a:tabLst>
            </a:pPr>
            <a:r>
              <a:rPr sz="900" spc="-15" dirty="0">
                <a:latin typeface="Times New Roman"/>
                <a:cs typeface="Times New Roman"/>
              </a:rPr>
              <a:t>Take </a:t>
            </a:r>
            <a:r>
              <a:rPr sz="900" dirty="0">
                <a:latin typeface="Times New Roman"/>
                <a:cs typeface="Times New Roman"/>
              </a:rPr>
              <a:t>it away and no one will want to use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it;</a:t>
            </a:r>
          </a:p>
          <a:p>
            <a:pPr marL="450215" indent="-144145">
              <a:lnSpc>
                <a:spcPct val="100000"/>
              </a:lnSpc>
              <a:buFont typeface="Wingdings"/>
              <a:buChar char=""/>
              <a:tabLst>
                <a:tab pos="450850" algn="l"/>
              </a:tabLst>
            </a:pPr>
            <a:r>
              <a:rPr sz="900" dirty="0">
                <a:latin typeface="Times New Roman"/>
                <a:cs typeface="Times New Roman"/>
              </a:rPr>
              <a:t>Keep it and advanced-economy governments </a:t>
            </a:r>
            <a:r>
              <a:rPr sz="900" spc="-5" dirty="0">
                <a:latin typeface="Times New Roman"/>
                <a:cs typeface="Times New Roman"/>
              </a:rPr>
              <a:t>will </a:t>
            </a:r>
            <a:r>
              <a:rPr sz="900" dirty="0">
                <a:latin typeface="Times New Roman"/>
                <a:cs typeface="Times New Roman"/>
              </a:rPr>
              <a:t>not tolerate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it.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306705" marR="353695" indent="-635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Many crypto-evangelists insist </a:t>
            </a:r>
            <a:r>
              <a:rPr sz="900" dirty="0">
                <a:latin typeface="Times New Roman"/>
                <a:cs typeface="Times New Roman"/>
              </a:rPr>
              <a:t>that bitcoin is “digital gold,” in part because the long-  term supply is </a:t>
            </a:r>
            <a:r>
              <a:rPr sz="900" spc="-5" dirty="0">
                <a:latin typeface="Times New Roman"/>
                <a:cs typeface="Times New Roman"/>
              </a:rPr>
              <a:t>algorithmically </a:t>
            </a:r>
            <a:r>
              <a:rPr sz="900" dirty="0">
                <a:latin typeface="Times New Roman"/>
                <a:cs typeface="Times New Roman"/>
              </a:rPr>
              <a:t>capped at 21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million.</a:t>
            </a:r>
            <a:endParaRPr sz="900" dirty="0">
              <a:latin typeface="Times New Roman"/>
              <a:cs typeface="Times New Roman"/>
            </a:endParaRPr>
          </a:p>
          <a:p>
            <a:pPr marL="306705" marR="255270">
              <a:lnSpc>
                <a:spcPct val="100000"/>
              </a:lnSpc>
              <a:spcBef>
                <a:spcPts val="600"/>
              </a:spcBef>
            </a:pPr>
            <a:r>
              <a:rPr sz="900" dirty="0">
                <a:latin typeface="Times New Roman"/>
                <a:cs typeface="Times New Roman"/>
              </a:rPr>
              <a:t>Unlike gold – </a:t>
            </a:r>
            <a:r>
              <a:rPr sz="900" spc="-5" dirty="0">
                <a:latin typeface="Times New Roman"/>
                <a:cs typeface="Times New Roman"/>
              </a:rPr>
              <a:t>which </a:t>
            </a:r>
            <a:r>
              <a:rPr sz="900" dirty="0">
                <a:latin typeface="Times New Roman"/>
                <a:cs typeface="Times New Roman"/>
              </a:rPr>
              <a:t>has always had other purposes and today is employed widely in  new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technologies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from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iPhones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spacecraft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–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bitcoin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has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no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alternative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use.</a:t>
            </a:r>
            <a:r>
              <a:rPr sz="900" spc="-6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And </a:t>
            </a:r>
            <a:r>
              <a:rPr sz="900" dirty="0">
                <a:latin typeface="Times New Roman"/>
                <a:cs typeface="Times New Roman"/>
              </a:rPr>
              <a:t>even  if bitcoiners manage to find a way to lower the phenomenal </a:t>
            </a:r>
            <a:r>
              <a:rPr sz="900" spc="-5" dirty="0">
                <a:latin typeface="Times New Roman"/>
                <a:cs typeface="Times New Roman"/>
              </a:rPr>
              <a:t>energy </a:t>
            </a:r>
            <a:r>
              <a:rPr sz="900" dirty="0">
                <a:latin typeface="Times New Roman"/>
                <a:cs typeface="Times New Roman"/>
              </a:rPr>
              <a:t>cost of verifying  </a:t>
            </a:r>
            <a:r>
              <a:rPr sz="900" spc="-5" dirty="0">
                <a:latin typeface="Times New Roman"/>
                <a:cs typeface="Times New Roman"/>
              </a:rPr>
              <a:t>transactions, </a:t>
            </a:r>
            <a:r>
              <a:rPr sz="900" dirty="0">
                <a:latin typeface="Times New Roman"/>
                <a:cs typeface="Times New Roman"/>
              </a:rPr>
              <a:t>the very nature of </a:t>
            </a:r>
            <a:r>
              <a:rPr sz="900" spc="-5" dirty="0">
                <a:latin typeface="Times New Roman"/>
                <a:cs typeface="Times New Roman"/>
              </a:rPr>
              <a:t>decentralised </a:t>
            </a:r>
            <a:r>
              <a:rPr sz="900" dirty="0">
                <a:latin typeface="Times New Roman"/>
                <a:cs typeface="Times New Roman"/>
              </a:rPr>
              <a:t>ledger </a:t>
            </a:r>
            <a:r>
              <a:rPr sz="900" spc="-5" dirty="0">
                <a:latin typeface="Times New Roman"/>
                <a:cs typeface="Times New Roman"/>
              </a:rPr>
              <a:t>systems makes </a:t>
            </a:r>
            <a:r>
              <a:rPr sz="900" dirty="0">
                <a:latin typeface="Times New Roman"/>
                <a:cs typeface="Times New Roman"/>
              </a:rPr>
              <a:t>them vastly less  </a:t>
            </a:r>
            <a:r>
              <a:rPr sz="900" spc="-5" dirty="0">
                <a:latin typeface="Times New Roman"/>
                <a:cs typeface="Times New Roman"/>
              </a:rPr>
              <a:t>efficient </a:t>
            </a:r>
            <a:r>
              <a:rPr sz="900" dirty="0">
                <a:latin typeface="Times New Roman"/>
                <a:cs typeface="Times New Roman"/>
              </a:rPr>
              <a:t>than </a:t>
            </a:r>
            <a:r>
              <a:rPr sz="900" spc="-5" dirty="0">
                <a:latin typeface="Times New Roman"/>
                <a:cs typeface="Times New Roman"/>
              </a:rPr>
              <a:t>systems with </a:t>
            </a:r>
            <a:r>
              <a:rPr sz="900" dirty="0">
                <a:latin typeface="Times New Roman"/>
                <a:cs typeface="Times New Roman"/>
              </a:rPr>
              <a:t>a </a:t>
            </a:r>
            <a:r>
              <a:rPr sz="900" spc="-5" dirty="0">
                <a:latin typeface="Times New Roman"/>
                <a:cs typeface="Times New Roman"/>
              </a:rPr>
              <a:t>trusted </a:t>
            </a:r>
            <a:r>
              <a:rPr sz="900" dirty="0">
                <a:latin typeface="Times New Roman"/>
                <a:cs typeface="Times New Roman"/>
              </a:rPr>
              <a:t>central party like a </a:t>
            </a:r>
            <a:r>
              <a:rPr sz="900" spc="-5" dirty="0">
                <a:latin typeface="Times New Roman"/>
                <a:cs typeface="Times New Roman"/>
              </a:rPr>
              <a:t>central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bank.</a:t>
            </a:r>
          </a:p>
          <a:p>
            <a:pPr marL="306705" marR="509270">
              <a:lnSpc>
                <a:spcPct val="100000"/>
              </a:lnSpc>
              <a:spcBef>
                <a:spcPts val="600"/>
              </a:spcBef>
            </a:pPr>
            <a:r>
              <a:rPr sz="900" dirty="0">
                <a:latin typeface="Times New Roman"/>
                <a:cs typeface="Times New Roman"/>
              </a:rPr>
              <a:t>Real question : if and when global regulation will </a:t>
            </a:r>
            <a:r>
              <a:rPr sz="900" spc="-5" dirty="0">
                <a:latin typeface="Times New Roman"/>
                <a:cs typeface="Times New Roman"/>
              </a:rPr>
              <a:t>stamp </a:t>
            </a:r>
            <a:r>
              <a:rPr sz="900" dirty="0">
                <a:latin typeface="Times New Roman"/>
                <a:cs typeface="Times New Roman"/>
              </a:rPr>
              <a:t>out </a:t>
            </a:r>
            <a:r>
              <a:rPr sz="900" spc="-5" dirty="0">
                <a:latin typeface="Times New Roman"/>
                <a:cs typeface="Times New Roman"/>
              </a:rPr>
              <a:t>privately </a:t>
            </a:r>
            <a:r>
              <a:rPr sz="900" dirty="0">
                <a:latin typeface="Times New Roman"/>
                <a:cs typeface="Times New Roman"/>
              </a:rPr>
              <a:t>constructed  systems that are expensive for </a:t>
            </a:r>
            <a:r>
              <a:rPr sz="900" spc="-5" dirty="0">
                <a:latin typeface="Times New Roman"/>
                <a:cs typeface="Times New Roman"/>
              </a:rPr>
              <a:t>governments </a:t>
            </a:r>
            <a:r>
              <a:rPr sz="900" dirty="0">
                <a:latin typeface="Times New Roman"/>
                <a:cs typeface="Times New Roman"/>
              </a:rPr>
              <a:t>to trace and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monitor.</a:t>
            </a:r>
            <a:endParaRPr sz="900" dirty="0">
              <a:latin typeface="Times New Roman"/>
              <a:cs typeface="Times New Roman"/>
            </a:endParaRPr>
          </a:p>
          <a:p>
            <a:pPr marL="306705" marR="24701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In the end, advanced </a:t>
            </a:r>
            <a:r>
              <a:rPr sz="900" spc="-5" dirty="0">
                <a:latin typeface="Times New Roman"/>
                <a:cs typeface="Times New Roman"/>
              </a:rPr>
              <a:t>economies will </a:t>
            </a:r>
            <a:r>
              <a:rPr sz="900" dirty="0">
                <a:latin typeface="Times New Roman"/>
                <a:cs typeface="Times New Roman"/>
              </a:rPr>
              <a:t>surely coordinate on cryptocurrency regulation,</a:t>
            </a:r>
            <a:r>
              <a:rPr sz="900" spc="-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as  they have on other </a:t>
            </a:r>
            <a:r>
              <a:rPr sz="900" spc="-5" dirty="0">
                <a:latin typeface="Times New Roman"/>
                <a:cs typeface="Times New Roman"/>
              </a:rPr>
              <a:t>measures </a:t>
            </a:r>
            <a:r>
              <a:rPr sz="900" dirty="0">
                <a:latin typeface="Times New Roman"/>
                <a:cs typeface="Times New Roman"/>
              </a:rPr>
              <a:t>to prevent </a:t>
            </a:r>
            <a:r>
              <a:rPr sz="900" spc="-5" dirty="0">
                <a:latin typeface="Times New Roman"/>
                <a:cs typeface="Times New Roman"/>
              </a:rPr>
              <a:t>money </a:t>
            </a:r>
            <a:r>
              <a:rPr sz="900" dirty="0">
                <a:latin typeface="Times New Roman"/>
                <a:cs typeface="Times New Roman"/>
              </a:rPr>
              <a:t>laundering and tax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evasion.</a:t>
            </a:r>
          </a:p>
        </p:txBody>
      </p:sp>
      <p:sp>
        <p:nvSpPr>
          <p:cNvPr id="6" name="object 6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524755" y="8453628"/>
            <a:ext cx="1671320" cy="394970"/>
            <a:chOff x="4524755" y="8453628"/>
            <a:chExt cx="1671320" cy="394970"/>
          </a:xfrm>
        </p:grpSpPr>
        <p:sp>
          <p:nvSpPr>
            <p:cNvPr id="8" name="object 8"/>
            <p:cNvSpPr/>
            <p:nvPr/>
          </p:nvSpPr>
          <p:spPr>
            <a:xfrm>
              <a:off x="4524755" y="8453628"/>
              <a:ext cx="1671066" cy="394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419600" y="6502146"/>
            <a:ext cx="1334058" cy="888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940051" y="5977890"/>
            <a:ext cx="1835785" cy="2626995"/>
            <a:chOff x="1940051" y="5977890"/>
            <a:chExt cx="1835785" cy="2626995"/>
          </a:xfrm>
        </p:grpSpPr>
        <p:sp>
          <p:nvSpPr>
            <p:cNvPr id="12" name="object 12"/>
            <p:cNvSpPr/>
            <p:nvPr/>
          </p:nvSpPr>
          <p:spPr>
            <a:xfrm>
              <a:off x="1940051" y="5977890"/>
              <a:ext cx="1835785" cy="190500"/>
            </a:xfrm>
            <a:custGeom>
              <a:avLst/>
              <a:gdLst/>
              <a:ahLst/>
              <a:cxnLst/>
              <a:rect l="l" t="t" r="r" b="b"/>
              <a:pathLst>
                <a:path w="1835785" h="190500">
                  <a:moveTo>
                    <a:pt x="1834133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189738"/>
                  </a:lnTo>
                  <a:lnTo>
                    <a:pt x="1524" y="190500"/>
                  </a:lnTo>
                  <a:lnTo>
                    <a:pt x="1834133" y="190500"/>
                  </a:lnTo>
                  <a:lnTo>
                    <a:pt x="1835658" y="189738"/>
                  </a:lnTo>
                  <a:lnTo>
                    <a:pt x="1835658" y="187452"/>
                  </a:lnTo>
                  <a:lnTo>
                    <a:pt x="6858" y="187452"/>
                  </a:lnTo>
                  <a:lnTo>
                    <a:pt x="3048" y="184404"/>
                  </a:lnTo>
                  <a:lnTo>
                    <a:pt x="6858" y="184404"/>
                  </a:lnTo>
                  <a:lnTo>
                    <a:pt x="6858" y="6096"/>
                  </a:lnTo>
                  <a:lnTo>
                    <a:pt x="3047" y="6096"/>
                  </a:lnTo>
                  <a:lnTo>
                    <a:pt x="6858" y="3048"/>
                  </a:lnTo>
                  <a:lnTo>
                    <a:pt x="1835658" y="3048"/>
                  </a:lnTo>
                  <a:lnTo>
                    <a:pt x="1835658" y="1524"/>
                  </a:lnTo>
                  <a:lnTo>
                    <a:pt x="1834133" y="0"/>
                  </a:lnTo>
                  <a:close/>
                </a:path>
                <a:path w="1835785" h="190500">
                  <a:moveTo>
                    <a:pt x="6858" y="184404"/>
                  </a:moveTo>
                  <a:lnTo>
                    <a:pt x="3048" y="184404"/>
                  </a:lnTo>
                  <a:lnTo>
                    <a:pt x="6858" y="187452"/>
                  </a:lnTo>
                  <a:lnTo>
                    <a:pt x="6858" y="184404"/>
                  </a:lnTo>
                  <a:close/>
                </a:path>
                <a:path w="1835785" h="190500">
                  <a:moveTo>
                    <a:pt x="1828800" y="184404"/>
                  </a:moveTo>
                  <a:lnTo>
                    <a:pt x="6858" y="184404"/>
                  </a:lnTo>
                  <a:lnTo>
                    <a:pt x="6858" y="187452"/>
                  </a:lnTo>
                  <a:lnTo>
                    <a:pt x="1828800" y="187452"/>
                  </a:lnTo>
                  <a:lnTo>
                    <a:pt x="1828800" y="184404"/>
                  </a:lnTo>
                  <a:close/>
                </a:path>
                <a:path w="1835785" h="190500">
                  <a:moveTo>
                    <a:pt x="1828800" y="3048"/>
                  </a:moveTo>
                  <a:lnTo>
                    <a:pt x="1828800" y="187452"/>
                  </a:lnTo>
                  <a:lnTo>
                    <a:pt x="1831848" y="184404"/>
                  </a:lnTo>
                  <a:lnTo>
                    <a:pt x="1835658" y="184404"/>
                  </a:lnTo>
                  <a:lnTo>
                    <a:pt x="1835658" y="6096"/>
                  </a:lnTo>
                  <a:lnTo>
                    <a:pt x="1831848" y="6096"/>
                  </a:lnTo>
                  <a:lnTo>
                    <a:pt x="1828800" y="3048"/>
                  </a:lnTo>
                  <a:close/>
                </a:path>
                <a:path w="1835785" h="190500">
                  <a:moveTo>
                    <a:pt x="1835658" y="184404"/>
                  </a:moveTo>
                  <a:lnTo>
                    <a:pt x="1831848" y="184404"/>
                  </a:lnTo>
                  <a:lnTo>
                    <a:pt x="1828800" y="187452"/>
                  </a:lnTo>
                  <a:lnTo>
                    <a:pt x="1835658" y="187452"/>
                  </a:lnTo>
                  <a:lnTo>
                    <a:pt x="1835658" y="184404"/>
                  </a:lnTo>
                  <a:close/>
                </a:path>
                <a:path w="1835785" h="190500">
                  <a:moveTo>
                    <a:pt x="6858" y="3048"/>
                  </a:moveTo>
                  <a:lnTo>
                    <a:pt x="3047" y="6096"/>
                  </a:lnTo>
                  <a:lnTo>
                    <a:pt x="6858" y="6096"/>
                  </a:lnTo>
                  <a:lnTo>
                    <a:pt x="6858" y="3048"/>
                  </a:lnTo>
                  <a:close/>
                </a:path>
                <a:path w="1835785" h="190500">
                  <a:moveTo>
                    <a:pt x="1828800" y="3048"/>
                  </a:moveTo>
                  <a:lnTo>
                    <a:pt x="6858" y="3048"/>
                  </a:lnTo>
                  <a:lnTo>
                    <a:pt x="6858" y="6096"/>
                  </a:lnTo>
                  <a:lnTo>
                    <a:pt x="1828800" y="6096"/>
                  </a:lnTo>
                  <a:lnTo>
                    <a:pt x="1828800" y="3048"/>
                  </a:lnTo>
                  <a:close/>
                </a:path>
                <a:path w="1835785" h="190500">
                  <a:moveTo>
                    <a:pt x="1835658" y="3048"/>
                  </a:moveTo>
                  <a:lnTo>
                    <a:pt x="1828800" y="3048"/>
                  </a:lnTo>
                  <a:lnTo>
                    <a:pt x="1831848" y="6096"/>
                  </a:lnTo>
                  <a:lnTo>
                    <a:pt x="1835658" y="6096"/>
                  </a:lnTo>
                  <a:lnTo>
                    <a:pt x="1835658" y="3048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40813" y="6198870"/>
              <a:ext cx="1834514" cy="2406015"/>
            </a:xfrm>
            <a:custGeom>
              <a:avLst/>
              <a:gdLst/>
              <a:ahLst/>
              <a:cxnLst/>
              <a:rect l="l" t="t" r="r" b="b"/>
              <a:pathLst>
                <a:path w="1834514" h="2406015">
                  <a:moveTo>
                    <a:pt x="1832610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2404872"/>
                  </a:lnTo>
                  <a:lnTo>
                    <a:pt x="1524" y="2405634"/>
                  </a:lnTo>
                  <a:lnTo>
                    <a:pt x="1832610" y="2405634"/>
                  </a:lnTo>
                  <a:lnTo>
                    <a:pt x="1834133" y="2404872"/>
                  </a:lnTo>
                  <a:lnTo>
                    <a:pt x="1834133" y="2403348"/>
                  </a:lnTo>
                  <a:lnTo>
                    <a:pt x="5334" y="2403348"/>
                  </a:lnTo>
                  <a:lnTo>
                    <a:pt x="2286" y="2401062"/>
                  </a:lnTo>
                  <a:lnTo>
                    <a:pt x="5334" y="2401062"/>
                  </a:lnTo>
                  <a:lnTo>
                    <a:pt x="5334" y="5334"/>
                  </a:lnTo>
                  <a:lnTo>
                    <a:pt x="2285" y="5334"/>
                  </a:lnTo>
                  <a:lnTo>
                    <a:pt x="5334" y="2286"/>
                  </a:lnTo>
                  <a:lnTo>
                    <a:pt x="1834133" y="2286"/>
                  </a:lnTo>
                  <a:lnTo>
                    <a:pt x="1834133" y="1524"/>
                  </a:lnTo>
                  <a:lnTo>
                    <a:pt x="1832610" y="0"/>
                  </a:lnTo>
                  <a:close/>
                </a:path>
                <a:path w="1834514" h="2406015">
                  <a:moveTo>
                    <a:pt x="5334" y="2401062"/>
                  </a:moveTo>
                  <a:lnTo>
                    <a:pt x="2286" y="2401062"/>
                  </a:lnTo>
                  <a:lnTo>
                    <a:pt x="5334" y="2403348"/>
                  </a:lnTo>
                  <a:lnTo>
                    <a:pt x="5334" y="2401062"/>
                  </a:lnTo>
                  <a:close/>
                </a:path>
                <a:path w="1834514" h="2406015">
                  <a:moveTo>
                    <a:pt x="1828800" y="2401062"/>
                  </a:moveTo>
                  <a:lnTo>
                    <a:pt x="5334" y="2401062"/>
                  </a:lnTo>
                  <a:lnTo>
                    <a:pt x="5334" y="2403348"/>
                  </a:lnTo>
                  <a:lnTo>
                    <a:pt x="1828800" y="2403348"/>
                  </a:lnTo>
                  <a:lnTo>
                    <a:pt x="1828800" y="2401062"/>
                  </a:lnTo>
                  <a:close/>
                </a:path>
                <a:path w="1834514" h="2406015">
                  <a:moveTo>
                    <a:pt x="1828800" y="2286"/>
                  </a:moveTo>
                  <a:lnTo>
                    <a:pt x="1828800" y="2403348"/>
                  </a:lnTo>
                  <a:lnTo>
                    <a:pt x="1831085" y="2401062"/>
                  </a:lnTo>
                  <a:lnTo>
                    <a:pt x="1834133" y="2401062"/>
                  </a:lnTo>
                  <a:lnTo>
                    <a:pt x="1834133" y="5334"/>
                  </a:lnTo>
                  <a:lnTo>
                    <a:pt x="1831086" y="5334"/>
                  </a:lnTo>
                  <a:lnTo>
                    <a:pt x="1828800" y="2286"/>
                  </a:lnTo>
                  <a:close/>
                </a:path>
                <a:path w="1834514" h="2406015">
                  <a:moveTo>
                    <a:pt x="1834133" y="2401062"/>
                  </a:moveTo>
                  <a:lnTo>
                    <a:pt x="1831085" y="2401062"/>
                  </a:lnTo>
                  <a:lnTo>
                    <a:pt x="1828800" y="2403348"/>
                  </a:lnTo>
                  <a:lnTo>
                    <a:pt x="1834133" y="2403348"/>
                  </a:lnTo>
                  <a:lnTo>
                    <a:pt x="1834133" y="2401062"/>
                  </a:lnTo>
                  <a:close/>
                </a:path>
                <a:path w="1834514" h="2406015">
                  <a:moveTo>
                    <a:pt x="5334" y="2286"/>
                  </a:moveTo>
                  <a:lnTo>
                    <a:pt x="2285" y="5334"/>
                  </a:lnTo>
                  <a:lnTo>
                    <a:pt x="5334" y="5334"/>
                  </a:lnTo>
                  <a:lnTo>
                    <a:pt x="5334" y="2286"/>
                  </a:lnTo>
                  <a:close/>
                </a:path>
                <a:path w="1834514" h="2406015">
                  <a:moveTo>
                    <a:pt x="1828800" y="2286"/>
                  </a:moveTo>
                  <a:lnTo>
                    <a:pt x="5334" y="2286"/>
                  </a:lnTo>
                  <a:lnTo>
                    <a:pt x="5334" y="5334"/>
                  </a:lnTo>
                  <a:lnTo>
                    <a:pt x="1828800" y="5334"/>
                  </a:lnTo>
                  <a:lnTo>
                    <a:pt x="1828800" y="2286"/>
                  </a:lnTo>
                  <a:close/>
                </a:path>
                <a:path w="1834514" h="2406015">
                  <a:moveTo>
                    <a:pt x="1834133" y="2286"/>
                  </a:moveTo>
                  <a:lnTo>
                    <a:pt x="1828800" y="2286"/>
                  </a:lnTo>
                  <a:lnTo>
                    <a:pt x="1831086" y="5334"/>
                  </a:lnTo>
                  <a:lnTo>
                    <a:pt x="1834133" y="5334"/>
                  </a:lnTo>
                  <a:lnTo>
                    <a:pt x="1834133" y="2286"/>
                  </a:lnTo>
                  <a:close/>
                </a:path>
              </a:pathLst>
            </a:custGeom>
            <a:solidFill>
              <a:srgbClr val="5E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P</a:t>
            </a:r>
            <a:r>
              <a:rPr sz="800" b="1" spc="-5" dirty="0">
                <a:latin typeface="Times New Roman"/>
                <a:cs typeface="Times New Roman"/>
              </a:rPr>
              <a:t>OSSIBLE </a:t>
            </a:r>
            <a:r>
              <a:rPr sz="1000" b="1" spc="-10" dirty="0">
                <a:latin typeface="Times New Roman"/>
                <a:cs typeface="Times New Roman"/>
              </a:rPr>
              <a:t>F</a:t>
            </a:r>
            <a:r>
              <a:rPr sz="800" b="1" spc="-10" dirty="0">
                <a:latin typeface="Times New Roman"/>
                <a:cs typeface="Times New Roman"/>
              </a:rPr>
              <a:t>UTURE </a:t>
            </a:r>
            <a:r>
              <a:rPr sz="800" b="1" spc="-5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RYPTO</a:t>
            </a:r>
            <a:r>
              <a:rPr sz="1000" b="1" spc="-5" dirty="0">
                <a:latin typeface="Times New Roman"/>
                <a:cs typeface="Times New Roman"/>
              </a:rPr>
              <a:t>-C</a:t>
            </a:r>
            <a:r>
              <a:rPr sz="800" b="1" spc="-5" dirty="0">
                <a:latin typeface="Times New Roman"/>
                <a:cs typeface="Times New Roman"/>
              </a:rPr>
              <a:t>URRENCIES </a:t>
            </a:r>
            <a:r>
              <a:rPr sz="1000" b="1" dirty="0">
                <a:latin typeface="Times New Roman"/>
                <a:cs typeface="Times New Roman"/>
              </a:rPr>
              <a:t>-</a:t>
            </a:r>
            <a:r>
              <a:rPr sz="1000" b="1" spc="16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82905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What </a:t>
            </a:r>
            <a:r>
              <a:rPr sz="900" dirty="0">
                <a:latin typeface="Times New Roman"/>
                <a:cs typeface="Times New Roman"/>
              </a:rPr>
              <a:t>is it waiting for to disappear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?</a:t>
            </a:r>
          </a:p>
          <a:p>
            <a:pPr marR="2048510" algn="ctr">
              <a:lnSpc>
                <a:spcPct val="100000"/>
              </a:lnSpc>
              <a:spcBef>
                <a:spcPts val="660"/>
              </a:spcBef>
            </a:pPr>
            <a:r>
              <a:rPr sz="900" dirty="0">
                <a:latin typeface="Times New Roman"/>
                <a:cs typeface="Times New Roman"/>
              </a:rPr>
              <a:t>Bitcoin has died 348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times</a:t>
            </a:r>
          </a:p>
          <a:p>
            <a:pPr marL="401955" marR="2450465" algn="ctr">
              <a:lnSpc>
                <a:spcPct val="200000"/>
              </a:lnSpc>
            </a:pPr>
            <a:r>
              <a:rPr sz="900" dirty="0">
                <a:latin typeface="Times New Roman"/>
                <a:cs typeface="Times New Roman"/>
              </a:rPr>
              <a:t>Most Recent Death : March 02,</a:t>
            </a:r>
            <a:r>
              <a:rPr sz="900" spc="-1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2019  Oldest Death : </a:t>
            </a:r>
            <a:r>
              <a:rPr sz="900" spc="-5" dirty="0">
                <a:latin typeface="Times New Roman"/>
                <a:cs typeface="Times New Roman"/>
              </a:rPr>
              <a:t>December </a:t>
            </a:r>
            <a:r>
              <a:rPr sz="900" dirty="0">
                <a:latin typeface="Times New Roman"/>
                <a:cs typeface="Times New Roman"/>
              </a:rPr>
              <a:t>15, 2010  Deaths by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Year:</a:t>
            </a:r>
            <a:endParaRPr sz="900" dirty="0">
              <a:latin typeface="Times New Roman"/>
              <a:cs typeface="Times New Roman"/>
            </a:endParaRPr>
          </a:p>
          <a:p>
            <a:pPr marL="1027430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2019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(10)</a:t>
            </a:r>
            <a:endParaRPr sz="900" dirty="0">
              <a:latin typeface="Times New Roman"/>
              <a:cs typeface="Times New Roman"/>
            </a:endParaRPr>
          </a:p>
          <a:p>
            <a:pPr marL="1027430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2018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(93)</a:t>
            </a:r>
            <a:endParaRPr sz="900" dirty="0">
              <a:latin typeface="Times New Roman"/>
              <a:cs typeface="Times New Roman"/>
            </a:endParaRPr>
          </a:p>
          <a:p>
            <a:pPr marL="998855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2017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(124)</a:t>
            </a:r>
            <a:endParaRPr sz="900" dirty="0">
              <a:latin typeface="Times New Roman"/>
              <a:cs typeface="Times New Roman"/>
            </a:endParaRPr>
          </a:p>
          <a:p>
            <a:pPr marL="1027430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2016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(28)</a:t>
            </a:r>
            <a:endParaRPr sz="900" dirty="0">
              <a:latin typeface="Times New Roman"/>
              <a:cs typeface="Times New Roman"/>
            </a:endParaRPr>
          </a:p>
          <a:p>
            <a:pPr marL="102743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2015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(39)</a:t>
            </a:r>
          </a:p>
          <a:p>
            <a:pPr marL="102743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2014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(29)</a:t>
            </a:r>
          </a:p>
          <a:p>
            <a:pPr marL="102743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2013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(17)</a:t>
            </a:r>
          </a:p>
          <a:p>
            <a:pPr marL="105600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2012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(1)</a:t>
            </a:r>
          </a:p>
          <a:p>
            <a:pPr marL="105791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2011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(6)</a:t>
            </a:r>
          </a:p>
          <a:p>
            <a:pPr marL="105600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2010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(1)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0051" y="2098548"/>
            <a:ext cx="3664585" cy="330200"/>
          </a:xfrm>
          <a:custGeom>
            <a:avLst/>
            <a:gdLst/>
            <a:ahLst/>
            <a:cxnLst/>
            <a:rect l="l" t="t" r="r" b="b"/>
            <a:pathLst>
              <a:path w="3664585" h="330200">
                <a:moveTo>
                  <a:pt x="3662934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28422"/>
                </a:lnTo>
                <a:lnTo>
                  <a:pt x="1524" y="329946"/>
                </a:lnTo>
                <a:lnTo>
                  <a:pt x="3662934" y="329946"/>
                </a:lnTo>
                <a:lnTo>
                  <a:pt x="3664458" y="328422"/>
                </a:lnTo>
                <a:lnTo>
                  <a:pt x="3664458" y="326898"/>
                </a:lnTo>
                <a:lnTo>
                  <a:pt x="6858" y="326898"/>
                </a:lnTo>
                <a:lnTo>
                  <a:pt x="3048" y="323088"/>
                </a:lnTo>
                <a:lnTo>
                  <a:pt x="6858" y="323088"/>
                </a:lnTo>
                <a:lnTo>
                  <a:pt x="6858" y="6858"/>
                </a:lnTo>
                <a:lnTo>
                  <a:pt x="3047" y="6858"/>
                </a:lnTo>
                <a:lnTo>
                  <a:pt x="6858" y="3048"/>
                </a:lnTo>
                <a:lnTo>
                  <a:pt x="3664458" y="3048"/>
                </a:lnTo>
                <a:lnTo>
                  <a:pt x="3664458" y="1524"/>
                </a:lnTo>
                <a:lnTo>
                  <a:pt x="3662934" y="0"/>
                </a:lnTo>
                <a:close/>
              </a:path>
              <a:path w="3664585" h="330200">
                <a:moveTo>
                  <a:pt x="6858" y="323088"/>
                </a:moveTo>
                <a:lnTo>
                  <a:pt x="3048" y="323088"/>
                </a:lnTo>
                <a:lnTo>
                  <a:pt x="6858" y="326898"/>
                </a:lnTo>
                <a:lnTo>
                  <a:pt x="6858" y="323088"/>
                </a:lnTo>
                <a:close/>
              </a:path>
              <a:path w="3664585" h="330200">
                <a:moveTo>
                  <a:pt x="3657600" y="323088"/>
                </a:moveTo>
                <a:lnTo>
                  <a:pt x="6858" y="323088"/>
                </a:lnTo>
                <a:lnTo>
                  <a:pt x="6858" y="326898"/>
                </a:lnTo>
                <a:lnTo>
                  <a:pt x="3657600" y="326898"/>
                </a:lnTo>
                <a:lnTo>
                  <a:pt x="3657600" y="323088"/>
                </a:lnTo>
                <a:close/>
              </a:path>
              <a:path w="3664585" h="330200">
                <a:moveTo>
                  <a:pt x="3657600" y="3048"/>
                </a:moveTo>
                <a:lnTo>
                  <a:pt x="3657600" y="326898"/>
                </a:lnTo>
                <a:lnTo>
                  <a:pt x="3660648" y="323088"/>
                </a:lnTo>
                <a:lnTo>
                  <a:pt x="3664458" y="323088"/>
                </a:lnTo>
                <a:lnTo>
                  <a:pt x="3664458" y="6858"/>
                </a:lnTo>
                <a:lnTo>
                  <a:pt x="3660648" y="6858"/>
                </a:lnTo>
                <a:lnTo>
                  <a:pt x="3657600" y="3048"/>
                </a:lnTo>
                <a:close/>
              </a:path>
              <a:path w="3664585" h="330200">
                <a:moveTo>
                  <a:pt x="3664458" y="323088"/>
                </a:moveTo>
                <a:lnTo>
                  <a:pt x="3660648" y="323088"/>
                </a:lnTo>
                <a:lnTo>
                  <a:pt x="3657600" y="326898"/>
                </a:lnTo>
                <a:lnTo>
                  <a:pt x="3664458" y="326898"/>
                </a:lnTo>
                <a:lnTo>
                  <a:pt x="3664458" y="323088"/>
                </a:lnTo>
                <a:close/>
              </a:path>
              <a:path w="3664585" h="330200">
                <a:moveTo>
                  <a:pt x="6858" y="3048"/>
                </a:moveTo>
                <a:lnTo>
                  <a:pt x="3047" y="6858"/>
                </a:lnTo>
                <a:lnTo>
                  <a:pt x="6858" y="6858"/>
                </a:lnTo>
                <a:lnTo>
                  <a:pt x="6858" y="3048"/>
                </a:lnTo>
                <a:close/>
              </a:path>
              <a:path w="3664585" h="330200">
                <a:moveTo>
                  <a:pt x="3657600" y="3048"/>
                </a:moveTo>
                <a:lnTo>
                  <a:pt x="6858" y="3048"/>
                </a:lnTo>
                <a:lnTo>
                  <a:pt x="6858" y="6858"/>
                </a:lnTo>
                <a:lnTo>
                  <a:pt x="3657600" y="6858"/>
                </a:lnTo>
                <a:lnTo>
                  <a:pt x="3657600" y="3048"/>
                </a:lnTo>
                <a:close/>
              </a:path>
              <a:path w="3664585" h="330200">
                <a:moveTo>
                  <a:pt x="3664458" y="3048"/>
                </a:moveTo>
                <a:lnTo>
                  <a:pt x="3657600" y="3048"/>
                </a:lnTo>
                <a:lnTo>
                  <a:pt x="3660648" y="6858"/>
                </a:lnTo>
                <a:lnTo>
                  <a:pt x="3664458" y="6858"/>
                </a:lnTo>
                <a:lnTo>
                  <a:pt x="3664458" y="3048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P</a:t>
            </a:r>
            <a:r>
              <a:rPr sz="800" b="1" spc="-5" dirty="0">
                <a:latin typeface="Times New Roman"/>
                <a:cs typeface="Times New Roman"/>
              </a:rPr>
              <a:t>OSSIBLE </a:t>
            </a:r>
            <a:r>
              <a:rPr sz="1000" b="1" spc="-10" dirty="0">
                <a:latin typeface="Times New Roman"/>
                <a:cs typeface="Times New Roman"/>
              </a:rPr>
              <a:t>F</a:t>
            </a:r>
            <a:r>
              <a:rPr sz="800" b="1" spc="-10" dirty="0">
                <a:latin typeface="Times New Roman"/>
                <a:cs typeface="Times New Roman"/>
              </a:rPr>
              <a:t>UTURE </a:t>
            </a:r>
            <a:r>
              <a:rPr sz="800" b="1" spc="-5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RYPTO</a:t>
            </a:r>
            <a:r>
              <a:rPr sz="1000" b="1" spc="-5" dirty="0">
                <a:latin typeface="Times New Roman"/>
                <a:cs typeface="Times New Roman"/>
              </a:rPr>
              <a:t>-C</a:t>
            </a:r>
            <a:r>
              <a:rPr sz="800" b="1" spc="-5" dirty="0">
                <a:latin typeface="Times New Roman"/>
                <a:cs typeface="Times New Roman"/>
              </a:rPr>
              <a:t>URRENCIES </a:t>
            </a:r>
            <a:r>
              <a:rPr sz="1000" b="1" dirty="0">
                <a:latin typeface="Times New Roman"/>
                <a:cs typeface="Times New Roman"/>
              </a:rPr>
              <a:t>-</a:t>
            </a:r>
            <a:r>
              <a:rPr sz="1000" b="1" spc="16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382905" marR="85979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This 10-years old technology </a:t>
            </a:r>
            <a:r>
              <a:rPr sz="900" spc="-5" dirty="0">
                <a:latin typeface="Times New Roman"/>
                <a:cs typeface="Times New Roman"/>
              </a:rPr>
              <a:t>pretends </a:t>
            </a:r>
            <a:r>
              <a:rPr sz="900" dirty="0">
                <a:latin typeface="Times New Roman"/>
                <a:cs typeface="Times New Roman"/>
              </a:rPr>
              <a:t>to replace the 4,000 years old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fiat  </a:t>
            </a:r>
            <a:r>
              <a:rPr sz="900" spc="-10" dirty="0">
                <a:latin typeface="Times New Roman"/>
                <a:cs typeface="Times New Roman"/>
              </a:rPr>
              <a:t>currency.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863851" y="5945123"/>
            <a:ext cx="4331970" cy="2903220"/>
            <a:chOff x="1863851" y="5945123"/>
            <a:chExt cx="4331970" cy="2903220"/>
          </a:xfrm>
        </p:grpSpPr>
        <p:sp>
          <p:nvSpPr>
            <p:cNvPr id="6" name="object 6"/>
            <p:cNvSpPr/>
            <p:nvPr/>
          </p:nvSpPr>
          <p:spPr>
            <a:xfrm>
              <a:off x="4524755" y="8453627"/>
              <a:ext cx="1671066" cy="394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28943" y="8771000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63851" y="5945123"/>
              <a:ext cx="4197985" cy="2546350"/>
            </a:xfrm>
            <a:custGeom>
              <a:avLst/>
              <a:gdLst/>
              <a:ahLst/>
              <a:cxnLst/>
              <a:rect l="l" t="t" r="r" b="b"/>
              <a:pathLst>
                <a:path w="4197985" h="2546350">
                  <a:moveTo>
                    <a:pt x="4196334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2544318"/>
                  </a:lnTo>
                  <a:lnTo>
                    <a:pt x="1524" y="2545842"/>
                  </a:lnTo>
                  <a:lnTo>
                    <a:pt x="4196334" y="2545842"/>
                  </a:lnTo>
                  <a:lnTo>
                    <a:pt x="4197858" y="2544318"/>
                  </a:lnTo>
                  <a:lnTo>
                    <a:pt x="4197858" y="2542031"/>
                  </a:lnTo>
                  <a:lnTo>
                    <a:pt x="6858" y="2542032"/>
                  </a:lnTo>
                  <a:lnTo>
                    <a:pt x="3048" y="2538984"/>
                  </a:lnTo>
                  <a:lnTo>
                    <a:pt x="6858" y="2538984"/>
                  </a:lnTo>
                  <a:lnTo>
                    <a:pt x="6858" y="6096"/>
                  </a:lnTo>
                  <a:lnTo>
                    <a:pt x="3047" y="6096"/>
                  </a:lnTo>
                  <a:lnTo>
                    <a:pt x="6858" y="3048"/>
                  </a:lnTo>
                  <a:lnTo>
                    <a:pt x="4197858" y="3048"/>
                  </a:lnTo>
                  <a:lnTo>
                    <a:pt x="4197858" y="1524"/>
                  </a:lnTo>
                  <a:lnTo>
                    <a:pt x="4196334" y="0"/>
                  </a:lnTo>
                  <a:close/>
                </a:path>
                <a:path w="4197985" h="2546350">
                  <a:moveTo>
                    <a:pt x="6858" y="2538984"/>
                  </a:moveTo>
                  <a:lnTo>
                    <a:pt x="3048" y="2538984"/>
                  </a:lnTo>
                  <a:lnTo>
                    <a:pt x="6858" y="2542032"/>
                  </a:lnTo>
                  <a:lnTo>
                    <a:pt x="6858" y="2538984"/>
                  </a:lnTo>
                  <a:close/>
                </a:path>
                <a:path w="4197985" h="2546350">
                  <a:moveTo>
                    <a:pt x="4191000" y="2538984"/>
                  </a:moveTo>
                  <a:lnTo>
                    <a:pt x="6858" y="2538984"/>
                  </a:lnTo>
                  <a:lnTo>
                    <a:pt x="6858" y="2542032"/>
                  </a:lnTo>
                  <a:lnTo>
                    <a:pt x="4191000" y="2542032"/>
                  </a:lnTo>
                  <a:lnTo>
                    <a:pt x="4191000" y="2538984"/>
                  </a:lnTo>
                  <a:close/>
                </a:path>
                <a:path w="4197985" h="2546350">
                  <a:moveTo>
                    <a:pt x="4191000" y="3048"/>
                  </a:moveTo>
                  <a:lnTo>
                    <a:pt x="4191000" y="2542032"/>
                  </a:lnTo>
                  <a:lnTo>
                    <a:pt x="4194047" y="2538984"/>
                  </a:lnTo>
                  <a:lnTo>
                    <a:pt x="4197858" y="2538984"/>
                  </a:lnTo>
                  <a:lnTo>
                    <a:pt x="4197858" y="6096"/>
                  </a:lnTo>
                  <a:lnTo>
                    <a:pt x="4194048" y="6096"/>
                  </a:lnTo>
                  <a:lnTo>
                    <a:pt x="4191000" y="3048"/>
                  </a:lnTo>
                  <a:close/>
                </a:path>
                <a:path w="4197985" h="2546350">
                  <a:moveTo>
                    <a:pt x="4197858" y="2538984"/>
                  </a:moveTo>
                  <a:lnTo>
                    <a:pt x="4194047" y="2538984"/>
                  </a:lnTo>
                  <a:lnTo>
                    <a:pt x="4191000" y="2542032"/>
                  </a:lnTo>
                  <a:lnTo>
                    <a:pt x="4197858" y="2542031"/>
                  </a:lnTo>
                  <a:lnTo>
                    <a:pt x="4197858" y="2538984"/>
                  </a:lnTo>
                  <a:close/>
                </a:path>
                <a:path w="4197985" h="2546350">
                  <a:moveTo>
                    <a:pt x="6858" y="3048"/>
                  </a:moveTo>
                  <a:lnTo>
                    <a:pt x="3047" y="6096"/>
                  </a:lnTo>
                  <a:lnTo>
                    <a:pt x="6858" y="6096"/>
                  </a:lnTo>
                  <a:lnTo>
                    <a:pt x="6858" y="3048"/>
                  </a:lnTo>
                  <a:close/>
                </a:path>
                <a:path w="4197985" h="2546350">
                  <a:moveTo>
                    <a:pt x="4191000" y="3048"/>
                  </a:moveTo>
                  <a:lnTo>
                    <a:pt x="6858" y="3048"/>
                  </a:lnTo>
                  <a:lnTo>
                    <a:pt x="6858" y="6096"/>
                  </a:lnTo>
                  <a:lnTo>
                    <a:pt x="4191000" y="6096"/>
                  </a:lnTo>
                  <a:lnTo>
                    <a:pt x="4191000" y="3048"/>
                  </a:lnTo>
                  <a:close/>
                </a:path>
                <a:path w="4197985" h="2546350">
                  <a:moveTo>
                    <a:pt x="4197858" y="3048"/>
                  </a:moveTo>
                  <a:lnTo>
                    <a:pt x="4191000" y="3048"/>
                  </a:lnTo>
                  <a:lnTo>
                    <a:pt x="4194048" y="6096"/>
                  </a:lnTo>
                  <a:lnTo>
                    <a:pt x="4197858" y="6096"/>
                  </a:lnTo>
                  <a:lnTo>
                    <a:pt x="4197858" y="3048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P</a:t>
            </a:r>
            <a:r>
              <a:rPr sz="800" b="1" spc="-5" dirty="0">
                <a:latin typeface="Times New Roman"/>
                <a:cs typeface="Times New Roman"/>
              </a:rPr>
              <a:t>OSSIBLE </a:t>
            </a:r>
            <a:r>
              <a:rPr sz="1000" b="1" spc="-10" dirty="0">
                <a:latin typeface="Times New Roman"/>
                <a:cs typeface="Times New Roman"/>
              </a:rPr>
              <a:t>F</a:t>
            </a:r>
            <a:r>
              <a:rPr sz="800" b="1" spc="-10" dirty="0">
                <a:latin typeface="Times New Roman"/>
                <a:cs typeface="Times New Roman"/>
              </a:rPr>
              <a:t>UTURE </a:t>
            </a:r>
            <a:r>
              <a:rPr sz="800" b="1" spc="-5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RYPTO</a:t>
            </a:r>
            <a:r>
              <a:rPr sz="1000" b="1" spc="-5" dirty="0">
                <a:latin typeface="Times New Roman"/>
                <a:cs typeface="Times New Roman"/>
              </a:rPr>
              <a:t>-C</a:t>
            </a:r>
            <a:r>
              <a:rPr sz="800" b="1" spc="-5" dirty="0">
                <a:latin typeface="Times New Roman"/>
                <a:cs typeface="Times New Roman"/>
              </a:rPr>
              <a:t>URRENCIES </a:t>
            </a:r>
            <a:r>
              <a:rPr sz="1000" b="1" dirty="0">
                <a:latin typeface="Times New Roman"/>
                <a:cs typeface="Times New Roman"/>
              </a:rPr>
              <a:t>–</a:t>
            </a:r>
            <a:r>
              <a:rPr sz="1000" b="1" spc="16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OUNTRIES</a:t>
            </a:r>
            <a:endParaRPr sz="800" dirty="0">
              <a:latin typeface="Times New Roman"/>
              <a:cs typeface="Times New Roman"/>
            </a:endParaRPr>
          </a:p>
          <a:p>
            <a:pPr marL="306705" marR="692150" algn="just">
              <a:lnSpc>
                <a:spcPct val="200000"/>
              </a:lnSpc>
              <a:spcBef>
                <a:spcPts val="310"/>
              </a:spcBef>
            </a:pPr>
            <a:r>
              <a:rPr sz="900" dirty="0">
                <a:latin typeface="Times New Roman"/>
                <a:cs typeface="Times New Roman"/>
              </a:rPr>
              <a:t>The Banque du Liban </a:t>
            </a:r>
            <a:r>
              <a:rPr sz="900" spc="-5" dirty="0">
                <a:latin typeface="Times New Roman"/>
                <a:cs typeface="Times New Roman"/>
              </a:rPr>
              <a:t>closing </a:t>
            </a:r>
            <a:r>
              <a:rPr sz="900" dirty="0">
                <a:latin typeface="Times New Roman"/>
                <a:cs typeface="Times New Roman"/>
              </a:rPr>
              <a:t>in on the launch of its own </a:t>
            </a:r>
            <a:r>
              <a:rPr sz="900" spc="-5" dirty="0">
                <a:latin typeface="Times New Roman"/>
                <a:cs typeface="Times New Roman"/>
              </a:rPr>
              <a:t>crypto-currency.  </a:t>
            </a:r>
            <a:r>
              <a:rPr sz="900" dirty="0">
                <a:latin typeface="Times New Roman"/>
                <a:cs typeface="Times New Roman"/>
              </a:rPr>
              <a:t>Launch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new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100%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‘made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Lebanon’</a:t>
            </a:r>
            <a:r>
              <a:rPr sz="900" spc="-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crypto-currency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near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future.</a:t>
            </a:r>
          </a:p>
          <a:p>
            <a:pPr marL="306705" marR="405130" algn="just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The currency will be a “virtual Lebanese pound” destined </a:t>
            </a:r>
            <a:r>
              <a:rPr sz="900" spc="-5" dirty="0">
                <a:latin typeface="Times New Roman"/>
                <a:cs typeface="Times New Roman"/>
              </a:rPr>
              <a:t>exclusively </a:t>
            </a:r>
            <a:r>
              <a:rPr sz="900" dirty="0">
                <a:latin typeface="Times New Roman"/>
                <a:cs typeface="Times New Roman"/>
              </a:rPr>
              <a:t>for local </a:t>
            </a:r>
            <a:r>
              <a:rPr sz="900" spc="-5" dirty="0">
                <a:latin typeface="Times New Roman"/>
                <a:cs typeface="Times New Roman"/>
              </a:rPr>
              <a:t>use.  </a:t>
            </a:r>
            <a:r>
              <a:rPr sz="900" dirty="0">
                <a:latin typeface="Times New Roman"/>
                <a:cs typeface="Times New Roman"/>
              </a:rPr>
              <a:t>Its goal is to ease payment methods, to </a:t>
            </a:r>
            <a:r>
              <a:rPr sz="900" spc="-5" dirty="0">
                <a:latin typeface="Times New Roman"/>
                <a:cs typeface="Times New Roman"/>
              </a:rPr>
              <a:t>implement </a:t>
            </a:r>
            <a:r>
              <a:rPr sz="900" dirty="0">
                <a:latin typeface="Times New Roman"/>
                <a:cs typeface="Times New Roman"/>
              </a:rPr>
              <a:t>a </a:t>
            </a:r>
            <a:r>
              <a:rPr sz="900" spc="-5" dirty="0">
                <a:latin typeface="Times New Roman"/>
                <a:cs typeface="Times New Roman"/>
              </a:rPr>
              <a:t>technological </a:t>
            </a:r>
            <a:r>
              <a:rPr sz="900" dirty="0">
                <a:latin typeface="Times New Roman"/>
                <a:cs typeface="Times New Roman"/>
              </a:rPr>
              <a:t>transformation of  financial institutions and to </a:t>
            </a:r>
            <a:r>
              <a:rPr sz="900" spc="-5" dirty="0">
                <a:latin typeface="Times New Roman"/>
                <a:cs typeface="Times New Roman"/>
              </a:rPr>
              <a:t>lower </a:t>
            </a:r>
            <a:r>
              <a:rPr sz="900" dirty="0">
                <a:latin typeface="Times New Roman"/>
                <a:cs typeface="Times New Roman"/>
              </a:rPr>
              <a:t>the costs borne by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consumers.</a:t>
            </a:r>
            <a:endParaRPr sz="900" dirty="0">
              <a:latin typeface="Times New Roman"/>
              <a:cs typeface="Times New Roman"/>
            </a:endParaRPr>
          </a:p>
          <a:p>
            <a:pPr marL="306705" algn="just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However, many </a:t>
            </a:r>
            <a:r>
              <a:rPr sz="900" dirty="0">
                <a:latin typeface="Times New Roman"/>
                <a:cs typeface="Times New Roman"/>
              </a:rPr>
              <a:t>risks have </a:t>
            </a:r>
            <a:r>
              <a:rPr sz="900" spc="-5" dirty="0">
                <a:latin typeface="Times New Roman"/>
                <a:cs typeface="Times New Roman"/>
              </a:rPr>
              <a:t>still </a:t>
            </a:r>
            <a:r>
              <a:rPr sz="900" dirty="0">
                <a:latin typeface="Times New Roman"/>
                <a:cs typeface="Times New Roman"/>
              </a:rPr>
              <a:t>to be taken into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consideration.</a:t>
            </a:r>
          </a:p>
          <a:p>
            <a:pPr marL="306705" algn="just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First </a:t>
            </a:r>
            <a:r>
              <a:rPr sz="900" spc="-5" dirty="0">
                <a:latin typeface="Times New Roman"/>
                <a:cs typeface="Times New Roman"/>
              </a:rPr>
              <a:t>off, </a:t>
            </a:r>
            <a:r>
              <a:rPr sz="900" dirty="0">
                <a:latin typeface="Times New Roman"/>
                <a:cs typeface="Times New Roman"/>
              </a:rPr>
              <a:t>there are concerns about money laundering and cyber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security.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306705" marR="26987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Lebanon was the first country in the </a:t>
            </a:r>
            <a:r>
              <a:rPr sz="900" spc="-5" dirty="0">
                <a:latin typeface="Times New Roman"/>
                <a:cs typeface="Times New Roman"/>
              </a:rPr>
              <a:t>Middle </a:t>
            </a:r>
            <a:r>
              <a:rPr sz="900" dirty="0">
                <a:latin typeface="Times New Roman"/>
                <a:cs typeface="Times New Roman"/>
              </a:rPr>
              <a:t>East to issue an </a:t>
            </a:r>
            <a:r>
              <a:rPr sz="900" spc="-5" dirty="0">
                <a:latin typeface="Times New Roman"/>
                <a:cs typeface="Times New Roman"/>
              </a:rPr>
              <a:t>official warning </a:t>
            </a:r>
            <a:r>
              <a:rPr sz="900" dirty="0">
                <a:latin typeface="Times New Roman"/>
                <a:cs typeface="Times New Roman"/>
              </a:rPr>
              <a:t>regarding  their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trade.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306705" marR="207645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Tunisia </a:t>
            </a:r>
            <a:r>
              <a:rPr sz="900" dirty="0">
                <a:latin typeface="Times New Roman"/>
                <a:cs typeface="Times New Roman"/>
              </a:rPr>
              <a:t>has already launched its e-DINAR in 2015, followed by </a:t>
            </a:r>
            <a:r>
              <a:rPr sz="900" spc="-5" dirty="0">
                <a:latin typeface="Times New Roman"/>
                <a:cs typeface="Times New Roman"/>
              </a:rPr>
              <a:t>the </a:t>
            </a:r>
            <a:r>
              <a:rPr sz="900" spc="-15" dirty="0">
                <a:latin typeface="Times New Roman"/>
                <a:cs typeface="Times New Roman"/>
              </a:rPr>
              <a:t>e-CFA </a:t>
            </a:r>
            <a:r>
              <a:rPr sz="900" dirty="0">
                <a:latin typeface="Times New Roman"/>
                <a:cs typeface="Times New Roman"/>
              </a:rPr>
              <a:t>in Senegal</a:t>
            </a:r>
            <a:r>
              <a:rPr sz="900" spc="-1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at  the end of 2016, both based on blockchain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technology.</a:t>
            </a:r>
            <a:endParaRPr sz="900" dirty="0">
              <a:latin typeface="Times New Roman"/>
              <a:cs typeface="Times New Roman"/>
            </a:endParaRPr>
          </a:p>
          <a:p>
            <a:pPr marL="306705" marR="26733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Other states are in a trial </a:t>
            </a:r>
            <a:r>
              <a:rPr sz="900" spc="-5" dirty="0">
                <a:latin typeface="Times New Roman"/>
                <a:cs typeface="Times New Roman"/>
              </a:rPr>
              <a:t>phase such </a:t>
            </a:r>
            <a:r>
              <a:rPr sz="900" dirty="0">
                <a:latin typeface="Times New Roman"/>
                <a:cs typeface="Times New Roman"/>
              </a:rPr>
              <a:t>as </a:t>
            </a:r>
            <a:r>
              <a:rPr sz="900" spc="-10" dirty="0">
                <a:latin typeface="Times New Roman"/>
                <a:cs typeface="Times New Roman"/>
              </a:rPr>
              <a:t>Uruguay, </a:t>
            </a:r>
            <a:r>
              <a:rPr sz="900" spc="-5" dirty="0">
                <a:latin typeface="Times New Roman"/>
                <a:cs typeface="Times New Roman"/>
              </a:rPr>
              <a:t>Dubai with </a:t>
            </a:r>
            <a:r>
              <a:rPr sz="900" dirty="0">
                <a:latin typeface="Times New Roman"/>
                <a:cs typeface="Times New Roman"/>
              </a:rPr>
              <a:t>its emCash, Iran, </a:t>
            </a:r>
            <a:r>
              <a:rPr sz="900" spc="-5" dirty="0">
                <a:latin typeface="Times New Roman"/>
                <a:cs typeface="Times New Roman"/>
              </a:rPr>
              <a:t>which </a:t>
            </a:r>
            <a:r>
              <a:rPr sz="900" dirty="0">
                <a:latin typeface="Times New Roman"/>
                <a:cs typeface="Times New Roman"/>
              </a:rPr>
              <a:t>is  looking to bypass </a:t>
            </a:r>
            <a:r>
              <a:rPr sz="900" spc="-5" dirty="0">
                <a:latin typeface="Times New Roman"/>
                <a:cs typeface="Times New Roman"/>
              </a:rPr>
              <a:t>American </a:t>
            </a:r>
            <a:r>
              <a:rPr sz="900" dirty="0">
                <a:latin typeface="Times New Roman"/>
                <a:cs typeface="Times New Roman"/>
              </a:rPr>
              <a:t>sanctions, and</a:t>
            </a:r>
            <a:r>
              <a:rPr sz="900" spc="-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Singapore.</a:t>
            </a:r>
          </a:p>
          <a:p>
            <a:pPr marL="306705" marR="36639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The </a:t>
            </a:r>
            <a:r>
              <a:rPr sz="900" spc="-5" dirty="0">
                <a:latin typeface="Times New Roman"/>
                <a:cs typeface="Times New Roman"/>
              </a:rPr>
              <a:t>Swiss company </a:t>
            </a:r>
            <a:r>
              <a:rPr sz="900" dirty="0">
                <a:latin typeface="Times New Roman"/>
                <a:cs typeface="Times New Roman"/>
              </a:rPr>
              <a:t>X8 has received a </a:t>
            </a:r>
            <a:r>
              <a:rPr sz="900" spc="-5" dirty="0">
                <a:latin typeface="Times New Roman"/>
                <a:cs typeface="Times New Roman"/>
              </a:rPr>
              <a:t>“sharia-compliant” certificate </a:t>
            </a:r>
            <a:r>
              <a:rPr sz="900" dirty="0">
                <a:latin typeface="Times New Roman"/>
                <a:cs typeface="Times New Roman"/>
              </a:rPr>
              <a:t>awarded by the  Shariyah Review </a:t>
            </a:r>
            <a:r>
              <a:rPr sz="900" spc="-5" dirty="0">
                <a:latin typeface="Times New Roman"/>
                <a:cs typeface="Times New Roman"/>
              </a:rPr>
              <a:t>Bureau </a:t>
            </a:r>
            <a:r>
              <a:rPr sz="900" dirty="0">
                <a:latin typeface="Times New Roman"/>
                <a:cs typeface="Times New Roman"/>
              </a:rPr>
              <a:t>for its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“stablecoin”.</a:t>
            </a:r>
            <a:endParaRPr sz="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9819" y="1224914"/>
            <a:ext cx="4572000" cy="3429000"/>
            <a:chOff x="1599819" y="1224914"/>
            <a:chExt cx="4572000" cy="3429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3" name="object 3"/>
            <p:cNvSpPr/>
            <p:nvPr/>
          </p:nvSpPr>
          <p:spPr>
            <a:xfrm>
              <a:off x="2909040" y="1902454"/>
              <a:ext cx="1717491" cy="18962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06296" y="1231391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4559046" y="0"/>
                  </a:moveTo>
                  <a:lnTo>
                    <a:pt x="0" y="0"/>
                  </a:lnTo>
                  <a:lnTo>
                    <a:pt x="0" y="3416046"/>
                  </a:lnTo>
                  <a:lnTo>
                    <a:pt x="4559046" y="3416046"/>
                  </a:lnTo>
                  <a:lnTo>
                    <a:pt x="4559046" y="0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F806611-7B04-4B49-A22C-EFD255E134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00" y="1834895"/>
            <a:ext cx="109079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8800" y="2863595"/>
            <a:ext cx="1125816" cy="630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0" y="3576828"/>
            <a:ext cx="877925" cy="888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000" b="1" spc="-20" dirty="0">
                <a:latin typeface="Times New Roman"/>
                <a:cs typeface="Times New Roman"/>
              </a:rPr>
              <a:t>W</a:t>
            </a:r>
            <a:r>
              <a:rPr sz="800" b="1" spc="-20" dirty="0">
                <a:latin typeface="Times New Roman"/>
                <a:cs typeface="Times New Roman"/>
              </a:rPr>
              <a:t>HAT </a:t>
            </a:r>
            <a:r>
              <a:rPr sz="800" b="1" spc="-5" dirty="0">
                <a:latin typeface="Times New Roman"/>
                <a:cs typeface="Times New Roman"/>
              </a:rPr>
              <a:t>THE </a:t>
            </a:r>
            <a:r>
              <a:rPr sz="1000" b="1" spc="-20" dirty="0">
                <a:latin typeface="Times New Roman"/>
                <a:cs typeface="Times New Roman"/>
              </a:rPr>
              <a:t>F</a:t>
            </a:r>
            <a:r>
              <a:rPr sz="800" b="1" spc="-20" dirty="0">
                <a:latin typeface="Times New Roman"/>
                <a:cs typeface="Times New Roman"/>
              </a:rPr>
              <a:t>AMOUS</a:t>
            </a:r>
            <a:r>
              <a:rPr sz="800" b="1" spc="1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</a:t>
            </a:r>
            <a:r>
              <a:rPr sz="800" b="1" spc="-5" dirty="0">
                <a:latin typeface="Times New Roman"/>
                <a:cs typeface="Times New Roman"/>
              </a:rPr>
              <a:t>HINK</a:t>
            </a:r>
            <a:endParaRPr sz="800" dirty="0">
              <a:latin typeface="Times New Roman"/>
              <a:cs typeface="Times New Roman"/>
            </a:endParaRPr>
          </a:p>
          <a:p>
            <a:pPr marL="1411605" marR="88265">
              <a:lnSpc>
                <a:spcPct val="100000"/>
              </a:lnSpc>
              <a:spcBef>
                <a:spcPts val="985"/>
              </a:spcBef>
            </a:pP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“Cryptocurrencies are used for buying Fentanyl and other drugs</a:t>
            </a:r>
            <a:r>
              <a:rPr sz="900" spc="-1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so 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it is a rare technology that has caused deaths in a fairly direct </a:t>
            </a:r>
            <a:r>
              <a:rPr sz="900" spc="-15" dirty="0">
                <a:solidFill>
                  <a:srgbClr val="323232"/>
                </a:solidFill>
                <a:latin typeface="Times New Roman"/>
                <a:cs typeface="Times New Roman"/>
              </a:rPr>
              <a:t>way. 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I think the speculative wave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around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ICOs and cryptocurrencies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is  super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risky for those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who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go long,” </a:t>
            </a:r>
            <a:r>
              <a:rPr sz="900" spc="-25" dirty="0">
                <a:solidFill>
                  <a:srgbClr val="323232"/>
                </a:solidFill>
                <a:latin typeface="Times New Roman"/>
                <a:cs typeface="Times New Roman"/>
              </a:rPr>
              <a:t>“Yes,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anonymous cash is used  for these kinds of things but you have to be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physically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present to  transfer it which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makes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things like kidnapping payments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more  difficult.”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449705" marR="198755">
              <a:lnSpc>
                <a:spcPct val="100000"/>
              </a:lnSpc>
              <a:spcBef>
                <a:spcPts val="890"/>
              </a:spcBef>
            </a:pPr>
            <a:r>
              <a:rPr sz="900" spc="-15" dirty="0">
                <a:solidFill>
                  <a:srgbClr val="323232"/>
                </a:solidFill>
                <a:latin typeface="Times New Roman"/>
                <a:cs typeface="Times New Roman"/>
              </a:rPr>
              <a:t>Tesla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CEO Elon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Musk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recently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made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a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statement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that his piggy  bank has a very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modest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stock of cryptocurrency – only 0.25  BTC. But asking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what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can be done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with</a:t>
            </a:r>
            <a:r>
              <a:rPr sz="9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Ethereum.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487805">
              <a:lnSpc>
                <a:spcPct val="100000"/>
              </a:lnSpc>
            </a:pP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Messi joins the world of</a:t>
            </a:r>
            <a:r>
              <a:rPr sz="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cryptocurrencies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524755" y="8453628"/>
            <a:ext cx="1671320" cy="394970"/>
            <a:chOff x="4524755" y="8453628"/>
            <a:chExt cx="1671320" cy="394970"/>
          </a:xfrm>
        </p:grpSpPr>
        <p:sp>
          <p:nvSpPr>
            <p:cNvPr id="8" name="object 8"/>
            <p:cNvSpPr/>
            <p:nvPr/>
          </p:nvSpPr>
          <p:spPr>
            <a:xfrm>
              <a:off x="4524755" y="8453628"/>
              <a:ext cx="1671066" cy="3947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000" b="1" spc="-20" dirty="0">
                <a:latin typeface="Times New Roman"/>
                <a:cs typeface="Times New Roman"/>
              </a:rPr>
              <a:t>W</a:t>
            </a:r>
            <a:r>
              <a:rPr sz="800" b="1" spc="-20" dirty="0">
                <a:latin typeface="Times New Roman"/>
                <a:cs typeface="Times New Roman"/>
              </a:rPr>
              <a:t>HAT </a:t>
            </a:r>
            <a:r>
              <a:rPr sz="800" b="1" spc="-5" dirty="0">
                <a:latin typeface="Times New Roman"/>
                <a:cs typeface="Times New Roman"/>
              </a:rPr>
              <a:t>IS A</a:t>
            </a:r>
            <a:r>
              <a:rPr sz="800" b="1" spc="5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C</a:t>
            </a:r>
            <a:r>
              <a:rPr sz="800" b="1" spc="-10" dirty="0">
                <a:latin typeface="Times New Roman"/>
                <a:cs typeface="Times New Roman"/>
              </a:rPr>
              <a:t>RYPTO</a:t>
            </a:r>
            <a:r>
              <a:rPr sz="1000" b="1" spc="-10" dirty="0">
                <a:latin typeface="Times New Roman"/>
                <a:cs typeface="Times New Roman"/>
              </a:rPr>
              <a:t>-C</a:t>
            </a:r>
            <a:r>
              <a:rPr sz="800" b="1" spc="-10" dirty="0">
                <a:latin typeface="Times New Roman"/>
                <a:cs typeface="Times New Roman"/>
              </a:rPr>
              <a:t>URRENCY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90921" y="5534405"/>
            <a:ext cx="798576" cy="7749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66900" y="6098285"/>
            <a:ext cx="990600" cy="461009"/>
          </a:xfrm>
          <a:prstGeom prst="rect">
            <a:avLst/>
          </a:prstGeom>
          <a:solidFill>
            <a:srgbClr val="D3F2D8"/>
          </a:solidFill>
        </p:spPr>
        <p:txBody>
          <a:bodyPr vert="horz" wrap="square" lIns="0" tIns="20955" rIns="0" bIns="0" rtlCol="0">
            <a:spAutoFit/>
          </a:bodyPr>
          <a:lstStyle/>
          <a:p>
            <a:pPr marL="48260" marR="40640" indent="-635" algn="ctr">
              <a:lnSpc>
                <a:spcPct val="100000"/>
              </a:lnSpc>
              <a:spcBef>
                <a:spcPts val="165"/>
              </a:spcBef>
            </a:pPr>
            <a:r>
              <a:rPr sz="900" dirty="0">
                <a:latin typeface="Times New Roman"/>
                <a:cs typeface="Times New Roman"/>
              </a:rPr>
              <a:t>Anti-system, anti-  financial</a:t>
            </a:r>
            <a:r>
              <a:rPr sz="900" spc="-1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institution  currency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76805" y="7397495"/>
            <a:ext cx="990600" cy="323215"/>
          </a:xfrm>
          <a:prstGeom prst="rect">
            <a:avLst/>
          </a:prstGeom>
          <a:solidFill>
            <a:srgbClr val="EEF6DB"/>
          </a:solidFill>
        </p:spPr>
        <p:txBody>
          <a:bodyPr vert="horz" wrap="square" lIns="0" tIns="20320" rIns="0" bIns="0" rtlCol="0">
            <a:spAutoFit/>
          </a:bodyPr>
          <a:lstStyle/>
          <a:p>
            <a:pPr marL="116839" marR="91440" indent="-20320">
              <a:lnSpc>
                <a:spcPct val="100000"/>
              </a:lnSpc>
              <a:spcBef>
                <a:spcPts val="160"/>
              </a:spcBef>
            </a:pPr>
            <a:r>
              <a:rPr sz="900" spc="-5" dirty="0">
                <a:latin typeface="Times New Roman"/>
                <a:cs typeface="Times New Roman"/>
              </a:rPr>
              <a:t>Is not issued by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  central</a:t>
            </a:r>
            <a:r>
              <a:rPr sz="900" spc="-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authority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6900" y="6860285"/>
            <a:ext cx="990600" cy="323215"/>
          </a:xfrm>
          <a:prstGeom prst="rect">
            <a:avLst/>
          </a:prstGeom>
          <a:solidFill>
            <a:srgbClr val="E5D6C3"/>
          </a:solidFill>
        </p:spPr>
        <p:txBody>
          <a:bodyPr vert="horz" wrap="square" lIns="0" tIns="20955" rIns="0" bIns="0" rtlCol="0">
            <a:spAutoFit/>
          </a:bodyPr>
          <a:lstStyle/>
          <a:p>
            <a:pPr marL="83820" marR="74930" indent="31115">
              <a:lnSpc>
                <a:spcPct val="100000"/>
              </a:lnSpc>
              <a:spcBef>
                <a:spcPts val="165"/>
              </a:spcBef>
            </a:pPr>
            <a:r>
              <a:rPr sz="900" dirty="0">
                <a:latin typeface="Times New Roman"/>
                <a:cs typeface="Times New Roman"/>
              </a:rPr>
              <a:t>Has no physical,  tangible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existence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6570" y="5950458"/>
            <a:ext cx="2030730" cy="32321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0320" rIns="0" bIns="0" rtlCol="0">
            <a:spAutoFit/>
          </a:bodyPr>
          <a:lstStyle/>
          <a:p>
            <a:pPr marL="574675" marR="189230" indent="-377190">
              <a:lnSpc>
                <a:spcPct val="100000"/>
              </a:lnSpc>
              <a:spcBef>
                <a:spcPts val="160"/>
              </a:spcBef>
            </a:pPr>
            <a:r>
              <a:rPr sz="900" dirty="0">
                <a:latin typeface="Times New Roman"/>
                <a:cs typeface="Times New Roman"/>
              </a:rPr>
              <a:t>Its value is not </a:t>
            </a:r>
            <a:r>
              <a:rPr sz="900" spc="-5" dirty="0">
                <a:latin typeface="Times New Roman"/>
                <a:cs typeface="Times New Roman"/>
              </a:rPr>
              <a:t>based on </a:t>
            </a:r>
            <a:r>
              <a:rPr sz="900" dirty="0">
                <a:latin typeface="Times New Roman"/>
                <a:cs typeface="Times New Roman"/>
              </a:rPr>
              <a:t>any</a:t>
            </a:r>
            <a:r>
              <a:rPr sz="900" spc="-7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known  </a:t>
            </a:r>
            <a:r>
              <a:rPr sz="900" dirty="0">
                <a:latin typeface="Times New Roman"/>
                <a:cs typeface="Times New Roman"/>
              </a:rPr>
              <a:t>economic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indicator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79092" y="7872983"/>
            <a:ext cx="992505" cy="600075"/>
          </a:xfrm>
          <a:prstGeom prst="rect">
            <a:avLst/>
          </a:prstGeom>
          <a:solidFill>
            <a:srgbClr val="D4B2DB"/>
          </a:solidFill>
        </p:spPr>
        <p:txBody>
          <a:bodyPr vert="horz" wrap="square" lIns="0" tIns="22225" rIns="0" bIns="0" rtlCol="0">
            <a:spAutoFit/>
          </a:bodyPr>
          <a:lstStyle/>
          <a:p>
            <a:pPr marL="69215" marR="60325" algn="ctr">
              <a:lnSpc>
                <a:spcPct val="100000"/>
              </a:lnSpc>
              <a:spcBef>
                <a:spcPts val="175"/>
              </a:spcBef>
            </a:pPr>
            <a:r>
              <a:rPr sz="900" dirty="0">
                <a:latin typeface="Times New Roman"/>
                <a:cs typeface="Times New Roman"/>
              </a:rPr>
              <a:t>Is not </a:t>
            </a:r>
            <a:r>
              <a:rPr sz="900" spc="-5" dirty="0">
                <a:latin typeface="Times New Roman"/>
                <a:cs typeface="Times New Roman"/>
              </a:rPr>
              <a:t>submitted</a:t>
            </a:r>
            <a:r>
              <a:rPr sz="900" spc="-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  any </a:t>
            </a:r>
            <a:r>
              <a:rPr sz="900" spc="-5" dirty="0">
                <a:latin typeface="Times New Roman"/>
                <a:cs typeface="Times New Roman"/>
              </a:rPr>
              <a:t>market  </a:t>
            </a:r>
            <a:r>
              <a:rPr sz="900" dirty="0">
                <a:latin typeface="Times New Roman"/>
                <a:cs typeface="Times New Roman"/>
              </a:rPr>
              <a:t>authority  regulation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8855" y="6799326"/>
            <a:ext cx="2908300" cy="600075"/>
          </a:xfrm>
          <a:prstGeom prst="rect">
            <a:avLst/>
          </a:prstGeom>
          <a:solidFill>
            <a:srgbClr val="C9F2FF"/>
          </a:solidFill>
        </p:spPr>
        <p:txBody>
          <a:bodyPr vert="horz" wrap="square" lIns="0" tIns="2159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latin typeface="Times New Roman"/>
                <a:cs typeface="Times New Roman"/>
              </a:rPr>
              <a:t>Purpose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  <a:p>
            <a:pPr marL="216535" marR="430530" indent="-171450">
              <a:lnSpc>
                <a:spcPct val="100000"/>
              </a:lnSpc>
              <a:buFont typeface="Wingdings"/>
              <a:buChar char=""/>
              <a:tabLst>
                <a:tab pos="217170" algn="l"/>
              </a:tabLst>
            </a:pPr>
            <a:r>
              <a:rPr sz="900" spc="-5" dirty="0">
                <a:latin typeface="Times New Roman"/>
                <a:cs typeface="Times New Roman"/>
              </a:rPr>
              <a:t>Perform </a:t>
            </a:r>
            <a:r>
              <a:rPr sz="900" dirty="0">
                <a:latin typeface="Times New Roman"/>
                <a:cs typeface="Times New Roman"/>
              </a:rPr>
              <a:t>financial </a:t>
            </a:r>
            <a:r>
              <a:rPr sz="900" spc="-5" dirty="0">
                <a:latin typeface="Times New Roman"/>
                <a:cs typeface="Times New Roman"/>
              </a:rPr>
              <a:t>transaction </a:t>
            </a:r>
            <a:r>
              <a:rPr sz="900" dirty="0">
                <a:latin typeface="Times New Roman"/>
                <a:cs typeface="Times New Roman"/>
              </a:rPr>
              <a:t>outside the existing  financial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system</a:t>
            </a:r>
            <a:endParaRPr sz="900">
              <a:latin typeface="Times New Roman"/>
              <a:cs typeface="Times New Roman"/>
            </a:endParaRPr>
          </a:p>
          <a:p>
            <a:pPr marL="217170" indent="-172085">
              <a:lnSpc>
                <a:spcPct val="100000"/>
              </a:lnSpc>
              <a:buFont typeface="Wingdings"/>
              <a:buChar char=""/>
              <a:tabLst>
                <a:tab pos="217170" algn="l"/>
              </a:tabLst>
            </a:pPr>
            <a:r>
              <a:rPr sz="900" dirty="0">
                <a:latin typeface="Times New Roman"/>
                <a:cs typeface="Times New Roman"/>
              </a:rPr>
              <a:t>Lower </a:t>
            </a:r>
            <a:r>
              <a:rPr sz="900" spc="-5" dirty="0">
                <a:latin typeface="Times New Roman"/>
                <a:cs typeface="Times New Roman"/>
              </a:rPr>
              <a:t>cost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transactions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6570" y="7534656"/>
            <a:ext cx="2910205" cy="323215"/>
          </a:xfrm>
          <a:prstGeom prst="rect">
            <a:avLst/>
          </a:prstGeom>
          <a:solidFill>
            <a:srgbClr val="FBC27D"/>
          </a:solidFill>
        </p:spPr>
        <p:txBody>
          <a:bodyPr vert="horz" wrap="square" lIns="0" tIns="2095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65"/>
              </a:spcBef>
            </a:pPr>
            <a:r>
              <a:rPr sz="900" dirty="0">
                <a:latin typeface="Times New Roman"/>
                <a:cs typeface="Times New Roman"/>
              </a:rPr>
              <a:t>Concern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  <a:p>
            <a:pPr marL="217170" indent="-172085">
              <a:lnSpc>
                <a:spcPct val="100000"/>
              </a:lnSpc>
              <a:buFont typeface="Wingdings"/>
              <a:buChar char=""/>
              <a:tabLst>
                <a:tab pos="217170" algn="l"/>
              </a:tabLst>
            </a:pPr>
            <a:r>
              <a:rPr sz="900" spc="-5" dirty="0">
                <a:latin typeface="Times New Roman"/>
                <a:cs typeface="Times New Roman"/>
              </a:rPr>
              <a:t>Transaction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security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31235" y="7985759"/>
            <a:ext cx="2908300" cy="462280"/>
          </a:xfrm>
          <a:prstGeom prst="rect">
            <a:avLst/>
          </a:prstGeom>
          <a:solidFill>
            <a:srgbClr val="EEF6DB"/>
          </a:solidFill>
        </p:spPr>
        <p:txBody>
          <a:bodyPr vert="horz" wrap="square" lIns="0" tIns="2095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65"/>
              </a:spcBef>
            </a:pPr>
            <a:r>
              <a:rPr sz="900" spc="-10" dirty="0">
                <a:latin typeface="Times New Roman"/>
                <a:cs typeface="Times New Roman"/>
              </a:rPr>
              <a:t>Trust </a:t>
            </a:r>
            <a:r>
              <a:rPr sz="900" dirty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  <a:p>
            <a:pPr marL="217170" indent="-172085">
              <a:lnSpc>
                <a:spcPct val="100000"/>
              </a:lnSpc>
              <a:buFont typeface="Wingdings"/>
              <a:buChar char=""/>
              <a:tabLst>
                <a:tab pos="217170" algn="l"/>
              </a:tabLst>
            </a:pPr>
            <a:r>
              <a:rPr sz="900" dirty="0">
                <a:latin typeface="Times New Roman"/>
                <a:cs typeface="Times New Roman"/>
              </a:rPr>
              <a:t>Previously </a:t>
            </a:r>
            <a:r>
              <a:rPr sz="900" spc="-5" dirty="0">
                <a:latin typeface="Times New Roman"/>
                <a:cs typeface="Times New Roman"/>
              </a:rPr>
              <a:t>was </a:t>
            </a:r>
            <a:r>
              <a:rPr sz="900" dirty="0">
                <a:latin typeface="Times New Roman"/>
                <a:cs typeface="Times New Roman"/>
              </a:rPr>
              <a:t>provided by financial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institutions</a:t>
            </a:r>
            <a:endParaRPr sz="900">
              <a:latin typeface="Times New Roman"/>
              <a:cs typeface="Times New Roman"/>
            </a:endParaRPr>
          </a:p>
          <a:p>
            <a:pPr marL="217170" indent="-172085">
              <a:lnSpc>
                <a:spcPct val="100000"/>
              </a:lnSpc>
              <a:buFont typeface="Wingdings"/>
              <a:buChar char=""/>
              <a:tabLst>
                <a:tab pos="217170" algn="l"/>
              </a:tabLst>
            </a:pPr>
            <a:r>
              <a:rPr sz="900" spc="-5" dirty="0">
                <a:latin typeface="Times New Roman"/>
                <a:cs typeface="Times New Roman"/>
              </a:rPr>
              <a:t>Now </a:t>
            </a:r>
            <a:r>
              <a:rPr sz="900" dirty="0">
                <a:latin typeface="Times New Roman"/>
                <a:cs typeface="Times New Roman"/>
              </a:rPr>
              <a:t>provided by the users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themselves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38855" y="6351270"/>
            <a:ext cx="2286000" cy="323215"/>
          </a:xfrm>
          <a:prstGeom prst="rect">
            <a:avLst/>
          </a:prstGeom>
          <a:solidFill>
            <a:srgbClr val="FF470D"/>
          </a:solidFill>
        </p:spPr>
        <p:txBody>
          <a:bodyPr vert="horz" wrap="square" lIns="0" tIns="19685" rIns="0" bIns="0" rtlCol="0">
            <a:spAutoFit/>
          </a:bodyPr>
          <a:lstStyle/>
          <a:p>
            <a:pPr marL="45085" marR="514984">
              <a:lnSpc>
                <a:spcPct val="100000"/>
              </a:lnSpc>
              <a:spcBef>
                <a:spcPts val="155"/>
              </a:spcBef>
            </a:pPr>
            <a:r>
              <a:rPr sz="900" spc="-5" dirty="0">
                <a:latin typeface="Times New Roman"/>
                <a:cs typeface="Times New Roman"/>
              </a:rPr>
              <a:t>Designed </a:t>
            </a:r>
            <a:r>
              <a:rPr sz="900" dirty="0">
                <a:latin typeface="Times New Roman"/>
                <a:cs typeface="Times New Roman"/>
              </a:rPr>
              <a:t>to </a:t>
            </a:r>
            <a:r>
              <a:rPr sz="900" spc="-5" dirty="0">
                <a:latin typeface="Times New Roman"/>
                <a:cs typeface="Times New Roman"/>
              </a:rPr>
              <a:t>be free from government  </a:t>
            </a:r>
            <a:r>
              <a:rPr sz="900" dirty="0">
                <a:latin typeface="Times New Roman"/>
                <a:cs typeface="Times New Roman"/>
              </a:rPr>
              <a:t>manipulation and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control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000" b="1" spc="-20" dirty="0">
                <a:latin typeface="Times New Roman"/>
                <a:cs typeface="Times New Roman"/>
              </a:rPr>
              <a:t>W</a:t>
            </a:r>
            <a:r>
              <a:rPr sz="800" b="1" spc="-20" dirty="0">
                <a:latin typeface="Times New Roman"/>
                <a:cs typeface="Times New Roman"/>
              </a:rPr>
              <a:t>HAT </a:t>
            </a:r>
            <a:r>
              <a:rPr sz="800" b="1" spc="-5" dirty="0">
                <a:latin typeface="Times New Roman"/>
                <a:cs typeface="Times New Roman"/>
              </a:rPr>
              <a:t>IS A</a:t>
            </a:r>
            <a:r>
              <a:rPr sz="800" b="1" spc="5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C</a:t>
            </a:r>
            <a:r>
              <a:rPr sz="800" b="1" spc="-10" dirty="0">
                <a:latin typeface="Times New Roman"/>
                <a:cs typeface="Times New Roman"/>
              </a:rPr>
              <a:t>RYPTO</a:t>
            </a:r>
            <a:r>
              <a:rPr sz="1000" b="1" spc="-10" dirty="0">
                <a:latin typeface="Times New Roman"/>
                <a:cs typeface="Times New Roman"/>
              </a:rPr>
              <a:t>-C</a:t>
            </a:r>
            <a:r>
              <a:rPr sz="800" b="1" spc="-10" dirty="0">
                <a:latin typeface="Times New Roman"/>
                <a:cs typeface="Times New Roman"/>
              </a:rPr>
              <a:t>URRENCY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90921" y="1357883"/>
            <a:ext cx="798576" cy="77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66900" y="2060448"/>
            <a:ext cx="990600" cy="185420"/>
          </a:xfrm>
          <a:prstGeom prst="rect">
            <a:avLst/>
          </a:prstGeom>
          <a:solidFill>
            <a:srgbClr val="D3F2D8"/>
          </a:solidFill>
        </p:spPr>
        <p:txBody>
          <a:bodyPr vert="horz" wrap="square" lIns="0" tIns="20320" rIns="0" bIns="0" rtlCol="0">
            <a:spAutoFit/>
          </a:bodyPr>
          <a:lstStyle/>
          <a:p>
            <a:pPr marL="297180">
              <a:lnSpc>
                <a:spcPct val="100000"/>
              </a:lnSpc>
              <a:spcBef>
                <a:spcPts val="160"/>
              </a:spcBef>
            </a:pPr>
            <a:r>
              <a:rPr sz="900" dirty="0">
                <a:latin typeface="Times New Roman"/>
                <a:cs typeface="Times New Roman"/>
              </a:rPr>
              <a:t>No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CEO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6805" y="3290315"/>
            <a:ext cx="990600" cy="184785"/>
          </a:xfrm>
          <a:prstGeom prst="rect">
            <a:avLst/>
          </a:prstGeom>
          <a:solidFill>
            <a:srgbClr val="EEF6DB"/>
          </a:solidFill>
        </p:spPr>
        <p:txBody>
          <a:bodyPr vert="horz" wrap="square" lIns="0" tIns="1968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155"/>
              </a:spcBef>
            </a:pPr>
            <a:r>
              <a:rPr sz="900" dirty="0">
                <a:latin typeface="Times New Roman"/>
                <a:cs typeface="Times New Roman"/>
              </a:rPr>
              <a:t>No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frontier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6900" y="2675382"/>
            <a:ext cx="990600" cy="184785"/>
          </a:xfrm>
          <a:prstGeom prst="rect">
            <a:avLst/>
          </a:prstGeom>
          <a:solidFill>
            <a:srgbClr val="E5D6C3"/>
          </a:solidFill>
        </p:spPr>
        <p:txBody>
          <a:bodyPr vert="horz" wrap="square" lIns="0" tIns="2032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60"/>
              </a:spcBef>
            </a:pPr>
            <a:r>
              <a:rPr sz="900" dirty="0">
                <a:latin typeface="Times New Roman"/>
                <a:cs typeface="Times New Roman"/>
              </a:rPr>
              <a:t>Open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source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6570" y="1844039"/>
            <a:ext cx="2030730" cy="18478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382905">
              <a:lnSpc>
                <a:spcPct val="100000"/>
              </a:lnSpc>
              <a:spcBef>
                <a:spcPts val="155"/>
              </a:spcBef>
            </a:pPr>
            <a:r>
              <a:rPr sz="900" dirty="0">
                <a:latin typeface="Times New Roman"/>
                <a:cs typeface="Times New Roman"/>
              </a:rPr>
              <a:t>Systematically under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attack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9092" y="3904488"/>
            <a:ext cx="992505" cy="184785"/>
          </a:xfrm>
          <a:prstGeom prst="rect">
            <a:avLst/>
          </a:prstGeom>
          <a:solidFill>
            <a:srgbClr val="D4B2DB"/>
          </a:solidFill>
        </p:spPr>
        <p:txBody>
          <a:bodyPr vert="horz" wrap="square" lIns="0" tIns="2032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160"/>
              </a:spcBef>
            </a:pPr>
            <a:r>
              <a:rPr sz="900" spc="-5" dirty="0">
                <a:latin typeface="Times New Roman"/>
                <a:cs typeface="Times New Roman"/>
              </a:rPr>
              <a:t>No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company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8855" y="2882645"/>
            <a:ext cx="2908300" cy="184785"/>
          </a:xfrm>
          <a:prstGeom prst="rect">
            <a:avLst/>
          </a:prstGeom>
          <a:solidFill>
            <a:srgbClr val="94E6FF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900" dirty="0">
                <a:latin typeface="Times New Roman"/>
                <a:cs typeface="Times New Roman"/>
              </a:rPr>
              <a:t>Rare – Not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rare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6570" y="3512820"/>
            <a:ext cx="2910205" cy="184785"/>
          </a:xfrm>
          <a:prstGeom prst="rect">
            <a:avLst/>
          </a:prstGeom>
          <a:solidFill>
            <a:srgbClr val="FBC27D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900" spc="-5" dirty="0">
                <a:latin typeface="Times New Roman"/>
                <a:cs typeface="Times New Roman"/>
              </a:rPr>
              <a:t>Trusted </a:t>
            </a:r>
            <a:r>
              <a:rPr sz="900" dirty="0">
                <a:latin typeface="Times New Roman"/>
                <a:cs typeface="Times New Roman"/>
              </a:rPr>
              <a:t>or</a:t>
            </a:r>
            <a:r>
              <a:rPr sz="900" spc="-5" dirty="0">
                <a:latin typeface="Times New Roman"/>
                <a:cs typeface="Times New Roman"/>
              </a:rPr>
              <a:t> Untrusted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8855" y="4142232"/>
            <a:ext cx="2908300" cy="185420"/>
          </a:xfrm>
          <a:prstGeom prst="rect">
            <a:avLst/>
          </a:prstGeom>
          <a:solidFill>
            <a:srgbClr val="7F7F7F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900" spc="-5" dirty="0">
                <a:latin typeface="Times New Roman"/>
                <a:cs typeface="Times New Roman"/>
              </a:rPr>
              <a:t>No </a:t>
            </a:r>
            <a:r>
              <a:rPr sz="900" dirty="0">
                <a:latin typeface="Times New Roman"/>
                <a:cs typeface="Times New Roman"/>
              </a:rPr>
              <a:t>brand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8855" y="2175510"/>
            <a:ext cx="2286000" cy="185420"/>
          </a:xfrm>
          <a:prstGeom prst="rect">
            <a:avLst/>
          </a:prstGeom>
          <a:solidFill>
            <a:srgbClr val="FF470D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900" dirty="0">
                <a:latin typeface="Times New Roman"/>
                <a:cs typeface="Times New Roman"/>
              </a:rPr>
              <a:t>Bad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publicity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8855" y="2567177"/>
            <a:ext cx="2908300" cy="185420"/>
          </a:xfrm>
          <a:prstGeom prst="rect">
            <a:avLst/>
          </a:prstGeom>
          <a:solidFill>
            <a:srgbClr val="FCD6A9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900" spc="-5" dirty="0">
                <a:latin typeface="Times New Roman"/>
                <a:cs typeface="Times New Roman"/>
              </a:rPr>
              <a:t>Peer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Peer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8855" y="3827526"/>
            <a:ext cx="2908300" cy="18478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20320" rIns="0" bIns="0" rtlCol="0">
            <a:spAutoFit/>
          </a:bodyPr>
          <a:lstStyle/>
          <a:p>
            <a:pPr marL="875030">
              <a:lnSpc>
                <a:spcPct val="100000"/>
              </a:lnSpc>
              <a:spcBef>
                <a:spcPts val="160"/>
              </a:spcBef>
            </a:pPr>
            <a:r>
              <a:rPr sz="900" dirty="0">
                <a:latin typeface="Times New Roman"/>
                <a:cs typeface="Times New Roman"/>
              </a:rPr>
              <a:t>No single point of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failure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8855" y="3197351"/>
            <a:ext cx="2908300" cy="185420"/>
          </a:xfrm>
          <a:prstGeom prst="rect">
            <a:avLst/>
          </a:prstGeom>
          <a:solidFill>
            <a:srgbClr val="9A7443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900" dirty="0">
                <a:latin typeface="Times New Roman"/>
                <a:cs typeface="Times New Roman"/>
              </a:rPr>
              <a:t>Near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anonymity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524755" y="8453628"/>
            <a:ext cx="1671320" cy="394970"/>
            <a:chOff x="4524755" y="8453628"/>
            <a:chExt cx="1671320" cy="394970"/>
          </a:xfrm>
        </p:grpSpPr>
        <p:sp>
          <p:nvSpPr>
            <p:cNvPr id="18" name="object 18"/>
            <p:cNvSpPr/>
            <p:nvPr/>
          </p:nvSpPr>
          <p:spPr>
            <a:xfrm>
              <a:off x="4524755" y="8453628"/>
              <a:ext cx="1671066" cy="3947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978914" y="6389370"/>
            <a:ext cx="3930015" cy="882650"/>
          </a:xfrm>
          <a:custGeom>
            <a:avLst/>
            <a:gdLst/>
            <a:ahLst/>
            <a:cxnLst/>
            <a:rect l="l" t="t" r="r" b="b"/>
            <a:pathLst>
              <a:path w="3930015" h="882650">
                <a:moveTo>
                  <a:pt x="3928110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880872"/>
                </a:lnTo>
                <a:lnTo>
                  <a:pt x="1524" y="882396"/>
                </a:lnTo>
                <a:lnTo>
                  <a:pt x="3928110" y="882396"/>
                </a:lnTo>
                <a:lnTo>
                  <a:pt x="3929634" y="880872"/>
                </a:lnTo>
                <a:lnTo>
                  <a:pt x="3929634" y="880110"/>
                </a:lnTo>
                <a:lnTo>
                  <a:pt x="5334" y="880110"/>
                </a:lnTo>
                <a:lnTo>
                  <a:pt x="2286" y="877062"/>
                </a:lnTo>
                <a:lnTo>
                  <a:pt x="5334" y="877062"/>
                </a:lnTo>
                <a:lnTo>
                  <a:pt x="5334" y="5334"/>
                </a:lnTo>
                <a:lnTo>
                  <a:pt x="2286" y="5334"/>
                </a:lnTo>
                <a:lnTo>
                  <a:pt x="5334" y="2286"/>
                </a:lnTo>
                <a:lnTo>
                  <a:pt x="3929634" y="2286"/>
                </a:lnTo>
                <a:lnTo>
                  <a:pt x="3929634" y="1524"/>
                </a:lnTo>
                <a:lnTo>
                  <a:pt x="3928110" y="0"/>
                </a:lnTo>
                <a:close/>
              </a:path>
              <a:path w="3930015" h="882650">
                <a:moveTo>
                  <a:pt x="5334" y="877062"/>
                </a:moveTo>
                <a:lnTo>
                  <a:pt x="2286" y="877062"/>
                </a:lnTo>
                <a:lnTo>
                  <a:pt x="5334" y="880110"/>
                </a:lnTo>
                <a:lnTo>
                  <a:pt x="5334" y="877062"/>
                </a:lnTo>
                <a:close/>
              </a:path>
              <a:path w="3930015" h="882650">
                <a:moveTo>
                  <a:pt x="3924300" y="877062"/>
                </a:moveTo>
                <a:lnTo>
                  <a:pt x="5334" y="877062"/>
                </a:lnTo>
                <a:lnTo>
                  <a:pt x="5334" y="880110"/>
                </a:lnTo>
                <a:lnTo>
                  <a:pt x="3924300" y="880110"/>
                </a:lnTo>
                <a:lnTo>
                  <a:pt x="3924300" y="877062"/>
                </a:lnTo>
                <a:close/>
              </a:path>
              <a:path w="3930015" h="882650">
                <a:moveTo>
                  <a:pt x="3924300" y="2286"/>
                </a:moveTo>
                <a:lnTo>
                  <a:pt x="3924300" y="880110"/>
                </a:lnTo>
                <a:lnTo>
                  <a:pt x="3926586" y="877062"/>
                </a:lnTo>
                <a:lnTo>
                  <a:pt x="3929634" y="877062"/>
                </a:lnTo>
                <a:lnTo>
                  <a:pt x="3929634" y="5334"/>
                </a:lnTo>
                <a:lnTo>
                  <a:pt x="3926586" y="5334"/>
                </a:lnTo>
                <a:lnTo>
                  <a:pt x="3924300" y="2286"/>
                </a:lnTo>
                <a:close/>
              </a:path>
              <a:path w="3930015" h="882650">
                <a:moveTo>
                  <a:pt x="3929634" y="877062"/>
                </a:moveTo>
                <a:lnTo>
                  <a:pt x="3926586" y="877062"/>
                </a:lnTo>
                <a:lnTo>
                  <a:pt x="3924300" y="880110"/>
                </a:lnTo>
                <a:lnTo>
                  <a:pt x="3929634" y="880110"/>
                </a:lnTo>
                <a:lnTo>
                  <a:pt x="3929634" y="877062"/>
                </a:lnTo>
                <a:close/>
              </a:path>
              <a:path w="3930015" h="882650">
                <a:moveTo>
                  <a:pt x="5334" y="2286"/>
                </a:moveTo>
                <a:lnTo>
                  <a:pt x="2286" y="5334"/>
                </a:lnTo>
                <a:lnTo>
                  <a:pt x="5334" y="5334"/>
                </a:lnTo>
                <a:lnTo>
                  <a:pt x="5334" y="2286"/>
                </a:lnTo>
                <a:close/>
              </a:path>
              <a:path w="3930015" h="882650">
                <a:moveTo>
                  <a:pt x="3924300" y="2286"/>
                </a:moveTo>
                <a:lnTo>
                  <a:pt x="5334" y="2286"/>
                </a:lnTo>
                <a:lnTo>
                  <a:pt x="5334" y="5334"/>
                </a:lnTo>
                <a:lnTo>
                  <a:pt x="3924300" y="5334"/>
                </a:lnTo>
                <a:lnTo>
                  <a:pt x="3924300" y="2286"/>
                </a:lnTo>
                <a:close/>
              </a:path>
              <a:path w="3930015" h="882650">
                <a:moveTo>
                  <a:pt x="3929634" y="2286"/>
                </a:moveTo>
                <a:lnTo>
                  <a:pt x="3924300" y="2286"/>
                </a:lnTo>
                <a:lnTo>
                  <a:pt x="3926586" y="5334"/>
                </a:lnTo>
                <a:lnTo>
                  <a:pt x="3929634" y="5334"/>
                </a:lnTo>
                <a:lnTo>
                  <a:pt x="3929634" y="2286"/>
                </a:lnTo>
                <a:close/>
              </a:path>
            </a:pathLst>
          </a:custGeom>
          <a:solidFill>
            <a:srgbClr val="00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D</a:t>
            </a:r>
            <a:r>
              <a:rPr sz="800" b="1" spc="-5" dirty="0">
                <a:latin typeface="Times New Roman"/>
                <a:cs typeface="Times New Roman"/>
              </a:rPr>
              <a:t>EFINITION OF </a:t>
            </a:r>
            <a:r>
              <a:rPr sz="1000" b="1" spc="-10" dirty="0">
                <a:latin typeface="Times New Roman"/>
                <a:cs typeface="Times New Roman"/>
              </a:rPr>
              <a:t>V</a:t>
            </a:r>
            <a:r>
              <a:rPr sz="800" b="1" spc="-10" dirty="0">
                <a:latin typeface="Times New Roman"/>
                <a:cs typeface="Times New Roman"/>
              </a:rPr>
              <a:t>IRTUAL</a:t>
            </a:r>
            <a:r>
              <a:rPr sz="800" b="1" spc="6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C</a:t>
            </a:r>
            <a:r>
              <a:rPr sz="800" b="1" spc="-10" dirty="0">
                <a:latin typeface="Times New Roman"/>
                <a:cs typeface="Times New Roman"/>
              </a:rPr>
              <a:t>URRENCY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42100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In 2014, the European Bank Authority defined virtual currency </a:t>
            </a:r>
            <a:r>
              <a:rPr sz="900" spc="-5" dirty="0">
                <a:latin typeface="Times New Roman"/>
                <a:cs typeface="Times New Roman"/>
              </a:rPr>
              <a:t>as</a:t>
            </a:r>
            <a:r>
              <a:rPr sz="900" spc="-11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421005" marR="308610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“A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digital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representation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value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that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neither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issued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by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central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or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public  </a:t>
            </a:r>
            <a:r>
              <a:rPr sz="900" spc="-5" dirty="0">
                <a:latin typeface="Times New Roman"/>
                <a:cs typeface="Times New Roman"/>
              </a:rPr>
              <a:t>authority, </a:t>
            </a:r>
            <a:r>
              <a:rPr sz="900" dirty="0">
                <a:latin typeface="Times New Roman"/>
                <a:cs typeface="Times New Roman"/>
              </a:rPr>
              <a:t>nor </a:t>
            </a:r>
            <a:r>
              <a:rPr sz="900" spc="-5" dirty="0">
                <a:latin typeface="Times New Roman"/>
                <a:cs typeface="Times New Roman"/>
              </a:rPr>
              <a:t>necessarily </a:t>
            </a:r>
            <a:r>
              <a:rPr sz="900" dirty="0">
                <a:latin typeface="Times New Roman"/>
                <a:cs typeface="Times New Roman"/>
              </a:rPr>
              <a:t>attached to a fiat </a:t>
            </a:r>
            <a:r>
              <a:rPr sz="900" spc="-10" dirty="0">
                <a:latin typeface="Times New Roman"/>
                <a:cs typeface="Times New Roman"/>
              </a:rPr>
              <a:t>currency, </a:t>
            </a:r>
            <a:r>
              <a:rPr sz="900" dirty="0">
                <a:latin typeface="Times New Roman"/>
                <a:cs typeface="Times New Roman"/>
              </a:rPr>
              <a:t>but is accepted by natural or  legal persons as a means of </a:t>
            </a:r>
            <a:r>
              <a:rPr sz="900" spc="-5" dirty="0">
                <a:latin typeface="Times New Roman"/>
                <a:cs typeface="Times New Roman"/>
              </a:rPr>
              <a:t>payment </a:t>
            </a:r>
            <a:r>
              <a:rPr sz="900" dirty="0">
                <a:latin typeface="Times New Roman"/>
                <a:cs typeface="Times New Roman"/>
              </a:rPr>
              <a:t>and can be </a:t>
            </a:r>
            <a:r>
              <a:rPr sz="900" spc="-5" dirty="0">
                <a:latin typeface="Times New Roman"/>
                <a:cs typeface="Times New Roman"/>
              </a:rPr>
              <a:t>transferred, stored </a:t>
            </a:r>
            <a:r>
              <a:rPr sz="900" dirty="0">
                <a:latin typeface="Times New Roman"/>
                <a:cs typeface="Times New Roman"/>
              </a:rPr>
              <a:t>or traded  </a:t>
            </a:r>
            <a:r>
              <a:rPr sz="900" spc="-5" dirty="0">
                <a:latin typeface="Times New Roman"/>
                <a:cs typeface="Times New Roman"/>
              </a:rPr>
              <a:t>electronically.”</a:t>
            </a:r>
            <a:endParaRPr sz="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4614" y="1749551"/>
            <a:ext cx="4120515" cy="559435"/>
          </a:xfrm>
          <a:custGeom>
            <a:avLst/>
            <a:gdLst/>
            <a:ahLst/>
            <a:cxnLst/>
            <a:rect l="l" t="t" r="r" b="b"/>
            <a:pathLst>
              <a:path w="4120515" h="559435">
                <a:moveTo>
                  <a:pt x="4120134" y="0"/>
                </a:moveTo>
                <a:lnTo>
                  <a:pt x="0" y="0"/>
                </a:lnTo>
                <a:lnTo>
                  <a:pt x="0" y="559307"/>
                </a:lnTo>
                <a:lnTo>
                  <a:pt x="4120134" y="559307"/>
                </a:lnTo>
                <a:lnTo>
                  <a:pt x="4120134" y="556259"/>
                </a:lnTo>
                <a:lnTo>
                  <a:pt x="5334" y="556259"/>
                </a:lnTo>
                <a:lnTo>
                  <a:pt x="2286" y="553974"/>
                </a:lnTo>
                <a:lnTo>
                  <a:pt x="5334" y="553974"/>
                </a:lnTo>
                <a:lnTo>
                  <a:pt x="5334" y="4572"/>
                </a:lnTo>
                <a:lnTo>
                  <a:pt x="2286" y="4572"/>
                </a:lnTo>
                <a:lnTo>
                  <a:pt x="5334" y="2286"/>
                </a:lnTo>
                <a:lnTo>
                  <a:pt x="4120134" y="2286"/>
                </a:lnTo>
                <a:lnTo>
                  <a:pt x="4120134" y="0"/>
                </a:lnTo>
                <a:close/>
              </a:path>
              <a:path w="4120515" h="559435">
                <a:moveTo>
                  <a:pt x="5334" y="553974"/>
                </a:moveTo>
                <a:lnTo>
                  <a:pt x="2286" y="553974"/>
                </a:lnTo>
                <a:lnTo>
                  <a:pt x="5334" y="556259"/>
                </a:lnTo>
                <a:lnTo>
                  <a:pt x="5334" y="553974"/>
                </a:lnTo>
                <a:close/>
              </a:path>
              <a:path w="4120515" h="559435">
                <a:moveTo>
                  <a:pt x="4114800" y="553974"/>
                </a:moveTo>
                <a:lnTo>
                  <a:pt x="5334" y="553974"/>
                </a:lnTo>
                <a:lnTo>
                  <a:pt x="5334" y="556259"/>
                </a:lnTo>
                <a:lnTo>
                  <a:pt x="4114800" y="556259"/>
                </a:lnTo>
                <a:lnTo>
                  <a:pt x="4114800" y="553974"/>
                </a:lnTo>
                <a:close/>
              </a:path>
              <a:path w="4120515" h="559435">
                <a:moveTo>
                  <a:pt x="4114800" y="2286"/>
                </a:moveTo>
                <a:lnTo>
                  <a:pt x="4114800" y="556259"/>
                </a:lnTo>
                <a:lnTo>
                  <a:pt x="4117086" y="553974"/>
                </a:lnTo>
                <a:lnTo>
                  <a:pt x="4120134" y="553974"/>
                </a:lnTo>
                <a:lnTo>
                  <a:pt x="4120134" y="4572"/>
                </a:lnTo>
                <a:lnTo>
                  <a:pt x="4117086" y="4572"/>
                </a:lnTo>
                <a:lnTo>
                  <a:pt x="4114800" y="2286"/>
                </a:lnTo>
                <a:close/>
              </a:path>
              <a:path w="4120515" h="559435">
                <a:moveTo>
                  <a:pt x="4120134" y="553974"/>
                </a:moveTo>
                <a:lnTo>
                  <a:pt x="4117086" y="553974"/>
                </a:lnTo>
                <a:lnTo>
                  <a:pt x="4114800" y="556259"/>
                </a:lnTo>
                <a:lnTo>
                  <a:pt x="4120134" y="556259"/>
                </a:lnTo>
                <a:lnTo>
                  <a:pt x="4120134" y="553974"/>
                </a:lnTo>
                <a:close/>
              </a:path>
              <a:path w="4120515" h="559435">
                <a:moveTo>
                  <a:pt x="5334" y="2286"/>
                </a:moveTo>
                <a:lnTo>
                  <a:pt x="2286" y="4572"/>
                </a:lnTo>
                <a:lnTo>
                  <a:pt x="5334" y="4572"/>
                </a:lnTo>
                <a:lnTo>
                  <a:pt x="5334" y="2286"/>
                </a:lnTo>
                <a:close/>
              </a:path>
              <a:path w="4120515" h="559435">
                <a:moveTo>
                  <a:pt x="4114800" y="2286"/>
                </a:moveTo>
                <a:lnTo>
                  <a:pt x="5334" y="2286"/>
                </a:lnTo>
                <a:lnTo>
                  <a:pt x="5334" y="4572"/>
                </a:lnTo>
                <a:lnTo>
                  <a:pt x="4114800" y="4572"/>
                </a:lnTo>
                <a:lnTo>
                  <a:pt x="4114800" y="2286"/>
                </a:lnTo>
                <a:close/>
              </a:path>
              <a:path w="4120515" h="559435">
                <a:moveTo>
                  <a:pt x="4120134" y="2286"/>
                </a:moveTo>
                <a:lnTo>
                  <a:pt x="4114800" y="2286"/>
                </a:lnTo>
                <a:lnTo>
                  <a:pt x="4117086" y="4572"/>
                </a:lnTo>
                <a:lnTo>
                  <a:pt x="4120134" y="4572"/>
                </a:lnTo>
                <a:lnTo>
                  <a:pt x="4120134" y="2286"/>
                </a:lnTo>
                <a:close/>
              </a:path>
            </a:pathLst>
          </a:custGeom>
          <a:solidFill>
            <a:srgbClr val="5ED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1000" b="1" spc="-10" dirty="0">
                <a:latin typeface="Times New Roman"/>
                <a:cs typeface="Times New Roman"/>
              </a:rPr>
              <a:t>C</a:t>
            </a:r>
            <a:r>
              <a:rPr sz="800" b="1" spc="-10" dirty="0">
                <a:latin typeface="Times New Roman"/>
                <a:cs typeface="Times New Roman"/>
              </a:rPr>
              <a:t>RYPTO</a:t>
            </a:r>
            <a:r>
              <a:rPr sz="1000" b="1" spc="-10" dirty="0">
                <a:latin typeface="Times New Roman"/>
                <a:cs typeface="Times New Roman"/>
              </a:rPr>
              <a:t>-C</a:t>
            </a:r>
            <a:r>
              <a:rPr sz="800" b="1" spc="-10" dirty="0">
                <a:latin typeface="Times New Roman"/>
                <a:cs typeface="Times New Roman"/>
              </a:rPr>
              <a:t>URRENCY </a:t>
            </a:r>
            <a:r>
              <a:rPr sz="1000" b="1" dirty="0">
                <a:latin typeface="Times New Roman"/>
                <a:cs typeface="Times New Roman"/>
              </a:rPr>
              <a:t>: </a:t>
            </a:r>
            <a:r>
              <a:rPr sz="1000" b="1" spc="-5" dirty="0">
                <a:latin typeface="Times New Roman"/>
                <a:cs typeface="Times New Roman"/>
              </a:rPr>
              <a:t>A</a:t>
            </a:r>
            <a:r>
              <a:rPr sz="800" b="1" spc="-5" dirty="0">
                <a:latin typeface="Times New Roman"/>
                <a:cs typeface="Times New Roman"/>
              </a:rPr>
              <a:t>NONYMITY V</a:t>
            </a:r>
            <a:r>
              <a:rPr sz="1000" b="1" spc="-5" dirty="0">
                <a:latin typeface="Times New Roman"/>
                <a:cs typeface="Times New Roman"/>
              </a:rPr>
              <a:t>/</a:t>
            </a:r>
            <a:r>
              <a:rPr sz="800" b="1" spc="-5" dirty="0">
                <a:latin typeface="Times New Roman"/>
                <a:cs typeface="Times New Roman"/>
              </a:rPr>
              <a:t>S</a:t>
            </a:r>
            <a:r>
              <a:rPr sz="800" b="1" spc="5" dirty="0">
                <a:latin typeface="Times New Roman"/>
                <a:cs typeface="Times New Roman"/>
              </a:rPr>
              <a:t> </a:t>
            </a:r>
            <a:r>
              <a:rPr sz="800" b="1" spc="-25" dirty="0">
                <a:latin typeface="Times New Roman"/>
                <a:cs typeface="Times New Roman"/>
              </a:rPr>
              <a:t>PRIVACY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539115" indent="-172085">
              <a:lnSpc>
                <a:spcPct val="100000"/>
              </a:lnSpc>
              <a:buAutoNum type="arabicPeriod"/>
              <a:tabLst>
                <a:tab pos="539750" algn="l"/>
              </a:tabLst>
            </a:pPr>
            <a:r>
              <a:rPr sz="900" dirty="0">
                <a:latin typeface="Times New Roman"/>
                <a:cs typeface="Times New Roman"/>
              </a:rPr>
              <a:t>A transaction is “anonymous” if no one knows </a:t>
            </a:r>
            <a:r>
              <a:rPr sz="900" spc="-5" dirty="0">
                <a:latin typeface="Times New Roman"/>
                <a:cs typeface="Times New Roman"/>
              </a:rPr>
              <a:t>who </a:t>
            </a:r>
            <a:r>
              <a:rPr sz="900" dirty="0">
                <a:latin typeface="Times New Roman"/>
                <a:cs typeface="Times New Roman"/>
              </a:rPr>
              <a:t>you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are.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900" dirty="0">
              <a:latin typeface="Times New Roman"/>
              <a:cs typeface="Times New Roman"/>
            </a:endParaRPr>
          </a:p>
          <a:p>
            <a:pPr marL="539115" indent="-172085">
              <a:lnSpc>
                <a:spcPct val="100000"/>
              </a:lnSpc>
              <a:buAutoNum type="arabicPeriod"/>
              <a:tabLst>
                <a:tab pos="539750" algn="l"/>
              </a:tabLst>
            </a:pPr>
            <a:r>
              <a:rPr sz="900" dirty="0">
                <a:latin typeface="Times New Roman"/>
                <a:cs typeface="Times New Roman"/>
              </a:rPr>
              <a:t>A transaction is </a:t>
            </a:r>
            <a:r>
              <a:rPr sz="900" spc="-5" dirty="0">
                <a:latin typeface="Times New Roman"/>
                <a:cs typeface="Times New Roman"/>
              </a:rPr>
              <a:t>“private” </a:t>
            </a:r>
            <a:r>
              <a:rPr sz="900" dirty="0">
                <a:latin typeface="Times New Roman"/>
                <a:cs typeface="Times New Roman"/>
              </a:rPr>
              <a:t>if what you purchased &amp; for what amount, are</a:t>
            </a:r>
            <a:r>
              <a:rPr sz="900" spc="-14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unknown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71700" y="2368295"/>
            <a:ext cx="3543744" cy="2100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604352" y="5405207"/>
            <a:ext cx="4591685" cy="3443604"/>
            <a:chOff x="1604352" y="5405207"/>
            <a:chExt cx="4591685" cy="3443604"/>
          </a:xfrm>
          <a:pattFill prst="pct5">
            <a:fgClr>
              <a:schemeClr val="lt1"/>
            </a:fgClr>
            <a:bgClr>
              <a:schemeClr val="bg1"/>
            </a:bgClr>
          </a:pattFill>
        </p:grpSpPr>
        <p:sp>
          <p:nvSpPr>
            <p:cNvPr id="6" name="object 6"/>
            <p:cNvSpPr/>
            <p:nvPr/>
          </p:nvSpPr>
          <p:spPr>
            <a:xfrm>
              <a:off x="1604352" y="5405207"/>
              <a:ext cx="4459880" cy="13284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4755" y="8453627"/>
              <a:ext cx="1671066" cy="39471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grpFill/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75001" y="5626100"/>
            <a:ext cx="1536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M</a:t>
            </a:r>
            <a:r>
              <a:rPr sz="800" b="1" spc="-5" dirty="0">
                <a:latin typeface="Times New Roman"/>
                <a:cs typeface="Times New Roman"/>
              </a:rPr>
              <a:t>AIN 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RYPTO</a:t>
            </a:r>
            <a:r>
              <a:rPr sz="1000" b="1" spc="-5" dirty="0">
                <a:latin typeface="Times New Roman"/>
                <a:cs typeface="Times New Roman"/>
              </a:rPr>
              <a:t>-C</a:t>
            </a:r>
            <a:r>
              <a:rPr sz="800" b="1" spc="-5" dirty="0">
                <a:latin typeface="Times New Roman"/>
                <a:cs typeface="Times New Roman"/>
              </a:rPr>
              <a:t>URRENCIES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05000" y="6178296"/>
            <a:ext cx="4152900" cy="2411095"/>
            <a:chOff x="1905000" y="6178296"/>
            <a:chExt cx="4152900" cy="2411095"/>
          </a:xfrm>
        </p:grpSpPr>
        <p:sp>
          <p:nvSpPr>
            <p:cNvPr id="11" name="object 11"/>
            <p:cNvSpPr/>
            <p:nvPr/>
          </p:nvSpPr>
          <p:spPr>
            <a:xfrm>
              <a:off x="1905000" y="6178296"/>
              <a:ext cx="4152900" cy="186055"/>
            </a:xfrm>
            <a:custGeom>
              <a:avLst/>
              <a:gdLst/>
              <a:ahLst/>
              <a:cxnLst/>
              <a:rect l="l" t="t" r="r" b="b"/>
              <a:pathLst>
                <a:path w="4152900" h="186054">
                  <a:moveTo>
                    <a:pt x="4152900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4152900" y="185927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CEE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5000" y="6364224"/>
              <a:ext cx="4152900" cy="185420"/>
            </a:xfrm>
            <a:custGeom>
              <a:avLst/>
              <a:gdLst/>
              <a:ahLst/>
              <a:cxnLst/>
              <a:rect l="l" t="t" r="r" b="b"/>
              <a:pathLst>
                <a:path w="4152900" h="185420">
                  <a:moveTo>
                    <a:pt x="4152900" y="0"/>
                  </a:moveTo>
                  <a:lnTo>
                    <a:pt x="0" y="0"/>
                  </a:lnTo>
                  <a:lnTo>
                    <a:pt x="0" y="185165"/>
                  </a:lnTo>
                  <a:lnTo>
                    <a:pt x="4152900" y="185165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E8F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5000" y="6549390"/>
              <a:ext cx="4152900" cy="185420"/>
            </a:xfrm>
            <a:custGeom>
              <a:avLst/>
              <a:gdLst/>
              <a:ahLst/>
              <a:cxnLst/>
              <a:rect l="l" t="t" r="r" b="b"/>
              <a:pathLst>
                <a:path w="4152900" h="185420">
                  <a:moveTo>
                    <a:pt x="4152900" y="0"/>
                  </a:moveTo>
                  <a:lnTo>
                    <a:pt x="0" y="0"/>
                  </a:lnTo>
                  <a:lnTo>
                    <a:pt x="0" y="185165"/>
                  </a:lnTo>
                  <a:lnTo>
                    <a:pt x="4152900" y="185165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CEE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05000" y="6734556"/>
              <a:ext cx="4152900" cy="186055"/>
            </a:xfrm>
            <a:custGeom>
              <a:avLst/>
              <a:gdLst/>
              <a:ahLst/>
              <a:cxnLst/>
              <a:rect l="l" t="t" r="r" b="b"/>
              <a:pathLst>
                <a:path w="4152900" h="186054">
                  <a:moveTo>
                    <a:pt x="4152900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4152900" y="185928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E8F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05000" y="6920484"/>
              <a:ext cx="4152900" cy="185420"/>
            </a:xfrm>
            <a:custGeom>
              <a:avLst/>
              <a:gdLst/>
              <a:ahLst/>
              <a:cxnLst/>
              <a:rect l="l" t="t" r="r" b="b"/>
              <a:pathLst>
                <a:path w="4152900" h="185420">
                  <a:moveTo>
                    <a:pt x="4152900" y="0"/>
                  </a:moveTo>
                  <a:lnTo>
                    <a:pt x="0" y="0"/>
                  </a:lnTo>
                  <a:lnTo>
                    <a:pt x="0" y="185166"/>
                  </a:lnTo>
                  <a:lnTo>
                    <a:pt x="4152900" y="185166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CEE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5000" y="7105650"/>
              <a:ext cx="4152900" cy="185420"/>
            </a:xfrm>
            <a:custGeom>
              <a:avLst/>
              <a:gdLst/>
              <a:ahLst/>
              <a:cxnLst/>
              <a:rect l="l" t="t" r="r" b="b"/>
              <a:pathLst>
                <a:path w="4152900" h="185420">
                  <a:moveTo>
                    <a:pt x="4152900" y="0"/>
                  </a:moveTo>
                  <a:lnTo>
                    <a:pt x="0" y="0"/>
                  </a:lnTo>
                  <a:lnTo>
                    <a:pt x="0" y="185166"/>
                  </a:lnTo>
                  <a:lnTo>
                    <a:pt x="4152900" y="185166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E8F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05000" y="7290816"/>
              <a:ext cx="4152900" cy="186055"/>
            </a:xfrm>
            <a:custGeom>
              <a:avLst/>
              <a:gdLst/>
              <a:ahLst/>
              <a:cxnLst/>
              <a:rect l="l" t="t" r="r" b="b"/>
              <a:pathLst>
                <a:path w="4152900" h="186054">
                  <a:moveTo>
                    <a:pt x="4152900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4152900" y="185928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CEE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05000" y="7476744"/>
              <a:ext cx="4152900" cy="185420"/>
            </a:xfrm>
            <a:custGeom>
              <a:avLst/>
              <a:gdLst/>
              <a:ahLst/>
              <a:cxnLst/>
              <a:rect l="l" t="t" r="r" b="b"/>
              <a:pathLst>
                <a:path w="4152900" h="185420">
                  <a:moveTo>
                    <a:pt x="4152900" y="0"/>
                  </a:moveTo>
                  <a:lnTo>
                    <a:pt x="0" y="0"/>
                  </a:lnTo>
                  <a:lnTo>
                    <a:pt x="0" y="185165"/>
                  </a:lnTo>
                  <a:lnTo>
                    <a:pt x="4152900" y="185165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E8F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05000" y="7661910"/>
              <a:ext cx="4152900" cy="185420"/>
            </a:xfrm>
            <a:custGeom>
              <a:avLst/>
              <a:gdLst/>
              <a:ahLst/>
              <a:cxnLst/>
              <a:rect l="l" t="t" r="r" b="b"/>
              <a:pathLst>
                <a:path w="4152900" h="185420">
                  <a:moveTo>
                    <a:pt x="4152900" y="0"/>
                  </a:moveTo>
                  <a:lnTo>
                    <a:pt x="0" y="0"/>
                  </a:lnTo>
                  <a:lnTo>
                    <a:pt x="0" y="185166"/>
                  </a:lnTo>
                  <a:lnTo>
                    <a:pt x="4152900" y="185166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CEE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05000" y="7847076"/>
              <a:ext cx="4152900" cy="186055"/>
            </a:xfrm>
            <a:custGeom>
              <a:avLst/>
              <a:gdLst/>
              <a:ahLst/>
              <a:cxnLst/>
              <a:rect l="l" t="t" r="r" b="b"/>
              <a:pathLst>
                <a:path w="4152900" h="186054">
                  <a:moveTo>
                    <a:pt x="4152900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4152900" y="185928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E8F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05000" y="8033004"/>
              <a:ext cx="4152900" cy="185420"/>
            </a:xfrm>
            <a:custGeom>
              <a:avLst/>
              <a:gdLst/>
              <a:ahLst/>
              <a:cxnLst/>
              <a:rect l="l" t="t" r="r" b="b"/>
              <a:pathLst>
                <a:path w="4152900" h="185420">
                  <a:moveTo>
                    <a:pt x="4152900" y="0"/>
                  </a:moveTo>
                  <a:lnTo>
                    <a:pt x="0" y="0"/>
                  </a:lnTo>
                  <a:lnTo>
                    <a:pt x="0" y="185166"/>
                  </a:lnTo>
                  <a:lnTo>
                    <a:pt x="4152900" y="185166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CEE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05000" y="8218170"/>
              <a:ext cx="4152900" cy="185420"/>
            </a:xfrm>
            <a:custGeom>
              <a:avLst/>
              <a:gdLst/>
              <a:ahLst/>
              <a:cxnLst/>
              <a:rect l="l" t="t" r="r" b="b"/>
              <a:pathLst>
                <a:path w="4152900" h="185420">
                  <a:moveTo>
                    <a:pt x="4152900" y="0"/>
                  </a:moveTo>
                  <a:lnTo>
                    <a:pt x="0" y="0"/>
                  </a:lnTo>
                  <a:lnTo>
                    <a:pt x="0" y="185165"/>
                  </a:lnTo>
                  <a:lnTo>
                    <a:pt x="4152900" y="185165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E8F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05000" y="8403336"/>
              <a:ext cx="4152900" cy="186055"/>
            </a:xfrm>
            <a:custGeom>
              <a:avLst/>
              <a:gdLst/>
              <a:ahLst/>
              <a:cxnLst/>
              <a:rect l="l" t="t" r="r" b="b"/>
              <a:pathLst>
                <a:path w="4152900" h="186054">
                  <a:moveTo>
                    <a:pt x="4152900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4152900" y="185927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CEE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901825" y="5855080"/>
          <a:ext cx="4152900" cy="2731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17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0039">
                <a:tc>
                  <a:txBody>
                    <a:bodyPr/>
                    <a:lstStyle/>
                    <a:p>
                      <a:pPr marL="187960" marR="180975" indent="400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Crypto-  C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6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Symbol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6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Logo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61"/>
                    </a:solidFill>
                  </a:tcPr>
                </a:tc>
                <a:tc>
                  <a:txBody>
                    <a:bodyPr/>
                    <a:lstStyle/>
                    <a:p>
                      <a:pPr marL="120014" marR="113030" indent="82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Date of 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Release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61"/>
                    </a:solidFill>
                  </a:tcPr>
                </a:tc>
                <a:tc>
                  <a:txBody>
                    <a:bodyPr/>
                    <a:lstStyle/>
                    <a:p>
                      <a:pPr marL="234950" marR="125730" indent="-1016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ogramming 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Language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Bitcoin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BTC 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XBT,</a:t>
                      </a:r>
                      <a:r>
                        <a:rPr sz="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30" dirty="0">
                          <a:latin typeface="Times New Roman"/>
                          <a:cs typeface="Times New Roman"/>
                        </a:rPr>
                        <a:t>₿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2008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C++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165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Ethereum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ETH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2015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C++,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Go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165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Ripple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XRP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2013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C++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Litecoin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0" dirty="0">
                          <a:latin typeface="Times New Roman"/>
                          <a:cs typeface="Times New Roman"/>
                        </a:rPr>
                        <a:t>LTC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78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900" spc="-4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C++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Monero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XMR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2014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C++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Dash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NEO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2014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C++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Zcash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ZEC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2016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C++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Petro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XPD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2018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C++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Namecoin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NMC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900" spc="-4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C++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Swiftcoin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STC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78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900" spc="-4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Bytecoin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BCN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2012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Peercoin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PPC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2012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C++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Stellar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XLM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2014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C,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C++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3470147" y="5577078"/>
            <a:ext cx="2702560" cy="2990850"/>
            <a:chOff x="3470147" y="5577078"/>
            <a:chExt cx="2702560" cy="2990850"/>
          </a:xfrm>
        </p:grpSpPr>
        <p:sp>
          <p:nvSpPr>
            <p:cNvPr id="26" name="object 26"/>
            <p:cNvSpPr/>
            <p:nvPr/>
          </p:nvSpPr>
          <p:spPr>
            <a:xfrm>
              <a:off x="4110227" y="5577078"/>
              <a:ext cx="2062480" cy="189230"/>
            </a:xfrm>
            <a:custGeom>
              <a:avLst/>
              <a:gdLst/>
              <a:ahLst/>
              <a:cxnLst/>
              <a:rect l="l" t="t" r="r" b="b"/>
              <a:pathLst>
                <a:path w="2062479" h="189229">
                  <a:moveTo>
                    <a:pt x="2061971" y="0"/>
                  </a:moveTo>
                  <a:lnTo>
                    <a:pt x="762" y="0"/>
                  </a:lnTo>
                  <a:lnTo>
                    <a:pt x="0" y="762"/>
                  </a:lnTo>
                  <a:lnTo>
                    <a:pt x="0" y="188214"/>
                  </a:lnTo>
                  <a:lnTo>
                    <a:pt x="762" y="188976"/>
                  </a:lnTo>
                  <a:lnTo>
                    <a:pt x="2061971" y="188976"/>
                  </a:lnTo>
                  <a:lnTo>
                    <a:pt x="2061971" y="186690"/>
                  </a:lnTo>
                  <a:lnTo>
                    <a:pt x="4572" y="186690"/>
                  </a:lnTo>
                  <a:lnTo>
                    <a:pt x="2286" y="184404"/>
                  </a:lnTo>
                  <a:lnTo>
                    <a:pt x="4572" y="184404"/>
                  </a:lnTo>
                  <a:lnTo>
                    <a:pt x="4572" y="4572"/>
                  </a:lnTo>
                  <a:lnTo>
                    <a:pt x="2286" y="4572"/>
                  </a:lnTo>
                  <a:lnTo>
                    <a:pt x="4572" y="2286"/>
                  </a:lnTo>
                  <a:lnTo>
                    <a:pt x="2061971" y="2286"/>
                  </a:lnTo>
                  <a:lnTo>
                    <a:pt x="2061971" y="0"/>
                  </a:lnTo>
                  <a:close/>
                </a:path>
                <a:path w="2062479" h="189229">
                  <a:moveTo>
                    <a:pt x="4572" y="184404"/>
                  </a:moveTo>
                  <a:lnTo>
                    <a:pt x="2286" y="184404"/>
                  </a:lnTo>
                  <a:lnTo>
                    <a:pt x="4572" y="186690"/>
                  </a:lnTo>
                  <a:lnTo>
                    <a:pt x="4572" y="184404"/>
                  </a:lnTo>
                  <a:close/>
                </a:path>
                <a:path w="2062479" h="189229">
                  <a:moveTo>
                    <a:pt x="2061971" y="184404"/>
                  </a:moveTo>
                  <a:lnTo>
                    <a:pt x="4572" y="184404"/>
                  </a:lnTo>
                  <a:lnTo>
                    <a:pt x="4572" y="186690"/>
                  </a:lnTo>
                  <a:lnTo>
                    <a:pt x="2061971" y="186690"/>
                  </a:lnTo>
                  <a:lnTo>
                    <a:pt x="2061971" y="184404"/>
                  </a:lnTo>
                  <a:close/>
                </a:path>
                <a:path w="2062479" h="189229">
                  <a:moveTo>
                    <a:pt x="4572" y="2286"/>
                  </a:moveTo>
                  <a:lnTo>
                    <a:pt x="2286" y="4572"/>
                  </a:lnTo>
                  <a:lnTo>
                    <a:pt x="4572" y="4572"/>
                  </a:lnTo>
                  <a:lnTo>
                    <a:pt x="4572" y="2286"/>
                  </a:lnTo>
                  <a:close/>
                </a:path>
                <a:path w="2062479" h="189229">
                  <a:moveTo>
                    <a:pt x="2061971" y="2286"/>
                  </a:moveTo>
                  <a:lnTo>
                    <a:pt x="4572" y="2286"/>
                  </a:lnTo>
                  <a:lnTo>
                    <a:pt x="4572" y="4572"/>
                  </a:lnTo>
                  <a:lnTo>
                    <a:pt x="2061971" y="4572"/>
                  </a:lnTo>
                  <a:lnTo>
                    <a:pt x="2061971" y="2286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43299" y="6163056"/>
              <a:ext cx="213613" cy="190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05833" y="6735318"/>
              <a:ext cx="213372" cy="2125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43299" y="6547866"/>
              <a:ext cx="176860" cy="2057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39133" y="7109460"/>
              <a:ext cx="591743" cy="1737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43299" y="6933438"/>
              <a:ext cx="182752" cy="1722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99737" y="6310122"/>
              <a:ext cx="213448" cy="3223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50157" y="7276338"/>
              <a:ext cx="201155" cy="19583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99737" y="7443978"/>
              <a:ext cx="219506" cy="22021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70147" y="8416290"/>
              <a:ext cx="591464" cy="1516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43299" y="7647432"/>
              <a:ext cx="209550" cy="1783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43299" y="8033766"/>
              <a:ext cx="225551" cy="20955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05833" y="8209788"/>
              <a:ext cx="213296" cy="1920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05833" y="7847838"/>
              <a:ext cx="213537" cy="2225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145534" y="5585714"/>
            <a:ext cx="1866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https://coinmarketcap.com/all/views/all/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606296" y="5407152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8944" y="4595240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2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7701" y="1450339"/>
            <a:ext cx="17665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RYPTOCURRENCIES IN</a:t>
            </a:r>
            <a:r>
              <a:rPr sz="800" b="1" spc="4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F</a:t>
            </a:r>
            <a:r>
              <a:rPr sz="800" b="1" spc="-10" dirty="0">
                <a:latin typeface="Times New Roman"/>
                <a:cs typeface="Times New Roman"/>
              </a:rPr>
              <a:t>IGURES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9250" y="1832610"/>
            <a:ext cx="4552950" cy="1011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5717" y="1896871"/>
            <a:ext cx="184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590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6173" y="1896871"/>
            <a:ext cx="184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796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5002" y="1896871"/>
            <a:ext cx="2705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1,128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6502" y="1896871"/>
            <a:ext cx="2705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1,345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8002" y="1896871"/>
            <a:ext cx="2705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2,018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5614" y="2664206"/>
            <a:ext cx="317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140B$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8214" y="2664206"/>
            <a:ext cx="317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850B$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9714" y="2664206"/>
            <a:ext cx="317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185B$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86200" y="3286505"/>
            <a:ext cx="1721485" cy="1168400"/>
            <a:chOff x="3886200" y="3286505"/>
            <a:chExt cx="1721485" cy="1168400"/>
          </a:xfrm>
        </p:grpSpPr>
        <p:sp>
          <p:nvSpPr>
            <p:cNvPr id="14" name="object 14"/>
            <p:cNvSpPr/>
            <p:nvPr/>
          </p:nvSpPr>
          <p:spPr>
            <a:xfrm>
              <a:off x="3886200" y="3815805"/>
              <a:ext cx="121158" cy="1206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38650" y="3286505"/>
              <a:ext cx="1169035" cy="1168400"/>
            </a:xfrm>
            <a:custGeom>
              <a:avLst/>
              <a:gdLst/>
              <a:ahLst/>
              <a:cxnLst/>
              <a:rect l="l" t="t" r="r" b="b"/>
              <a:pathLst>
                <a:path w="1169035" h="1168400">
                  <a:moveTo>
                    <a:pt x="1168908" y="598932"/>
                  </a:moveTo>
                  <a:lnTo>
                    <a:pt x="1168781" y="581406"/>
                  </a:lnTo>
                  <a:lnTo>
                    <a:pt x="1168146" y="569214"/>
                  </a:lnTo>
                  <a:lnTo>
                    <a:pt x="1168146" y="553974"/>
                  </a:lnTo>
                  <a:lnTo>
                    <a:pt x="1163548" y="506260"/>
                  </a:lnTo>
                  <a:lnTo>
                    <a:pt x="1155319" y="459803"/>
                  </a:lnTo>
                  <a:lnTo>
                    <a:pt x="1143584" y="414731"/>
                  </a:lnTo>
                  <a:lnTo>
                    <a:pt x="1128509" y="371195"/>
                  </a:lnTo>
                  <a:lnTo>
                    <a:pt x="1110234" y="329349"/>
                  </a:lnTo>
                  <a:lnTo>
                    <a:pt x="1088885" y="289318"/>
                  </a:lnTo>
                  <a:lnTo>
                    <a:pt x="1064641" y="251269"/>
                  </a:lnTo>
                  <a:lnTo>
                    <a:pt x="1037628" y="215315"/>
                  </a:lnTo>
                  <a:lnTo>
                    <a:pt x="1007999" y="181622"/>
                  </a:lnTo>
                  <a:lnTo>
                    <a:pt x="975893" y="150329"/>
                  </a:lnTo>
                  <a:lnTo>
                    <a:pt x="941451" y="121564"/>
                  </a:lnTo>
                  <a:lnTo>
                    <a:pt x="904836" y="95478"/>
                  </a:lnTo>
                  <a:lnTo>
                    <a:pt x="866178" y="72224"/>
                  </a:lnTo>
                  <a:lnTo>
                    <a:pt x="825639" y="51943"/>
                  </a:lnTo>
                  <a:lnTo>
                    <a:pt x="783361" y="34759"/>
                  </a:lnTo>
                  <a:lnTo>
                    <a:pt x="739470" y="20840"/>
                  </a:lnTo>
                  <a:lnTo>
                    <a:pt x="702271" y="12192"/>
                  </a:lnTo>
                  <a:lnTo>
                    <a:pt x="647496" y="3314"/>
                  </a:lnTo>
                  <a:lnTo>
                    <a:pt x="599694" y="0"/>
                  </a:lnTo>
                  <a:lnTo>
                    <a:pt x="569214" y="0"/>
                  </a:lnTo>
                  <a:lnTo>
                    <a:pt x="519988" y="3340"/>
                  </a:lnTo>
                  <a:lnTo>
                    <a:pt x="471919" y="10706"/>
                  </a:lnTo>
                  <a:lnTo>
                    <a:pt x="425157" y="21920"/>
                  </a:lnTo>
                  <a:lnTo>
                    <a:pt x="379882" y="36817"/>
                  </a:lnTo>
                  <a:lnTo>
                    <a:pt x="336283" y="55245"/>
                  </a:lnTo>
                  <a:lnTo>
                    <a:pt x="294538" y="77025"/>
                  </a:lnTo>
                  <a:lnTo>
                    <a:pt x="254800" y="101993"/>
                  </a:lnTo>
                  <a:lnTo>
                    <a:pt x="217284" y="129984"/>
                  </a:lnTo>
                  <a:lnTo>
                    <a:pt x="182130" y="160820"/>
                  </a:lnTo>
                  <a:lnTo>
                    <a:pt x="149555" y="194360"/>
                  </a:lnTo>
                  <a:lnTo>
                    <a:pt x="119697" y="230416"/>
                  </a:lnTo>
                  <a:lnTo>
                    <a:pt x="92760" y="268833"/>
                  </a:lnTo>
                  <a:lnTo>
                    <a:pt x="68922" y="309435"/>
                  </a:lnTo>
                  <a:lnTo>
                    <a:pt x="48336" y="352069"/>
                  </a:lnTo>
                  <a:lnTo>
                    <a:pt x="31216" y="396557"/>
                  </a:lnTo>
                  <a:lnTo>
                    <a:pt x="17703" y="442734"/>
                  </a:lnTo>
                  <a:lnTo>
                    <a:pt x="8001" y="490435"/>
                  </a:lnTo>
                  <a:lnTo>
                    <a:pt x="2286" y="539496"/>
                  </a:lnTo>
                  <a:lnTo>
                    <a:pt x="762" y="569214"/>
                  </a:lnTo>
                  <a:lnTo>
                    <a:pt x="762" y="581406"/>
                  </a:lnTo>
                  <a:lnTo>
                    <a:pt x="0" y="582168"/>
                  </a:lnTo>
                  <a:lnTo>
                    <a:pt x="76" y="585978"/>
                  </a:lnTo>
                  <a:lnTo>
                    <a:pt x="762" y="598932"/>
                  </a:lnTo>
                  <a:lnTo>
                    <a:pt x="762" y="614172"/>
                  </a:lnTo>
                  <a:lnTo>
                    <a:pt x="7683" y="676579"/>
                  </a:lnTo>
                  <a:lnTo>
                    <a:pt x="16827" y="722528"/>
                  </a:lnTo>
                  <a:lnTo>
                    <a:pt x="29552" y="767105"/>
                  </a:lnTo>
                  <a:lnTo>
                    <a:pt x="45681" y="810145"/>
                  </a:lnTo>
                  <a:lnTo>
                    <a:pt x="65062" y="851509"/>
                  </a:lnTo>
                  <a:lnTo>
                    <a:pt x="87515" y="891044"/>
                  </a:lnTo>
                  <a:lnTo>
                    <a:pt x="112890" y="928585"/>
                  </a:lnTo>
                  <a:lnTo>
                    <a:pt x="141008" y="963980"/>
                  </a:lnTo>
                  <a:lnTo>
                    <a:pt x="171742" y="997115"/>
                  </a:lnTo>
                  <a:lnTo>
                    <a:pt x="204838" y="1027747"/>
                  </a:lnTo>
                  <a:lnTo>
                    <a:pt x="240220" y="1055801"/>
                  </a:lnTo>
                  <a:lnTo>
                    <a:pt x="277685" y="1081112"/>
                  </a:lnTo>
                  <a:lnTo>
                    <a:pt x="317068" y="1103503"/>
                  </a:lnTo>
                  <a:lnTo>
                    <a:pt x="358203" y="1122832"/>
                  </a:lnTo>
                  <a:lnTo>
                    <a:pt x="400939" y="1138936"/>
                  </a:lnTo>
                  <a:lnTo>
                    <a:pt x="445084" y="1151686"/>
                  </a:lnTo>
                  <a:lnTo>
                    <a:pt x="490499" y="1160907"/>
                  </a:lnTo>
                  <a:lnTo>
                    <a:pt x="537006" y="1166444"/>
                  </a:lnTo>
                  <a:lnTo>
                    <a:pt x="584454" y="1168146"/>
                  </a:lnTo>
                  <a:lnTo>
                    <a:pt x="599694" y="1168146"/>
                  </a:lnTo>
                  <a:lnTo>
                    <a:pt x="614934" y="1167384"/>
                  </a:lnTo>
                  <a:lnTo>
                    <a:pt x="664210" y="1162786"/>
                  </a:lnTo>
                  <a:lnTo>
                    <a:pt x="706691" y="1155192"/>
                  </a:lnTo>
                  <a:lnTo>
                    <a:pt x="712190" y="1154214"/>
                  </a:lnTo>
                  <a:lnTo>
                    <a:pt x="758710" y="1141831"/>
                  </a:lnTo>
                  <a:lnTo>
                    <a:pt x="803617" y="1125816"/>
                  </a:lnTo>
                  <a:lnTo>
                    <a:pt x="846721" y="1106347"/>
                  </a:lnTo>
                  <a:lnTo>
                    <a:pt x="887857" y="1083564"/>
                  </a:lnTo>
                  <a:lnTo>
                    <a:pt x="926884" y="1057656"/>
                  </a:lnTo>
                  <a:lnTo>
                    <a:pt x="963599" y="1028776"/>
                  </a:lnTo>
                  <a:lnTo>
                    <a:pt x="997889" y="997089"/>
                  </a:lnTo>
                  <a:lnTo>
                    <a:pt x="1029512" y="962825"/>
                  </a:lnTo>
                  <a:lnTo>
                    <a:pt x="1058354" y="926071"/>
                  </a:lnTo>
                  <a:lnTo>
                    <a:pt x="1084249" y="887031"/>
                  </a:lnTo>
                  <a:lnTo>
                    <a:pt x="1107008" y="845870"/>
                  </a:lnTo>
                  <a:lnTo>
                    <a:pt x="1126490" y="802767"/>
                  </a:lnTo>
                  <a:lnTo>
                    <a:pt x="1142504" y="757872"/>
                  </a:lnTo>
                  <a:lnTo>
                    <a:pt x="1154899" y="711365"/>
                  </a:lnTo>
                  <a:lnTo>
                    <a:pt x="1163497" y="663409"/>
                  </a:lnTo>
                  <a:lnTo>
                    <a:pt x="1168146" y="614172"/>
                  </a:lnTo>
                  <a:lnTo>
                    <a:pt x="1168908" y="59893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03826" y="3785108"/>
            <a:ext cx="647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275" marR="5080" indent="-16891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~30 </a:t>
            </a:r>
            <a:r>
              <a:rPr sz="900" spc="-5" dirty="0">
                <a:latin typeface="Times New Roman"/>
                <a:cs typeface="Times New Roman"/>
              </a:rPr>
              <a:t>Trillion</a:t>
            </a:r>
            <a:r>
              <a:rPr sz="900" spc="-1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$  </a:t>
            </a:r>
            <a:r>
              <a:rPr sz="900" spc="-5" dirty="0">
                <a:latin typeface="Times New Roman"/>
                <a:cs typeface="Times New Roman"/>
              </a:rPr>
              <a:t>NYSE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40070" y="3969508"/>
            <a:ext cx="650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35255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~251B$  </a:t>
            </a:r>
            <a:r>
              <a:rPr sz="900" dirty="0">
                <a:latin typeface="Times New Roman"/>
                <a:cs typeface="Times New Roman"/>
              </a:rPr>
              <a:t>Cr</a:t>
            </a:r>
            <a:r>
              <a:rPr sz="900" spc="10" dirty="0">
                <a:latin typeface="Times New Roman"/>
                <a:cs typeface="Times New Roman"/>
              </a:rPr>
              <a:t>y</a:t>
            </a:r>
            <a:r>
              <a:rPr sz="900" dirty="0">
                <a:latin typeface="Times New Roman"/>
                <a:cs typeface="Times New Roman"/>
              </a:rPr>
              <a:t>ptomarket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70888" y="3960876"/>
            <a:ext cx="883285" cy="327660"/>
          </a:xfrm>
          <a:custGeom>
            <a:avLst/>
            <a:gdLst/>
            <a:ahLst/>
            <a:cxnLst/>
            <a:rect l="l" t="t" r="r" b="b"/>
            <a:pathLst>
              <a:path w="883285" h="327660">
                <a:moveTo>
                  <a:pt x="881634" y="0"/>
                </a:moveTo>
                <a:lnTo>
                  <a:pt x="762" y="0"/>
                </a:lnTo>
                <a:lnTo>
                  <a:pt x="0" y="762"/>
                </a:lnTo>
                <a:lnTo>
                  <a:pt x="0" y="326898"/>
                </a:lnTo>
                <a:lnTo>
                  <a:pt x="762" y="327660"/>
                </a:lnTo>
                <a:lnTo>
                  <a:pt x="881634" y="327660"/>
                </a:lnTo>
                <a:lnTo>
                  <a:pt x="883158" y="326898"/>
                </a:lnTo>
                <a:lnTo>
                  <a:pt x="883158" y="325374"/>
                </a:lnTo>
                <a:lnTo>
                  <a:pt x="4572" y="325374"/>
                </a:lnTo>
                <a:lnTo>
                  <a:pt x="2286" y="323088"/>
                </a:lnTo>
                <a:lnTo>
                  <a:pt x="4572" y="323088"/>
                </a:lnTo>
                <a:lnTo>
                  <a:pt x="4572" y="4572"/>
                </a:lnTo>
                <a:lnTo>
                  <a:pt x="2286" y="4572"/>
                </a:lnTo>
                <a:lnTo>
                  <a:pt x="4572" y="2286"/>
                </a:lnTo>
                <a:lnTo>
                  <a:pt x="883158" y="2286"/>
                </a:lnTo>
                <a:lnTo>
                  <a:pt x="883158" y="762"/>
                </a:lnTo>
                <a:lnTo>
                  <a:pt x="881634" y="0"/>
                </a:lnTo>
                <a:close/>
              </a:path>
              <a:path w="883285" h="327660">
                <a:moveTo>
                  <a:pt x="4572" y="323088"/>
                </a:moveTo>
                <a:lnTo>
                  <a:pt x="2286" y="323088"/>
                </a:lnTo>
                <a:lnTo>
                  <a:pt x="4572" y="325374"/>
                </a:lnTo>
                <a:lnTo>
                  <a:pt x="4572" y="323088"/>
                </a:lnTo>
                <a:close/>
              </a:path>
              <a:path w="883285" h="327660">
                <a:moveTo>
                  <a:pt x="877824" y="323088"/>
                </a:moveTo>
                <a:lnTo>
                  <a:pt x="4572" y="323088"/>
                </a:lnTo>
                <a:lnTo>
                  <a:pt x="4572" y="325374"/>
                </a:lnTo>
                <a:lnTo>
                  <a:pt x="877824" y="325374"/>
                </a:lnTo>
                <a:lnTo>
                  <a:pt x="877824" y="323088"/>
                </a:lnTo>
                <a:close/>
              </a:path>
              <a:path w="883285" h="327660">
                <a:moveTo>
                  <a:pt x="877824" y="2286"/>
                </a:moveTo>
                <a:lnTo>
                  <a:pt x="877824" y="325374"/>
                </a:lnTo>
                <a:lnTo>
                  <a:pt x="880110" y="323088"/>
                </a:lnTo>
                <a:lnTo>
                  <a:pt x="883158" y="323088"/>
                </a:lnTo>
                <a:lnTo>
                  <a:pt x="883158" y="4572"/>
                </a:lnTo>
                <a:lnTo>
                  <a:pt x="880110" y="4572"/>
                </a:lnTo>
                <a:lnTo>
                  <a:pt x="877824" y="2286"/>
                </a:lnTo>
                <a:close/>
              </a:path>
              <a:path w="883285" h="327660">
                <a:moveTo>
                  <a:pt x="883158" y="323088"/>
                </a:moveTo>
                <a:lnTo>
                  <a:pt x="880110" y="323088"/>
                </a:lnTo>
                <a:lnTo>
                  <a:pt x="877824" y="325374"/>
                </a:lnTo>
                <a:lnTo>
                  <a:pt x="883158" y="325374"/>
                </a:lnTo>
                <a:lnTo>
                  <a:pt x="883158" y="323088"/>
                </a:lnTo>
                <a:close/>
              </a:path>
              <a:path w="883285" h="327660">
                <a:moveTo>
                  <a:pt x="4572" y="2286"/>
                </a:moveTo>
                <a:lnTo>
                  <a:pt x="2286" y="4572"/>
                </a:lnTo>
                <a:lnTo>
                  <a:pt x="4572" y="4572"/>
                </a:lnTo>
                <a:lnTo>
                  <a:pt x="4572" y="2286"/>
                </a:lnTo>
                <a:close/>
              </a:path>
              <a:path w="883285" h="327660">
                <a:moveTo>
                  <a:pt x="877824" y="2286"/>
                </a:moveTo>
                <a:lnTo>
                  <a:pt x="4572" y="2286"/>
                </a:lnTo>
                <a:lnTo>
                  <a:pt x="4572" y="4572"/>
                </a:lnTo>
                <a:lnTo>
                  <a:pt x="877824" y="4572"/>
                </a:lnTo>
                <a:lnTo>
                  <a:pt x="877824" y="2286"/>
                </a:lnTo>
                <a:close/>
              </a:path>
              <a:path w="883285" h="327660">
                <a:moveTo>
                  <a:pt x="883158" y="2286"/>
                </a:moveTo>
                <a:lnTo>
                  <a:pt x="877824" y="2286"/>
                </a:lnTo>
                <a:lnTo>
                  <a:pt x="880110" y="4572"/>
                </a:lnTo>
                <a:lnTo>
                  <a:pt x="883158" y="4572"/>
                </a:lnTo>
                <a:lnTo>
                  <a:pt x="883158" y="2286"/>
                </a:lnTo>
                <a:close/>
              </a:path>
            </a:pathLst>
          </a:custGeom>
          <a:solidFill>
            <a:srgbClr val="35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18894" y="3969511"/>
            <a:ext cx="702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Capital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Market  </a:t>
            </a:r>
            <a:r>
              <a:rPr sz="900" spc="-25" dirty="0">
                <a:latin typeface="Times New Roman"/>
                <a:cs typeface="Times New Roman"/>
              </a:rPr>
              <a:t>Value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68017" y="1842007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# of  Cr</a:t>
            </a:r>
            <a:r>
              <a:rPr sz="900" spc="10" dirty="0">
                <a:latin typeface="Times New Roman"/>
                <a:cs typeface="Times New Roman"/>
              </a:rPr>
              <a:t>y</a:t>
            </a:r>
            <a:r>
              <a:rPr sz="900" dirty="0">
                <a:latin typeface="Times New Roman"/>
                <a:cs typeface="Times New Roman"/>
              </a:rPr>
              <a:t>ptos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19250" y="2576322"/>
            <a:ext cx="462915" cy="328930"/>
          </a:xfrm>
          <a:custGeom>
            <a:avLst/>
            <a:gdLst/>
            <a:ahLst/>
            <a:cxnLst/>
            <a:rect l="l" t="t" r="r" b="b"/>
            <a:pathLst>
              <a:path w="462914" h="328930">
                <a:moveTo>
                  <a:pt x="461009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326897"/>
                </a:lnTo>
                <a:lnTo>
                  <a:pt x="1524" y="328421"/>
                </a:lnTo>
                <a:lnTo>
                  <a:pt x="461009" y="328421"/>
                </a:lnTo>
                <a:lnTo>
                  <a:pt x="462534" y="326897"/>
                </a:lnTo>
                <a:lnTo>
                  <a:pt x="462534" y="325373"/>
                </a:lnTo>
                <a:lnTo>
                  <a:pt x="5334" y="325373"/>
                </a:lnTo>
                <a:lnTo>
                  <a:pt x="3048" y="323087"/>
                </a:lnTo>
                <a:lnTo>
                  <a:pt x="5334" y="323087"/>
                </a:lnTo>
                <a:lnTo>
                  <a:pt x="5334" y="4571"/>
                </a:lnTo>
                <a:lnTo>
                  <a:pt x="3048" y="4571"/>
                </a:lnTo>
                <a:lnTo>
                  <a:pt x="5334" y="2285"/>
                </a:lnTo>
                <a:lnTo>
                  <a:pt x="462534" y="2285"/>
                </a:lnTo>
                <a:lnTo>
                  <a:pt x="462534" y="1523"/>
                </a:lnTo>
                <a:lnTo>
                  <a:pt x="461009" y="0"/>
                </a:lnTo>
                <a:close/>
              </a:path>
              <a:path w="462914" h="328930">
                <a:moveTo>
                  <a:pt x="5334" y="323087"/>
                </a:moveTo>
                <a:lnTo>
                  <a:pt x="3048" y="323087"/>
                </a:lnTo>
                <a:lnTo>
                  <a:pt x="5334" y="325373"/>
                </a:lnTo>
                <a:lnTo>
                  <a:pt x="5334" y="323087"/>
                </a:lnTo>
                <a:close/>
              </a:path>
              <a:path w="462914" h="328930">
                <a:moveTo>
                  <a:pt x="457200" y="323087"/>
                </a:moveTo>
                <a:lnTo>
                  <a:pt x="5334" y="323087"/>
                </a:lnTo>
                <a:lnTo>
                  <a:pt x="5334" y="325373"/>
                </a:lnTo>
                <a:lnTo>
                  <a:pt x="457200" y="325373"/>
                </a:lnTo>
                <a:lnTo>
                  <a:pt x="457200" y="323087"/>
                </a:lnTo>
                <a:close/>
              </a:path>
              <a:path w="462914" h="328930">
                <a:moveTo>
                  <a:pt x="457200" y="2285"/>
                </a:moveTo>
                <a:lnTo>
                  <a:pt x="457200" y="325373"/>
                </a:lnTo>
                <a:lnTo>
                  <a:pt x="460248" y="323087"/>
                </a:lnTo>
                <a:lnTo>
                  <a:pt x="462534" y="323087"/>
                </a:lnTo>
                <a:lnTo>
                  <a:pt x="462534" y="4571"/>
                </a:lnTo>
                <a:lnTo>
                  <a:pt x="460248" y="4571"/>
                </a:lnTo>
                <a:lnTo>
                  <a:pt x="457200" y="2285"/>
                </a:lnTo>
                <a:close/>
              </a:path>
              <a:path w="462914" h="328930">
                <a:moveTo>
                  <a:pt x="462534" y="323087"/>
                </a:moveTo>
                <a:lnTo>
                  <a:pt x="460248" y="323087"/>
                </a:lnTo>
                <a:lnTo>
                  <a:pt x="457200" y="325373"/>
                </a:lnTo>
                <a:lnTo>
                  <a:pt x="462534" y="325373"/>
                </a:lnTo>
                <a:lnTo>
                  <a:pt x="462534" y="323087"/>
                </a:lnTo>
                <a:close/>
              </a:path>
              <a:path w="462914" h="328930">
                <a:moveTo>
                  <a:pt x="5334" y="2285"/>
                </a:moveTo>
                <a:lnTo>
                  <a:pt x="3048" y="4571"/>
                </a:lnTo>
                <a:lnTo>
                  <a:pt x="5334" y="4571"/>
                </a:lnTo>
                <a:lnTo>
                  <a:pt x="5334" y="2285"/>
                </a:lnTo>
                <a:close/>
              </a:path>
              <a:path w="462914" h="328930">
                <a:moveTo>
                  <a:pt x="457200" y="2285"/>
                </a:moveTo>
                <a:lnTo>
                  <a:pt x="5334" y="2285"/>
                </a:lnTo>
                <a:lnTo>
                  <a:pt x="5334" y="4571"/>
                </a:lnTo>
                <a:lnTo>
                  <a:pt x="457200" y="4571"/>
                </a:lnTo>
                <a:lnTo>
                  <a:pt x="457200" y="2285"/>
                </a:lnTo>
                <a:close/>
              </a:path>
              <a:path w="462914" h="328930">
                <a:moveTo>
                  <a:pt x="462534" y="2285"/>
                </a:moveTo>
                <a:lnTo>
                  <a:pt x="457200" y="2285"/>
                </a:lnTo>
                <a:lnTo>
                  <a:pt x="460248" y="4571"/>
                </a:lnTo>
                <a:lnTo>
                  <a:pt x="462534" y="4571"/>
                </a:lnTo>
                <a:lnTo>
                  <a:pt x="462534" y="2285"/>
                </a:lnTo>
                <a:close/>
              </a:path>
            </a:pathLst>
          </a:custGeom>
          <a:solidFill>
            <a:srgbClr val="35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68017" y="2585719"/>
            <a:ext cx="344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Capital  </a:t>
            </a:r>
            <a:r>
              <a:rPr sz="900" spc="-5" dirty="0">
                <a:latin typeface="Times New Roman"/>
                <a:cs typeface="Times New Roman"/>
              </a:rPr>
              <a:t>M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-5" dirty="0">
                <a:latin typeface="Times New Roman"/>
                <a:cs typeface="Times New Roman"/>
              </a:rPr>
              <a:t>rk</a:t>
            </a:r>
            <a:r>
              <a:rPr sz="900" dirty="0">
                <a:latin typeface="Times New Roman"/>
                <a:cs typeface="Times New Roman"/>
              </a:rPr>
              <a:t>et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64073" y="1892300"/>
            <a:ext cx="2565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2,</a:t>
            </a:r>
            <a:r>
              <a:rPr sz="900" spc="-40" dirty="0">
                <a:latin typeface="Times New Roman"/>
                <a:cs typeface="Times New Roman"/>
              </a:rPr>
              <a:t>111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41214" y="2659633"/>
            <a:ext cx="317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141B$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70176" y="2296159"/>
            <a:ext cx="39477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98805" algn="l"/>
              </a:tabLst>
            </a:pPr>
            <a:r>
              <a:rPr sz="900" spc="-5" dirty="0">
                <a:latin typeface="Times New Roman"/>
                <a:cs typeface="Times New Roman"/>
              </a:rPr>
              <a:t>Feb. </a:t>
            </a:r>
            <a:r>
              <a:rPr sz="900" dirty="0">
                <a:latin typeface="Times New Roman"/>
                <a:cs typeface="Times New Roman"/>
              </a:rPr>
              <a:t>2017	</a:t>
            </a:r>
            <a:r>
              <a:rPr sz="900" spc="-5" dirty="0">
                <a:latin typeface="Times New Roman"/>
                <a:cs typeface="Times New Roman"/>
              </a:rPr>
              <a:t>May </a:t>
            </a:r>
            <a:r>
              <a:rPr sz="900" dirty="0">
                <a:latin typeface="Times New Roman"/>
                <a:cs typeface="Times New Roman"/>
              </a:rPr>
              <a:t>2017 </a:t>
            </a:r>
            <a:r>
              <a:rPr sz="900" spc="-5" dirty="0">
                <a:latin typeface="Times New Roman"/>
                <a:cs typeface="Times New Roman"/>
              </a:rPr>
              <a:t>Sept. </a:t>
            </a:r>
            <a:r>
              <a:rPr sz="900" dirty="0">
                <a:latin typeface="Times New Roman"/>
                <a:cs typeface="Times New Roman"/>
              </a:rPr>
              <a:t>2017 </a:t>
            </a:r>
            <a:r>
              <a:rPr sz="900" spc="-5" dirty="0">
                <a:latin typeface="Times New Roman"/>
                <a:cs typeface="Times New Roman"/>
              </a:rPr>
              <a:t>Jan. </a:t>
            </a:r>
            <a:r>
              <a:rPr sz="900" dirty="0">
                <a:latin typeface="Times New Roman"/>
                <a:cs typeface="Times New Roman"/>
              </a:rPr>
              <a:t>2018 </a:t>
            </a:r>
            <a:r>
              <a:rPr sz="900" spc="-20" dirty="0">
                <a:latin typeface="Times New Roman"/>
                <a:cs typeface="Times New Roman"/>
              </a:rPr>
              <a:t>Nov. </a:t>
            </a:r>
            <a:r>
              <a:rPr sz="900" dirty="0">
                <a:latin typeface="Times New Roman"/>
                <a:cs typeface="Times New Roman"/>
              </a:rPr>
              <a:t>2018 </a:t>
            </a:r>
            <a:r>
              <a:rPr sz="900" spc="-15" dirty="0">
                <a:latin typeface="Times New Roman"/>
                <a:cs typeface="Times New Roman"/>
              </a:rPr>
              <a:t>Mar. </a:t>
            </a:r>
            <a:r>
              <a:rPr sz="900" spc="-5" dirty="0">
                <a:latin typeface="Times New Roman"/>
                <a:cs typeface="Times New Roman"/>
              </a:rPr>
              <a:t>2019 May</a:t>
            </a:r>
            <a:r>
              <a:rPr sz="900" spc="-1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2019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31002" y="1892300"/>
            <a:ext cx="2705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2,209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12714" y="2659633"/>
            <a:ext cx="317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251B$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1604352" y="5405207"/>
            <a:ext cx="4591685" cy="3443604"/>
            <a:chOff x="1604352" y="5405207"/>
            <a:chExt cx="4591685" cy="3443604"/>
          </a:xfrm>
        </p:grpSpPr>
        <p:sp>
          <p:nvSpPr>
            <p:cNvPr id="30" name="object 30"/>
            <p:cNvSpPr/>
            <p:nvPr/>
          </p:nvSpPr>
          <p:spPr>
            <a:xfrm>
              <a:off x="1604352" y="5405207"/>
              <a:ext cx="4459880" cy="1328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4755" y="8453627"/>
              <a:ext cx="1671066" cy="3947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218182" y="5597905"/>
            <a:ext cx="105854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dirty="0">
                <a:latin typeface="Times New Roman"/>
                <a:cs typeface="Times New Roman"/>
              </a:rPr>
              <a:t>-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H</a:t>
            </a:r>
            <a:r>
              <a:rPr sz="800" b="1" spc="-10" dirty="0">
                <a:latin typeface="Times New Roman"/>
                <a:cs typeface="Times New Roman"/>
              </a:rPr>
              <a:t>ISTORY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891283" y="6911340"/>
            <a:ext cx="691515" cy="189865"/>
            <a:chOff x="1891283" y="6911340"/>
            <a:chExt cx="691515" cy="189865"/>
          </a:xfrm>
        </p:grpSpPr>
        <p:sp>
          <p:nvSpPr>
            <p:cNvPr id="35" name="object 35"/>
            <p:cNvSpPr/>
            <p:nvPr/>
          </p:nvSpPr>
          <p:spPr>
            <a:xfrm>
              <a:off x="1893569" y="6913626"/>
              <a:ext cx="685800" cy="185420"/>
            </a:xfrm>
            <a:custGeom>
              <a:avLst/>
              <a:gdLst/>
              <a:ahLst/>
              <a:cxnLst/>
              <a:rect l="l" t="t" r="r" b="b"/>
              <a:pathLst>
                <a:path w="685800" h="185420">
                  <a:moveTo>
                    <a:pt x="685800" y="0"/>
                  </a:moveTo>
                  <a:lnTo>
                    <a:pt x="0" y="0"/>
                  </a:lnTo>
                  <a:lnTo>
                    <a:pt x="0" y="185166"/>
                  </a:lnTo>
                  <a:lnTo>
                    <a:pt x="685800" y="18516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94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91283" y="6911340"/>
              <a:ext cx="691515" cy="189865"/>
            </a:xfrm>
            <a:custGeom>
              <a:avLst/>
              <a:gdLst/>
              <a:ahLst/>
              <a:cxnLst/>
              <a:rect l="l" t="t" r="r" b="b"/>
              <a:pathLst>
                <a:path w="691514" h="189865">
                  <a:moveTo>
                    <a:pt x="689610" y="0"/>
                  </a:moveTo>
                  <a:lnTo>
                    <a:pt x="1524" y="0"/>
                  </a:lnTo>
                  <a:lnTo>
                    <a:pt x="0" y="1523"/>
                  </a:lnTo>
                  <a:lnTo>
                    <a:pt x="0" y="188213"/>
                  </a:lnTo>
                  <a:lnTo>
                    <a:pt x="1524" y="189737"/>
                  </a:lnTo>
                  <a:lnTo>
                    <a:pt x="689610" y="189737"/>
                  </a:lnTo>
                  <a:lnTo>
                    <a:pt x="691134" y="188213"/>
                  </a:lnTo>
                  <a:lnTo>
                    <a:pt x="691134" y="187451"/>
                  </a:lnTo>
                  <a:lnTo>
                    <a:pt x="5334" y="187451"/>
                  </a:lnTo>
                  <a:lnTo>
                    <a:pt x="2286" y="185165"/>
                  </a:lnTo>
                  <a:lnTo>
                    <a:pt x="5334" y="185165"/>
                  </a:lnTo>
                  <a:lnTo>
                    <a:pt x="5334" y="4571"/>
                  </a:lnTo>
                  <a:lnTo>
                    <a:pt x="2285" y="4571"/>
                  </a:lnTo>
                  <a:lnTo>
                    <a:pt x="5334" y="2285"/>
                  </a:lnTo>
                  <a:lnTo>
                    <a:pt x="691134" y="2285"/>
                  </a:lnTo>
                  <a:lnTo>
                    <a:pt x="691134" y="1523"/>
                  </a:lnTo>
                  <a:lnTo>
                    <a:pt x="689610" y="0"/>
                  </a:lnTo>
                  <a:close/>
                </a:path>
                <a:path w="691514" h="189865">
                  <a:moveTo>
                    <a:pt x="5334" y="185165"/>
                  </a:moveTo>
                  <a:lnTo>
                    <a:pt x="2286" y="185165"/>
                  </a:lnTo>
                  <a:lnTo>
                    <a:pt x="5334" y="187451"/>
                  </a:lnTo>
                  <a:lnTo>
                    <a:pt x="5334" y="185165"/>
                  </a:lnTo>
                  <a:close/>
                </a:path>
                <a:path w="691514" h="189865">
                  <a:moveTo>
                    <a:pt x="685800" y="185165"/>
                  </a:moveTo>
                  <a:lnTo>
                    <a:pt x="5334" y="185165"/>
                  </a:lnTo>
                  <a:lnTo>
                    <a:pt x="5334" y="187451"/>
                  </a:lnTo>
                  <a:lnTo>
                    <a:pt x="685800" y="187451"/>
                  </a:lnTo>
                  <a:lnTo>
                    <a:pt x="685800" y="185165"/>
                  </a:lnTo>
                  <a:close/>
                </a:path>
                <a:path w="691514" h="189865">
                  <a:moveTo>
                    <a:pt x="685800" y="2285"/>
                  </a:moveTo>
                  <a:lnTo>
                    <a:pt x="685800" y="187451"/>
                  </a:lnTo>
                  <a:lnTo>
                    <a:pt x="688086" y="185165"/>
                  </a:lnTo>
                  <a:lnTo>
                    <a:pt x="691134" y="185165"/>
                  </a:lnTo>
                  <a:lnTo>
                    <a:pt x="691134" y="4571"/>
                  </a:lnTo>
                  <a:lnTo>
                    <a:pt x="688086" y="4571"/>
                  </a:lnTo>
                  <a:lnTo>
                    <a:pt x="685800" y="2285"/>
                  </a:lnTo>
                  <a:close/>
                </a:path>
                <a:path w="691514" h="189865">
                  <a:moveTo>
                    <a:pt x="691134" y="185165"/>
                  </a:moveTo>
                  <a:lnTo>
                    <a:pt x="688086" y="185165"/>
                  </a:lnTo>
                  <a:lnTo>
                    <a:pt x="685800" y="187451"/>
                  </a:lnTo>
                  <a:lnTo>
                    <a:pt x="691134" y="187451"/>
                  </a:lnTo>
                  <a:lnTo>
                    <a:pt x="691134" y="185165"/>
                  </a:lnTo>
                  <a:close/>
                </a:path>
                <a:path w="691514" h="189865">
                  <a:moveTo>
                    <a:pt x="5334" y="2285"/>
                  </a:moveTo>
                  <a:lnTo>
                    <a:pt x="2285" y="4571"/>
                  </a:lnTo>
                  <a:lnTo>
                    <a:pt x="5334" y="4571"/>
                  </a:lnTo>
                  <a:lnTo>
                    <a:pt x="5334" y="2285"/>
                  </a:lnTo>
                  <a:close/>
                </a:path>
                <a:path w="691514" h="189865">
                  <a:moveTo>
                    <a:pt x="685800" y="2285"/>
                  </a:moveTo>
                  <a:lnTo>
                    <a:pt x="5334" y="2285"/>
                  </a:lnTo>
                  <a:lnTo>
                    <a:pt x="5334" y="4571"/>
                  </a:lnTo>
                  <a:lnTo>
                    <a:pt x="685800" y="4571"/>
                  </a:lnTo>
                  <a:lnTo>
                    <a:pt x="685800" y="2285"/>
                  </a:lnTo>
                  <a:close/>
                </a:path>
                <a:path w="691514" h="189865">
                  <a:moveTo>
                    <a:pt x="691134" y="2285"/>
                  </a:moveTo>
                  <a:lnTo>
                    <a:pt x="685800" y="2285"/>
                  </a:lnTo>
                  <a:lnTo>
                    <a:pt x="688086" y="4571"/>
                  </a:lnTo>
                  <a:lnTo>
                    <a:pt x="691134" y="4571"/>
                  </a:lnTo>
                  <a:lnTo>
                    <a:pt x="691134" y="2285"/>
                  </a:lnTo>
                  <a:close/>
                </a:path>
              </a:pathLst>
            </a:custGeom>
            <a:solidFill>
              <a:srgbClr val="001F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893570" y="6913626"/>
            <a:ext cx="685800" cy="18542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55"/>
              </a:spcBef>
            </a:pPr>
            <a:r>
              <a:rPr sz="900" spc="-5" dirty="0">
                <a:latin typeface="Times New Roman"/>
                <a:cs typeface="Times New Roman"/>
              </a:rPr>
              <a:t>Sept.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2008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583179" y="6911340"/>
            <a:ext cx="3434079" cy="189865"/>
            <a:chOff x="2583179" y="6911340"/>
            <a:chExt cx="3434079" cy="189865"/>
          </a:xfrm>
        </p:grpSpPr>
        <p:sp>
          <p:nvSpPr>
            <p:cNvPr id="39" name="object 39"/>
            <p:cNvSpPr/>
            <p:nvPr/>
          </p:nvSpPr>
          <p:spPr>
            <a:xfrm>
              <a:off x="2585465" y="6913626"/>
              <a:ext cx="685800" cy="185420"/>
            </a:xfrm>
            <a:custGeom>
              <a:avLst/>
              <a:gdLst/>
              <a:ahLst/>
              <a:cxnLst/>
              <a:rect l="l" t="t" r="r" b="b"/>
              <a:pathLst>
                <a:path w="685800" h="185420">
                  <a:moveTo>
                    <a:pt x="685800" y="0"/>
                  </a:moveTo>
                  <a:lnTo>
                    <a:pt x="0" y="0"/>
                  </a:lnTo>
                  <a:lnTo>
                    <a:pt x="0" y="185166"/>
                  </a:lnTo>
                  <a:lnTo>
                    <a:pt x="685800" y="18516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E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83179" y="6911340"/>
              <a:ext cx="690880" cy="189865"/>
            </a:xfrm>
            <a:custGeom>
              <a:avLst/>
              <a:gdLst/>
              <a:ahLst/>
              <a:cxnLst/>
              <a:rect l="l" t="t" r="r" b="b"/>
              <a:pathLst>
                <a:path w="690879" h="189865">
                  <a:moveTo>
                    <a:pt x="689610" y="0"/>
                  </a:moveTo>
                  <a:lnTo>
                    <a:pt x="762" y="0"/>
                  </a:lnTo>
                  <a:lnTo>
                    <a:pt x="0" y="1523"/>
                  </a:lnTo>
                  <a:lnTo>
                    <a:pt x="0" y="188213"/>
                  </a:lnTo>
                  <a:lnTo>
                    <a:pt x="762" y="189737"/>
                  </a:lnTo>
                  <a:lnTo>
                    <a:pt x="689610" y="189737"/>
                  </a:lnTo>
                  <a:lnTo>
                    <a:pt x="690372" y="188213"/>
                  </a:lnTo>
                  <a:lnTo>
                    <a:pt x="690372" y="187451"/>
                  </a:lnTo>
                  <a:lnTo>
                    <a:pt x="4572" y="187451"/>
                  </a:lnTo>
                  <a:lnTo>
                    <a:pt x="2286" y="185165"/>
                  </a:lnTo>
                  <a:lnTo>
                    <a:pt x="4572" y="185165"/>
                  </a:lnTo>
                  <a:lnTo>
                    <a:pt x="4572" y="4571"/>
                  </a:lnTo>
                  <a:lnTo>
                    <a:pt x="2285" y="4571"/>
                  </a:lnTo>
                  <a:lnTo>
                    <a:pt x="4572" y="2285"/>
                  </a:lnTo>
                  <a:lnTo>
                    <a:pt x="690372" y="2285"/>
                  </a:lnTo>
                  <a:lnTo>
                    <a:pt x="690372" y="1523"/>
                  </a:lnTo>
                  <a:lnTo>
                    <a:pt x="689610" y="0"/>
                  </a:lnTo>
                  <a:close/>
                </a:path>
                <a:path w="690879" h="189865">
                  <a:moveTo>
                    <a:pt x="4572" y="185165"/>
                  </a:moveTo>
                  <a:lnTo>
                    <a:pt x="2286" y="185165"/>
                  </a:lnTo>
                  <a:lnTo>
                    <a:pt x="4572" y="187451"/>
                  </a:lnTo>
                  <a:lnTo>
                    <a:pt x="4572" y="185165"/>
                  </a:lnTo>
                  <a:close/>
                </a:path>
                <a:path w="690879" h="189865">
                  <a:moveTo>
                    <a:pt x="685800" y="185165"/>
                  </a:moveTo>
                  <a:lnTo>
                    <a:pt x="4572" y="185165"/>
                  </a:lnTo>
                  <a:lnTo>
                    <a:pt x="4572" y="187451"/>
                  </a:lnTo>
                  <a:lnTo>
                    <a:pt x="685800" y="187451"/>
                  </a:lnTo>
                  <a:lnTo>
                    <a:pt x="685800" y="185165"/>
                  </a:lnTo>
                  <a:close/>
                </a:path>
                <a:path w="690879" h="189865">
                  <a:moveTo>
                    <a:pt x="685800" y="2285"/>
                  </a:moveTo>
                  <a:lnTo>
                    <a:pt x="685800" y="187451"/>
                  </a:lnTo>
                  <a:lnTo>
                    <a:pt x="688086" y="185165"/>
                  </a:lnTo>
                  <a:lnTo>
                    <a:pt x="690372" y="185165"/>
                  </a:lnTo>
                  <a:lnTo>
                    <a:pt x="690372" y="4571"/>
                  </a:lnTo>
                  <a:lnTo>
                    <a:pt x="688086" y="4571"/>
                  </a:lnTo>
                  <a:lnTo>
                    <a:pt x="685800" y="2285"/>
                  </a:lnTo>
                  <a:close/>
                </a:path>
                <a:path w="690879" h="189865">
                  <a:moveTo>
                    <a:pt x="690372" y="185165"/>
                  </a:moveTo>
                  <a:lnTo>
                    <a:pt x="688086" y="185165"/>
                  </a:lnTo>
                  <a:lnTo>
                    <a:pt x="685800" y="187451"/>
                  </a:lnTo>
                  <a:lnTo>
                    <a:pt x="690372" y="187451"/>
                  </a:lnTo>
                  <a:lnTo>
                    <a:pt x="690372" y="185165"/>
                  </a:lnTo>
                  <a:close/>
                </a:path>
                <a:path w="690879" h="189865">
                  <a:moveTo>
                    <a:pt x="4572" y="2285"/>
                  </a:moveTo>
                  <a:lnTo>
                    <a:pt x="2285" y="4571"/>
                  </a:lnTo>
                  <a:lnTo>
                    <a:pt x="4572" y="4571"/>
                  </a:lnTo>
                  <a:lnTo>
                    <a:pt x="4572" y="2285"/>
                  </a:lnTo>
                  <a:close/>
                </a:path>
                <a:path w="690879" h="189865">
                  <a:moveTo>
                    <a:pt x="685800" y="2285"/>
                  </a:moveTo>
                  <a:lnTo>
                    <a:pt x="4572" y="2285"/>
                  </a:lnTo>
                  <a:lnTo>
                    <a:pt x="4572" y="4571"/>
                  </a:lnTo>
                  <a:lnTo>
                    <a:pt x="685800" y="4571"/>
                  </a:lnTo>
                  <a:lnTo>
                    <a:pt x="685800" y="2285"/>
                  </a:lnTo>
                  <a:close/>
                </a:path>
                <a:path w="690879" h="189865">
                  <a:moveTo>
                    <a:pt x="690372" y="2285"/>
                  </a:moveTo>
                  <a:lnTo>
                    <a:pt x="685800" y="2285"/>
                  </a:lnTo>
                  <a:lnTo>
                    <a:pt x="688086" y="4571"/>
                  </a:lnTo>
                  <a:lnTo>
                    <a:pt x="690372" y="4571"/>
                  </a:lnTo>
                  <a:lnTo>
                    <a:pt x="690372" y="2285"/>
                  </a:lnTo>
                  <a:close/>
                </a:path>
              </a:pathLst>
            </a:custGeom>
            <a:solidFill>
              <a:srgbClr val="001F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65169" y="6913626"/>
              <a:ext cx="685800" cy="185420"/>
            </a:xfrm>
            <a:custGeom>
              <a:avLst/>
              <a:gdLst/>
              <a:ahLst/>
              <a:cxnLst/>
              <a:rect l="l" t="t" r="r" b="b"/>
              <a:pathLst>
                <a:path w="685800" h="185420">
                  <a:moveTo>
                    <a:pt x="685800" y="0"/>
                  </a:moveTo>
                  <a:lnTo>
                    <a:pt x="0" y="0"/>
                  </a:lnTo>
                  <a:lnTo>
                    <a:pt x="0" y="185166"/>
                  </a:lnTo>
                  <a:lnTo>
                    <a:pt x="685800" y="18516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94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62883" y="6911340"/>
              <a:ext cx="691515" cy="189865"/>
            </a:xfrm>
            <a:custGeom>
              <a:avLst/>
              <a:gdLst/>
              <a:ahLst/>
              <a:cxnLst/>
              <a:rect l="l" t="t" r="r" b="b"/>
              <a:pathLst>
                <a:path w="691514" h="189865">
                  <a:moveTo>
                    <a:pt x="689610" y="0"/>
                  </a:moveTo>
                  <a:lnTo>
                    <a:pt x="1524" y="0"/>
                  </a:lnTo>
                  <a:lnTo>
                    <a:pt x="0" y="1523"/>
                  </a:lnTo>
                  <a:lnTo>
                    <a:pt x="0" y="188213"/>
                  </a:lnTo>
                  <a:lnTo>
                    <a:pt x="1524" y="189737"/>
                  </a:lnTo>
                  <a:lnTo>
                    <a:pt x="689610" y="189737"/>
                  </a:lnTo>
                  <a:lnTo>
                    <a:pt x="691134" y="188213"/>
                  </a:lnTo>
                  <a:lnTo>
                    <a:pt x="691134" y="187451"/>
                  </a:lnTo>
                  <a:lnTo>
                    <a:pt x="5334" y="187451"/>
                  </a:lnTo>
                  <a:lnTo>
                    <a:pt x="2286" y="185165"/>
                  </a:lnTo>
                  <a:lnTo>
                    <a:pt x="5334" y="185165"/>
                  </a:lnTo>
                  <a:lnTo>
                    <a:pt x="5334" y="4571"/>
                  </a:lnTo>
                  <a:lnTo>
                    <a:pt x="2285" y="4571"/>
                  </a:lnTo>
                  <a:lnTo>
                    <a:pt x="5334" y="2285"/>
                  </a:lnTo>
                  <a:lnTo>
                    <a:pt x="691134" y="2285"/>
                  </a:lnTo>
                  <a:lnTo>
                    <a:pt x="691134" y="1523"/>
                  </a:lnTo>
                  <a:lnTo>
                    <a:pt x="689610" y="0"/>
                  </a:lnTo>
                  <a:close/>
                </a:path>
                <a:path w="691514" h="189865">
                  <a:moveTo>
                    <a:pt x="5334" y="185165"/>
                  </a:moveTo>
                  <a:lnTo>
                    <a:pt x="2286" y="185165"/>
                  </a:lnTo>
                  <a:lnTo>
                    <a:pt x="5334" y="187451"/>
                  </a:lnTo>
                  <a:lnTo>
                    <a:pt x="5334" y="185165"/>
                  </a:lnTo>
                  <a:close/>
                </a:path>
                <a:path w="691514" h="189865">
                  <a:moveTo>
                    <a:pt x="685800" y="185165"/>
                  </a:moveTo>
                  <a:lnTo>
                    <a:pt x="5334" y="185165"/>
                  </a:lnTo>
                  <a:lnTo>
                    <a:pt x="5334" y="187451"/>
                  </a:lnTo>
                  <a:lnTo>
                    <a:pt x="685800" y="187451"/>
                  </a:lnTo>
                  <a:lnTo>
                    <a:pt x="685800" y="185165"/>
                  </a:lnTo>
                  <a:close/>
                </a:path>
                <a:path w="691514" h="189865">
                  <a:moveTo>
                    <a:pt x="685800" y="2285"/>
                  </a:moveTo>
                  <a:lnTo>
                    <a:pt x="685800" y="187451"/>
                  </a:lnTo>
                  <a:lnTo>
                    <a:pt x="688086" y="185165"/>
                  </a:lnTo>
                  <a:lnTo>
                    <a:pt x="691134" y="185165"/>
                  </a:lnTo>
                  <a:lnTo>
                    <a:pt x="691134" y="4571"/>
                  </a:lnTo>
                  <a:lnTo>
                    <a:pt x="688086" y="4571"/>
                  </a:lnTo>
                  <a:lnTo>
                    <a:pt x="685800" y="2285"/>
                  </a:lnTo>
                  <a:close/>
                </a:path>
                <a:path w="691514" h="189865">
                  <a:moveTo>
                    <a:pt x="691134" y="185165"/>
                  </a:moveTo>
                  <a:lnTo>
                    <a:pt x="688086" y="185165"/>
                  </a:lnTo>
                  <a:lnTo>
                    <a:pt x="685800" y="187451"/>
                  </a:lnTo>
                  <a:lnTo>
                    <a:pt x="691134" y="187451"/>
                  </a:lnTo>
                  <a:lnTo>
                    <a:pt x="691134" y="185165"/>
                  </a:lnTo>
                  <a:close/>
                </a:path>
                <a:path w="691514" h="189865">
                  <a:moveTo>
                    <a:pt x="5334" y="2285"/>
                  </a:moveTo>
                  <a:lnTo>
                    <a:pt x="2285" y="4571"/>
                  </a:lnTo>
                  <a:lnTo>
                    <a:pt x="5334" y="4571"/>
                  </a:lnTo>
                  <a:lnTo>
                    <a:pt x="5334" y="2285"/>
                  </a:lnTo>
                  <a:close/>
                </a:path>
                <a:path w="691514" h="189865">
                  <a:moveTo>
                    <a:pt x="685800" y="2285"/>
                  </a:moveTo>
                  <a:lnTo>
                    <a:pt x="5334" y="2285"/>
                  </a:lnTo>
                  <a:lnTo>
                    <a:pt x="5334" y="4571"/>
                  </a:lnTo>
                  <a:lnTo>
                    <a:pt x="685800" y="4571"/>
                  </a:lnTo>
                  <a:lnTo>
                    <a:pt x="685800" y="2285"/>
                  </a:lnTo>
                  <a:close/>
                </a:path>
                <a:path w="691514" h="189865">
                  <a:moveTo>
                    <a:pt x="691134" y="2285"/>
                  </a:moveTo>
                  <a:lnTo>
                    <a:pt x="685800" y="2285"/>
                  </a:lnTo>
                  <a:lnTo>
                    <a:pt x="688086" y="4571"/>
                  </a:lnTo>
                  <a:lnTo>
                    <a:pt x="691134" y="4571"/>
                  </a:lnTo>
                  <a:lnTo>
                    <a:pt x="691134" y="2285"/>
                  </a:lnTo>
                  <a:close/>
                </a:path>
              </a:pathLst>
            </a:custGeom>
            <a:solidFill>
              <a:srgbClr val="001F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50969" y="6913626"/>
              <a:ext cx="685800" cy="185420"/>
            </a:xfrm>
            <a:custGeom>
              <a:avLst/>
              <a:gdLst/>
              <a:ahLst/>
              <a:cxnLst/>
              <a:rect l="l" t="t" r="r" b="b"/>
              <a:pathLst>
                <a:path w="685800" h="185420">
                  <a:moveTo>
                    <a:pt x="685800" y="0"/>
                  </a:moveTo>
                  <a:lnTo>
                    <a:pt x="0" y="0"/>
                  </a:lnTo>
                  <a:lnTo>
                    <a:pt x="0" y="185166"/>
                  </a:lnTo>
                  <a:lnTo>
                    <a:pt x="685800" y="18516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E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48683" y="6911340"/>
              <a:ext cx="691515" cy="189865"/>
            </a:xfrm>
            <a:custGeom>
              <a:avLst/>
              <a:gdLst/>
              <a:ahLst/>
              <a:cxnLst/>
              <a:rect l="l" t="t" r="r" b="b"/>
              <a:pathLst>
                <a:path w="691514" h="189865">
                  <a:moveTo>
                    <a:pt x="689610" y="0"/>
                  </a:moveTo>
                  <a:lnTo>
                    <a:pt x="1524" y="0"/>
                  </a:lnTo>
                  <a:lnTo>
                    <a:pt x="0" y="1523"/>
                  </a:lnTo>
                  <a:lnTo>
                    <a:pt x="0" y="188213"/>
                  </a:lnTo>
                  <a:lnTo>
                    <a:pt x="1524" y="189737"/>
                  </a:lnTo>
                  <a:lnTo>
                    <a:pt x="689610" y="189737"/>
                  </a:lnTo>
                  <a:lnTo>
                    <a:pt x="691134" y="188213"/>
                  </a:lnTo>
                  <a:lnTo>
                    <a:pt x="691134" y="187451"/>
                  </a:lnTo>
                  <a:lnTo>
                    <a:pt x="5334" y="187451"/>
                  </a:lnTo>
                  <a:lnTo>
                    <a:pt x="2286" y="185165"/>
                  </a:lnTo>
                  <a:lnTo>
                    <a:pt x="5334" y="185165"/>
                  </a:lnTo>
                  <a:lnTo>
                    <a:pt x="5334" y="4571"/>
                  </a:lnTo>
                  <a:lnTo>
                    <a:pt x="2285" y="4571"/>
                  </a:lnTo>
                  <a:lnTo>
                    <a:pt x="5334" y="2285"/>
                  </a:lnTo>
                  <a:lnTo>
                    <a:pt x="691134" y="2285"/>
                  </a:lnTo>
                  <a:lnTo>
                    <a:pt x="691134" y="1523"/>
                  </a:lnTo>
                  <a:lnTo>
                    <a:pt x="689610" y="0"/>
                  </a:lnTo>
                  <a:close/>
                </a:path>
                <a:path w="691514" h="189865">
                  <a:moveTo>
                    <a:pt x="5334" y="185165"/>
                  </a:moveTo>
                  <a:lnTo>
                    <a:pt x="2286" y="185165"/>
                  </a:lnTo>
                  <a:lnTo>
                    <a:pt x="5334" y="187451"/>
                  </a:lnTo>
                  <a:lnTo>
                    <a:pt x="5334" y="185165"/>
                  </a:lnTo>
                  <a:close/>
                </a:path>
                <a:path w="691514" h="189865">
                  <a:moveTo>
                    <a:pt x="685800" y="185165"/>
                  </a:moveTo>
                  <a:lnTo>
                    <a:pt x="5334" y="185165"/>
                  </a:lnTo>
                  <a:lnTo>
                    <a:pt x="5334" y="187451"/>
                  </a:lnTo>
                  <a:lnTo>
                    <a:pt x="685800" y="187451"/>
                  </a:lnTo>
                  <a:lnTo>
                    <a:pt x="685800" y="185165"/>
                  </a:lnTo>
                  <a:close/>
                </a:path>
                <a:path w="691514" h="189865">
                  <a:moveTo>
                    <a:pt x="685800" y="2285"/>
                  </a:moveTo>
                  <a:lnTo>
                    <a:pt x="685800" y="187451"/>
                  </a:lnTo>
                  <a:lnTo>
                    <a:pt x="688086" y="185165"/>
                  </a:lnTo>
                  <a:lnTo>
                    <a:pt x="691134" y="185165"/>
                  </a:lnTo>
                  <a:lnTo>
                    <a:pt x="691134" y="4571"/>
                  </a:lnTo>
                  <a:lnTo>
                    <a:pt x="688086" y="4571"/>
                  </a:lnTo>
                  <a:lnTo>
                    <a:pt x="685800" y="2285"/>
                  </a:lnTo>
                  <a:close/>
                </a:path>
                <a:path w="691514" h="189865">
                  <a:moveTo>
                    <a:pt x="691134" y="185165"/>
                  </a:moveTo>
                  <a:lnTo>
                    <a:pt x="688086" y="185165"/>
                  </a:lnTo>
                  <a:lnTo>
                    <a:pt x="685800" y="187451"/>
                  </a:lnTo>
                  <a:lnTo>
                    <a:pt x="691134" y="187451"/>
                  </a:lnTo>
                  <a:lnTo>
                    <a:pt x="691134" y="185165"/>
                  </a:lnTo>
                  <a:close/>
                </a:path>
                <a:path w="691514" h="189865">
                  <a:moveTo>
                    <a:pt x="5334" y="2285"/>
                  </a:moveTo>
                  <a:lnTo>
                    <a:pt x="2285" y="4571"/>
                  </a:lnTo>
                  <a:lnTo>
                    <a:pt x="5334" y="4571"/>
                  </a:lnTo>
                  <a:lnTo>
                    <a:pt x="5334" y="2285"/>
                  </a:lnTo>
                  <a:close/>
                </a:path>
                <a:path w="691514" h="189865">
                  <a:moveTo>
                    <a:pt x="685800" y="2285"/>
                  </a:moveTo>
                  <a:lnTo>
                    <a:pt x="5334" y="2285"/>
                  </a:lnTo>
                  <a:lnTo>
                    <a:pt x="5334" y="4571"/>
                  </a:lnTo>
                  <a:lnTo>
                    <a:pt x="685800" y="4571"/>
                  </a:lnTo>
                  <a:lnTo>
                    <a:pt x="685800" y="2285"/>
                  </a:lnTo>
                  <a:close/>
                </a:path>
                <a:path w="691514" h="189865">
                  <a:moveTo>
                    <a:pt x="691134" y="2285"/>
                  </a:moveTo>
                  <a:lnTo>
                    <a:pt x="685800" y="2285"/>
                  </a:lnTo>
                  <a:lnTo>
                    <a:pt x="688086" y="4571"/>
                  </a:lnTo>
                  <a:lnTo>
                    <a:pt x="691134" y="4571"/>
                  </a:lnTo>
                  <a:lnTo>
                    <a:pt x="691134" y="2285"/>
                  </a:lnTo>
                  <a:close/>
                </a:path>
              </a:pathLst>
            </a:custGeom>
            <a:solidFill>
              <a:srgbClr val="001F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28665" y="6913626"/>
              <a:ext cx="685800" cy="185420"/>
            </a:xfrm>
            <a:custGeom>
              <a:avLst/>
              <a:gdLst/>
              <a:ahLst/>
              <a:cxnLst/>
              <a:rect l="l" t="t" r="r" b="b"/>
              <a:pathLst>
                <a:path w="685800" h="185420">
                  <a:moveTo>
                    <a:pt x="685800" y="0"/>
                  </a:moveTo>
                  <a:lnTo>
                    <a:pt x="0" y="0"/>
                  </a:lnTo>
                  <a:lnTo>
                    <a:pt x="0" y="185166"/>
                  </a:lnTo>
                  <a:lnTo>
                    <a:pt x="685800" y="18516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E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26379" y="6911340"/>
              <a:ext cx="690880" cy="189865"/>
            </a:xfrm>
            <a:custGeom>
              <a:avLst/>
              <a:gdLst/>
              <a:ahLst/>
              <a:cxnLst/>
              <a:rect l="l" t="t" r="r" b="b"/>
              <a:pathLst>
                <a:path w="690879" h="189865">
                  <a:moveTo>
                    <a:pt x="689610" y="0"/>
                  </a:moveTo>
                  <a:lnTo>
                    <a:pt x="762" y="0"/>
                  </a:lnTo>
                  <a:lnTo>
                    <a:pt x="0" y="1523"/>
                  </a:lnTo>
                  <a:lnTo>
                    <a:pt x="0" y="188213"/>
                  </a:lnTo>
                  <a:lnTo>
                    <a:pt x="762" y="189737"/>
                  </a:lnTo>
                  <a:lnTo>
                    <a:pt x="689610" y="189737"/>
                  </a:lnTo>
                  <a:lnTo>
                    <a:pt x="690372" y="188213"/>
                  </a:lnTo>
                  <a:lnTo>
                    <a:pt x="690372" y="187451"/>
                  </a:lnTo>
                  <a:lnTo>
                    <a:pt x="4572" y="187451"/>
                  </a:lnTo>
                  <a:lnTo>
                    <a:pt x="2286" y="185165"/>
                  </a:lnTo>
                  <a:lnTo>
                    <a:pt x="4572" y="185165"/>
                  </a:lnTo>
                  <a:lnTo>
                    <a:pt x="4572" y="4571"/>
                  </a:lnTo>
                  <a:lnTo>
                    <a:pt x="2285" y="4571"/>
                  </a:lnTo>
                  <a:lnTo>
                    <a:pt x="4572" y="2285"/>
                  </a:lnTo>
                  <a:lnTo>
                    <a:pt x="690372" y="2285"/>
                  </a:lnTo>
                  <a:lnTo>
                    <a:pt x="690372" y="1523"/>
                  </a:lnTo>
                  <a:lnTo>
                    <a:pt x="689610" y="0"/>
                  </a:lnTo>
                  <a:close/>
                </a:path>
                <a:path w="690879" h="189865">
                  <a:moveTo>
                    <a:pt x="4572" y="185165"/>
                  </a:moveTo>
                  <a:lnTo>
                    <a:pt x="2286" y="185165"/>
                  </a:lnTo>
                  <a:lnTo>
                    <a:pt x="4572" y="187451"/>
                  </a:lnTo>
                  <a:lnTo>
                    <a:pt x="4572" y="185165"/>
                  </a:lnTo>
                  <a:close/>
                </a:path>
                <a:path w="690879" h="189865">
                  <a:moveTo>
                    <a:pt x="685800" y="185165"/>
                  </a:moveTo>
                  <a:lnTo>
                    <a:pt x="4572" y="185165"/>
                  </a:lnTo>
                  <a:lnTo>
                    <a:pt x="4572" y="187451"/>
                  </a:lnTo>
                  <a:lnTo>
                    <a:pt x="685800" y="187451"/>
                  </a:lnTo>
                  <a:lnTo>
                    <a:pt x="685800" y="185165"/>
                  </a:lnTo>
                  <a:close/>
                </a:path>
                <a:path w="690879" h="189865">
                  <a:moveTo>
                    <a:pt x="685800" y="2285"/>
                  </a:moveTo>
                  <a:lnTo>
                    <a:pt x="685800" y="187451"/>
                  </a:lnTo>
                  <a:lnTo>
                    <a:pt x="688086" y="185165"/>
                  </a:lnTo>
                  <a:lnTo>
                    <a:pt x="690372" y="185165"/>
                  </a:lnTo>
                  <a:lnTo>
                    <a:pt x="690372" y="4571"/>
                  </a:lnTo>
                  <a:lnTo>
                    <a:pt x="688086" y="4571"/>
                  </a:lnTo>
                  <a:lnTo>
                    <a:pt x="685800" y="2285"/>
                  </a:lnTo>
                  <a:close/>
                </a:path>
                <a:path w="690879" h="189865">
                  <a:moveTo>
                    <a:pt x="690372" y="185165"/>
                  </a:moveTo>
                  <a:lnTo>
                    <a:pt x="688086" y="185165"/>
                  </a:lnTo>
                  <a:lnTo>
                    <a:pt x="685800" y="187451"/>
                  </a:lnTo>
                  <a:lnTo>
                    <a:pt x="690372" y="187451"/>
                  </a:lnTo>
                  <a:lnTo>
                    <a:pt x="690372" y="185165"/>
                  </a:lnTo>
                  <a:close/>
                </a:path>
                <a:path w="690879" h="189865">
                  <a:moveTo>
                    <a:pt x="4572" y="2285"/>
                  </a:moveTo>
                  <a:lnTo>
                    <a:pt x="2285" y="4571"/>
                  </a:lnTo>
                  <a:lnTo>
                    <a:pt x="4572" y="4571"/>
                  </a:lnTo>
                  <a:lnTo>
                    <a:pt x="4572" y="2285"/>
                  </a:lnTo>
                  <a:close/>
                </a:path>
                <a:path w="690879" h="189865">
                  <a:moveTo>
                    <a:pt x="685800" y="2285"/>
                  </a:moveTo>
                  <a:lnTo>
                    <a:pt x="4572" y="2285"/>
                  </a:lnTo>
                  <a:lnTo>
                    <a:pt x="4572" y="4571"/>
                  </a:lnTo>
                  <a:lnTo>
                    <a:pt x="685800" y="4571"/>
                  </a:lnTo>
                  <a:lnTo>
                    <a:pt x="685800" y="2285"/>
                  </a:lnTo>
                  <a:close/>
                </a:path>
                <a:path w="690879" h="189865">
                  <a:moveTo>
                    <a:pt x="690372" y="2285"/>
                  </a:moveTo>
                  <a:lnTo>
                    <a:pt x="685800" y="2285"/>
                  </a:lnTo>
                  <a:lnTo>
                    <a:pt x="688086" y="4571"/>
                  </a:lnTo>
                  <a:lnTo>
                    <a:pt x="690372" y="4571"/>
                  </a:lnTo>
                  <a:lnTo>
                    <a:pt x="690372" y="2285"/>
                  </a:lnTo>
                  <a:close/>
                </a:path>
              </a:pathLst>
            </a:custGeom>
            <a:solidFill>
              <a:srgbClr val="001F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639055" y="6913626"/>
              <a:ext cx="685800" cy="185420"/>
            </a:xfrm>
            <a:custGeom>
              <a:avLst/>
              <a:gdLst/>
              <a:ahLst/>
              <a:cxnLst/>
              <a:rect l="l" t="t" r="r" b="b"/>
              <a:pathLst>
                <a:path w="685800" h="185420">
                  <a:moveTo>
                    <a:pt x="685800" y="0"/>
                  </a:moveTo>
                  <a:lnTo>
                    <a:pt x="0" y="0"/>
                  </a:lnTo>
                  <a:lnTo>
                    <a:pt x="0" y="185166"/>
                  </a:lnTo>
                  <a:lnTo>
                    <a:pt x="685800" y="18516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94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636769" y="6911340"/>
              <a:ext cx="690880" cy="189865"/>
            </a:xfrm>
            <a:custGeom>
              <a:avLst/>
              <a:gdLst/>
              <a:ahLst/>
              <a:cxnLst/>
              <a:rect l="l" t="t" r="r" b="b"/>
              <a:pathLst>
                <a:path w="690879" h="189865">
                  <a:moveTo>
                    <a:pt x="689610" y="0"/>
                  </a:moveTo>
                  <a:lnTo>
                    <a:pt x="762" y="0"/>
                  </a:lnTo>
                  <a:lnTo>
                    <a:pt x="0" y="1523"/>
                  </a:lnTo>
                  <a:lnTo>
                    <a:pt x="0" y="188213"/>
                  </a:lnTo>
                  <a:lnTo>
                    <a:pt x="762" y="189737"/>
                  </a:lnTo>
                  <a:lnTo>
                    <a:pt x="689610" y="189737"/>
                  </a:lnTo>
                  <a:lnTo>
                    <a:pt x="690372" y="188213"/>
                  </a:lnTo>
                  <a:lnTo>
                    <a:pt x="690372" y="187451"/>
                  </a:lnTo>
                  <a:lnTo>
                    <a:pt x="4572" y="187451"/>
                  </a:lnTo>
                  <a:lnTo>
                    <a:pt x="2286" y="185165"/>
                  </a:lnTo>
                  <a:lnTo>
                    <a:pt x="4572" y="185165"/>
                  </a:lnTo>
                  <a:lnTo>
                    <a:pt x="4572" y="4571"/>
                  </a:lnTo>
                  <a:lnTo>
                    <a:pt x="2285" y="4571"/>
                  </a:lnTo>
                  <a:lnTo>
                    <a:pt x="4572" y="2285"/>
                  </a:lnTo>
                  <a:lnTo>
                    <a:pt x="690372" y="2285"/>
                  </a:lnTo>
                  <a:lnTo>
                    <a:pt x="690372" y="1523"/>
                  </a:lnTo>
                  <a:lnTo>
                    <a:pt x="689610" y="0"/>
                  </a:lnTo>
                  <a:close/>
                </a:path>
                <a:path w="690879" h="189865">
                  <a:moveTo>
                    <a:pt x="4572" y="185165"/>
                  </a:moveTo>
                  <a:lnTo>
                    <a:pt x="2286" y="185165"/>
                  </a:lnTo>
                  <a:lnTo>
                    <a:pt x="4572" y="187451"/>
                  </a:lnTo>
                  <a:lnTo>
                    <a:pt x="4572" y="185165"/>
                  </a:lnTo>
                  <a:close/>
                </a:path>
                <a:path w="690879" h="189865">
                  <a:moveTo>
                    <a:pt x="685800" y="185165"/>
                  </a:moveTo>
                  <a:lnTo>
                    <a:pt x="4572" y="185165"/>
                  </a:lnTo>
                  <a:lnTo>
                    <a:pt x="4572" y="187451"/>
                  </a:lnTo>
                  <a:lnTo>
                    <a:pt x="685800" y="187451"/>
                  </a:lnTo>
                  <a:lnTo>
                    <a:pt x="685800" y="185165"/>
                  </a:lnTo>
                  <a:close/>
                </a:path>
                <a:path w="690879" h="189865">
                  <a:moveTo>
                    <a:pt x="685800" y="2285"/>
                  </a:moveTo>
                  <a:lnTo>
                    <a:pt x="685800" y="187451"/>
                  </a:lnTo>
                  <a:lnTo>
                    <a:pt x="688086" y="185165"/>
                  </a:lnTo>
                  <a:lnTo>
                    <a:pt x="690372" y="185165"/>
                  </a:lnTo>
                  <a:lnTo>
                    <a:pt x="690372" y="4571"/>
                  </a:lnTo>
                  <a:lnTo>
                    <a:pt x="688086" y="4571"/>
                  </a:lnTo>
                  <a:lnTo>
                    <a:pt x="685800" y="2285"/>
                  </a:lnTo>
                  <a:close/>
                </a:path>
                <a:path w="690879" h="189865">
                  <a:moveTo>
                    <a:pt x="690372" y="185165"/>
                  </a:moveTo>
                  <a:lnTo>
                    <a:pt x="688086" y="185165"/>
                  </a:lnTo>
                  <a:lnTo>
                    <a:pt x="685800" y="187451"/>
                  </a:lnTo>
                  <a:lnTo>
                    <a:pt x="690372" y="187451"/>
                  </a:lnTo>
                  <a:lnTo>
                    <a:pt x="690372" y="185165"/>
                  </a:lnTo>
                  <a:close/>
                </a:path>
                <a:path w="690879" h="189865">
                  <a:moveTo>
                    <a:pt x="4572" y="2285"/>
                  </a:moveTo>
                  <a:lnTo>
                    <a:pt x="2285" y="4571"/>
                  </a:lnTo>
                  <a:lnTo>
                    <a:pt x="4572" y="4571"/>
                  </a:lnTo>
                  <a:lnTo>
                    <a:pt x="4572" y="2285"/>
                  </a:lnTo>
                  <a:close/>
                </a:path>
                <a:path w="690879" h="189865">
                  <a:moveTo>
                    <a:pt x="685800" y="2285"/>
                  </a:moveTo>
                  <a:lnTo>
                    <a:pt x="4572" y="2285"/>
                  </a:lnTo>
                  <a:lnTo>
                    <a:pt x="4572" y="4571"/>
                  </a:lnTo>
                  <a:lnTo>
                    <a:pt x="685800" y="4571"/>
                  </a:lnTo>
                  <a:lnTo>
                    <a:pt x="685800" y="2285"/>
                  </a:lnTo>
                  <a:close/>
                </a:path>
                <a:path w="690879" h="189865">
                  <a:moveTo>
                    <a:pt x="690372" y="2285"/>
                  </a:moveTo>
                  <a:lnTo>
                    <a:pt x="685800" y="2285"/>
                  </a:lnTo>
                  <a:lnTo>
                    <a:pt x="688086" y="4571"/>
                  </a:lnTo>
                  <a:lnTo>
                    <a:pt x="690372" y="4571"/>
                  </a:lnTo>
                  <a:lnTo>
                    <a:pt x="690372" y="2285"/>
                  </a:lnTo>
                  <a:close/>
                </a:path>
              </a:pathLst>
            </a:custGeom>
            <a:solidFill>
              <a:srgbClr val="001F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702051" y="6920736"/>
            <a:ext cx="3226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87070" algn="l"/>
                <a:tab pos="1358265" algn="l"/>
                <a:tab pos="2052320" algn="l"/>
                <a:tab pos="2723515" algn="l"/>
              </a:tabLst>
            </a:pPr>
            <a:r>
              <a:rPr sz="900" dirty="0">
                <a:latin typeface="Times New Roman"/>
                <a:cs typeface="Times New Roman"/>
              </a:rPr>
              <a:t>Oct. 2008	</a:t>
            </a:r>
            <a:r>
              <a:rPr sz="900" spc="-5" dirty="0">
                <a:latin typeface="Times New Roman"/>
                <a:cs typeface="Times New Roman"/>
              </a:rPr>
              <a:t>Jan. </a:t>
            </a:r>
            <a:r>
              <a:rPr sz="900" dirty="0">
                <a:latin typeface="Times New Roman"/>
                <a:cs typeface="Times New Roman"/>
              </a:rPr>
              <a:t>2010	</a:t>
            </a:r>
            <a:r>
              <a:rPr sz="900" spc="-5" dirty="0">
                <a:latin typeface="Times New Roman"/>
                <a:cs typeface="Times New Roman"/>
              </a:rPr>
              <a:t>May </a:t>
            </a:r>
            <a:r>
              <a:rPr sz="900" dirty="0">
                <a:latin typeface="Times New Roman"/>
                <a:cs typeface="Times New Roman"/>
              </a:rPr>
              <a:t>2010	</a:t>
            </a:r>
            <a:r>
              <a:rPr sz="900" spc="-5" dirty="0">
                <a:latin typeface="Times New Roman"/>
                <a:cs typeface="Times New Roman"/>
              </a:rPr>
              <a:t>Feb. </a:t>
            </a:r>
            <a:r>
              <a:rPr sz="900" spc="-10" dirty="0">
                <a:latin typeface="Times New Roman"/>
                <a:cs typeface="Times New Roman"/>
              </a:rPr>
              <a:t>2011	</a:t>
            </a:r>
            <a:r>
              <a:rPr sz="900" spc="-5" dirty="0">
                <a:latin typeface="Times New Roman"/>
                <a:cs typeface="Times New Roman"/>
              </a:rPr>
              <a:t>Sept.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2012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891283" y="6046470"/>
            <a:ext cx="691515" cy="328930"/>
          </a:xfrm>
          <a:custGeom>
            <a:avLst/>
            <a:gdLst/>
            <a:ahLst/>
            <a:cxnLst/>
            <a:rect l="l" t="t" r="r" b="b"/>
            <a:pathLst>
              <a:path w="691514" h="328929">
                <a:moveTo>
                  <a:pt x="689610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26898"/>
                </a:lnTo>
                <a:lnTo>
                  <a:pt x="1524" y="328422"/>
                </a:lnTo>
                <a:lnTo>
                  <a:pt x="689610" y="328422"/>
                </a:lnTo>
                <a:lnTo>
                  <a:pt x="691134" y="326898"/>
                </a:lnTo>
                <a:lnTo>
                  <a:pt x="691134" y="326136"/>
                </a:lnTo>
                <a:lnTo>
                  <a:pt x="5334" y="326136"/>
                </a:lnTo>
                <a:lnTo>
                  <a:pt x="2286" y="323088"/>
                </a:lnTo>
                <a:lnTo>
                  <a:pt x="5334" y="323088"/>
                </a:lnTo>
                <a:lnTo>
                  <a:pt x="5334" y="5334"/>
                </a:lnTo>
                <a:lnTo>
                  <a:pt x="2286" y="5334"/>
                </a:lnTo>
                <a:lnTo>
                  <a:pt x="5334" y="2286"/>
                </a:lnTo>
                <a:lnTo>
                  <a:pt x="691134" y="2286"/>
                </a:lnTo>
                <a:lnTo>
                  <a:pt x="691134" y="1524"/>
                </a:lnTo>
                <a:lnTo>
                  <a:pt x="689610" y="0"/>
                </a:lnTo>
                <a:close/>
              </a:path>
              <a:path w="691514" h="328929">
                <a:moveTo>
                  <a:pt x="5334" y="323088"/>
                </a:moveTo>
                <a:lnTo>
                  <a:pt x="2286" y="323088"/>
                </a:lnTo>
                <a:lnTo>
                  <a:pt x="5334" y="326136"/>
                </a:lnTo>
                <a:lnTo>
                  <a:pt x="5334" y="323088"/>
                </a:lnTo>
                <a:close/>
              </a:path>
              <a:path w="691514" h="328929">
                <a:moveTo>
                  <a:pt x="685800" y="323088"/>
                </a:moveTo>
                <a:lnTo>
                  <a:pt x="5334" y="323088"/>
                </a:lnTo>
                <a:lnTo>
                  <a:pt x="5334" y="326136"/>
                </a:lnTo>
                <a:lnTo>
                  <a:pt x="685800" y="326136"/>
                </a:lnTo>
                <a:lnTo>
                  <a:pt x="685800" y="323088"/>
                </a:lnTo>
                <a:close/>
              </a:path>
              <a:path w="691514" h="328929">
                <a:moveTo>
                  <a:pt x="685800" y="2286"/>
                </a:moveTo>
                <a:lnTo>
                  <a:pt x="685800" y="326136"/>
                </a:lnTo>
                <a:lnTo>
                  <a:pt x="688086" y="323088"/>
                </a:lnTo>
                <a:lnTo>
                  <a:pt x="691134" y="323088"/>
                </a:lnTo>
                <a:lnTo>
                  <a:pt x="691134" y="5334"/>
                </a:lnTo>
                <a:lnTo>
                  <a:pt x="688086" y="5334"/>
                </a:lnTo>
                <a:lnTo>
                  <a:pt x="685800" y="2286"/>
                </a:lnTo>
                <a:close/>
              </a:path>
              <a:path w="691514" h="328929">
                <a:moveTo>
                  <a:pt x="691134" y="323088"/>
                </a:moveTo>
                <a:lnTo>
                  <a:pt x="688086" y="323088"/>
                </a:lnTo>
                <a:lnTo>
                  <a:pt x="685800" y="326136"/>
                </a:lnTo>
                <a:lnTo>
                  <a:pt x="691134" y="326136"/>
                </a:lnTo>
                <a:lnTo>
                  <a:pt x="691134" y="323088"/>
                </a:lnTo>
                <a:close/>
              </a:path>
              <a:path w="691514" h="328929">
                <a:moveTo>
                  <a:pt x="5334" y="2286"/>
                </a:moveTo>
                <a:lnTo>
                  <a:pt x="2286" y="5334"/>
                </a:lnTo>
                <a:lnTo>
                  <a:pt x="5334" y="5334"/>
                </a:lnTo>
                <a:lnTo>
                  <a:pt x="5334" y="2286"/>
                </a:lnTo>
                <a:close/>
              </a:path>
              <a:path w="691514" h="328929">
                <a:moveTo>
                  <a:pt x="685800" y="2286"/>
                </a:moveTo>
                <a:lnTo>
                  <a:pt x="5334" y="2286"/>
                </a:lnTo>
                <a:lnTo>
                  <a:pt x="5334" y="5334"/>
                </a:lnTo>
                <a:lnTo>
                  <a:pt x="685800" y="5334"/>
                </a:lnTo>
                <a:lnTo>
                  <a:pt x="685800" y="2286"/>
                </a:lnTo>
                <a:close/>
              </a:path>
              <a:path w="691514" h="328929">
                <a:moveTo>
                  <a:pt x="691134" y="2286"/>
                </a:moveTo>
                <a:lnTo>
                  <a:pt x="685800" y="2286"/>
                </a:lnTo>
                <a:lnTo>
                  <a:pt x="688086" y="5334"/>
                </a:lnTo>
                <a:lnTo>
                  <a:pt x="691134" y="5334"/>
                </a:lnTo>
                <a:lnTo>
                  <a:pt x="691134" y="2286"/>
                </a:lnTo>
                <a:close/>
              </a:path>
            </a:pathLst>
          </a:custGeom>
          <a:solidFill>
            <a:srgbClr val="00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978151" y="6055867"/>
            <a:ext cx="528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5080" indent="-8699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Bitcoin.o</a:t>
            </a:r>
            <a:r>
              <a:rPr sz="900" spc="-20" dirty="0">
                <a:latin typeface="Times New Roman"/>
                <a:cs typeface="Times New Roman"/>
              </a:rPr>
              <a:t>r</a:t>
            </a:r>
            <a:r>
              <a:rPr sz="900" dirty="0">
                <a:latin typeface="Times New Roman"/>
                <a:cs typeface="Times New Roman"/>
              </a:rPr>
              <a:t>g  domain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246120" y="6046470"/>
            <a:ext cx="690880" cy="466725"/>
          </a:xfrm>
          <a:custGeom>
            <a:avLst/>
            <a:gdLst/>
            <a:ahLst/>
            <a:cxnLst/>
            <a:rect l="l" t="t" r="r" b="b"/>
            <a:pathLst>
              <a:path w="690879" h="466725">
                <a:moveTo>
                  <a:pt x="689610" y="0"/>
                </a:moveTo>
                <a:lnTo>
                  <a:pt x="762" y="0"/>
                </a:lnTo>
                <a:lnTo>
                  <a:pt x="0" y="1524"/>
                </a:lnTo>
                <a:lnTo>
                  <a:pt x="0" y="465582"/>
                </a:lnTo>
                <a:lnTo>
                  <a:pt x="762" y="466344"/>
                </a:lnTo>
                <a:lnTo>
                  <a:pt x="689610" y="466344"/>
                </a:lnTo>
                <a:lnTo>
                  <a:pt x="690372" y="465582"/>
                </a:lnTo>
                <a:lnTo>
                  <a:pt x="690372" y="464058"/>
                </a:lnTo>
                <a:lnTo>
                  <a:pt x="4572" y="464058"/>
                </a:lnTo>
                <a:lnTo>
                  <a:pt x="2286" y="461772"/>
                </a:lnTo>
                <a:lnTo>
                  <a:pt x="4572" y="461772"/>
                </a:lnTo>
                <a:lnTo>
                  <a:pt x="4572" y="5334"/>
                </a:lnTo>
                <a:lnTo>
                  <a:pt x="2285" y="5334"/>
                </a:lnTo>
                <a:lnTo>
                  <a:pt x="4572" y="2286"/>
                </a:lnTo>
                <a:lnTo>
                  <a:pt x="690372" y="2286"/>
                </a:lnTo>
                <a:lnTo>
                  <a:pt x="690372" y="1524"/>
                </a:lnTo>
                <a:lnTo>
                  <a:pt x="689610" y="0"/>
                </a:lnTo>
                <a:close/>
              </a:path>
              <a:path w="690879" h="466725">
                <a:moveTo>
                  <a:pt x="4572" y="461772"/>
                </a:moveTo>
                <a:lnTo>
                  <a:pt x="2286" y="461772"/>
                </a:lnTo>
                <a:lnTo>
                  <a:pt x="4572" y="464058"/>
                </a:lnTo>
                <a:lnTo>
                  <a:pt x="4572" y="461772"/>
                </a:lnTo>
                <a:close/>
              </a:path>
              <a:path w="690879" h="466725">
                <a:moveTo>
                  <a:pt x="685800" y="461772"/>
                </a:moveTo>
                <a:lnTo>
                  <a:pt x="4572" y="461772"/>
                </a:lnTo>
                <a:lnTo>
                  <a:pt x="4572" y="464058"/>
                </a:lnTo>
                <a:lnTo>
                  <a:pt x="685800" y="464058"/>
                </a:lnTo>
                <a:lnTo>
                  <a:pt x="685800" y="461772"/>
                </a:lnTo>
                <a:close/>
              </a:path>
              <a:path w="690879" h="466725">
                <a:moveTo>
                  <a:pt x="685800" y="2286"/>
                </a:moveTo>
                <a:lnTo>
                  <a:pt x="685800" y="464058"/>
                </a:lnTo>
                <a:lnTo>
                  <a:pt x="688086" y="461772"/>
                </a:lnTo>
                <a:lnTo>
                  <a:pt x="690372" y="461772"/>
                </a:lnTo>
                <a:lnTo>
                  <a:pt x="690372" y="5334"/>
                </a:lnTo>
                <a:lnTo>
                  <a:pt x="688086" y="5334"/>
                </a:lnTo>
                <a:lnTo>
                  <a:pt x="685800" y="2286"/>
                </a:lnTo>
                <a:close/>
              </a:path>
              <a:path w="690879" h="466725">
                <a:moveTo>
                  <a:pt x="690372" y="461772"/>
                </a:moveTo>
                <a:lnTo>
                  <a:pt x="688086" y="461772"/>
                </a:lnTo>
                <a:lnTo>
                  <a:pt x="685800" y="464058"/>
                </a:lnTo>
                <a:lnTo>
                  <a:pt x="690372" y="464058"/>
                </a:lnTo>
                <a:lnTo>
                  <a:pt x="690372" y="461772"/>
                </a:lnTo>
                <a:close/>
              </a:path>
              <a:path w="690879" h="466725">
                <a:moveTo>
                  <a:pt x="4572" y="2286"/>
                </a:moveTo>
                <a:lnTo>
                  <a:pt x="2285" y="5334"/>
                </a:lnTo>
                <a:lnTo>
                  <a:pt x="4572" y="5334"/>
                </a:lnTo>
                <a:lnTo>
                  <a:pt x="4572" y="2286"/>
                </a:lnTo>
                <a:close/>
              </a:path>
              <a:path w="690879" h="466725">
                <a:moveTo>
                  <a:pt x="685800" y="2286"/>
                </a:moveTo>
                <a:lnTo>
                  <a:pt x="4572" y="2286"/>
                </a:lnTo>
                <a:lnTo>
                  <a:pt x="4572" y="5334"/>
                </a:lnTo>
                <a:lnTo>
                  <a:pt x="685800" y="5334"/>
                </a:lnTo>
                <a:lnTo>
                  <a:pt x="685800" y="2286"/>
                </a:lnTo>
                <a:close/>
              </a:path>
              <a:path w="690879" h="466725">
                <a:moveTo>
                  <a:pt x="690372" y="2286"/>
                </a:moveTo>
                <a:lnTo>
                  <a:pt x="685800" y="2286"/>
                </a:lnTo>
                <a:lnTo>
                  <a:pt x="688086" y="5334"/>
                </a:lnTo>
                <a:lnTo>
                  <a:pt x="690372" y="5334"/>
                </a:lnTo>
                <a:lnTo>
                  <a:pt x="690372" y="2286"/>
                </a:lnTo>
                <a:close/>
              </a:path>
            </a:pathLst>
          </a:custGeom>
          <a:solidFill>
            <a:srgbClr val="00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392427" y="6055867"/>
            <a:ext cx="41020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Genesis  </a:t>
            </a:r>
            <a:r>
              <a:rPr sz="900" dirty="0">
                <a:latin typeface="Times New Roman"/>
                <a:cs typeface="Times New Roman"/>
              </a:rPr>
              <a:t>block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50  BTC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600194" y="6046470"/>
            <a:ext cx="691515" cy="328930"/>
          </a:xfrm>
          <a:custGeom>
            <a:avLst/>
            <a:gdLst/>
            <a:ahLst/>
            <a:cxnLst/>
            <a:rect l="l" t="t" r="r" b="b"/>
            <a:pathLst>
              <a:path w="691514" h="328929">
                <a:moveTo>
                  <a:pt x="689610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26898"/>
                </a:lnTo>
                <a:lnTo>
                  <a:pt x="1524" y="328422"/>
                </a:lnTo>
                <a:lnTo>
                  <a:pt x="689610" y="328422"/>
                </a:lnTo>
                <a:lnTo>
                  <a:pt x="691134" y="326898"/>
                </a:lnTo>
                <a:lnTo>
                  <a:pt x="691134" y="326136"/>
                </a:lnTo>
                <a:lnTo>
                  <a:pt x="5334" y="326136"/>
                </a:lnTo>
                <a:lnTo>
                  <a:pt x="2286" y="323088"/>
                </a:lnTo>
                <a:lnTo>
                  <a:pt x="5334" y="323088"/>
                </a:lnTo>
                <a:lnTo>
                  <a:pt x="5334" y="5334"/>
                </a:lnTo>
                <a:lnTo>
                  <a:pt x="2286" y="5334"/>
                </a:lnTo>
                <a:lnTo>
                  <a:pt x="5334" y="2286"/>
                </a:lnTo>
                <a:lnTo>
                  <a:pt x="691134" y="2286"/>
                </a:lnTo>
                <a:lnTo>
                  <a:pt x="691134" y="1524"/>
                </a:lnTo>
                <a:lnTo>
                  <a:pt x="689610" y="0"/>
                </a:lnTo>
                <a:close/>
              </a:path>
              <a:path w="691514" h="328929">
                <a:moveTo>
                  <a:pt x="5334" y="323088"/>
                </a:moveTo>
                <a:lnTo>
                  <a:pt x="2286" y="323088"/>
                </a:lnTo>
                <a:lnTo>
                  <a:pt x="5334" y="326136"/>
                </a:lnTo>
                <a:lnTo>
                  <a:pt x="5334" y="323088"/>
                </a:lnTo>
                <a:close/>
              </a:path>
              <a:path w="691514" h="328929">
                <a:moveTo>
                  <a:pt x="685800" y="323088"/>
                </a:moveTo>
                <a:lnTo>
                  <a:pt x="5334" y="323088"/>
                </a:lnTo>
                <a:lnTo>
                  <a:pt x="5334" y="326136"/>
                </a:lnTo>
                <a:lnTo>
                  <a:pt x="685800" y="326136"/>
                </a:lnTo>
                <a:lnTo>
                  <a:pt x="685800" y="323088"/>
                </a:lnTo>
                <a:close/>
              </a:path>
              <a:path w="691514" h="328929">
                <a:moveTo>
                  <a:pt x="685800" y="2286"/>
                </a:moveTo>
                <a:lnTo>
                  <a:pt x="685800" y="326136"/>
                </a:lnTo>
                <a:lnTo>
                  <a:pt x="688086" y="323088"/>
                </a:lnTo>
                <a:lnTo>
                  <a:pt x="691134" y="323088"/>
                </a:lnTo>
                <a:lnTo>
                  <a:pt x="691134" y="5334"/>
                </a:lnTo>
                <a:lnTo>
                  <a:pt x="688086" y="5334"/>
                </a:lnTo>
                <a:lnTo>
                  <a:pt x="685800" y="2286"/>
                </a:lnTo>
                <a:close/>
              </a:path>
              <a:path w="691514" h="328929">
                <a:moveTo>
                  <a:pt x="691134" y="323088"/>
                </a:moveTo>
                <a:lnTo>
                  <a:pt x="688086" y="323088"/>
                </a:lnTo>
                <a:lnTo>
                  <a:pt x="685800" y="326136"/>
                </a:lnTo>
                <a:lnTo>
                  <a:pt x="691134" y="326136"/>
                </a:lnTo>
                <a:lnTo>
                  <a:pt x="691134" y="323088"/>
                </a:lnTo>
                <a:close/>
              </a:path>
              <a:path w="691514" h="328929">
                <a:moveTo>
                  <a:pt x="5334" y="2286"/>
                </a:moveTo>
                <a:lnTo>
                  <a:pt x="2286" y="5334"/>
                </a:lnTo>
                <a:lnTo>
                  <a:pt x="5334" y="5334"/>
                </a:lnTo>
                <a:lnTo>
                  <a:pt x="5334" y="2286"/>
                </a:lnTo>
                <a:close/>
              </a:path>
              <a:path w="691514" h="328929">
                <a:moveTo>
                  <a:pt x="685800" y="2286"/>
                </a:moveTo>
                <a:lnTo>
                  <a:pt x="5334" y="2286"/>
                </a:lnTo>
                <a:lnTo>
                  <a:pt x="5334" y="5334"/>
                </a:lnTo>
                <a:lnTo>
                  <a:pt x="685800" y="5334"/>
                </a:lnTo>
                <a:lnTo>
                  <a:pt x="685800" y="2286"/>
                </a:lnTo>
                <a:close/>
              </a:path>
              <a:path w="691514" h="328929">
                <a:moveTo>
                  <a:pt x="691134" y="2286"/>
                </a:moveTo>
                <a:lnTo>
                  <a:pt x="685800" y="2286"/>
                </a:lnTo>
                <a:lnTo>
                  <a:pt x="688086" y="5334"/>
                </a:lnTo>
                <a:lnTo>
                  <a:pt x="691134" y="5334"/>
                </a:lnTo>
                <a:lnTo>
                  <a:pt x="691134" y="2286"/>
                </a:lnTo>
                <a:close/>
              </a:path>
            </a:pathLst>
          </a:custGeom>
          <a:solidFill>
            <a:srgbClr val="00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693158" y="6055867"/>
            <a:ext cx="5181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marR="5080" indent="-1905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Parity</a:t>
            </a:r>
            <a:r>
              <a:rPr sz="900" spc="-8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with  </a:t>
            </a:r>
            <a:r>
              <a:rPr sz="900" dirty="0">
                <a:latin typeface="Times New Roman"/>
                <a:cs typeface="Times New Roman"/>
              </a:rPr>
              <a:t>US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Dollar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560320" y="7618476"/>
            <a:ext cx="690880" cy="605155"/>
          </a:xfrm>
          <a:custGeom>
            <a:avLst/>
            <a:gdLst/>
            <a:ahLst/>
            <a:cxnLst/>
            <a:rect l="l" t="t" r="r" b="b"/>
            <a:pathLst>
              <a:path w="690879" h="605154">
                <a:moveTo>
                  <a:pt x="689610" y="0"/>
                </a:moveTo>
                <a:lnTo>
                  <a:pt x="762" y="0"/>
                </a:lnTo>
                <a:lnTo>
                  <a:pt x="0" y="762"/>
                </a:lnTo>
                <a:lnTo>
                  <a:pt x="0" y="603504"/>
                </a:lnTo>
                <a:lnTo>
                  <a:pt x="762" y="605028"/>
                </a:lnTo>
                <a:lnTo>
                  <a:pt x="689610" y="605028"/>
                </a:lnTo>
                <a:lnTo>
                  <a:pt x="690372" y="603504"/>
                </a:lnTo>
                <a:lnTo>
                  <a:pt x="690372" y="601980"/>
                </a:lnTo>
                <a:lnTo>
                  <a:pt x="4572" y="601980"/>
                </a:lnTo>
                <a:lnTo>
                  <a:pt x="2286" y="599694"/>
                </a:lnTo>
                <a:lnTo>
                  <a:pt x="4572" y="599694"/>
                </a:lnTo>
                <a:lnTo>
                  <a:pt x="4572" y="4572"/>
                </a:lnTo>
                <a:lnTo>
                  <a:pt x="2285" y="4572"/>
                </a:lnTo>
                <a:lnTo>
                  <a:pt x="4572" y="2286"/>
                </a:lnTo>
                <a:lnTo>
                  <a:pt x="690372" y="2286"/>
                </a:lnTo>
                <a:lnTo>
                  <a:pt x="690372" y="762"/>
                </a:lnTo>
                <a:lnTo>
                  <a:pt x="689610" y="0"/>
                </a:lnTo>
                <a:close/>
              </a:path>
              <a:path w="690879" h="605154">
                <a:moveTo>
                  <a:pt x="4572" y="599694"/>
                </a:moveTo>
                <a:lnTo>
                  <a:pt x="2286" y="599694"/>
                </a:lnTo>
                <a:lnTo>
                  <a:pt x="4572" y="601980"/>
                </a:lnTo>
                <a:lnTo>
                  <a:pt x="4572" y="599694"/>
                </a:lnTo>
                <a:close/>
              </a:path>
              <a:path w="690879" h="605154">
                <a:moveTo>
                  <a:pt x="685800" y="599694"/>
                </a:moveTo>
                <a:lnTo>
                  <a:pt x="4572" y="599694"/>
                </a:lnTo>
                <a:lnTo>
                  <a:pt x="4572" y="601980"/>
                </a:lnTo>
                <a:lnTo>
                  <a:pt x="685800" y="601980"/>
                </a:lnTo>
                <a:lnTo>
                  <a:pt x="685800" y="599694"/>
                </a:lnTo>
                <a:close/>
              </a:path>
              <a:path w="690879" h="605154">
                <a:moveTo>
                  <a:pt x="685800" y="2286"/>
                </a:moveTo>
                <a:lnTo>
                  <a:pt x="685800" y="601980"/>
                </a:lnTo>
                <a:lnTo>
                  <a:pt x="688086" y="599694"/>
                </a:lnTo>
                <a:lnTo>
                  <a:pt x="690372" y="599694"/>
                </a:lnTo>
                <a:lnTo>
                  <a:pt x="690372" y="4572"/>
                </a:lnTo>
                <a:lnTo>
                  <a:pt x="688086" y="4572"/>
                </a:lnTo>
                <a:lnTo>
                  <a:pt x="685800" y="2286"/>
                </a:lnTo>
                <a:close/>
              </a:path>
              <a:path w="690879" h="605154">
                <a:moveTo>
                  <a:pt x="690372" y="599694"/>
                </a:moveTo>
                <a:lnTo>
                  <a:pt x="688086" y="599694"/>
                </a:lnTo>
                <a:lnTo>
                  <a:pt x="685800" y="601980"/>
                </a:lnTo>
                <a:lnTo>
                  <a:pt x="690372" y="601980"/>
                </a:lnTo>
                <a:lnTo>
                  <a:pt x="690372" y="599694"/>
                </a:lnTo>
                <a:close/>
              </a:path>
              <a:path w="690879" h="605154">
                <a:moveTo>
                  <a:pt x="4572" y="2286"/>
                </a:moveTo>
                <a:lnTo>
                  <a:pt x="2285" y="4572"/>
                </a:lnTo>
                <a:lnTo>
                  <a:pt x="4572" y="4572"/>
                </a:lnTo>
                <a:lnTo>
                  <a:pt x="4572" y="2286"/>
                </a:lnTo>
                <a:close/>
              </a:path>
              <a:path w="690879" h="605154">
                <a:moveTo>
                  <a:pt x="685800" y="2286"/>
                </a:moveTo>
                <a:lnTo>
                  <a:pt x="4572" y="2286"/>
                </a:lnTo>
                <a:lnTo>
                  <a:pt x="4572" y="4572"/>
                </a:lnTo>
                <a:lnTo>
                  <a:pt x="685800" y="4572"/>
                </a:lnTo>
                <a:lnTo>
                  <a:pt x="685800" y="2286"/>
                </a:lnTo>
                <a:close/>
              </a:path>
              <a:path w="690879" h="605154">
                <a:moveTo>
                  <a:pt x="690372" y="2286"/>
                </a:moveTo>
                <a:lnTo>
                  <a:pt x="685800" y="2286"/>
                </a:lnTo>
                <a:lnTo>
                  <a:pt x="688086" y="4572"/>
                </a:lnTo>
                <a:lnTo>
                  <a:pt x="690372" y="4572"/>
                </a:lnTo>
                <a:lnTo>
                  <a:pt x="690372" y="2286"/>
                </a:lnTo>
                <a:close/>
              </a:path>
            </a:pathLst>
          </a:custGeom>
          <a:solidFill>
            <a:srgbClr val="00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664714" y="7627111"/>
            <a:ext cx="492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Paper </a:t>
            </a:r>
            <a:r>
              <a:rPr sz="900" dirty="0">
                <a:latin typeface="Times New Roman"/>
                <a:cs typeface="Times New Roman"/>
              </a:rPr>
              <a:t>on  Bitcoin</a:t>
            </a:r>
            <a:r>
              <a:rPr sz="900" spc="-1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by  Satoshi  Nakamoto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956303" y="7653528"/>
            <a:ext cx="691515" cy="466725"/>
          </a:xfrm>
          <a:custGeom>
            <a:avLst/>
            <a:gdLst/>
            <a:ahLst/>
            <a:cxnLst/>
            <a:rect l="l" t="t" r="r" b="b"/>
            <a:pathLst>
              <a:path w="691514" h="466725">
                <a:moveTo>
                  <a:pt x="689610" y="0"/>
                </a:moveTo>
                <a:lnTo>
                  <a:pt x="1524" y="0"/>
                </a:lnTo>
                <a:lnTo>
                  <a:pt x="0" y="762"/>
                </a:lnTo>
                <a:lnTo>
                  <a:pt x="0" y="464820"/>
                </a:lnTo>
                <a:lnTo>
                  <a:pt x="1524" y="466344"/>
                </a:lnTo>
                <a:lnTo>
                  <a:pt x="689610" y="466344"/>
                </a:lnTo>
                <a:lnTo>
                  <a:pt x="691134" y="464820"/>
                </a:lnTo>
                <a:lnTo>
                  <a:pt x="691134" y="464058"/>
                </a:lnTo>
                <a:lnTo>
                  <a:pt x="5334" y="464058"/>
                </a:lnTo>
                <a:lnTo>
                  <a:pt x="2286" y="461010"/>
                </a:lnTo>
                <a:lnTo>
                  <a:pt x="5334" y="461010"/>
                </a:lnTo>
                <a:lnTo>
                  <a:pt x="5334" y="4572"/>
                </a:lnTo>
                <a:lnTo>
                  <a:pt x="2286" y="4572"/>
                </a:lnTo>
                <a:lnTo>
                  <a:pt x="5334" y="2286"/>
                </a:lnTo>
                <a:lnTo>
                  <a:pt x="691134" y="2286"/>
                </a:lnTo>
                <a:lnTo>
                  <a:pt x="691134" y="762"/>
                </a:lnTo>
                <a:lnTo>
                  <a:pt x="689610" y="0"/>
                </a:lnTo>
                <a:close/>
              </a:path>
              <a:path w="691514" h="466725">
                <a:moveTo>
                  <a:pt x="5334" y="461010"/>
                </a:moveTo>
                <a:lnTo>
                  <a:pt x="2286" y="461010"/>
                </a:lnTo>
                <a:lnTo>
                  <a:pt x="5334" y="464058"/>
                </a:lnTo>
                <a:lnTo>
                  <a:pt x="5334" y="461010"/>
                </a:lnTo>
                <a:close/>
              </a:path>
              <a:path w="691514" h="466725">
                <a:moveTo>
                  <a:pt x="685800" y="461010"/>
                </a:moveTo>
                <a:lnTo>
                  <a:pt x="5334" y="461010"/>
                </a:lnTo>
                <a:lnTo>
                  <a:pt x="5334" y="464058"/>
                </a:lnTo>
                <a:lnTo>
                  <a:pt x="685800" y="464058"/>
                </a:lnTo>
                <a:lnTo>
                  <a:pt x="685800" y="461010"/>
                </a:lnTo>
                <a:close/>
              </a:path>
              <a:path w="691514" h="466725">
                <a:moveTo>
                  <a:pt x="685800" y="2286"/>
                </a:moveTo>
                <a:lnTo>
                  <a:pt x="685800" y="464058"/>
                </a:lnTo>
                <a:lnTo>
                  <a:pt x="688086" y="461010"/>
                </a:lnTo>
                <a:lnTo>
                  <a:pt x="691134" y="461010"/>
                </a:lnTo>
                <a:lnTo>
                  <a:pt x="691134" y="4572"/>
                </a:lnTo>
                <a:lnTo>
                  <a:pt x="688086" y="4572"/>
                </a:lnTo>
                <a:lnTo>
                  <a:pt x="685800" y="2286"/>
                </a:lnTo>
                <a:close/>
              </a:path>
              <a:path w="691514" h="466725">
                <a:moveTo>
                  <a:pt x="691134" y="461010"/>
                </a:moveTo>
                <a:lnTo>
                  <a:pt x="688086" y="461010"/>
                </a:lnTo>
                <a:lnTo>
                  <a:pt x="685800" y="464058"/>
                </a:lnTo>
                <a:lnTo>
                  <a:pt x="691134" y="464058"/>
                </a:lnTo>
                <a:lnTo>
                  <a:pt x="691134" y="461010"/>
                </a:lnTo>
                <a:close/>
              </a:path>
              <a:path w="691514" h="466725">
                <a:moveTo>
                  <a:pt x="5334" y="2286"/>
                </a:moveTo>
                <a:lnTo>
                  <a:pt x="2286" y="4572"/>
                </a:lnTo>
                <a:lnTo>
                  <a:pt x="5334" y="4572"/>
                </a:lnTo>
                <a:lnTo>
                  <a:pt x="5334" y="2286"/>
                </a:lnTo>
                <a:close/>
              </a:path>
              <a:path w="691514" h="466725">
                <a:moveTo>
                  <a:pt x="685800" y="2286"/>
                </a:moveTo>
                <a:lnTo>
                  <a:pt x="5334" y="2286"/>
                </a:lnTo>
                <a:lnTo>
                  <a:pt x="5334" y="4572"/>
                </a:lnTo>
                <a:lnTo>
                  <a:pt x="685800" y="4572"/>
                </a:lnTo>
                <a:lnTo>
                  <a:pt x="685800" y="2286"/>
                </a:lnTo>
                <a:close/>
              </a:path>
              <a:path w="691514" h="466725">
                <a:moveTo>
                  <a:pt x="691134" y="2286"/>
                </a:moveTo>
                <a:lnTo>
                  <a:pt x="685800" y="2286"/>
                </a:lnTo>
                <a:lnTo>
                  <a:pt x="688086" y="4572"/>
                </a:lnTo>
                <a:lnTo>
                  <a:pt x="691134" y="4572"/>
                </a:lnTo>
                <a:lnTo>
                  <a:pt x="691134" y="2286"/>
                </a:lnTo>
                <a:close/>
              </a:path>
            </a:pathLst>
          </a:custGeom>
          <a:solidFill>
            <a:srgbClr val="00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027166" y="7662162"/>
            <a:ext cx="5619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10489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2 pizza  bought</a:t>
            </a:r>
            <a:r>
              <a:rPr sz="900" spc="-9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with  </a:t>
            </a:r>
            <a:r>
              <a:rPr sz="900" dirty="0">
                <a:latin typeface="Times New Roman"/>
                <a:cs typeface="Times New Roman"/>
              </a:rPr>
              <a:t>10,000BTC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327903" y="7653528"/>
            <a:ext cx="691515" cy="327660"/>
          </a:xfrm>
          <a:custGeom>
            <a:avLst/>
            <a:gdLst/>
            <a:ahLst/>
            <a:cxnLst/>
            <a:rect l="l" t="t" r="r" b="b"/>
            <a:pathLst>
              <a:path w="691514" h="327659">
                <a:moveTo>
                  <a:pt x="689610" y="0"/>
                </a:moveTo>
                <a:lnTo>
                  <a:pt x="1524" y="0"/>
                </a:lnTo>
                <a:lnTo>
                  <a:pt x="0" y="762"/>
                </a:lnTo>
                <a:lnTo>
                  <a:pt x="0" y="326898"/>
                </a:lnTo>
                <a:lnTo>
                  <a:pt x="1524" y="327660"/>
                </a:lnTo>
                <a:lnTo>
                  <a:pt x="689610" y="327660"/>
                </a:lnTo>
                <a:lnTo>
                  <a:pt x="691134" y="326898"/>
                </a:lnTo>
                <a:lnTo>
                  <a:pt x="691134" y="325374"/>
                </a:lnTo>
                <a:lnTo>
                  <a:pt x="5334" y="325374"/>
                </a:lnTo>
                <a:lnTo>
                  <a:pt x="2286" y="323088"/>
                </a:lnTo>
                <a:lnTo>
                  <a:pt x="5334" y="323088"/>
                </a:lnTo>
                <a:lnTo>
                  <a:pt x="5334" y="4572"/>
                </a:lnTo>
                <a:lnTo>
                  <a:pt x="2286" y="4572"/>
                </a:lnTo>
                <a:lnTo>
                  <a:pt x="5334" y="2286"/>
                </a:lnTo>
                <a:lnTo>
                  <a:pt x="691134" y="2286"/>
                </a:lnTo>
                <a:lnTo>
                  <a:pt x="691134" y="762"/>
                </a:lnTo>
                <a:lnTo>
                  <a:pt x="689610" y="0"/>
                </a:lnTo>
                <a:close/>
              </a:path>
              <a:path w="691514" h="327659">
                <a:moveTo>
                  <a:pt x="5334" y="323088"/>
                </a:moveTo>
                <a:lnTo>
                  <a:pt x="2286" y="323088"/>
                </a:lnTo>
                <a:lnTo>
                  <a:pt x="5334" y="325374"/>
                </a:lnTo>
                <a:lnTo>
                  <a:pt x="5334" y="323088"/>
                </a:lnTo>
                <a:close/>
              </a:path>
              <a:path w="691514" h="327659">
                <a:moveTo>
                  <a:pt x="685800" y="323088"/>
                </a:moveTo>
                <a:lnTo>
                  <a:pt x="5334" y="323088"/>
                </a:lnTo>
                <a:lnTo>
                  <a:pt x="5334" y="325374"/>
                </a:lnTo>
                <a:lnTo>
                  <a:pt x="685800" y="325374"/>
                </a:lnTo>
                <a:lnTo>
                  <a:pt x="685800" y="323088"/>
                </a:lnTo>
                <a:close/>
              </a:path>
              <a:path w="691514" h="327659">
                <a:moveTo>
                  <a:pt x="685800" y="2286"/>
                </a:moveTo>
                <a:lnTo>
                  <a:pt x="685800" y="325374"/>
                </a:lnTo>
                <a:lnTo>
                  <a:pt x="688085" y="323088"/>
                </a:lnTo>
                <a:lnTo>
                  <a:pt x="691134" y="323088"/>
                </a:lnTo>
                <a:lnTo>
                  <a:pt x="691134" y="4572"/>
                </a:lnTo>
                <a:lnTo>
                  <a:pt x="688086" y="4572"/>
                </a:lnTo>
                <a:lnTo>
                  <a:pt x="685800" y="2286"/>
                </a:lnTo>
                <a:close/>
              </a:path>
              <a:path w="691514" h="327659">
                <a:moveTo>
                  <a:pt x="691134" y="323088"/>
                </a:moveTo>
                <a:lnTo>
                  <a:pt x="688085" y="323088"/>
                </a:lnTo>
                <a:lnTo>
                  <a:pt x="685800" y="325374"/>
                </a:lnTo>
                <a:lnTo>
                  <a:pt x="691134" y="325374"/>
                </a:lnTo>
                <a:lnTo>
                  <a:pt x="691134" y="323088"/>
                </a:lnTo>
                <a:close/>
              </a:path>
              <a:path w="691514" h="327659">
                <a:moveTo>
                  <a:pt x="5334" y="2286"/>
                </a:moveTo>
                <a:lnTo>
                  <a:pt x="2286" y="4572"/>
                </a:lnTo>
                <a:lnTo>
                  <a:pt x="5334" y="4572"/>
                </a:lnTo>
                <a:lnTo>
                  <a:pt x="5334" y="2286"/>
                </a:lnTo>
                <a:close/>
              </a:path>
              <a:path w="691514" h="327659">
                <a:moveTo>
                  <a:pt x="685800" y="2286"/>
                </a:moveTo>
                <a:lnTo>
                  <a:pt x="5334" y="2286"/>
                </a:lnTo>
                <a:lnTo>
                  <a:pt x="5334" y="4572"/>
                </a:lnTo>
                <a:lnTo>
                  <a:pt x="685800" y="4572"/>
                </a:lnTo>
                <a:lnTo>
                  <a:pt x="685800" y="2286"/>
                </a:lnTo>
                <a:close/>
              </a:path>
              <a:path w="691514" h="327659">
                <a:moveTo>
                  <a:pt x="691134" y="2286"/>
                </a:moveTo>
                <a:lnTo>
                  <a:pt x="685800" y="2286"/>
                </a:lnTo>
                <a:lnTo>
                  <a:pt x="688086" y="4572"/>
                </a:lnTo>
                <a:lnTo>
                  <a:pt x="691134" y="4572"/>
                </a:lnTo>
                <a:lnTo>
                  <a:pt x="691134" y="2286"/>
                </a:lnTo>
                <a:close/>
              </a:path>
            </a:pathLst>
          </a:custGeom>
          <a:solidFill>
            <a:srgbClr val="00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412482" y="7662162"/>
            <a:ext cx="53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9207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Bitcoin  Foundation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599819" y="5400675"/>
            <a:ext cx="4572000" cy="3429000"/>
            <a:chOff x="1599819" y="5400675"/>
            <a:chExt cx="4572000" cy="3429000"/>
          </a:xfrm>
        </p:grpSpPr>
        <p:sp>
          <p:nvSpPr>
            <p:cNvPr id="63" name="object 63"/>
            <p:cNvSpPr/>
            <p:nvPr/>
          </p:nvSpPr>
          <p:spPr>
            <a:xfrm>
              <a:off x="2228850" y="6491477"/>
              <a:ext cx="3467100" cy="1005205"/>
            </a:xfrm>
            <a:custGeom>
              <a:avLst/>
              <a:gdLst/>
              <a:ahLst/>
              <a:cxnLst/>
              <a:rect l="l" t="t" r="r" b="b"/>
              <a:pathLst>
                <a:path w="3467100" h="1005204">
                  <a:moveTo>
                    <a:pt x="38100" y="19050"/>
                  </a:moveTo>
                  <a:lnTo>
                    <a:pt x="36614" y="11899"/>
                  </a:lnTo>
                  <a:lnTo>
                    <a:pt x="32575" y="5816"/>
                  </a:lnTo>
                  <a:lnTo>
                    <a:pt x="26517" y="1587"/>
                  </a:lnTo>
                  <a:lnTo>
                    <a:pt x="19050" y="0"/>
                  </a:lnTo>
                  <a:lnTo>
                    <a:pt x="11887" y="1587"/>
                  </a:lnTo>
                  <a:lnTo>
                    <a:pt x="5803" y="5816"/>
                  </a:lnTo>
                  <a:lnTo>
                    <a:pt x="1574" y="11899"/>
                  </a:lnTo>
                  <a:lnTo>
                    <a:pt x="0" y="19050"/>
                  </a:lnTo>
                  <a:lnTo>
                    <a:pt x="1574" y="26530"/>
                  </a:lnTo>
                  <a:lnTo>
                    <a:pt x="5803" y="32588"/>
                  </a:lnTo>
                  <a:lnTo>
                    <a:pt x="11887" y="36626"/>
                  </a:lnTo>
                  <a:lnTo>
                    <a:pt x="16764" y="37630"/>
                  </a:lnTo>
                  <a:lnTo>
                    <a:pt x="16764" y="323850"/>
                  </a:lnTo>
                  <a:lnTo>
                    <a:pt x="22085" y="323850"/>
                  </a:lnTo>
                  <a:lnTo>
                    <a:pt x="22085" y="38100"/>
                  </a:lnTo>
                  <a:lnTo>
                    <a:pt x="22085" y="37503"/>
                  </a:lnTo>
                  <a:lnTo>
                    <a:pt x="26517" y="36626"/>
                  </a:lnTo>
                  <a:lnTo>
                    <a:pt x="32575" y="32588"/>
                  </a:lnTo>
                  <a:lnTo>
                    <a:pt x="36614" y="26530"/>
                  </a:lnTo>
                  <a:lnTo>
                    <a:pt x="38100" y="19050"/>
                  </a:lnTo>
                  <a:close/>
                </a:path>
                <a:path w="3467100" h="1005204">
                  <a:moveTo>
                    <a:pt x="685800" y="700278"/>
                  </a:moveTo>
                  <a:lnTo>
                    <a:pt x="684314" y="693127"/>
                  </a:lnTo>
                  <a:lnTo>
                    <a:pt x="680275" y="687044"/>
                  </a:lnTo>
                  <a:lnTo>
                    <a:pt x="674217" y="682815"/>
                  </a:lnTo>
                  <a:lnTo>
                    <a:pt x="666750" y="681228"/>
                  </a:lnTo>
                  <a:lnTo>
                    <a:pt x="659587" y="682815"/>
                  </a:lnTo>
                  <a:lnTo>
                    <a:pt x="653503" y="687044"/>
                  </a:lnTo>
                  <a:lnTo>
                    <a:pt x="649274" y="693127"/>
                  </a:lnTo>
                  <a:lnTo>
                    <a:pt x="647700" y="700278"/>
                  </a:lnTo>
                  <a:lnTo>
                    <a:pt x="649274" y="707758"/>
                  </a:lnTo>
                  <a:lnTo>
                    <a:pt x="653503" y="713803"/>
                  </a:lnTo>
                  <a:lnTo>
                    <a:pt x="659587" y="717854"/>
                  </a:lnTo>
                  <a:lnTo>
                    <a:pt x="664464" y="718858"/>
                  </a:lnTo>
                  <a:lnTo>
                    <a:pt x="664464" y="1005078"/>
                  </a:lnTo>
                  <a:lnTo>
                    <a:pt x="669798" y="1005078"/>
                  </a:lnTo>
                  <a:lnTo>
                    <a:pt x="669798" y="719328"/>
                  </a:lnTo>
                  <a:lnTo>
                    <a:pt x="669798" y="718731"/>
                  </a:lnTo>
                  <a:lnTo>
                    <a:pt x="674217" y="717854"/>
                  </a:lnTo>
                  <a:lnTo>
                    <a:pt x="680275" y="713803"/>
                  </a:lnTo>
                  <a:lnTo>
                    <a:pt x="684314" y="707758"/>
                  </a:lnTo>
                  <a:lnTo>
                    <a:pt x="685800" y="700278"/>
                  </a:lnTo>
                  <a:close/>
                </a:path>
                <a:path w="3467100" h="1005204">
                  <a:moveTo>
                    <a:pt x="1409700" y="52578"/>
                  </a:moveTo>
                  <a:lnTo>
                    <a:pt x="1408214" y="45427"/>
                  </a:lnTo>
                  <a:lnTo>
                    <a:pt x="1404175" y="39344"/>
                  </a:lnTo>
                  <a:lnTo>
                    <a:pt x="1398117" y="35115"/>
                  </a:lnTo>
                  <a:lnTo>
                    <a:pt x="1390650" y="33528"/>
                  </a:lnTo>
                  <a:lnTo>
                    <a:pt x="1383487" y="35115"/>
                  </a:lnTo>
                  <a:lnTo>
                    <a:pt x="1377403" y="39344"/>
                  </a:lnTo>
                  <a:lnTo>
                    <a:pt x="1373174" y="45427"/>
                  </a:lnTo>
                  <a:lnTo>
                    <a:pt x="1371600" y="52578"/>
                  </a:lnTo>
                  <a:lnTo>
                    <a:pt x="1373174" y="60058"/>
                  </a:lnTo>
                  <a:lnTo>
                    <a:pt x="1377403" y="66103"/>
                  </a:lnTo>
                  <a:lnTo>
                    <a:pt x="1383487" y="70154"/>
                  </a:lnTo>
                  <a:lnTo>
                    <a:pt x="1388364" y="71158"/>
                  </a:lnTo>
                  <a:lnTo>
                    <a:pt x="1388364" y="357378"/>
                  </a:lnTo>
                  <a:lnTo>
                    <a:pt x="1393685" y="357378"/>
                  </a:lnTo>
                  <a:lnTo>
                    <a:pt x="1393685" y="71628"/>
                  </a:lnTo>
                  <a:lnTo>
                    <a:pt x="1393685" y="71031"/>
                  </a:lnTo>
                  <a:lnTo>
                    <a:pt x="1398117" y="70154"/>
                  </a:lnTo>
                  <a:lnTo>
                    <a:pt x="1404175" y="66103"/>
                  </a:lnTo>
                  <a:lnTo>
                    <a:pt x="1408214" y="60058"/>
                  </a:lnTo>
                  <a:lnTo>
                    <a:pt x="1409700" y="52578"/>
                  </a:lnTo>
                  <a:close/>
                </a:path>
                <a:path w="3467100" h="1005204">
                  <a:moveTo>
                    <a:pt x="2133600" y="700278"/>
                  </a:moveTo>
                  <a:lnTo>
                    <a:pt x="2132114" y="693127"/>
                  </a:lnTo>
                  <a:lnTo>
                    <a:pt x="2128075" y="687044"/>
                  </a:lnTo>
                  <a:lnTo>
                    <a:pt x="2122017" y="682815"/>
                  </a:lnTo>
                  <a:lnTo>
                    <a:pt x="2114550" y="681228"/>
                  </a:lnTo>
                  <a:lnTo>
                    <a:pt x="2107387" y="682815"/>
                  </a:lnTo>
                  <a:lnTo>
                    <a:pt x="2101303" y="687044"/>
                  </a:lnTo>
                  <a:lnTo>
                    <a:pt x="2097074" y="693127"/>
                  </a:lnTo>
                  <a:lnTo>
                    <a:pt x="2095500" y="700278"/>
                  </a:lnTo>
                  <a:lnTo>
                    <a:pt x="2097074" y="707758"/>
                  </a:lnTo>
                  <a:lnTo>
                    <a:pt x="2101303" y="713803"/>
                  </a:lnTo>
                  <a:lnTo>
                    <a:pt x="2107387" y="717854"/>
                  </a:lnTo>
                  <a:lnTo>
                    <a:pt x="2112264" y="718858"/>
                  </a:lnTo>
                  <a:lnTo>
                    <a:pt x="2112264" y="1005078"/>
                  </a:lnTo>
                  <a:lnTo>
                    <a:pt x="2117585" y="1005078"/>
                  </a:lnTo>
                  <a:lnTo>
                    <a:pt x="2117585" y="719328"/>
                  </a:lnTo>
                  <a:lnTo>
                    <a:pt x="2117585" y="718731"/>
                  </a:lnTo>
                  <a:lnTo>
                    <a:pt x="2122017" y="717854"/>
                  </a:lnTo>
                  <a:lnTo>
                    <a:pt x="2128075" y="713803"/>
                  </a:lnTo>
                  <a:lnTo>
                    <a:pt x="2132114" y="707758"/>
                  </a:lnTo>
                  <a:lnTo>
                    <a:pt x="2133600" y="700278"/>
                  </a:lnTo>
                  <a:close/>
                </a:path>
                <a:path w="3467100" h="1005204">
                  <a:moveTo>
                    <a:pt x="2781300" y="19050"/>
                  </a:moveTo>
                  <a:lnTo>
                    <a:pt x="2779814" y="11899"/>
                  </a:lnTo>
                  <a:lnTo>
                    <a:pt x="2775775" y="5816"/>
                  </a:lnTo>
                  <a:lnTo>
                    <a:pt x="2769717" y="1587"/>
                  </a:lnTo>
                  <a:lnTo>
                    <a:pt x="2762250" y="0"/>
                  </a:lnTo>
                  <a:lnTo>
                    <a:pt x="2755087" y="1587"/>
                  </a:lnTo>
                  <a:lnTo>
                    <a:pt x="2749004" y="5816"/>
                  </a:lnTo>
                  <a:lnTo>
                    <a:pt x="2744774" y="11899"/>
                  </a:lnTo>
                  <a:lnTo>
                    <a:pt x="2743200" y="19050"/>
                  </a:lnTo>
                  <a:lnTo>
                    <a:pt x="2744774" y="26530"/>
                  </a:lnTo>
                  <a:lnTo>
                    <a:pt x="2749004" y="32588"/>
                  </a:lnTo>
                  <a:lnTo>
                    <a:pt x="2755087" y="36626"/>
                  </a:lnTo>
                  <a:lnTo>
                    <a:pt x="2759964" y="37630"/>
                  </a:lnTo>
                  <a:lnTo>
                    <a:pt x="2759964" y="323850"/>
                  </a:lnTo>
                  <a:lnTo>
                    <a:pt x="2765298" y="323850"/>
                  </a:lnTo>
                  <a:lnTo>
                    <a:pt x="2765298" y="38100"/>
                  </a:lnTo>
                  <a:lnTo>
                    <a:pt x="2765298" y="37503"/>
                  </a:lnTo>
                  <a:lnTo>
                    <a:pt x="2769717" y="36626"/>
                  </a:lnTo>
                  <a:lnTo>
                    <a:pt x="2775775" y="32588"/>
                  </a:lnTo>
                  <a:lnTo>
                    <a:pt x="2779814" y="26530"/>
                  </a:lnTo>
                  <a:lnTo>
                    <a:pt x="2781300" y="19050"/>
                  </a:lnTo>
                  <a:close/>
                </a:path>
                <a:path w="3467100" h="1005204">
                  <a:moveTo>
                    <a:pt x="3467100" y="700278"/>
                  </a:moveTo>
                  <a:lnTo>
                    <a:pt x="3465614" y="693127"/>
                  </a:lnTo>
                  <a:lnTo>
                    <a:pt x="3461575" y="687044"/>
                  </a:lnTo>
                  <a:lnTo>
                    <a:pt x="3455517" y="682815"/>
                  </a:lnTo>
                  <a:lnTo>
                    <a:pt x="3448050" y="681228"/>
                  </a:lnTo>
                  <a:lnTo>
                    <a:pt x="3440887" y="682815"/>
                  </a:lnTo>
                  <a:lnTo>
                    <a:pt x="3434804" y="687044"/>
                  </a:lnTo>
                  <a:lnTo>
                    <a:pt x="3430574" y="693127"/>
                  </a:lnTo>
                  <a:lnTo>
                    <a:pt x="3429000" y="700278"/>
                  </a:lnTo>
                  <a:lnTo>
                    <a:pt x="3430574" y="707758"/>
                  </a:lnTo>
                  <a:lnTo>
                    <a:pt x="3434804" y="713803"/>
                  </a:lnTo>
                  <a:lnTo>
                    <a:pt x="3440887" y="717854"/>
                  </a:lnTo>
                  <a:lnTo>
                    <a:pt x="3445764" y="718858"/>
                  </a:lnTo>
                  <a:lnTo>
                    <a:pt x="3445764" y="1005078"/>
                  </a:lnTo>
                  <a:lnTo>
                    <a:pt x="3451098" y="1005078"/>
                  </a:lnTo>
                  <a:lnTo>
                    <a:pt x="3451098" y="719328"/>
                  </a:lnTo>
                  <a:lnTo>
                    <a:pt x="3451098" y="718731"/>
                  </a:lnTo>
                  <a:lnTo>
                    <a:pt x="3455517" y="717854"/>
                  </a:lnTo>
                  <a:lnTo>
                    <a:pt x="3461575" y="713803"/>
                  </a:lnTo>
                  <a:lnTo>
                    <a:pt x="3465614" y="707758"/>
                  </a:lnTo>
                  <a:lnTo>
                    <a:pt x="3467100" y="7002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06296" y="5407151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4559046" y="0"/>
                  </a:moveTo>
                  <a:lnTo>
                    <a:pt x="0" y="0"/>
                  </a:lnTo>
                  <a:lnTo>
                    <a:pt x="0" y="3416046"/>
                  </a:lnTo>
                  <a:lnTo>
                    <a:pt x="4559046" y="3416046"/>
                  </a:lnTo>
                  <a:lnTo>
                    <a:pt x="4559046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3530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dirty="0">
                <a:latin typeface="Times New Roman"/>
                <a:cs typeface="Times New Roman"/>
              </a:rPr>
              <a:t>: </a:t>
            </a:r>
            <a:r>
              <a:rPr sz="1000" b="1" spc="-5" dirty="0">
                <a:latin typeface="Times New Roman"/>
                <a:cs typeface="Times New Roman"/>
              </a:rPr>
              <a:t>W</a:t>
            </a:r>
            <a:r>
              <a:rPr sz="800" b="1" spc="-5" dirty="0">
                <a:latin typeface="Times New Roman"/>
                <a:cs typeface="Times New Roman"/>
              </a:rPr>
              <a:t>HO </a:t>
            </a:r>
            <a:r>
              <a:rPr sz="1000" b="1" spc="-5" dirty="0">
                <a:latin typeface="Times New Roman"/>
                <a:cs typeface="Times New Roman"/>
              </a:rPr>
              <a:t>I</a:t>
            </a:r>
            <a:r>
              <a:rPr sz="800" b="1" spc="-5" dirty="0">
                <a:latin typeface="Times New Roman"/>
                <a:cs typeface="Times New Roman"/>
              </a:rPr>
              <a:t>S </a:t>
            </a: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EHIND</a:t>
            </a:r>
            <a:r>
              <a:rPr sz="8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</a:t>
            </a:r>
            <a:r>
              <a:rPr sz="800" b="1" spc="-5" dirty="0">
                <a:latin typeface="Times New Roman"/>
                <a:cs typeface="Times New Roman"/>
              </a:rPr>
              <a:t>T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488315" indent="-144145">
              <a:lnSpc>
                <a:spcPct val="100000"/>
              </a:lnSpc>
              <a:buFont typeface="Wingdings"/>
              <a:buChar char=""/>
              <a:tabLst>
                <a:tab pos="488950" algn="l"/>
              </a:tabLst>
            </a:pPr>
            <a:r>
              <a:rPr sz="900" b="1" spc="-5" dirty="0">
                <a:latin typeface="Times New Roman"/>
                <a:cs typeface="Times New Roman"/>
              </a:rPr>
              <a:t>2008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:</a:t>
            </a:r>
            <a:endParaRPr sz="900" dirty="0">
              <a:latin typeface="Times New Roman"/>
              <a:cs typeface="Times New Roman"/>
            </a:endParaRPr>
          </a:p>
          <a:p>
            <a:pPr marL="633730" lvl="1" indent="-142875">
              <a:lnSpc>
                <a:spcPct val="100000"/>
              </a:lnSpc>
              <a:buFont typeface="Courier New"/>
              <a:buChar char="o"/>
              <a:tabLst>
                <a:tab pos="634365" algn="l"/>
              </a:tabLst>
            </a:pPr>
            <a:r>
              <a:rPr sz="900" dirty="0">
                <a:latin typeface="Times New Roman"/>
                <a:cs typeface="Times New Roman"/>
              </a:rPr>
              <a:t>Satoshi </a:t>
            </a:r>
            <a:r>
              <a:rPr sz="900" spc="-5" dirty="0">
                <a:latin typeface="Times New Roman"/>
                <a:cs typeface="Times New Roman"/>
              </a:rPr>
              <a:t>Nakamoto </a:t>
            </a:r>
            <a:r>
              <a:rPr sz="900" dirty="0">
                <a:latin typeface="Times New Roman"/>
                <a:cs typeface="Times New Roman"/>
              </a:rPr>
              <a:t>published the Bitcoin white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paper.</a:t>
            </a:r>
            <a:endParaRPr sz="900" dirty="0">
              <a:latin typeface="Times New Roman"/>
              <a:cs typeface="Times New Roman"/>
            </a:endParaRPr>
          </a:p>
          <a:p>
            <a:pPr marL="633730" lvl="1" indent="-142875">
              <a:lnSpc>
                <a:spcPct val="100000"/>
              </a:lnSpc>
              <a:buFont typeface="Courier New"/>
              <a:buChar char="o"/>
              <a:tabLst>
                <a:tab pos="634365" algn="l"/>
              </a:tabLst>
            </a:pPr>
            <a:r>
              <a:rPr sz="900" dirty="0">
                <a:latin typeface="Times New Roman"/>
                <a:cs typeface="Times New Roman"/>
              </a:rPr>
              <a:t>Blockchain technology as we know it today gained then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significance.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o"/>
            </a:pPr>
            <a:endParaRPr sz="900" dirty="0">
              <a:latin typeface="Times New Roman"/>
              <a:cs typeface="Times New Roman"/>
            </a:endParaRPr>
          </a:p>
          <a:p>
            <a:pPr marL="488315" indent="-144145">
              <a:lnSpc>
                <a:spcPct val="100000"/>
              </a:lnSpc>
              <a:buFont typeface="Wingdings"/>
              <a:buChar char=""/>
              <a:tabLst>
                <a:tab pos="488950" algn="l"/>
              </a:tabLst>
            </a:pPr>
            <a:r>
              <a:rPr sz="900" b="1" spc="-5" dirty="0">
                <a:latin typeface="Times New Roman"/>
                <a:cs typeface="Times New Roman"/>
              </a:rPr>
              <a:t>2014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:</a:t>
            </a:r>
            <a:endParaRPr sz="900" dirty="0">
              <a:latin typeface="Times New Roman"/>
              <a:cs typeface="Times New Roman"/>
            </a:endParaRPr>
          </a:p>
          <a:p>
            <a:pPr marL="633730" lvl="1" indent="-143510">
              <a:lnSpc>
                <a:spcPct val="100000"/>
              </a:lnSpc>
              <a:buFont typeface="Courier New"/>
              <a:buChar char="o"/>
              <a:tabLst>
                <a:tab pos="634365" algn="l"/>
              </a:tabLst>
            </a:pPr>
            <a:r>
              <a:rPr sz="900" dirty="0">
                <a:latin typeface="Times New Roman"/>
                <a:cs typeface="Times New Roman"/>
              </a:rPr>
              <a:t>Article published in the </a:t>
            </a:r>
            <a:r>
              <a:rPr sz="900" spc="-5" dirty="0">
                <a:latin typeface="Times New Roman"/>
                <a:cs typeface="Times New Roman"/>
              </a:rPr>
              <a:t>Newsweek “</a:t>
            </a:r>
            <a:r>
              <a:rPr sz="900" i="1" spc="-5" dirty="0">
                <a:latin typeface="Times New Roman"/>
                <a:cs typeface="Times New Roman"/>
              </a:rPr>
              <a:t>The </a:t>
            </a:r>
            <a:r>
              <a:rPr sz="900" i="1" dirty="0">
                <a:latin typeface="Times New Roman"/>
                <a:cs typeface="Times New Roman"/>
              </a:rPr>
              <a:t>Face Behind</a:t>
            </a:r>
            <a:r>
              <a:rPr sz="900" i="1" spc="-35" dirty="0">
                <a:latin typeface="Times New Roman"/>
                <a:cs typeface="Times New Roman"/>
              </a:rPr>
              <a:t> </a:t>
            </a:r>
            <a:r>
              <a:rPr sz="900" i="1" spc="-5" dirty="0">
                <a:latin typeface="Times New Roman"/>
                <a:cs typeface="Times New Roman"/>
              </a:rPr>
              <a:t>Bitcoin</a:t>
            </a:r>
            <a:r>
              <a:rPr sz="900" spc="-5" dirty="0">
                <a:latin typeface="Times New Roman"/>
                <a:cs typeface="Times New Roman"/>
              </a:rPr>
              <a:t>”.</a:t>
            </a:r>
            <a:endParaRPr sz="900" dirty="0">
              <a:latin typeface="Times New Roman"/>
              <a:cs typeface="Times New Roman"/>
            </a:endParaRPr>
          </a:p>
          <a:p>
            <a:pPr marL="633730" marR="600710" lvl="1" indent="-142875">
              <a:lnSpc>
                <a:spcPct val="100000"/>
              </a:lnSpc>
              <a:buFont typeface="Courier New"/>
              <a:buChar char="o"/>
              <a:tabLst>
                <a:tab pos="634365" algn="l"/>
              </a:tabLst>
            </a:pPr>
            <a:r>
              <a:rPr sz="900" dirty="0">
                <a:latin typeface="Times New Roman"/>
                <a:cs typeface="Times New Roman"/>
              </a:rPr>
              <a:t>Claiming that </a:t>
            </a:r>
            <a:r>
              <a:rPr sz="900" spc="-5" dirty="0">
                <a:latin typeface="Times New Roman"/>
                <a:cs typeface="Times New Roman"/>
              </a:rPr>
              <a:t>Dorian </a:t>
            </a:r>
            <a:r>
              <a:rPr sz="900" dirty="0">
                <a:latin typeface="Times New Roman"/>
                <a:cs typeface="Times New Roman"/>
              </a:rPr>
              <a:t>Nakamoto, a computer </a:t>
            </a:r>
            <a:r>
              <a:rPr sz="900" spc="-5" dirty="0">
                <a:latin typeface="Times New Roman"/>
                <a:cs typeface="Times New Roman"/>
              </a:rPr>
              <a:t>engineer, </a:t>
            </a:r>
            <a:r>
              <a:rPr sz="900" dirty="0">
                <a:latin typeface="Times New Roman"/>
                <a:cs typeface="Times New Roman"/>
              </a:rPr>
              <a:t>as the </a:t>
            </a:r>
            <a:r>
              <a:rPr sz="900" spc="-5" dirty="0">
                <a:latin typeface="Times New Roman"/>
                <a:cs typeface="Times New Roman"/>
              </a:rPr>
              <a:t>inventor </a:t>
            </a:r>
            <a:r>
              <a:rPr sz="900" dirty="0">
                <a:latin typeface="Times New Roman"/>
                <a:cs typeface="Times New Roman"/>
              </a:rPr>
              <a:t>of  blockchain technology and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bitcoin.</a:t>
            </a:r>
          </a:p>
          <a:p>
            <a:pPr marL="633730" marR="526415" lvl="1" indent="-142875">
              <a:lnSpc>
                <a:spcPct val="100000"/>
              </a:lnSpc>
              <a:buFont typeface="Courier New"/>
              <a:buChar char="o"/>
              <a:tabLst>
                <a:tab pos="634365" algn="l"/>
              </a:tabLst>
            </a:pPr>
            <a:r>
              <a:rPr sz="900" dirty="0">
                <a:latin typeface="Times New Roman"/>
                <a:cs typeface="Times New Roman"/>
              </a:rPr>
              <a:t>37 years old </a:t>
            </a:r>
            <a:r>
              <a:rPr sz="900" spc="-5" dirty="0">
                <a:latin typeface="Times New Roman"/>
                <a:cs typeface="Times New Roman"/>
              </a:rPr>
              <a:t>Japanese </a:t>
            </a:r>
            <a:r>
              <a:rPr sz="900" dirty="0">
                <a:latin typeface="Times New Roman"/>
                <a:cs typeface="Times New Roman"/>
              </a:rPr>
              <a:t>man living in </a:t>
            </a:r>
            <a:r>
              <a:rPr sz="900" spc="-5" dirty="0">
                <a:latin typeface="Times New Roman"/>
                <a:cs typeface="Times New Roman"/>
              </a:rPr>
              <a:t>California whose </a:t>
            </a:r>
            <a:r>
              <a:rPr sz="900" dirty="0">
                <a:latin typeface="Times New Roman"/>
                <a:cs typeface="Times New Roman"/>
              </a:rPr>
              <a:t>real </a:t>
            </a:r>
            <a:r>
              <a:rPr sz="900" spc="-5" dirty="0">
                <a:latin typeface="Times New Roman"/>
                <a:cs typeface="Times New Roman"/>
              </a:rPr>
              <a:t>name </a:t>
            </a:r>
            <a:r>
              <a:rPr sz="900" dirty="0">
                <a:latin typeface="Times New Roman"/>
                <a:cs typeface="Times New Roman"/>
              </a:rPr>
              <a:t>is </a:t>
            </a:r>
            <a:r>
              <a:rPr sz="900" spc="-5" dirty="0">
                <a:latin typeface="Times New Roman"/>
                <a:cs typeface="Times New Roman"/>
              </a:rPr>
              <a:t>Satoshi  Nakamoto.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24755" y="8453628"/>
            <a:ext cx="1671320" cy="394970"/>
            <a:chOff x="4524755" y="8453628"/>
            <a:chExt cx="1671320" cy="394970"/>
          </a:xfrm>
        </p:grpSpPr>
        <p:sp>
          <p:nvSpPr>
            <p:cNvPr id="5" name="object 5"/>
            <p:cNvSpPr/>
            <p:nvPr/>
          </p:nvSpPr>
          <p:spPr>
            <a:xfrm>
              <a:off x="4524755" y="8453628"/>
              <a:ext cx="1671066" cy="394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535305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dirty="0">
                <a:latin typeface="Times New Roman"/>
                <a:cs typeface="Times New Roman"/>
              </a:rPr>
              <a:t>: </a:t>
            </a:r>
            <a:r>
              <a:rPr sz="1000" b="1" spc="-5" dirty="0">
                <a:latin typeface="Times New Roman"/>
                <a:cs typeface="Times New Roman"/>
              </a:rPr>
              <a:t>W</a:t>
            </a:r>
            <a:r>
              <a:rPr sz="800" b="1" spc="-5" dirty="0">
                <a:latin typeface="Times New Roman"/>
                <a:cs typeface="Times New Roman"/>
              </a:rPr>
              <a:t>HO </a:t>
            </a:r>
            <a:r>
              <a:rPr sz="1000" b="1" spc="-5" dirty="0">
                <a:latin typeface="Times New Roman"/>
                <a:cs typeface="Times New Roman"/>
              </a:rPr>
              <a:t>I</a:t>
            </a:r>
            <a:r>
              <a:rPr sz="800" b="1" spc="-5" dirty="0">
                <a:latin typeface="Times New Roman"/>
                <a:cs typeface="Times New Roman"/>
              </a:rPr>
              <a:t>S </a:t>
            </a: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EHIND</a:t>
            </a:r>
            <a:r>
              <a:rPr sz="8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</a:t>
            </a:r>
            <a:r>
              <a:rPr sz="800" b="1" spc="-5" dirty="0">
                <a:latin typeface="Times New Roman"/>
                <a:cs typeface="Times New Roman"/>
              </a:rPr>
              <a:t>T</a:t>
            </a:r>
            <a:endParaRPr sz="800" dirty="0">
              <a:latin typeface="Times New Roman"/>
              <a:cs typeface="Times New Roman"/>
            </a:endParaRPr>
          </a:p>
          <a:p>
            <a:pPr marL="412115" indent="-144145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412750" algn="l"/>
              </a:tabLst>
            </a:pPr>
            <a:r>
              <a:rPr sz="900" b="1" spc="-5" dirty="0">
                <a:latin typeface="Times New Roman"/>
                <a:cs typeface="Times New Roman"/>
              </a:rPr>
              <a:t>2013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:</a:t>
            </a:r>
            <a:endParaRPr sz="900" dirty="0">
              <a:latin typeface="Times New Roman"/>
              <a:cs typeface="Times New Roman"/>
            </a:endParaRPr>
          </a:p>
          <a:p>
            <a:pPr marL="581025" lvl="1" indent="-142875">
              <a:lnSpc>
                <a:spcPct val="100000"/>
              </a:lnSpc>
              <a:buFont typeface="Courier New"/>
              <a:buChar char="o"/>
              <a:tabLst>
                <a:tab pos="581660" algn="l"/>
              </a:tabLst>
            </a:pPr>
            <a:r>
              <a:rPr sz="900" spc="-5" dirty="0">
                <a:latin typeface="Times New Roman"/>
                <a:cs typeface="Times New Roman"/>
              </a:rPr>
              <a:t>Nick Szabo was Satoshi Nakamoto.</a:t>
            </a:r>
            <a:endParaRPr sz="900" dirty="0">
              <a:latin typeface="Times New Roman"/>
              <a:cs typeface="Times New Roman"/>
            </a:endParaRPr>
          </a:p>
          <a:p>
            <a:pPr marL="581025" lvl="1" indent="-142875">
              <a:lnSpc>
                <a:spcPct val="100000"/>
              </a:lnSpc>
              <a:buFont typeface="Courier New"/>
              <a:buChar char="o"/>
              <a:tabLst>
                <a:tab pos="581660" algn="l"/>
              </a:tabLst>
            </a:pPr>
            <a:r>
              <a:rPr sz="900" dirty="0">
                <a:latin typeface="Times New Roman"/>
                <a:cs typeface="Times New Roman"/>
              </a:rPr>
              <a:t>A decentralized currency</a:t>
            </a:r>
            <a:r>
              <a:rPr sz="900" spc="-8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enthusiast.</a:t>
            </a:r>
            <a:endParaRPr sz="9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o"/>
            </a:pPr>
            <a:endParaRPr sz="900" dirty="0">
              <a:latin typeface="Times New Roman"/>
              <a:cs typeface="Times New Roman"/>
            </a:endParaRPr>
          </a:p>
          <a:p>
            <a:pPr marL="412115" indent="-144145">
              <a:lnSpc>
                <a:spcPct val="100000"/>
              </a:lnSpc>
              <a:buFont typeface="Wingdings"/>
              <a:buChar char=""/>
              <a:tabLst>
                <a:tab pos="412750" algn="l"/>
              </a:tabLst>
            </a:pPr>
            <a:r>
              <a:rPr sz="900" b="1" spc="-5" dirty="0">
                <a:latin typeface="Times New Roman"/>
                <a:cs typeface="Times New Roman"/>
              </a:rPr>
              <a:t>YYYY</a:t>
            </a:r>
            <a:r>
              <a:rPr sz="900" b="1" spc="-3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:</a:t>
            </a:r>
            <a:endParaRPr sz="900" dirty="0">
              <a:latin typeface="Times New Roman"/>
              <a:cs typeface="Times New Roman"/>
            </a:endParaRPr>
          </a:p>
          <a:p>
            <a:pPr marL="581025" lvl="1" indent="-142875">
              <a:lnSpc>
                <a:spcPct val="100000"/>
              </a:lnSpc>
              <a:buFont typeface="Courier New"/>
              <a:buChar char="o"/>
              <a:tabLst>
                <a:tab pos="581660" algn="l"/>
              </a:tabLst>
            </a:pPr>
            <a:r>
              <a:rPr sz="900" dirty="0">
                <a:latin typeface="Times New Roman"/>
                <a:cs typeface="Times New Roman"/>
              </a:rPr>
              <a:t>Hal Finney was a cryptographic pioneer prior to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bitcoin.</a:t>
            </a:r>
          </a:p>
          <a:p>
            <a:pPr marL="581025" marR="412750" lvl="1" indent="-142875">
              <a:lnSpc>
                <a:spcPct val="100000"/>
              </a:lnSpc>
              <a:buFont typeface="Courier New"/>
              <a:buChar char="o"/>
              <a:tabLst>
                <a:tab pos="581660" algn="l"/>
              </a:tabLst>
            </a:pPr>
            <a:r>
              <a:rPr sz="900" dirty="0">
                <a:latin typeface="Times New Roman"/>
                <a:cs typeface="Times New Roman"/>
              </a:rPr>
              <a:t>Other than </a:t>
            </a:r>
            <a:r>
              <a:rPr sz="900" spc="-5" dirty="0">
                <a:latin typeface="Times New Roman"/>
                <a:cs typeface="Times New Roman"/>
              </a:rPr>
              <a:t>Nakamoto, </a:t>
            </a:r>
            <a:r>
              <a:rPr sz="900" dirty="0">
                <a:latin typeface="Times New Roman"/>
                <a:cs typeface="Times New Roman"/>
              </a:rPr>
              <a:t>he was the first person to use bitcoin </a:t>
            </a:r>
            <a:r>
              <a:rPr sz="900" spc="-5" dirty="0">
                <a:latin typeface="Times New Roman"/>
                <a:cs typeface="Times New Roman"/>
              </a:rPr>
              <a:t>blockchain, make  </a:t>
            </a:r>
            <a:r>
              <a:rPr sz="900" dirty="0">
                <a:latin typeface="Times New Roman"/>
                <a:cs typeface="Times New Roman"/>
              </a:rPr>
              <a:t>improvements and file bug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reports.</a:t>
            </a:r>
          </a:p>
          <a:p>
            <a:pPr marL="581025" lvl="1" indent="-142875">
              <a:lnSpc>
                <a:spcPct val="100000"/>
              </a:lnSpc>
              <a:buFont typeface="Courier New"/>
              <a:buChar char="o"/>
              <a:tabLst>
                <a:tab pos="581660" algn="l"/>
              </a:tabLst>
            </a:pPr>
            <a:r>
              <a:rPr sz="900" spc="-5" dirty="0">
                <a:latin typeface="Times New Roman"/>
                <a:cs typeface="Times New Roman"/>
              </a:rPr>
              <a:t>He was Dorian Nakamoto’s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neighbor.</a:t>
            </a:r>
            <a:endParaRPr sz="9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o"/>
            </a:pPr>
            <a:endParaRPr sz="900" dirty="0">
              <a:latin typeface="Times New Roman"/>
              <a:cs typeface="Times New Roman"/>
            </a:endParaRPr>
          </a:p>
          <a:p>
            <a:pPr marL="412115" indent="-144145">
              <a:lnSpc>
                <a:spcPct val="100000"/>
              </a:lnSpc>
              <a:buFont typeface="Wingdings"/>
              <a:buChar char=""/>
              <a:tabLst>
                <a:tab pos="412750" algn="l"/>
              </a:tabLst>
            </a:pPr>
            <a:r>
              <a:rPr sz="900" b="1" spc="-5" dirty="0">
                <a:latin typeface="Times New Roman"/>
                <a:cs typeface="Times New Roman"/>
              </a:rPr>
              <a:t>2014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:</a:t>
            </a:r>
            <a:endParaRPr sz="900" dirty="0">
              <a:latin typeface="Times New Roman"/>
              <a:cs typeface="Times New Roman"/>
            </a:endParaRPr>
          </a:p>
          <a:p>
            <a:pPr marL="557530" lvl="1" indent="-142875">
              <a:lnSpc>
                <a:spcPct val="100000"/>
              </a:lnSpc>
              <a:buFont typeface="Courier New"/>
              <a:buChar char="o"/>
              <a:tabLst>
                <a:tab pos="558165" algn="l"/>
              </a:tabLst>
            </a:pPr>
            <a:r>
              <a:rPr sz="900" dirty="0">
                <a:latin typeface="Times New Roman"/>
                <a:cs typeface="Times New Roman"/>
              </a:rPr>
              <a:t>Craig Steven </a:t>
            </a:r>
            <a:r>
              <a:rPr sz="900" spc="-10" dirty="0">
                <a:latin typeface="Times New Roman"/>
                <a:cs typeface="Times New Roman"/>
              </a:rPr>
              <a:t>Wrught, </a:t>
            </a:r>
            <a:r>
              <a:rPr sz="900" dirty="0">
                <a:latin typeface="Times New Roman"/>
                <a:cs typeface="Times New Roman"/>
              </a:rPr>
              <a:t>an </a:t>
            </a:r>
            <a:r>
              <a:rPr sz="900" spc="-5" dirty="0">
                <a:latin typeface="Times New Roman"/>
                <a:cs typeface="Times New Roman"/>
              </a:rPr>
              <a:t>Australian has </a:t>
            </a:r>
            <a:r>
              <a:rPr sz="900" dirty="0">
                <a:latin typeface="Times New Roman"/>
                <a:cs typeface="Times New Roman"/>
              </a:rPr>
              <a:t>claimed to </a:t>
            </a:r>
            <a:r>
              <a:rPr sz="900" spc="-5" dirty="0">
                <a:latin typeface="Times New Roman"/>
                <a:cs typeface="Times New Roman"/>
              </a:rPr>
              <a:t>be</a:t>
            </a:r>
            <a:r>
              <a:rPr sz="900" spc="-8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Nakamoto.</a:t>
            </a:r>
            <a:endParaRPr sz="900" dirty="0">
              <a:latin typeface="Times New Roman"/>
              <a:cs typeface="Times New Roman"/>
            </a:endParaRPr>
          </a:p>
          <a:p>
            <a:pPr marL="557530" marR="289560" lvl="1" indent="-142875">
              <a:lnSpc>
                <a:spcPct val="100000"/>
              </a:lnSpc>
              <a:buFont typeface="Courier New"/>
              <a:buChar char="o"/>
              <a:tabLst>
                <a:tab pos="558165" algn="l"/>
              </a:tabLst>
            </a:pPr>
            <a:r>
              <a:rPr sz="900" spc="-5" dirty="0">
                <a:latin typeface="Times New Roman"/>
                <a:cs typeface="Times New Roman"/>
              </a:rPr>
              <a:t>Dsmissed </a:t>
            </a:r>
            <a:r>
              <a:rPr sz="900" dirty="0">
                <a:latin typeface="Times New Roman"/>
                <a:cs typeface="Times New Roman"/>
              </a:rPr>
              <a:t>as a </a:t>
            </a:r>
            <a:r>
              <a:rPr sz="900" spc="-5" dirty="0">
                <a:latin typeface="Times New Roman"/>
                <a:cs typeface="Times New Roman"/>
              </a:rPr>
              <a:t>hoaxer for not producing sufficient </a:t>
            </a:r>
            <a:r>
              <a:rPr sz="900" dirty="0">
                <a:latin typeface="Times New Roman"/>
                <a:cs typeface="Times New Roman"/>
              </a:rPr>
              <a:t>evidence to </a:t>
            </a:r>
            <a:r>
              <a:rPr sz="900" spc="-5" dirty="0">
                <a:latin typeface="Times New Roman"/>
                <a:cs typeface="Times New Roman"/>
              </a:rPr>
              <a:t>link </a:t>
            </a:r>
            <a:r>
              <a:rPr sz="900" dirty="0">
                <a:latin typeface="Times New Roman"/>
                <a:cs typeface="Times New Roman"/>
              </a:rPr>
              <a:t>him to bitcoin  blockchain.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o"/>
            </a:pPr>
            <a:endParaRPr sz="900" dirty="0">
              <a:latin typeface="Times New Roman"/>
              <a:cs typeface="Times New Roman"/>
            </a:endParaRPr>
          </a:p>
          <a:p>
            <a:pPr marL="412115" indent="-144145">
              <a:lnSpc>
                <a:spcPct val="100000"/>
              </a:lnSpc>
              <a:buFont typeface="Wingdings"/>
              <a:buChar char=""/>
              <a:tabLst>
                <a:tab pos="412750" algn="l"/>
              </a:tabLst>
            </a:pPr>
            <a:r>
              <a:rPr sz="900" dirty="0">
                <a:latin typeface="Times New Roman"/>
                <a:cs typeface="Times New Roman"/>
              </a:rPr>
              <a:t>All those who have been </a:t>
            </a:r>
            <a:r>
              <a:rPr sz="900" spc="-5" dirty="0">
                <a:latin typeface="Times New Roman"/>
                <a:cs typeface="Times New Roman"/>
              </a:rPr>
              <a:t>suspected </a:t>
            </a:r>
            <a:r>
              <a:rPr sz="900" dirty="0">
                <a:latin typeface="Times New Roman"/>
                <a:cs typeface="Times New Roman"/>
              </a:rPr>
              <a:t>to be </a:t>
            </a:r>
            <a:r>
              <a:rPr sz="900" spc="-5" dirty="0">
                <a:latin typeface="Times New Roman"/>
                <a:cs typeface="Times New Roman"/>
              </a:rPr>
              <a:t>Nakamoto </a:t>
            </a:r>
            <a:r>
              <a:rPr sz="900" dirty="0">
                <a:latin typeface="Times New Roman"/>
                <a:cs typeface="Times New Roman"/>
              </a:rPr>
              <a:t>have denied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it,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900" dirty="0">
              <a:latin typeface="Times New Roman"/>
              <a:cs typeface="Times New Roman"/>
            </a:endParaRPr>
          </a:p>
          <a:p>
            <a:pPr marL="412115" indent="-144145">
              <a:lnSpc>
                <a:spcPct val="100000"/>
              </a:lnSpc>
              <a:buFont typeface="Wingdings"/>
              <a:buChar char=""/>
              <a:tabLst>
                <a:tab pos="412750" algn="l"/>
              </a:tabLst>
            </a:pPr>
            <a:r>
              <a:rPr sz="900" b="1" dirty="0">
                <a:latin typeface="Times New Roman"/>
                <a:cs typeface="Times New Roman"/>
              </a:rPr>
              <a:t>2019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557530" marR="316865" lvl="1" indent="-142875">
              <a:lnSpc>
                <a:spcPct val="100000"/>
              </a:lnSpc>
              <a:buFont typeface="Courier New"/>
              <a:buChar char="o"/>
              <a:tabLst>
                <a:tab pos="558165" algn="l"/>
              </a:tabLst>
            </a:pPr>
            <a:r>
              <a:rPr sz="900" dirty="0">
                <a:latin typeface="Times New Roman"/>
                <a:cs typeface="Times New Roman"/>
              </a:rPr>
              <a:t>Craig </a:t>
            </a:r>
            <a:r>
              <a:rPr sz="900" spc="-5" dirty="0">
                <a:latin typeface="Times New Roman"/>
                <a:cs typeface="Times New Roman"/>
              </a:rPr>
              <a:t>Steven </a:t>
            </a:r>
            <a:r>
              <a:rPr sz="900" spc="-10" dirty="0">
                <a:latin typeface="Times New Roman"/>
                <a:cs typeface="Times New Roman"/>
              </a:rPr>
              <a:t>Wright </a:t>
            </a:r>
            <a:r>
              <a:rPr sz="900" dirty="0">
                <a:latin typeface="Times New Roman"/>
                <a:cs typeface="Times New Roman"/>
              </a:rPr>
              <a:t>: filed a copyright registration for the </a:t>
            </a:r>
            <a:r>
              <a:rPr sz="900" spc="-5" dirty="0">
                <a:latin typeface="Times New Roman"/>
                <a:cs typeface="Times New Roman"/>
              </a:rPr>
              <a:t>original </a:t>
            </a:r>
            <a:r>
              <a:rPr sz="900" dirty="0">
                <a:latin typeface="Times New Roman"/>
                <a:cs typeface="Times New Roman"/>
              </a:rPr>
              <a:t>bitcoin white  </a:t>
            </a:r>
            <a:r>
              <a:rPr sz="900" spc="-10" dirty="0">
                <a:latin typeface="Times New Roman"/>
                <a:cs typeface="Times New Roman"/>
              </a:rPr>
              <a:t>paper. 110% </a:t>
            </a:r>
            <a:r>
              <a:rPr sz="900" dirty="0">
                <a:latin typeface="Times New Roman"/>
                <a:cs typeface="Times New Roman"/>
              </a:rPr>
              <a:t>rise in 1 hour of the </a:t>
            </a:r>
            <a:r>
              <a:rPr sz="900" spc="-15" dirty="0">
                <a:latin typeface="Times New Roman"/>
                <a:cs typeface="Times New Roman"/>
              </a:rPr>
              <a:t>BitcoinSV.</a:t>
            </a:r>
            <a:endParaRPr sz="900" dirty="0">
              <a:latin typeface="Times New Roman"/>
              <a:cs typeface="Times New Roman"/>
            </a:endParaRPr>
          </a:p>
          <a:p>
            <a:pPr marL="557530" lvl="1" indent="-143510">
              <a:lnSpc>
                <a:spcPct val="100000"/>
              </a:lnSpc>
              <a:buFont typeface="Courier New"/>
              <a:buChar char="o"/>
              <a:tabLst>
                <a:tab pos="558165" algn="l"/>
              </a:tabLst>
            </a:pPr>
            <a:r>
              <a:rPr sz="900" dirty="0">
                <a:latin typeface="Times New Roman"/>
                <a:cs typeface="Times New Roman"/>
              </a:rPr>
              <a:t>The U.S. Copyright </a:t>
            </a:r>
            <a:r>
              <a:rPr sz="900" spc="-5" dirty="0">
                <a:latin typeface="Times New Roman"/>
                <a:cs typeface="Times New Roman"/>
              </a:rPr>
              <a:t>Office </a:t>
            </a:r>
            <a:r>
              <a:rPr sz="900" dirty="0">
                <a:latin typeface="Times New Roman"/>
                <a:cs typeface="Times New Roman"/>
              </a:rPr>
              <a:t>does not recognize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dirty="0">
                <a:latin typeface="Times New Roman"/>
                <a:cs typeface="Times New Roman"/>
              </a:rPr>
              <a:t>-</a:t>
            </a:r>
            <a:r>
              <a:rPr sz="1000" b="1" spc="5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H</a:t>
            </a:r>
            <a:r>
              <a:rPr sz="800" b="1" spc="-10" dirty="0">
                <a:latin typeface="Times New Roman"/>
                <a:cs typeface="Times New Roman"/>
              </a:rPr>
              <a:t>ISTORY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577215" indent="-1720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77850" algn="l"/>
              </a:tabLst>
            </a:pP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distributed digital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currency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000" dirty="0">
              <a:latin typeface="Times New Roman"/>
              <a:cs typeface="Times New Roman"/>
            </a:endParaRPr>
          </a:p>
          <a:p>
            <a:pPr marL="577215" indent="-172085">
              <a:lnSpc>
                <a:spcPct val="100000"/>
              </a:lnSpc>
              <a:buAutoNum type="arabicPeriod"/>
              <a:tabLst>
                <a:tab pos="577850" algn="l"/>
              </a:tabLst>
            </a:pPr>
            <a:r>
              <a:rPr sz="1000" dirty="0">
                <a:latin typeface="Times New Roman"/>
                <a:cs typeface="Times New Roman"/>
              </a:rPr>
              <a:t>White paper released by Satoshi </a:t>
            </a:r>
            <a:r>
              <a:rPr sz="1000" spc="-5" dirty="0">
                <a:latin typeface="Times New Roman"/>
                <a:cs typeface="Times New Roman"/>
              </a:rPr>
              <a:t>Nakamoto in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2008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000" dirty="0">
              <a:latin typeface="Times New Roman"/>
              <a:cs typeface="Times New Roman"/>
            </a:endParaRPr>
          </a:p>
          <a:p>
            <a:pPr marL="577215" indent="-172085">
              <a:lnSpc>
                <a:spcPct val="100000"/>
              </a:lnSpc>
              <a:buAutoNum type="arabicPeriod"/>
              <a:tabLst>
                <a:tab pos="577850" algn="l"/>
              </a:tabLst>
            </a:pPr>
            <a:r>
              <a:rPr sz="1000" spc="-5" dirty="0">
                <a:latin typeface="Times New Roman"/>
                <a:cs typeface="Times New Roman"/>
              </a:rPr>
              <a:t>Transactions started in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2009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000" dirty="0">
              <a:latin typeface="Times New Roman"/>
              <a:cs typeface="Times New Roman"/>
            </a:endParaRPr>
          </a:p>
          <a:p>
            <a:pPr marL="577215" indent="-171450">
              <a:lnSpc>
                <a:spcPct val="100000"/>
              </a:lnSpc>
              <a:buAutoNum type="arabicPeriod"/>
              <a:tabLst>
                <a:tab pos="577215" algn="l"/>
              </a:tabLst>
            </a:pPr>
            <a:r>
              <a:rPr sz="1000" spc="-5" dirty="0">
                <a:latin typeface="Times New Roman"/>
                <a:cs typeface="Times New Roman"/>
              </a:rPr>
              <a:t>Limited and </a:t>
            </a:r>
            <a:r>
              <a:rPr sz="1000" dirty="0">
                <a:latin typeface="Times New Roman"/>
                <a:cs typeface="Times New Roman"/>
              </a:rPr>
              <a:t>finite </a:t>
            </a:r>
            <a:r>
              <a:rPr sz="1000" spc="-5" dirty="0">
                <a:latin typeface="Times New Roman"/>
                <a:cs typeface="Times New Roman"/>
              </a:rPr>
              <a:t>supply </a:t>
            </a:r>
            <a:r>
              <a:rPr sz="1000" dirty="0">
                <a:latin typeface="Times New Roman"/>
                <a:cs typeface="Times New Roman"/>
              </a:rPr>
              <a:t>of 21 </a:t>
            </a:r>
            <a:r>
              <a:rPr sz="1000" spc="-5" dirty="0">
                <a:latin typeface="Times New Roman"/>
                <a:cs typeface="Times New Roman"/>
              </a:rPr>
              <a:t>million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Bitcoins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000" dirty="0">
              <a:latin typeface="Times New Roman"/>
              <a:cs typeface="Times New Roman"/>
            </a:endParaRPr>
          </a:p>
          <a:p>
            <a:pPr marL="577215" indent="-172085">
              <a:lnSpc>
                <a:spcPct val="100000"/>
              </a:lnSpc>
              <a:buAutoNum type="arabicPeriod"/>
              <a:tabLst>
                <a:tab pos="577850" algn="l"/>
              </a:tabLst>
            </a:pPr>
            <a:r>
              <a:rPr sz="1000" dirty="0">
                <a:latin typeface="Times New Roman"/>
                <a:cs typeface="Times New Roman"/>
              </a:rPr>
              <a:t>What </a:t>
            </a:r>
            <a:r>
              <a:rPr sz="1000" spc="-5" dirty="0">
                <a:latin typeface="Times New Roman"/>
                <a:cs typeface="Times New Roman"/>
              </a:rPr>
              <a:t>after the </a:t>
            </a:r>
            <a:r>
              <a:rPr sz="1000" dirty="0">
                <a:latin typeface="Times New Roman"/>
                <a:cs typeface="Times New Roman"/>
              </a:rPr>
              <a:t>21 </a:t>
            </a:r>
            <a:r>
              <a:rPr sz="1000" spc="-5" dirty="0">
                <a:latin typeface="Times New Roman"/>
                <a:cs typeface="Times New Roman"/>
              </a:rPr>
              <a:t>million Bitcoins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?</a:t>
            </a:r>
          </a:p>
          <a:p>
            <a:pPr marL="805815" lvl="1" indent="-172085">
              <a:lnSpc>
                <a:spcPct val="100000"/>
              </a:lnSpc>
              <a:buFont typeface="Wingdings"/>
              <a:buChar char=""/>
              <a:tabLst>
                <a:tab pos="80645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protocol </a:t>
            </a:r>
            <a:r>
              <a:rPr sz="1000" dirty="0">
                <a:latin typeface="Times New Roman"/>
                <a:cs typeface="Times New Roman"/>
              </a:rPr>
              <a:t>/ </a:t>
            </a:r>
            <a:r>
              <a:rPr sz="1000" spc="-5" dirty="0">
                <a:latin typeface="Times New Roman"/>
                <a:cs typeface="Times New Roman"/>
              </a:rPr>
              <a:t>algorithm may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changed.</a:t>
            </a:r>
          </a:p>
          <a:p>
            <a:pPr marL="805815" lvl="1" indent="-172085">
              <a:lnSpc>
                <a:spcPct val="100000"/>
              </a:lnSpc>
              <a:buFont typeface="Wingdings"/>
              <a:buChar char=""/>
              <a:tabLst>
                <a:tab pos="806450" algn="l"/>
              </a:tabLst>
            </a:pPr>
            <a:r>
              <a:rPr sz="1000" dirty="0">
                <a:latin typeface="Times New Roman"/>
                <a:cs typeface="Times New Roman"/>
              </a:rPr>
              <a:t>No </a:t>
            </a:r>
            <a:r>
              <a:rPr sz="1000" spc="-5" dirty="0">
                <a:latin typeface="Times New Roman"/>
                <a:cs typeface="Times New Roman"/>
              </a:rPr>
              <a:t>more supplies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Bitcoins. </a:t>
            </a:r>
            <a:r>
              <a:rPr sz="1000" dirty="0">
                <a:latin typeface="Times New Roman"/>
                <a:cs typeface="Times New Roman"/>
              </a:rPr>
              <a:t>That </a:t>
            </a:r>
            <a:r>
              <a:rPr sz="1000" spc="-5" dirty="0">
                <a:latin typeface="Times New Roman"/>
                <a:cs typeface="Times New Roman"/>
              </a:rPr>
              <a:t>may </a:t>
            </a:r>
            <a:r>
              <a:rPr sz="1000" dirty="0">
                <a:latin typeface="Times New Roman"/>
                <a:cs typeface="Times New Roman"/>
              </a:rPr>
              <a:t>increase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price.</a:t>
            </a:r>
            <a:endParaRPr sz="1000" dirty="0">
              <a:latin typeface="Times New Roman"/>
              <a:cs typeface="Times New Roman"/>
            </a:endParaRPr>
          </a:p>
          <a:p>
            <a:pPr marL="805815" marR="182245" lvl="1" indent="-171450">
              <a:lnSpc>
                <a:spcPct val="100000"/>
              </a:lnSpc>
              <a:buFont typeface="Wingdings"/>
              <a:buChar char=""/>
              <a:tabLst>
                <a:tab pos="806450" algn="l"/>
              </a:tabLst>
            </a:pPr>
            <a:r>
              <a:rPr sz="1000" dirty="0">
                <a:latin typeface="Times New Roman"/>
                <a:cs typeface="Times New Roman"/>
              </a:rPr>
              <a:t>No </a:t>
            </a:r>
            <a:r>
              <a:rPr sz="1000" spc="-5" dirty="0">
                <a:latin typeface="Times New Roman"/>
                <a:cs typeface="Times New Roman"/>
              </a:rPr>
              <a:t>fear as the last Bitcoin will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mined around year 2140, because 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the constantly </a:t>
            </a:r>
            <a:r>
              <a:rPr sz="1000" dirty="0">
                <a:latin typeface="Times New Roman"/>
                <a:cs typeface="Times New Roman"/>
              </a:rPr>
              <a:t>reduced </a:t>
            </a:r>
            <a:r>
              <a:rPr sz="1000" spc="-5" dirty="0">
                <a:latin typeface="Times New Roman"/>
                <a:cs typeface="Times New Roman"/>
              </a:rPr>
              <a:t>block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reward.</a:t>
            </a:r>
          </a:p>
          <a:p>
            <a:pPr marL="805815" lvl="1" indent="-172085">
              <a:lnSpc>
                <a:spcPct val="100000"/>
              </a:lnSpc>
              <a:buFont typeface="Wingdings"/>
              <a:buChar char=""/>
              <a:tabLst>
                <a:tab pos="806450" algn="l"/>
              </a:tabLst>
            </a:pPr>
            <a:r>
              <a:rPr sz="1000" spc="-5" dirty="0">
                <a:latin typeface="Times New Roman"/>
                <a:cs typeface="Times New Roman"/>
              </a:rPr>
              <a:t>Only the </a:t>
            </a:r>
            <a:r>
              <a:rPr sz="1000" dirty="0">
                <a:latin typeface="Times New Roman"/>
                <a:cs typeface="Times New Roman"/>
              </a:rPr>
              <a:t>future </a:t>
            </a:r>
            <a:r>
              <a:rPr sz="1000" spc="-5" dirty="0">
                <a:latin typeface="Times New Roman"/>
                <a:cs typeface="Times New Roman"/>
              </a:rPr>
              <a:t>will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tell.</a:t>
            </a:r>
            <a:endParaRPr sz="10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4352" y="5405207"/>
            <a:ext cx="4591685" cy="3443604"/>
            <a:chOff x="1604352" y="5405207"/>
            <a:chExt cx="4591685" cy="3443604"/>
          </a:xfrm>
        </p:grpSpPr>
        <p:sp>
          <p:nvSpPr>
            <p:cNvPr id="4" name="object 4"/>
            <p:cNvSpPr/>
            <p:nvPr/>
          </p:nvSpPr>
          <p:spPr>
            <a:xfrm>
              <a:off x="1604352" y="5405207"/>
              <a:ext cx="4459880" cy="1328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24755" y="8453627"/>
              <a:ext cx="1671066" cy="3947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05482" y="5597905"/>
            <a:ext cx="148907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dirty="0">
                <a:latin typeface="Times New Roman"/>
                <a:cs typeface="Times New Roman"/>
              </a:rPr>
              <a:t>– </a:t>
            </a:r>
            <a:r>
              <a:rPr sz="1000" b="1" spc="-5" dirty="0">
                <a:latin typeface="Times New Roman"/>
                <a:cs typeface="Times New Roman"/>
              </a:rPr>
              <a:t>F</a:t>
            </a:r>
            <a:r>
              <a:rPr sz="800" b="1" spc="-5" dirty="0">
                <a:latin typeface="Times New Roman"/>
                <a:cs typeface="Times New Roman"/>
              </a:rPr>
              <a:t>INANCIAL</a:t>
            </a:r>
            <a:r>
              <a:rPr sz="800" b="1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</a:t>
            </a:r>
            <a:r>
              <a:rPr sz="800" b="1" spc="-5" dirty="0">
                <a:latin typeface="Times New Roman"/>
                <a:cs typeface="Times New Roman"/>
              </a:rPr>
              <a:t>NFO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18360" y="7847838"/>
            <a:ext cx="4043679" cy="513080"/>
          </a:xfrm>
          <a:custGeom>
            <a:avLst/>
            <a:gdLst/>
            <a:ahLst/>
            <a:cxnLst/>
            <a:rect l="l" t="t" r="r" b="b"/>
            <a:pathLst>
              <a:path w="4043679" h="513079">
                <a:moveTo>
                  <a:pt x="4042410" y="0"/>
                </a:moveTo>
                <a:lnTo>
                  <a:pt x="762" y="0"/>
                </a:lnTo>
                <a:lnTo>
                  <a:pt x="0" y="761"/>
                </a:lnTo>
                <a:lnTo>
                  <a:pt x="0" y="511301"/>
                </a:lnTo>
                <a:lnTo>
                  <a:pt x="762" y="512825"/>
                </a:lnTo>
                <a:lnTo>
                  <a:pt x="4042410" y="512825"/>
                </a:lnTo>
                <a:lnTo>
                  <a:pt x="4043172" y="511301"/>
                </a:lnTo>
                <a:lnTo>
                  <a:pt x="4043172" y="509777"/>
                </a:lnTo>
                <a:lnTo>
                  <a:pt x="4572" y="509777"/>
                </a:lnTo>
                <a:lnTo>
                  <a:pt x="2286" y="507491"/>
                </a:lnTo>
                <a:lnTo>
                  <a:pt x="4572" y="507491"/>
                </a:lnTo>
                <a:lnTo>
                  <a:pt x="4572" y="4571"/>
                </a:lnTo>
                <a:lnTo>
                  <a:pt x="2286" y="4571"/>
                </a:lnTo>
                <a:lnTo>
                  <a:pt x="4572" y="2285"/>
                </a:lnTo>
                <a:lnTo>
                  <a:pt x="4043172" y="2285"/>
                </a:lnTo>
                <a:lnTo>
                  <a:pt x="4043172" y="761"/>
                </a:lnTo>
                <a:lnTo>
                  <a:pt x="4042410" y="0"/>
                </a:lnTo>
                <a:close/>
              </a:path>
              <a:path w="4043679" h="513079">
                <a:moveTo>
                  <a:pt x="4572" y="507491"/>
                </a:moveTo>
                <a:lnTo>
                  <a:pt x="2286" y="507491"/>
                </a:lnTo>
                <a:lnTo>
                  <a:pt x="4572" y="509777"/>
                </a:lnTo>
                <a:lnTo>
                  <a:pt x="4572" y="507491"/>
                </a:lnTo>
                <a:close/>
              </a:path>
              <a:path w="4043679" h="513079">
                <a:moveTo>
                  <a:pt x="4038600" y="507491"/>
                </a:moveTo>
                <a:lnTo>
                  <a:pt x="4572" y="507491"/>
                </a:lnTo>
                <a:lnTo>
                  <a:pt x="4572" y="509777"/>
                </a:lnTo>
                <a:lnTo>
                  <a:pt x="4038600" y="509777"/>
                </a:lnTo>
                <a:lnTo>
                  <a:pt x="4038600" y="507491"/>
                </a:lnTo>
                <a:close/>
              </a:path>
              <a:path w="4043679" h="513079">
                <a:moveTo>
                  <a:pt x="4038600" y="2285"/>
                </a:moveTo>
                <a:lnTo>
                  <a:pt x="4038600" y="509777"/>
                </a:lnTo>
                <a:lnTo>
                  <a:pt x="4040886" y="507491"/>
                </a:lnTo>
                <a:lnTo>
                  <a:pt x="4043172" y="507491"/>
                </a:lnTo>
                <a:lnTo>
                  <a:pt x="4043172" y="4571"/>
                </a:lnTo>
                <a:lnTo>
                  <a:pt x="4040886" y="4571"/>
                </a:lnTo>
                <a:lnTo>
                  <a:pt x="4038600" y="2285"/>
                </a:lnTo>
                <a:close/>
              </a:path>
              <a:path w="4043679" h="513079">
                <a:moveTo>
                  <a:pt x="4043172" y="507491"/>
                </a:moveTo>
                <a:lnTo>
                  <a:pt x="4040886" y="507491"/>
                </a:lnTo>
                <a:lnTo>
                  <a:pt x="4038600" y="509777"/>
                </a:lnTo>
                <a:lnTo>
                  <a:pt x="4043172" y="509777"/>
                </a:lnTo>
                <a:lnTo>
                  <a:pt x="4043172" y="507491"/>
                </a:lnTo>
                <a:close/>
              </a:path>
              <a:path w="4043679" h="513079">
                <a:moveTo>
                  <a:pt x="4572" y="2285"/>
                </a:moveTo>
                <a:lnTo>
                  <a:pt x="2286" y="4571"/>
                </a:lnTo>
                <a:lnTo>
                  <a:pt x="4572" y="4571"/>
                </a:lnTo>
                <a:lnTo>
                  <a:pt x="4572" y="2285"/>
                </a:lnTo>
                <a:close/>
              </a:path>
              <a:path w="4043679" h="513079">
                <a:moveTo>
                  <a:pt x="4038600" y="2285"/>
                </a:moveTo>
                <a:lnTo>
                  <a:pt x="4572" y="2285"/>
                </a:lnTo>
                <a:lnTo>
                  <a:pt x="4572" y="4571"/>
                </a:lnTo>
                <a:lnTo>
                  <a:pt x="4038600" y="4571"/>
                </a:lnTo>
                <a:lnTo>
                  <a:pt x="4038600" y="2285"/>
                </a:lnTo>
                <a:close/>
              </a:path>
              <a:path w="4043679" h="513079">
                <a:moveTo>
                  <a:pt x="4043172" y="2285"/>
                </a:moveTo>
                <a:lnTo>
                  <a:pt x="4038600" y="2285"/>
                </a:lnTo>
                <a:lnTo>
                  <a:pt x="4040886" y="4571"/>
                </a:lnTo>
                <a:lnTo>
                  <a:pt x="4043172" y="4571"/>
                </a:lnTo>
                <a:lnTo>
                  <a:pt x="4043172" y="2285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53666" y="7855711"/>
            <a:ext cx="383095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Purchased 1,000 Bitcoins </a:t>
            </a:r>
            <a:r>
              <a:rPr sz="1000" spc="-5" dirty="0">
                <a:latin typeface="Times New Roman"/>
                <a:cs typeface="Times New Roman"/>
              </a:rPr>
              <a:t>at </a:t>
            </a:r>
            <a:r>
              <a:rPr sz="1000" dirty="0">
                <a:latin typeface="Times New Roman"/>
                <a:cs typeface="Times New Roman"/>
              </a:rPr>
              <a:t>10$ each for a total of 10,000$</a:t>
            </a:r>
            <a:r>
              <a:rPr sz="1000" spc="-1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?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35" dirty="0">
                <a:latin typeface="Times New Roman"/>
                <a:cs typeface="Times New Roman"/>
              </a:rPr>
              <a:t>You </a:t>
            </a:r>
            <a:r>
              <a:rPr sz="1000" spc="-5" dirty="0">
                <a:latin typeface="Times New Roman"/>
                <a:cs typeface="Times New Roman"/>
              </a:rPr>
              <a:t>would have been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multi-millionaire if you sold them at 19,000$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each.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67763" y="5969380"/>
          <a:ext cx="3477895" cy="168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38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Info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Rate at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launch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= 0.0000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US$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16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Highest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~19,300US$, end of</a:t>
                      </a:r>
                      <a:r>
                        <a:rPr sz="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2017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16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~8,734US$ - (30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9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2019)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of bitcoins already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mined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17.731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million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Current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market capitalization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154.9 billion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US$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Maximum market capitalization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reached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321.3 billion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US$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Average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blocks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minutes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Bitcoin generated per</a:t>
                      </a:r>
                      <a:r>
                        <a:rPr sz="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day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~1,800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606296" y="5407152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8944" y="4595240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2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05482" y="1422146"/>
            <a:ext cx="1697989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dirty="0">
                <a:latin typeface="Times New Roman"/>
                <a:cs typeface="Times New Roman"/>
              </a:rPr>
              <a:t>– </a:t>
            </a:r>
            <a:r>
              <a:rPr sz="1000" b="1" spc="-5" dirty="0">
                <a:latin typeface="Times New Roman"/>
                <a:cs typeface="Times New Roman"/>
              </a:rPr>
              <a:t>H</a:t>
            </a:r>
            <a:r>
              <a:rPr sz="800" b="1" spc="-5" dirty="0">
                <a:latin typeface="Times New Roman"/>
                <a:cs typeface="Times New Roman"/>
              </a:rPr>
              <a:t>OW </a:t>
            </a:r>
            <a:r>
              <a:rPr sz="1000" b="1" spc="-15" dirty="0">
                <a:latin typeface="Times New Roman"/>
                <a:cs typeface="Times New Roman"/>
              </a:rPr>
              <a:t>T</a:t>
            </a:r>
            <a:r>
              <a:rPr sz="800" b="1" spc="-15" dirty="0">
                <a:latin typeface="Times New Roman"/>
                <a:cs typeface="Times New Roman"/>
              </a:rPr>
              <a:t>O </a:t>
            </a:r>
            <a:r>
              <a:rPr sz="1000" b="1" spc="-5" dirty="0">
                <a:latin typeface="Times New Roman"/>
                <a:cs typeface="Times New Roman"/>
              </a:rPr>
              <a:t>G</a:t>
            </a:r>
            <a:r>
              <a:rPr sz="800" b="1" spc="-5" dirty="0">
                <a:latin typeface="Times New Roman"/>
                <a:cs typeface="Times New Roman"/>
              </a:rPr>
              <a:t>ET</a:t>
            </a:r>
            <a:r>
              <a:rPr sz="800" b="1" spc="1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</a:t>
            </a:r>
            <a:r>
              <a:rPr sz="800" b="1" spc="-5" dirty="0">
                <a:latin typeface="Times New Roman"/>
                <a:cs typeface="Times New Roman"/>
              </a:rPr>
              <a:t>HEM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6600" y="1682495"/>
            <a:ext cx="990600" cy="2006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155"/>
              </a:spcBef>
            </a:pPr>
            <a:r>
              <a:rPr sz="1000" dirty="0">
                <a:latin typeface="Times New Roman"/>
                <a:cs typeface="Times New Roman"/>
              </a:rPr>
              <a:t>3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Ways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000" y="2025395"/>
            <a:ext cx="990600" cy="20066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968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55"/>
              </a:spcBef>
            </a:pPr>
            <a:r>
              <a:rPr sz="1000" spc="-5" dirty="0">
                <a:latin typeface="Times New Roman"/>
                <a:cs typeface="Times New Roman"/>
              </a:rPr>
              <a:t>Mine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6600" y="2025395"/>
            <a:ext cx="990600" cy="200660"/>
          </a:xfrm>
          <a:prstGeom prst="rect">
            <a:avLst/>
          </a:prstGeom>
          <a:solidFill>
            <a:srgbClr val="94E6FF"/>
          </a:solidFill>
        </p:spPr>
        <p:txBody>
          <a:bodyPr vert="horz" wrap="square" lIns="0" tIns="19685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155"/>
              </a:spcBef>
            </a:pPr>
            <a:r>
              <a:rPr sz="1000" spc="-5" dirty="0">
                <a:latin typeface="Times New Roman"/>
                <a:cs typeface="Times New Roman"/>
              </a:rPr>
              <a:t>Buy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38700" y="2025395"/>
            <a:ext cx="990600" cy="20066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55"/>
              </a:spcBef>
            </a:pPr>
            <a:r>
              <a:rPr sz="1000" spc="-5" dirty="0">
                <a:latin typeface="Times New Roman"/>
                <a:cs typeface="Times New Roman"/>
              </a:rPr>
              <a:t>Hack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them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25751" y="1882901"/>
            <a:ext cx="3527425" cy="2259330"/>
            <a:chOff x="1825751" y="1882901"/>
            <a:chExt cx="3527425" cy="2259330"/>
          </a:xfrm>
        </p:grpSpPr>
        <p:sp>
          <p:nvSpPr>
            <p:cNvPr id="9" name="object 9"/>
            <p:cNvSpPr/>
            <p:nvPr/>
          </p:nvSpPr>
          <p:spPr>
            <a:xfrm>
              <a:off x="2381250" y="1882901"/>
              <a:ext cx="2971800" cy="142875"/>
            </a:xfrm>
            <a:custGeom>
              <a:avLst/>
              <a:gdLst/>
              <a:ahLst/>
              <a:cxnLst/>
              <a:rect l="l" t="t" r="r" b="b"/>
              <a:pathLst>
                <a:path w="2971800" h="142875">
                  <a:moveTo>
                    <a:pt x="2971800" y="104394"/>
                  </a:moveTo>
                  <a:lnTo>
                    <a:pt x="2955798" y="104394"/>
                  </a:lnTo>
                  <a:lnTo>
                    <a:pt x="2955798" y="73914"/>
                  </a:lnTo>
                  <a:lnTo>
                    <a:pt x="2955798" y="70104"/>
                  </a:lnTo>
                  <a:lnTo>
                    <a:pt x="2954274" y="69342"/>
                  </a:lnTo>
                  <a:lnTo>
                    <a:pt x="1393698" y="69342"/>
                  </a:lnTo>
                  <a:lnTo>
                    <a:pt x="1393698" y="0"/>
                  </a:lnTo>
                  <a:lnTo>
                    <a:pt x="1388364" y="0"/>
                  </a:lnTo>
                  <a:lnTo>
                    <a:pt x="1388364" y="69342"/>
                  </a:lnTo>
                  <a:lnTo>
                    <a:pt x="18288" y="69342"/>
                  </a:lnTo>
                  <a:lnTo>
                    <a:pt x="16764" y="70104"/>
                  </a:lnTo>
                  <a:lnTo>
                    <a:pt x="16764" y="104394"/>
                  </a:lnTo>
                  <a:lnTo>
                    <a:pt x="0" y="104394"/>
                  </a:lnTo>
                  <a:lnTo>
                    <a:pt x="19050" y="142494"/>
                  </a:lnTo>
                  <a:lnTo>
                    <a:pt x="34671" y="111252"/>
                  </a:lnTo>
                  <a:lnTo>
                    <a:pt x="38100" y="104394"/>
                  </a:lnTo>
                  <a:lnTo>
                    <a:pt x="22098" y="104394"/>
                  </a:lnTo>
                  <a:lnTo>
                    <a:pt x="22098" y="73914"/>
                  </a:lnTo>
                  <a:lnTo>
                    <a:pt x="1388364" y="73914"/>
                  </a:lnTo>
                  <a:lnTo>
                    <a:pt x="1388364" y="104394"/>
                  </a:lnTo>
                  <a:lnTo>
                    <a:pt x="1371600" y="104394"/>
                  </a:lnTo>
                  <a:lnTo>
                    <a:pt x="1390650" y="142494"/>
                  </a:lnTo>
                  <a:lnTo>
                    <a:pt x="1406271" y="111252"/>
                  </a:lnTo>
                  <a:lnTo>
                    <a:pt x="1409700" y="104394"/>
                  </a:lnTo>
                  <a:lnTo>
                    <a:pt x="1393685" y="104394"/>
                  </a:lnTo>
                  <a:lnTo>
                    <a:pt x="1393685" y="73914"/>
                  </a:lnTo>
                  <a:lnTo>
                    <a:pt x="2950464" y="73914"/>
                  </a:lnTo>
                  <a:lnTo>
                    <a:pt x="2950464" y="104394"/>
                  </a:lnTo>
                  <a:lnTo>
                    <a:pt x="2933700" y="104394"/>
                  </a:lnTo>
                  <a:lnTo>
                    <a:pt x="2952750" y="142494"/>
                  </a:lnTo>
                  <a:lnTo>
                    <a:pt x="2968371" y="111252"/>
                  </a:lnTo>
                  <a:lnTo>
                    <a:pt x="2971800" y="104394"/>
                  </a:lnTo>
                  <a:close/>
                </a:path>
              </a:pathLst>
            </a:custGeom>
            <a:solidFill>
              <a:srgbClr val="31A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5751" y="2289047"/>
              <a:ext cx="1149985" cy="1853564"/>
            </a:xfrm>
            <a:custGeom>
              <a:avLst/>
              <a:gdLst/>
              <a:ahLst/>
              <a:cxnLst/>
              <a:rect l="l" t="t" r="r" b="b"/>
              <a:pathLst>
                <a:path w="1149985" h="1853564">
                  <a:moveTo>
                    <a:pt x="1149858" y="0"/>
                  </a:moveTo>
                  <a:lnTo>
                    <a:pt x="0" y="0"/>
                  </a:lnTo>
                  <a:lnTo>
                    <a:pt x="0" y="1853183"/>
                  </a:lnTo>
                  <a:lnTo>
                    <a:pt x="1149858" y="1853183"/>
                  </a:lnTo>
                  <a:lnTo>
                    <a:pt x="1149858" y="1850136"/>
                  </a:lnTo>
                  <a:lnTo>
                    <a:pt x="6858" y="1850136"/>
                  </a:lnTo>
                  <a:lnTo>
                    <a:pt x="3048" y="1847088"/>
                  </a:lnTo>
                  <a:lnTo>
                    <a:pt x="6858" y="1847087"/>
                  </a:lnTo>
                  <a:lnTo>
                    <a:pt x="6858" y="6857"/>
                  </a:lnTo>
                  <a:lnTo>
                    <a:pt x="3048" y="6857"/>
                  </a:lnTo>
                  <a:lnTo>
                    <a:pt x="6858" y="3048"/>
                  </a:lnTo>
                  <a:lnTo>
                    <a:pt x="1149858" y="3048"/>
                  </a:lnTo>
                  <a:lnTo>
                    <a:pt x="1149858" y="0"/>
                  </a:lnTo>
                  <a:close/>
                </a:path>
                <a:path w="1149985" h="1853564">
                  <a:moveTo>
                    <a:pt x="6858" y="1847088"/>
                  </a:moveTo>
                  <a:lnTo>
                    <a:pt x="3048" y="1847088"/>
                  </a:lnTo>
                  <a:lnTo>
                    <a:pt x="6858" y="1850136"/>
                  </a:lnTo>
                  <a:lnTo>
                    <a:pt x="6858" y="1847088"/>
                  </a:lnTo>
                  <a:close/>
                </a:path>
                <a:path w="1149985" h="1853564">
                  <a:moveTo>
                    <a:pt x="1143000" y="1847088"/>
                  </a:moveTo>
                  <a:lnTo>
                    <a:pt x="6858" y="1847088"/>
                  </a:lnTo>
                  <a:lnTo>
                    <a:pt x="6858" y="1850136"/>
                  </a:lnTo>
                  <a:lnTo>
                    <a:pt x="1143000" y="1850136"/>
                  </a:lnTo>
                  <a:lnTo>
                    <a:pt x="1143000" y="1847088"/>
                  </a:lnTo>
                  <a:close/>
                </a:path>
                <a:path w="1149985" h="1853564">
                  <a:moveTo>
                    <a:pt x="1143000" y="3048"/>
                  </a:moveTo>
                  <a:lnTo>
                    <a:pt x="1143000" y="1850136"/>
                  </a:lnTo>
                  <a:lnTo>
                    <a:pt x="1146048" y="1847088"/>
                  </a:lnTo>
                  <a:lnTo>
                    <a:pt x="1149858" y="1847088"/>
                  </a:lnTo>
                  <a:lnTo>
                    <a:pt x="1149858" y="6857"/>
                  </a:lnTo>
                  <a:lnTo>
                    <a:pt x="1146048" y="6857"/>
                  </a:lnTo>
                  <a:lnTo>
                    <a:pt x="1143000" y="3048"/>
                  </a:lnTo>
                  <a:close/>
                </a:path>
                <a:path w="1149985" h="1853564">
                  <a:moveTo>
                    <a:pt x="1149858" y="1847088"/>
                  </a:moveTo>
                  <a:lnTo>
                    <a:pt x="1146048" y="1847088"/>
                  </a:lnTo>
                  <a:lnTo>
                    <a:pt x="1143000" y="1850136"/>
                  </a:lnTo>
                  <a:lnTo>
                    <a:pt x="1149858" y="1850136"/>
                  </a:lnTo>
                  <a:lnTo>
                    <a:pt x="1149858" y="1847088"/>
                  </a:lnTo>
                  <a:close/>
                </a:path>
                <a:path w="1149985" h="1853564">
                  <a:moveTo>
                    <a:pt x="6858" y="3048"/>
                  </a:moveTo>
                  <a:lnTo>
                    <a:pt x="3048" y="6857"/>
                  </a:lnTo>
                  <a:lnTo>
                    <a:pt x="6858" y="6857"/>
                  </a:lnTo>
                  <a:lnTo>
                    <a:pt x="6858" y="3048"/>
                  </a:lnTo>
                  <a:close/>
                </a:path>
                <a:path w="1149985" h="1853564">
                  <a:moveTo>
                    <a:pt x="1143000" y="3048"/>
                  </a:moveTo>
                  <a:lnTo>
                    <a:pt x="6858" y="3048"/>
                  </a:lnTo>
                  <a:lnTo>
                    <a:pt x="6858" y="6857"/>
                  </a:lnTo>
                  <a:lnTo>
                    <a:pt x="1143000" y="6857"/>
                  </a:lnTo>
                  <a:lnTo>
                    <a:pt x="1143000" y="3048"/>
                  </a:lnTo>
                  <a:close/>
                </a:path>
                <a:path w="1149985" h="1853564">
                  <a:moveTo>
                    <a:pt x="1149858" y="3048"/>
                  </a:moveTo>
                  <a:lnTo>
                    <a:pt x="1143000" y="3048"/>
                  </a:lnTo>
                  <a:lnTo>
                    <a:pt x="1146048" y="6857"/>
                  </a:lnTo>
                  <a:lnTo>
                    <a:pt x="1149858" y="6857"/>
                  </a:lnTo>
                  <a:lnTo>
                    <a:pt x="1149858" y="3048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62582" y="2308352"/>
            <a:ext cx="102806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Mining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  <a:p>
            <a:pPr marL="67945" marR="2730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Powerful computers  </a:t>
            </a:r>
            <a:r>
              <a:rPr sz="900" dirty="0">
                <a:latin typeface="Times New Roman"/>
                <a:cs typeface="Times New Roman"/>
              </a:rPr>
              <a:t>to </a:t>
            </a:r>
            <a:r>
              <a:rPr sz="900" spc="-5" dirty="0">
                <a:latin typeface="Times New Roman"/>
                <a:cs typeface="Times New Roman"/>
              </a:rPr>
              <a:t>solve </a:t>
            </a:r>
            <a:r>
              <a:rPr sz="900" dirty="0">
                <a:latin typeface="Times New Roman"/>
                <a:cs typeface="Times New Roman"/>
              </a:rPr>
              <a:t>complex  algorithms.</a:t>
            </a:r>
            <a:endParaRPr sz="900">
              <a:latin typeface="Times New Roman"/>
              <a:cs typeface="Times New Roman"/>
            </a:endParaRPr>
          </a:p>
          <a:p>
            <a:pPr marL="67945" marR="5080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Miners </a:t>
            </a:r>
            <a:r>
              <a:rPr sz="900" dirty="0">
                <a:latin typeface="Times New Roman"/>
                <a:cs typeface="Times New Roman"/>
              </a:rPr>
              <a:t>get</a:t>
            </a:r>
            <a:r>
              <a:rPr sz="900" spc="-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rewarded  </a:t>
            </a:r>
            <a:r>
              <a:rPr sz="900" spc="-5" dirty="0">
                <a:latin typeface="Times New Roman"/>
                <a:cs typeface="Times New Roman"/>
              </a:rPr>
              <a:t>by </a:t>
            </a:r>
            <a:r>
              <a:rPr sz="900" dirty="0">
                <a:latin typeface="Times New Roman"/>
                <a:cs typeface="Times New Roman"/>
              </a:rPr>
              <a:t>a </a:t>
            </a:r>
            <a:r>
              <a:rPr sz="900" spc="-5" dirty="0">
                <a:latin typeface="Times New Roman"/>
                <a:cs typeface="Times New Roman"/>
              </a:rPr>
              <a:t>number of  </a:t>
            </a:r>
            <a:r>
              <a:rPr sz="900" dirty="0">
                <a:latin typeface="Times New Roman"/>
                <a:cs typeface="Times New Roman"/>
              </a:rPr>
              <a:t>Bitcoins.</a:t>
            </a:r>
            <a:endParaRPr sz="900">
              <a:latin typeface="Times New Roman"/>
              <a:cs typeface="Times New Roman"/>
            </a:endParaRPr>
          </a:p>
          <a:p>
            <a:pPr marL="67945" marR="91440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Over </a:t>
            </a:r>
            <a:r>
              <a:rPr sz="900" spc="-5" dirty="0">
                <a:latin typeface="Times New Roman"/>
                <a:cs typeface="Times New Roman"/>
              </a:rPr>
              <a:t>time, </a:t>
            </a:r>
            <a:r>
              <a:rPr sz="900" dirty="0">
                <a:latin typeface="Times New Roman"/>
                <a:cs typeface="Times New Roman"/>
              </a:rPr>
              <a:t>the  reward halves,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  then halves</a:t>
            </a:r>
            <a:r>
              <a:rPr sz="900" spc="-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again.</a:t>
            </a:r>
            <a:endParaRPr sz="900">
              <a:latin typeface="Times New Roman"/>
              <a:cs typeface="Times New Roman"/>
            </a:endParaRPr>
          </a:p>
          <a:p>
            <a:pPr marL="67945" marR="17780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30" dirty="0">
                <a:latin typeface="Times New Roman"/>
                <a:cs typeface="Times New Roman"/>
              </a:rPr>
              <a:t>Very </a:t>
            </a:r>
            <a:r>
              <a:rPr sz="900" dirty="0">
                <a:latin typeface="Times New Roman"/>
                <a:cs typeface="Times New Roman"/>
              </a:rPr>
              <a:t>hungry in  </a:t>
            </a:r>
            <a:r>
              <a:rPr sz="900" spc="-5" dirty="0">
                <a:latin typeface="Times New Roman"/>
                <a:cs typeface="Times New Roman"/>
              </a:rPr>
              <a:t>power</a:t>
            </a:r>
            <a:r>
              <a:rPr sz="900" spc="-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consumption.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97351" y="2289048"/>
            <a:ext cx="1149985" cy="1853564"/>
          </a:xfrm>
          <a:custGeom>
            <a:avLst/>
            <a:gdLst/>
            <a:ahLst/>
            <a:cxnLst/>
            <a:rect l="l" t="t" r="r" b="b"/>
            <a:pathLst>
              <a:path w="1149985" h="1853564">
                <a:moveTo>
                  <a:pt x="1149858" y="0"/>
                </a:moveTo>
                <a:lnTo>
                  <a:pt x="0" y="0"/>
                </a:lnTo>
                <a:lnTo>
                  <a:pt x="0" y="1853183"/>
                </a:lnTo>
                <a:lnTo>
                  <a:pt x="1149858" y="1853183"/>
                </a:lnTo>
                <a:lnTo>
                  <a:pt x="1149858" y="1850136"/>
                </a:lnTo>
                <a:lnTo>
                  <a:pt x="6858" y="1850136"/>
                </a:lnTo>
                <a:lnTo>
                  <a:pt x="3048" y="1847088"/>
                </a:lnTo>
                <a:lnTo>
                  <a:pt x="6858" y="1847088"/>
                </a:lnTo>
                <a:lnTo>
                  <a:pt x="6858" y="6857"/>
                </a:lnTo>
                <a:lnTo>
                  <a:pt x="3048" y="6857"/>
                </a:lnTo>
                <a:lnTo>
                  <a:pt x="6858" y="3048"/>
                </a:lnTo>
                <a:lnTo>
                  <a:pt x="1149858" y="3048"/>
                </a:lnTo>
                <a:lnTo>
                  <a:pt x="1149858" y="0"/>
                </a:lnTo>
                <a:close/>
              </a:path>
              <a:path w="1149985" h="1853564">
                <a:moveTo>
                  <a:pt x="6858" y="1847088"/>
                </a:moveTo>
                <a:lnTo>
                  <a:pt x="3048" y="1847088"/>
                </a:lnTo>
                <a:lnTo>
                  <a:pt x="6858" y="1850136"/>
                </a:lnTo>
                <a:lnTo>
                  <a:pt x="6858" y="1847088"/>
                </a:lnTo>
                <a:close/>
              </a:path>
              <a:path w="1149985" h="1853564">
                <a:moveTo>
                  <a:pt x="1143000" y="1847088"/>
                </a:moveTo>
                <a:lnTo>
                  <a:pt x="6858" y="1847088"/>
                </a:lnTo>
                <a:lnTo>
                  <a:pt x="6858" y="1850136"/>
                </a:lnTo>
                <a:lnTo>
                  <a:pt x="1143000" y="1850136"/>
                </a:lnTo>
                <a:lnTo>
                  <a:pt x="1143000" y="1847088"/>
                </a:lnTo>
                <a:close/>
              </a:path>
              <a:path w="1149985" h="1853564">
                <a:moveTo>
                  <a:pt x="1143000" y="3048"/>
                </a:moveTo>
                <a:lnTo>
                  <a:pt x="1143000" y="1850136"/>
                </a:lnTo>
                <a:lnTo>
                  <a:pt x="1146048" y="1847088"/>
                </a:lnTo>
                <a:lnTo>
                  <a:pt x="1149858" y="1847088"/>
                </a:lnTo>
                <a:lnTo>
                  <a:pt x="1149858" y="6857"/>
                </a:lnTo>
                <a:lnTo>
                  <a:pt x="1146048" y="6857"/>
                </a:lnTo>
                <a:lnTo>
                  <a:pt x="1143000" y="3048"/>
                </a:lnTo>
                <a:close/>
              </a:path>
              <a:path w="1149985" h="1853564">
                <a:moveTo>
                  <a:pt x="1149858" y="1847088"/>
                </a:moveTo>
                <a:lnTo>
                  <a:pt x="1146048" y="1847088"/>
                </a:lnTo>
                <a:lnTo>
                  <a:pt x="1143000" y="1850136"/>
                </a:lnTo>
                <a:lnTo>
                  <a:pt x="1149858" y="1850136"/>
                </a:lnTo>
                <a:lnTo>
                  <a:pt x="1149858" y="1847088"/>
                </a:lnTo>
                <a:close/>
              </a:path>
              <a:path w="1149985" h="1853564">
                <a:moveTo>
                  <a:pt x="6858" y="3048"/>
                </a:moveTo>
                <a:lnTo>
                  <a:pt x="3048" y="6857"/>
                </a:lnTo>
                <a:lnTo>
                  <a:pt x="6858" y="6857"/>
                </a:lnTo>
                <a:lnTo>
                  <a:pt x="6858" y="3048"/>
                </a:lnTo>
                <a:close/>
              </a:path>
              <a:path w="1149985" h="1853564">
                <a:moveTo>
                  <a:pt x="1143000" y="3048"/>
                </a:moveTo>
                <a:lnTo>
                  <a:pt x="6858" y="3048"/>
                </a:lnTo>
                <a:lnTo>
                  <a:pt x="6858" y="6857"/>
                </a:lnTo>
                <a:lnTo>
                  <a:pt x="1143000" y="6857"/>
                </a:lnTo>
                <a:lnTo>
                  <a:pt x="1143000" y="3048"/>
                </a:lnTo>
                <a:close/>
              </a:path>
              <a:path w="1149985" h="1853564">
                <a:moveTo>
                  <a:pt x="1149858" y="3048"/>
                </a:moveTo>
                <a:lnTo>
                  <a:pt x="1143000" y="3048"/>
                </a:lnTo>
                <a:lnTo>
                  <a:pt x="1146048" y="6857"/>
                </a:lnTo>
                <a:lnTo>
                  <a:pt x="1149858" y="6857"/>
                </a:lnTo>
                <a:lnTo>
                  <a:pt x="1149858" y="3048"/>
                </a:lnTo>
                <a:close/>
              </a:path>
            </a:pathLst>
          </a:custGeom>
          <a:solidFill>
            <a:srgbClr val="005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34182" y="2308352"/>
            <a:ext cx="1068705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Buying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  <a:p>
            <a:pPr marL="67945" marR="26098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Open e-wallet  (bitcoin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wallet).</a:t>
            </a:r>
            <a:endParaRPr sz="900">
              <a:latin typeface="Times New Roman"/>
              <a:cs typeface="Times New Roman"/>
            </a:endParaRPr>
          </a:p>
          <a:p>
            <a:pPr marL="67945" marR="5080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Use regular </a:t>
            </a:r>
            <a:r>
              <a:rPr sz="900" spc="-5" dirty="0">
                <a:latin typeface="Times New Roman"/>
                <a:cs typeface="Times New Roman"/>
              </a:rPr>
              <a:t>money</a:t>
            </a:r>
            <a:r>
              <a:rPr sz="900" spc="-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  buy </a:t>
            </a:r>
            <a:r>
              <a:rPr sz="900" spc="-5" dirty="0">
                <a:latin typeface="Times New Roman"/>
                <a:cs typeface="Times New Roman"/>
              </a:rPr>
              <a:t>Bitcoin </a:t>
            </a:r>
            <a:r>
              <a:rPr sz="900" dirty="0">
                <a:latin typeface="Times New Roman"/>
                <a:cs typeface="Times New Roman"/>
              </a:rPr>
              <a:t>(credit  card, bank </a:t>
            </a:r>
            <a:r>
              <a:rPr sz="900" spc="-5" dirty="0">
                <a:latin typeface="Times New Roman"/>
                <a:cs typeface="Times New Roman"/>
              </a:rPr>
              <a:t>transfer,  </a:t>
            </a:r>
            <a:r>
              <a:rPr sz="900" dirty="0">
                <a:latin typeface="Times New Roman"/>
                <a:cs typeface="Times New Roman"/>
              </a:rPr>
              <a:t>debit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card,…).</a:t>
            </a:r>
            <a:endParaRPr sz="900">
              <a:latin typeface="Times New Roman"/>
              <a:cs typeface="Times New Roman"/>
            </a:endParaRPr>
          </a:p>
          <a:p>
            <a:pPr marL="67945" marR="1079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Bitcoin balances are  kept using public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  private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“keys”.</a:t>
            </a:r>
            <a:endParaRPr sz="900">
              <a:latin typeface="Times New Roman"/>
              <a:cs typeface="Times New Roman"/>
            </a:endParaRP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Public key </a:t>
            </a:r>
            <a:r>
              <a:rPr sz="900" dirty="0">
                <a:latin typeface="Times New Roman"/>
                <a:cs typeface="Times New Roman"/>
              </a:rPr>
              <a:t>=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IBAN</a:t>
            </a:r>
            <a:endParaRPr sz="900">
              <a:latin typeface="Times New Roman"/>
              <a:cs typeface="Times New Roman"/>
            </a:endParaRPr>
          </a:p>
          <a:p>
            <a:pPr marL="67945" marR="118110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Private </a:t>
            </a:r>
            <a:r>
              <a:rPr sz="900" dirty="0">
                <a:latin typeface="Times New Roman"/>
                <a:cs typeface="Times New Roman"/>
              </a:rPr>
              <a:t>key =</a:t>
            </a:r>
            <a:r>
              <a:rPr sz="900" spc="-130" dirty="0">
                <a:latin typeface="Times New Roman"/>
                <a:cs typeface="Times New Roman"/>
              </a:rPr>
              <a:t> </a:t>
            </a:r>
            <a:r>
              <a:rPr sz="900" spc="-35" dirty="0">
                <a:latin typeface="Times New Roman"/>
                <a:cs typeface="Times New Roman"/>
              </a:rPr>
              <a:t>ATM  </a:t>
            </a:r>
            <a:r>
              <a:rPr sz="900" spc="-5" dirty="0">
                <a:latin typeface="Times New Roman"/>
                <a:cs typeface="Times New Roman"/>
              </a:rPr>
              <a:t>PIN.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68952" y="2309622"/>
            <a:ext cx="1530985" cy="1853564"/>
          </a:xfrm>
          <a:custGeom>
            <a:avLst/>
            <a:gdLst/>
            <a:ahLst/>
            <a:cxnLst/>
            <a:rect l="l" t="t" r="r" b="b"/>
            <a:pathLst>
              <a:path w="1530985" h="1853564">
                <a:moveTo>
                  <a:pt x="1530858" y="0"/>
                </a:moveTo>
                <a:lnTo>
                  <a:pt x="0" y="0"/>
                </a:lnTo>
                <a:lnTo>
                  <a:pt x="0" y="1853183"/>
                </a:lnTo>
                <a:lnTo>
                  <a:pt x="1530858" y="1853183"/>
                </a:lnTo>
                <a:lnTo>
                  <a:pt x="1530858" y="1849374"/>
                </a:lnTo>
                <a:lnTo>
                  <a:pt x="6858" y="1849374"/>
                </a:lnTo>
                <a:lnTo>
                  <a:pt x="3048" y="1846326"/>
                </a:lnTo>
                <a:lnTo>
                  <a:pt x="6858" y="1846326"/>
                </a:lnTo>
                <a:lnTo>
                  <a:pt x="6858" y="6096"/>
                </a:lnTo>
                <a:lnTo>
                  <a:pt x="3048" y="6096"/>
                </a:lnTo>
                <a:lnTo>
                  <a:pt x="6858" y="3048"/>
                </a:lnTo>
                <a:lnTo>
                  <a:pt x="1530858" y="3048"/>
                </a:lnTo>
                <a:lnTo>
                  <a:pt x="1530858" y="0"/>
                </a:lnTo>
                <a:close/>
              </a:path>
              <a:path w="1530985" h="1853564">
                <a:moveTo>
                  <a:pt x="6858" y="1846326"/>
                </a:moveTo>
                <a:lnTo>
                  <a:pt x="3048" y="1846326"/>
                </a:lnTo>
                <a:lnTo>
                  <a:pt x="6858" y="1849374"/>
                </a:lnTo>
                <a:lnTo>
                  <a:pt x="6858" y="1846326"/>
                </a:lnTo>
                <a:close/>
              </a:path>
              <a:path w="1530985" h="1853564">
                <a:moveTo>
                  <a:pt x="1524000" y="1846326"/>
                </a:moveTo>
                <a:lnTo>
                  <a:pt x="6858" y="1846326"/>
                </a:lnTo>
                <a:lnTo>
                  <a:pt x="6858" y="1849374"/>
                </a:lnTo>
                <a:lnTo>
                  <a:pt x="1524000" y="1849374"/>
                </a:lnTo>
                <a:lnTo>
                  <a:pt x="1524000" y="1846326"/>
                </a:lnTo>
                <a:close/>
              </a:path>
              <a:path w="1530985" h="1853564">
                <a:moveTo>
                  <a:pt x="1524000" y="3048"/>
                </a:moveTo>
                <a:lnTo>
                  <a:pt x="1524000" y="1849374"/>
                </a:lnTo>
                <a:lnTo>
                  <a:pt x="1527048" y="1846326"/>
                </a:lnTo>
                <a:lnTo>
                  <a:pt x="1530858" y="1846326"/>
                </a:lnTo>
                <a:lnTo>
                  <a:pt x="1530858" y="6096"/>
                </a:lnTo>
                <a:lnTo>
                  <a:pt x="1527048" y="6096"/>
                </a:lnTo>
                <a:lnTo>
                  <a:pt x="1524000" y="3048"/>
                </a:lnTo>
                <a:close/>
              </a:path>
              <a:path w="1530985" h="1853564">
                <a:moveTo>
                  <a:pt x="1530858" y="1846326"/>
                </a:moveTo>
                <a:lnTo>
                  <a:pt x="1527048" y="1846326"/>
                </a:lnTo>
                <a:lnTo>
                  <a:pt x="1524000" y="1849374"/>
                </a:lnTo>
                <a:lnTo>
                  <a:pt x="1530858" y="1849374"/>
                </a:lnTo>
                <a:lnTo>
                  <a:pt x="1530858" y="1846326"/>
                </a:lnTo>
                <a:close/>
              </a:path>
              <a:path w="1530985" h="1853564">
                <a:moveTo>
                  <a:pt x="6858" y="3048"/>
                </a:moveTo>
                <a:lnTo>
                  <a:pt x="3048" y="6096"/>
                </a:lnTo>
                <a:lnTo>
                  <a:pt x="6858" y="6096"/>
                </a:lnTo>
                <a:lnTo>
                  <a:pt x="6858" y="3048"/>
                </a:lnTo>
                <a:close/>
              </a:path>
              <a:path w="1530985" h="1853564">
                <a:moveTo>
                  <a:pt x="1524000" y="3048"/>
                </a:moveTo>
                <a:lnTo>
                  <a:pt x="6858" y="3048"/>
                </a:lnTo>
                <a:lnTo>
                  <a:pt x="6858" y="6096"/>
                </a:lnTo>
                <a:lnTo>
                  <a:pt x="1524000" y="6096"/>
                </a:lnTo>
                <a:lnTo>
                  <a:pt x="1524000" y="3048"/>
                </a:lnTo>
                <a:close/>
              </a:path>
              <a:path w="1530985" h="1853564">
                <a:moveTo>
                  <a:pt x="1530858" y="3048"/>
                </a:moveTo>
                <a:lnTo>
                  <a:pt x="1524000" y="3048"/>
                </a:lnTo>
                <a:lnTo>
                  <a:pt x="1527048" y="6096"/>
                </a:lnTo>
                <a:lnTo>
                  <a:pt x="1530858" y="6096"/>
                </a:lnTo>
                <a:lnTo>
                  <a:pt x="1530858" y="3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05782" y="2328162"/>
            <a:ext cx="139382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Hacking</a:t>
            </a:r>
            <a:r>
              <a:rPr sz="900" dirty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Mt.Gox, </a:t>
            </a:r>
            <a:r>
              <a:rPr sz="900" spc="-10" dirty="0">
                <a:latin typeface="Times New Roman"/>
                <a:cs typeface="Times New Roman"/>
              </a:rPr>
              <a:t>2011, </a:t>
            </a:r>
            <a:r>
              <a:rPr sz="900" dirty="0">
                <a:latin typeface="Times New Roman"/>
                <a:cs typeface="Times New Roman"/>
              </a:rPr>
              <a:t>2,609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BTC</a:t>
            </a:r>
            <a:endParaRPr sz="900">
              <a:latin typeface="Times New Roman"/>
              <a:cs typeface="Times New Roman"/>
            </a:endParaRP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Mt.Gox, 2014,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750,000BTC</a:t>
            </a:r>
            <a:endParaRPr sz="900">
              <a:latin typeface="Times New Roman"/>
              <a:cs typeface="Times New Roman"/>
            </a:endParaRP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BitFloor, </a:t>
            </a:r>
            <a:r>
              <a:rPr sz="900" dirty="0">
                <a:latin typeface="Times New Roman"/>
                <a:cs typeface="Times New Roman"/>
              </a:rPr>
              <a:t>2012,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24,000BTC</a:t>
            </a:r>
            <a:endParaRPr sz="900">
              <a:latin typeface="Times New Roman"/>
              <a:cs typeface="Times New Roman"/>
            </a:endParaRP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Poloniex, 2014, 97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BTC</a:t>
            </a:r>
            <a:endParaRPr sz="900">
              <a:latin typeface="Times New Roman"/>
              <a:cs typeface="Times New Roman"/>
            </a:endParaRP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Bitstamp, 2015,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19,000BTC</a:t>
            </a:r>
            <a:endParaRPr sz="900">
              <a:latin typeface="Times New Roman"/>
              <a:cs typeface="Times New Roman"/>
            </a:endParaRP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Bitfinex, 2016,</a:t>
            </a:r>
            <a:r>
              <a:rPr sz="900" spc="-1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120,000BTC</a:t>
            </a:r>
            <a:endParaRPr sz="900">
              <a:latin typeface="Times New Roman"/>
              <a:cs typeface="Times New Roman"/>
            </a:endParaRPr>
          </a:p>
          <a:p>
            <a:pPr marL="67945" marR="14795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Parity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Wallet,19.06.2017,  </a:t>
            </a:r>
            <a:r>
              <a:rPr sz="900" dirty="0">
                <a:latin typeface="Times New Roman"/>
                <a:cs typeface="Times New Roman"/>
              </a:rPr>
              <a:t>30M$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stolen</a:t>
            </a:r>
            <a:endParaRPr sz="900">
              <a:latin typeface="Times New Roman"/>
              <a:cs typeface="Times New Roman"/>
            </a:endParaRPr>
          </a:p>
          <a:p>
            <a:pPr marL="67945" marR="14922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Parity </a:t>
            </a:r>
            <a:r>
              <a:rPr sz="900" spc="-15" dirty="0">
                <a:latin typeface="Times New Roman"/>
                <a:cs typeface="Times New Roman"/>
              </a:rPr>
              <a:t>Wallet</a:t>
            </a:r>
            <a:r>
              <a:rPr sz="900" spc="-1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19.06.2017,  182M$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frozen</a:t>
            </a:r>
            <a:endParaRPr sz="900">
              <a:latin typeface="Times New Roman"/>
              <a:cs typeface="Times New Roman"/>
            </a:endParaRP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DAO, </a:t>
            </a:r>
            <a:r>
              <a:rPr sz="900" dirty="0">
                <a:latin typeface="Times New Roman"/>
                <a:cs typeface="Times New Roman"/>
              </a:rPr>
              <a:t>17.06.2018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50M$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25751" y="1260157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604352" y="5405207"/>
            <a:ext cx="4591685" cy="3443604"/>
            <a:chOff x="1604352" y="5405207"/>
            <a:chExt cx="4591685" cy="3443604"/>
          </a:xfrm>
        </p:grpSpPr>
        <p:sp>
          <p:nvSpPr>
            <p:cNvPr id="18" name="object 18"/>
            <p:cNvSpPr/>
            <p:nvPr/>
          </p:nvSpPr>
          <p:spPr>
            <a:xfrm>
              <a:off x="1604352" y="5405207"/>
              <a:ext cx="4459880" cy="1328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4755" y="8453627"/>
              <a:ext cx="1671066" cy="3947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41712" y="5607525"/>
            <a:ext cx="159258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dirty="0">
                <a:latin typeface="Times New Roman"/>
                <a:cs typeface="Times New Roman"/>
              </a:rPr>
              <a:t>– </a:t>
            </a:r>
            <a:r>
              <a:rPr sz="1000" b="1" spc="-5" dirty="0">
                <a:latin typeface="Times New Roman"/>
                <a:cs typeface="Times New Roman"/>
              </a:rPr>
              <a:t>M</a:t>
            </a:r>
            <a:r>
              <a:rPr sz="800" b="1" spc="-5" dirty="0">
                <a:latin typeface="Times New Roman"/>
                <a:cs typeface="Times New Roman"/>
              </a:rPr>
              <a:t>INING</a:t>
            </a:r>
            <a:r>
              <a:rPr sz="800" b="1" spc="60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Times New Roman"/>
                <a:cs typeface="Times New Roman"/>
              </a:rPr>
              <a:t>R</a:t>
            </a:r>
            <a:r>
              <a:rPr sz="800" b="1" spc="-15" dirty="0">
                <a:latin typeface="Times New Roman"/>
                <a:cs typeface="Times New Roman"/>
              </a:rPr>
              <a:t>EWARDS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06296" y="5407152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xmlns="" id="{957F1CE6-0086-491A-9F84-19EA3EF84A8E}"/>
              </a:ext>
            </a:extLst>
          </p:cNvPr>
          <p:cNvSpPr txBox="1"/>
          <p:nvPr/>
        </p:nvSpPr>
        <p:spPr>
          <a:xfrm>
            <a:off x="2357882" y="1574546"/>
            <a:ext cx="1697989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dirty="0">
                <a:latin typeface="Times New Roman"/>
                <a:cs typeface="Times New Roman"/>
              </a:rPr>
              <a:t>– </a:t>
            </a:r>
            <a:r>
              <a:rPr sz="1000" b="1" spc="-5" dirty="0">
                <a:latin typeface="Times New Roman"/>
                <a:cs typeface="Times New Roman"/>
              </a:rPr>
              <a:t>H</a:t>
            </a:r>
            <a:r>
              <a:rPr sz="800" b="1" spc="-5" dirty="0">
                <a:latin typeface="Times New Roman"/>
                <a:cs typeface="Times New Roman"/>
              </a:rPr>
              <a:t>OW </a:t>
            </a:r>
            <a:r>
              <a:rPr sz="1000" b="1" spc="-15" dirty="0">
                <a:latin typeface="Times New Roman"/>
                <a:cs typeface="Times New Roman"/>
              </a:rPr>
              <a:t>T</a:t>
            </a:r>
            <a:r>
              <a:rPr sz="800" b="1" spc="-15" dirty="0">
                <a:latin typeface="Times New Roman"/>
                <a:cs typeface="Times New Roman"/>
              </a:rPr>
              <a:t>O </a:t>
            </a:r>
            <a:r>
              <a:rPr sz="1000" b="1" spc="-5" dirty="0">
                <a:latin typeface="Times New Roman"/>
                <a:cs typeface="Times New Roman"/>
              </a:rPr>
              <a:t>G</a:t>
            </a:r>
            <a:r>
              <a:rPr sz="800" b="1" spc="-5" dirty="0">
                <a:latin typeface="Times New Roman"/>
                <a:cs typeface="Times New Roman"/>
              </a:rPr>
              <a:t>ET</a:t>
            </a:r>
            <a:r>
              <a:rPr sz="800" b="1" spc="1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</a:t>
            </a:r>
            <a:r>
              <a:rPr sz="800" b="1" spc="-5" dirty="0">
                <a:latin typeface="Times New Roman"/>
                <a:cs typeface="Times New Roman"/>
              </a:rPr>
              <a:t>HEM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xmlns="" id="{E97A380B-53C5-4728-B72F-480B3D90141C}"/>
              </a:ext>
            </a:extLst>
          </p:cNvPr>
          <p:cNvSpPr txBox="1"/>
          <p:nvPr/>
        </p:nvSpPr>
        <p:spPr>
          <a:xfrm>
            <a:off x="3429000" y="1834895"/>
            <a:ext cx="990600" cy="2006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155"/>
              </a:spcBef>
            </a:pPr>
            <a:r>
              <a:rPr sz="1000" dirty="0">
                <a:latin typeface="Times New Roman"/>
                <a:cs typeface="Times New Roman"/>
              </a:rPr>
              <a:t>3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Ways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xmlns="" id="{CDD2218C-FDA0-400C-8DCC-55311F034ECA}"/>
              </a:ext>
            </a:extLst>
          </p:cNvPr>
          <p:cNvSpPr txBox="1"/>
          <p:nvPr/>
        </p:nvSpPr>
        <p:spPr>
          <a:xfrm>
            <a:off x="2057400" y="2177795"/>
            <a:ext cx="990600" cy="20066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968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55"/>
              </a:spcBef>
            </a:pPr>
            <a:r>
              <a:rPr sz="1000" spc="-5" dirty="0">
                <a:latin typeface="Times New Roman"/>
                <a:cs typeface="Times New Roman"/>
              </a:rPr>
              <a:t>Mine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xmlns="" id="{A0497652-4D6C-42F4-8B47-CBBB720E14D8}"/>
              </a:ext>
            </a:extLst>
          </p:cNvPr>
          <p:cNvSpPr txBox="1"/>
          <p:nvPr/>
        </p:nvSpPr>
        <p:spPr>
          <a:xfrm>
            <a:off x="3429000" y="2177795"/>
            <a:ext cx="990600" cy="200660"/>
          </a:xfrm>
          <a:prstGeom prst="rect">
            <a:avLst/>
          </a:prstGeom>
          <a:solidFill>
            <a:srgbClr val="94E6FF"/>
          </a:solidFill>
        </p:spPr>
        <p:txBody>
          <a:bodyPr vert="horz" wrap="square" lIns="0" tIns="19685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155"/>
              </a:spcBef>
            </a:pPr>
            <a:r>
              <a:rPr sz="1000" spc="-5" dirty="0">
                <a:latin typeface="Times New Roman"/>
                <a:cs typeface="Times New Roman"/>
              </a:rPr>
              <a:t>Buy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xmlns="" id="{241A1ED9-3D90-47A8-92C4-ED490C947B32}"/>
              </a:ext>
            </a:extLst>
          </p:cNvPr>
          <p:cNvSpPr txBox="1"/>
          <p:nvPr/>
        </p:nvSpPr>
        <p:spPr>
          <a:xfrm>
            <a:off x="4991100" y="2177795"/>
            <a:ext cx="990600" cy="20066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55"/>
              </a:spcBef>
            </a:pPr>
            <a:r>
              <a:rPr sz="1000" spc="-5" dirty="0">
                <a:latin typeface="Times New Roman"/>
                <a:cs typeface="Times New Roman"/>
              </a:rPr>
              <a:t>Hack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them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1" name="object 8">
            <a:extLst>
              <a:ext uri="{FF2B5EF4-FFF2-40B4-BE49-F238E27FC236}">
                <a16:creationId xmlns:a16="http://schemas.microsoft.com/office/drawing/2014/main" xmlns="" id="{08B6A7F7-3420-47F6-9847-BD4405B83B99}"/>
              </a:ext>
            </a:extLst>
          </p:cNvPr>
          <p:cNvGrpSpPr/>
          <p:nvPr/>
        </p:nvGrpSpPr>
        <p:grpSpPr>
          <a:xfrm>
            <a:off x="1978151" y="2035301"/>
            <a:ext cx="3527425" cy="2259330"/>
            <a:chOff x="1825751" y="1882901"/>
            <a:chExt cx="3527425" cy="2259330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xmlns="" id="{B97B0337-BE09-4A25-9B91-E1D8EEBAD5AF}"/>
                </a:ext>
              </a:extLst>
            </p:cNvPr>
            <p:cNvSpPr/>
            <p:nvPr/>
          </p:nvSpPr>
          <p:spPr>
            <a:xfrm>
              <a:off x="2381250" y="1882901"/>
              <a:ext cx="2971800" cy="142875"/>
            </a:xfrm>
            <a:custGeom>
              <a:avLst/>
              <a:gdLst/>
              <a:ahLst/>
              <a:cxnLst/>
              <a:rect l="l" t="t" r="r" b="b"/>
              <a:pathLst>
                <a:path w="2971800" h="142875">
                  <a:moveTo>
                    <a:pt x="2971800" y="104394"/>
                  </a:moveTo>
                  <a:lnTo>
                    <a:pt x="2955798" y="104394"/>
                  </a:lnTo>
                  <a:lnTo>
                    <a:pt x="2955798" y="73914"/>
                  </a:lnTo>
                  <a:lnTo>
                    <a:pt x="2955798" y="70104"/>
                  </a:lnTo>
                  <a:lnTo>
                    <a:pt x="2954274" y="69342"/>
                  </a:lnTo>
                  <a:lnTo>
                    <a:pt x="1393698" y="69342"/>
                  </a:lnTo>
                  <a:lnTo>
                    <a:pt x="1393698" y="0"/>
                  </a:lnTo>
                  <a:lnTo>
                    <a:pt x="1388364" y="0"/>
                  </a:lnTo>
                  <a:lnTo>
                    <a:pt x="1388364" y="69342"/>
                  </a:lnTo>
                  <a:lnTo>
                    <a:pt x="18288" y="69342"/>
                  </a:lnTo>
                  <a:lnTo>
                    <a:pt x="16764" y="70104"/>
                  </a:lnTo>
                  <a:lnTo>
                    <a:pt x="16764" y="104394"/>
                  </a:lnTo>
                  <a:lnTo>
                    <a:pt x="0" y="104394"/>
                  </a:lnTo>
                  <a:lnTo>
                    <a:pt x="19050" y="142494"/>
                  </a:lnTo>
                  <a:lnTo>
                    <a:pt x="34671" y="111252"/>
                  </a:lnTo>
                  <a:lnTo>
                    <a:pt x="38100" y="104394"/>
                  </a:lnTo>
                  <a:lnTo>
                    <a:pt x="22098" y="104394"/>
                  </a:lnTo>
                  <a:lnTo>
                    <a:pt x="22098" y="73914"/>
                  </a:lnTo>
                  <a:lnTo>
                    <a:pt x="1388364" y="73914"/>
                  </a:lnTo>
                  <a:lnTo>
                    <a:pt x="1388364" y="104394"/>
                  </a:lnTo>
                  <a:lnTo>
                    <a:pt x="1371600" y="104394"/>
                  </a:lnTo>
                  <a:lnTo>
                    <a:pt x="1390650" y="142494"/>
                  </a:lnTo>
                  <a:lnTo>
                    <a:pt x="1406271" y="111252"/>
                  </a:lnTo>
                  <a:lnTo>
                    <a:pt x="1409700" y="104394"/>
                  </a:lnTo>
                  <a:lnTo>
                    <a:pt x="1393685" y="104394"/>
                  </a:lnTo>
                  <a:lnTo>
                    <a:pt x="1393685" y="73914"/>
                  </a:lnTo>
                  <a:lnTo>
                    <a:pt x="2950464" y="73914"/>
                  </a:lnTo>
                  <a:lnTo>
                    <a:pt x="2950464" y="104394"/>
                  </a:lnTo>
                  <a:lnTo>
                    <a:pt x="2933700" y="104394"/>
                  </a:lnTo>
                  <a:lnTo>
                    <a:pt x="2952750" y="142494"/>
                  </a:lnTo>
                  <a:lnTo>
                    <a:pt x="2968371" y="111252"/>
                  </a:lnTo>
                  <a:lnTo>
                    <a:pt x="2971800" y="104394"/>
                  </a:lnTo>
                  <a:close/>
                </a:path>
              </a:pathLst>
            </a:custGeom>
            <a:solidFill>
              <a:srgbClr val="31A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xmlns="" id="{C81A78FA-2ADE-421E-BEFB-2FF25EEFC8D0}"/>
                </a:ext>
              </a:extLst>
            </p:cNvPr>
            <p:cNvSpPr/>
            <p:nvPr/>
          </p:nvSpPr>
          <p:spPr>
            <a:xfrm>
              <a:off x="1825751" y="2289047"/>
              <a:ext cx="1149985" cy="1853564"/>
            </a:xfrm>
            <a:custGeom>
              <a:avLst/>
              <a:gdLst/>
              <a:ahLst/>
              <a:cxnLst/>
              <a:rect l="l" t="t" r="r" b="b"/>
              <a:pathLst>
                <a:path w="1149985" h="1853564">
                  <a:moveTo>
                    <a:pt x="1149858" y="0"/>
                  </a:moveTo>
                  <a:lnTo>
                    <a:pt x="0" y="0"/>
                  </a:lnTo>
                  <a:lnTo>
                    <a:pt x="0" y="1853183"/>
                  </a:lnTo>
                  <a:lnTo>
                    <a:pt x="1149858" y="1853183"/>
                  </a:lnTo>
                  <a:lnTo>
                    <a:pt x="1149858" y="1850136"/>
                  </a:lnTo>
                  <a:lnTo>
                    <a:pt x="6858" y="1850136"/>
                  </a:lnTo>
                  <a:lnTo>
                    <a:pt x="3048" y="1847088"/>
                  </a:lnTo>
                  <a:lnTo>
                    <a:pt x="6858" y="1847087"/>
                  </a:lnTo>
                  <a:lnTo>
                    <a:pt x="6858" y="6857"/>
                  </a:lnTo>
                  <a:lnTo>
                    <a:pt x="3048" y="6857"/>
                  </a:lnTo>
                  <a:lnTo>
                    <a:pt x="6858" y="3048"/>
                  </a:lnTo>
                  <a:lnTo>
                    <a:pt x="1149858" y="3048"/>
                  </a:lnTo>
                  <a:lnTo>
                    <a:pt x="1149858" y="0"/>
                  </a:lnTo>
                  <a:close/>
                </a:path>
                <a:path w="1149985" h="1853564">
                  <a:moveTo>
                    <a:pt x="6858" y="1847088"/>
                  </a:moveTo>
                  <a:lnTo>
                    <a:pt x="3048" y="1847088"/>
                  </a:lnTo>
                  <a:lnTo>
                    <a:pt x="6858" y="1850136"/>
                  </a:lnTo>
                  <a:lnTo>
                    <a:pt x="6858" y="1847088"/>
                  </a:lnTo>
                  <a:close/>
                </a:path>
                <a:path w="1149985" h="1853564">
                  <a:moveTo>
                    <a:pt x="1143000" y="1847088"/>
                  </a:moveTo>
                  <a:lnTo>
                    <a:pt x="6858" y="1847088"/>
                  </a:lnTo>
                  <a:lnTo>
                    <a:pt x="6858" y="1850136"/>
                  </a:lnTo>
                  <a:lnTo>
                    <a:pt x="1143000" y="1850136"/>
                  </a:lnTo>
                  <a:lnTo>
                    <a:pt x="1143000" y="1847088"/>
                  </a:lnTo>
                  <a:close/>
                </a:path>
                <a:path w="1149985" h="1853564">
                  <a:moveTo>
                    <a:pt x="1143000" y="3048"/>
                  </a:moveTo>
                  <a:lnTo>
                    <a:pt x="1143000" y="1850136"/>
                  </a:lnTo>
                  <a:lnTo>
                    <a:pt x="1146048" y="1847088"/>
                  </a:lnTo>
                  <a:lnTo>
                    <a:pt x="1149858" y="1847088"/>
                  </a:lnTo>
                  <a:lnTo>
                    <a:pt x="1149858" y="6857"/>
                  </a:lnTo>
                  <a:lnTo>
                    <a:pt x="1146048" y="6857"/>
                  </a:lnTo>
                  <a:lnTo>
                    <a:pt x="1143000" y="3048"/>
                  </a:lnTo>
                  <a:close/>
                </a:path>
                <a:path w="1149985" h="1853564">
                  <a:moveTo>
                    <a:pt x="1149858" y="1847088"/>
                  </a:moveTo>
                  <a:lnTo>
                    <a:pt x="1146048" y="1847088"/>
                  </a:lnTo>
                  <a:lnTo>
                    <a:pt x="1143000" y="1850136"/>
                  </a:lnTo>
                  <a:lnTo>
                    <a:pt x="1149858" y="1850136"/>
                  </a:lnTo>
                  <a:lnTo>
                    <a:pt x="1149858" y="1847088"/>
                  </a:lnTo>
                  <a:close/>
                </a:path>
                <a:path w="1149985" h="1853564">
                  <a:moveTo>
                    <a:pt x="6858" y="3048"/>
                  </a:moveTo>
                  <a:lnTo>
                    <a:pt x="3048" y="6857"/>
                  </a:lnTo>
                  <a:lnTo>
                    <a:pt x="6858" y="6857"/>
                  </a:lnTo>
                  <a:lnTo>
                    <a:pt x="6858" y="3048"/>
                  </a:lnTo>
                  <a:close/>
                </a:path>
                <a:path w="1149985" h="1853564">
                  <a:moveTo>
                    <a:pt x="1143000" y="3048"/>
                  </a:moveTo>
                  <a:lnTo>
                    <a:pt x="6858" y="3048"/>
                  </a:lnTo>
                  <a:lnTo>
                    <a:pt x="6858" y="6857"/>
                  </a:lnTo>
                  <a:lnTo>
                    <a:pt x="1143000" y="6857"/>
                  </a:lnTo>
                  <a:lnTo>
                    <a:pt x="1143000" y="3048"/>
                  </a:lnTo>
                  <a:close/>
                </a:path>
                <a:path w="1149985" h="1853564">
                  <a:moveTo>
                    <a:pt x="1149858" y="3048"/>
                  </a:moveTo>
                  <a:lnTo>
                    <a:pt x="1143000" y="3048"/>
                  </a:lnTo>
                  <a:lnTo>
                    <a:pt x="1146048" y="6857"/>
                  </a:lnTo>
                  <a:lnTo>
                    <a:pt x="1149858" y="6857"/>
                  </a:lnTo>
                  <a:lnTo>
                    <a:pt x="1149858" y="3048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xmlns="" id="{EDC798B9-C336-42CC-80C3-33B638CAD5A8}"/>
              </a:ext>
            </a:extLst>
          </p:cNvPr>
          <p:cNvSpPr txBox="1"/>
          <p:nvPr/>
        </p:nvSpPr>
        <p:spPr>
          <a:xfrm>
            <a:off x="2014982" y="2460752"/>
            <a:ext cx="102806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Mining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  <a:p>
            <a:pPr marL="67945" marR="2730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Powerful computers  </a:t>
            </a:r>
            <a:r>
              <a:rPr sz="900" dirty="0">
                <a:latin typeface="Times New Roman"/>
                <a:cs typeface="Times New Roman"/>
              </a:rPr>
              <a:t>to </a:t>
            </a:r>
            <a:r>
              <a:rPr sz="900" spc="-5" dirty="0">
                <a:latin typeface="Times New Roman"/>
                <a:cs typeface="Times New Roman"/>
              </a:rPr>
              <a:t>solve </a:t>
            </a:r>
            <a:r>
              <a:rPr sz="900" dirty="0">
                <a:latin typeface="Times New Roman"/>
                <a:cs typeface="Times New Roman"/>
              </a:rPr>
              <a:t>complex  algorithms.</a:t>
            </a:r>
            <a:endParaRPr sz="900">
              <a:latin typeface="Times New Roman"/>
              <a:cs typeface="Times New Roman"/>
            </a:endParaRPr>
          </a:p>
          <a:p>
            <a:pPr marL="67945" marR="5080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Miners </a:t>
            </a:r>
            <a:r>
              <a:rPr sz="900" dirty="0">
                <a:latin typeface="Times New Roman"/>
                <a:cs typeface="Times New Roman"/>
              </a:rPr>
              <a:t>get</a:t>
            </a:r>
            <a:r>
              <a:rPr sz="900" spc="-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rewarded  </a:t>
            </a:r>
            <a:r>
              <a:rPr sz="900" spc="-5" dirty="0">
                <a:latin typeface="Times New Roman"/>
                <a:cs typeface="Times New Roman"/>
              </a:rPr>
              <a:t>by </a:t>
            </a:r>
            <a:r>
              <a:rPr sz="900" dirty="0">
                <a:latin typeface="Times New Roman"/>
                <a:cs typeface="Times New Roman"/>
              </a:rPr>
              <a:t>a </a:t>
            </a:r>
            <a:r>
              <a:rPr sz="900" spc="-5" dirty="0">
                <a:latin typeface="Times New Roman"/>
                <a:cs typeface="Times New Roman"/>
              </a:rPr>
              <a:t>number of  </a:t>
            </a:r>
            <a:r>
              <a:rPr sz="900" dirty="0">
                <a:latin typeface="Times New Roman"/>
                <a:cs typeface="Times New Roman"/>
              </a:rPr>
              <a:t>Bitcoins.</a:t>
            </a:r>
            <a:endParaRPr sz="900">
              <a:latin typeface="Times New Roman"/>
              <a:cs typeface="Times New Roman"/>
            </a:endParaRPr>
          </a:p>
          <a:p>
            <a:pPr marL="67945" marR="91440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Over </a:t>
            </a:r>
            <a:r>
              <a:rPr sz="900" spc="-5" dirty="0">
                <a:latin typeface="Times New Roman"/>
                <a:cs typeface="Times New Roman"/>
              </a:rPr>
              <a:t>time, </a:t>
            </a:r>
            <a:r>
              <a:rPr sz="900" dirty="0">
                <a:latin typeface="Times New Roman"/>
                <a:cs typeface="Times New Roman"/>
              </a:rPr>
              <a:t>the  reward halves,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  then halves</a:t>
            </a:r>
            <a:r>
              <a:rPr sz="900" spc="-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again.</a:t>
            </a:r>
            <a:endParaRPr sz="900">
              <a:latin typeface="Times New Roman"/>
              <a:cs typeface="Times New Roman"/>
            </a:endParaRPr>
          </a:p>
          <a:p>
            <a:pPr marL="67945" marR="17780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30" dirty="0">
                <a:latin typeface="Times New Roman"/>
                <a:cs typeface="Times New Roman"/>
              </a:rPr>
              <a:t>Very </a:t>
            </a:r>
            <a:r>
              <a:rPr sz="900" dirty="0">
                <a:latin typeface="Times New Roman"/>
                <a:cs typeface="Times New Roman"/>
              </a:rPr>
              <a:t>hungry in  </a:t>
            </a:r>
            <a:r>
              <a:rPr sz="900" spc="-5" dirty="0">
                <a:latin typeface="Times New Roman"/>
                <a:cs typeface="Times New Roman"/>
              </a:rPr>
              <a:t>power</a:t>
            </a:r>
            <a:r>
              <a:rPr sz="900" spc="-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consumption.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xmlns="" id="{0CA82713-9AA6-4207-8B9E-55EBE74059F1}"/>
              </a:ext>
            </a:extLst>
          </p:cNvPr>
          <p:cNvSpPr/>
          <p:nvPr/>
        </p:nvSpPr>
        <p:spPr>
          <a:xfrm>
            <a:off x="3349751" y="2441448"/>
            <a:ext cx="1149985" cy="1853564"/>
          </a:xfrm>
          <a:custGeom>
            <a:avLst/>
            <a:gdLst/>
            <a:ahLst/>
            <a:cxnLst/>
            <a:rect l="l" t="t" r="r" b="b"/>
            <a:pathLst>
              <a:path w="1149985" h="1853564">
                <a:moveTo>
                  <a:pt x="1149858" y="0"/>
                </a:moveTo>
                <a:lnTo>
                  <a:pt x="0" y="0"/>
                </a:lnTo>
                <a:lnTo>
                  <a:pt x="0" y="1853183"/>
                </a:lnTo>
                <a:lnTo>
                  <a:pt x="1149858" y="1853183"/>
                </a:lnTo>
                <a:lnTo>
                  <a:pt x="1149858" y="1850136"/>
                </a:lnTo>
                <a:lnTo>
                  <a:pt x="6858" y="1850136"/>
                </a:lnTo>
                <a:lnTo>
                  <a:pt x="3048" y="1847088"/>
                </a:lnTo>
                <a:lnTo>
                  <a:pt x="6858" y="1847088"/>
                </a:lnTo>
                <a:lnTo>
                  <a:pt x="6858" y="6857"/>
                </a:lnTo>
                <a:lnTo>
                  <a:pt x="3048" y="6857"/>
                </a:lnTo>
                <a:lnTo>
                  <a:pt x="6858" y="3048"/>
                </a:lnTo>
                <a:lnTo>
                  <a:pt x="1149858" y="3048"/>
                </a:lnTo>
                <a:lnTo>
                  <a:pt x="1149858" y="0"/>
                </a:lnTo>
                <a:close/>
              </a:path>
              <a:path w="1149985" h="1853564">
                <a:moveTo>
                  <a:pt x="6858" y="1847088"/>
                </a:moveTo>
                <a:lnTo>
                  <a:pt x="3048" y="1847088"/>
                </a:lnTo>
                <a:lnTo>
                  <a:pt x="6858" y="1850136"/>
                </a:lnTo>
                <a:lnTo>
                  <a:pt x="6858" y="1847088"/>
                </a:lnTo>
                <a:close/>
              </a:path>
              <a:path w="1149985" h="1853564">
                <a:moveTo>
                  <a:pt x="1143000" y="1847088"/>
                </a:moveTo>
                <a:lnTo>
                  <a:pt x="6858" y="1847088"/>
                </a:lnTo>
                <a:lnTo>
                  <a:pt x="6858" y="1850136"/>
                </a:lnTo>
                <a:lnTo>
                  <a:pt x="1143000" y="1850136"/>
                </a:lnTo>
                <a:lnTo>
                  <a:pt x="1143000" y="1847088"/>
                </a:lnTo>
                <a:close/>
              </a:path>
              <a:path w="1149985" h="1853564">
                <a:moveTo>
                  <a:pt x="1143000" y="3048"/>
                </a:moveTo>
                <a:lnTo>
                  <a:pt x="1143000" y="1850136"/>
                </a:lnTo>
                <a:lnTo>
                  <a:pt x="1146048" y="1847088"/>
                </a:lnTo>
                <a:lnTo>
                  <a:pt x="1149858" y="1847088"/>
                </a:lnTo>
                <a:lnTo>
                  <a:pt x="1149858" y="6857"/>
                </a:lnTo>
                <a:lnTo>
                  <a:pt x="1146048" y="6857"/>
                </a:lnTo>
                <a:lnTo>
                  <a:pt x="1143000" y="3048"/>
                </a:lnTo>
                <a:close/>
              </a:path>
              <a:path w="1149985" h="1853564">
                <a:moveTo>
                  <a:pt x="1149858" y="1847088"/>
                </a:moveTo>
                <a:lnTo>
                  <a:pt x="1146048" y="1847088"/>
                </a:lnTo>
                <a:lnTo>
                  <a:pt x="1143000" y="1850136"/>
                </a:lnTo>
                <a:lnTo>
                  <a:pt x="1149858" y="1850136"/>
                </a:lnTo>
                <a:lnTo>
                  <a:pt x="1149858" y="1847088"/>
                </a:lnTo>
                <a:close/>
              </a:path>
              <a:path w="1149985" h="1853564">
                <a:moveTo>
                  <a:pt x="6858" y="3048"/>
                </a:moveTo>
                <a:lnTo>
                  <a:pt x="3048" y="6857"/>
                </a:lnTo>
                <a:lnTo>
                  <a:pt x="6858" y="6857"/>
                </a:lnTo>
                <a:lnTo>
                  <a:pt x="6858" y="3048"/>
                </a:lnTo>
                <a:close/>
              </a:path>
              <a:path w="1149985" h="1853564">
                <a:moveTo>
                  <a:pt x="1143000" y="3048"/>
                </a:moveTo>
                <a:lnTo>
                  <a:pt x="6858" y="3048"/>
                </a:lnTo>
                <a:lnTo>
                  <a:pt x="6858" y="6857"/>
                </a:lnTo>
                <a:lnTo>
                  <a:pt x="1143000" y="6857"/>
                </a:lnTo>
                <a:lnTo>
                  <a:pt x="1143000" y="3048"/>
                </a:lnTo>
                <a:close/>
              </a:path>
              <a:path w="1149985" h="1853564">
                <a:moveTo>
                  <a:pt x="1149858" y="3048"/>
                </a:moveTo>
                <a:lnTo>
                  <a:pt x="1143000" y="3048"/>
                </a:lnTo>
                <a:lnTo>
                  <a:pt x="1146048" y="6857"/>
                </a:lnTo>
                <a:lnTo>
                  <a:pt x="1149858" y="6857"/>
                </a:lnTo>
                <a:lnTo>
                  <a:pt x="1149858" y="3048"/>
                </a:lnTo>
                <a:close/>
              </a:path>
            </a:pathLst>
          </a:custGeom>
          <a:solidFill>
            <a:srgbClr val="005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3">
            <a:extLst>
              <a:ext uri="{FF2B5EF4-FFF2-40B4-BE49-F238E27FC236}">
                <a16:creationId xmlns:a16="http://schemas.microsoft.com/office/drawing/2014/main" xmlns="" id="{0F5B7179-D63D-48A0-8677-3306BBE8765D}"/>
              </a:ext>
            </a:extLst>
          </p:cNvPr>
          <p:cNvSpPr txBox="1"/>
          <p:nvPr/>
        </p:nvSpPr>
        <p:spPr>
          <a:xfrm>
            <a:off x="3386582" y="2460752"/>
            <a:ext cx="1068705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Buying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  <a:p>
            <a:pPr marL="67945" marR="26098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Open e-wallet  (bitcoin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wallet).</a:t>
            </a:r>
            <a:endParaRPr sz="900">
              <a:latin typeface="Times New Roman"/>
              <a:cs typeface="Times New Roman"/>
            </a:endParaRPr>
          </a:p>
          <a:p>
            <a:pPr marL="67945" marR="5080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Use regular </a:t>
            </a:r>
            <a:r>
              <a:rPr sz="900" spc="-5" dirty="0">
                <a:latin typeface="Times New Roman"/>
                <a:cs typeface="Times New Roman"/>
              </a:rPr>
              <a:t>money</a:t>
            </a:r>
            <a:r>
              <a:rPr sz="900" spc="-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  buy </a:t>
            </a:r>
            <a:r>
              <a:rPr sz="900" spc="-5" dirty="0">
                <a:latin typeface="Times New Roman"/>
                <a:cs typeface="Times New Roman"/>
              </a:rPr>
              <a:t>Bitcoin </a:t>
            </a:r>
            <a:r>
              <a:rPr sz="900" dirty="0">
                <a:latin typeface="Times New Roman"/>
                <a:cs typeface="Times New Roman"/>
              </a:rPr>
              <a:t>(credit  card, bank </a:t>
            </a:r>
            <a:r>
              <a:rPr sz="900" spc="-5" dirty="0">
                <a:latin typeface="Times New Roman"/>
                <a:cs typeface="Times New Roman"/>
              </a:rPr>
              <a:t>transfer,  </a:t>
            </a:r>
            <a:r>
              <a:rPr sz="900" dirty="0">
                <a:latin typeface="Times New Roman"/>
                <a:cs typeface="Times New Roman"/>
              </a:rPr>
              <a:t>debit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card,…).</a:t>
            </a:r>
            <a:endParaRPr sz="900">
              <a:latin typeface="Times New Roman"/>
              <a:cs typeface="Times New Roman"/>
            </a:endParaRPr>
          </a:p>
          <a:p>
            <a:pPr marL="67945" marR="1079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Bitcoin balances are  kept using public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  private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“keys”.</a:t>
            </a:r>
            <a:endParaRPr sz="900">
              <a:latin typeface="Times New Roman"/>
              <a:cs typeface="Times New Roman"/>
            </a:endParaRP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Public key </a:t>
            </a:r>
            <a:r>
              <a:rPr sz="900" dirty="0">
                <a:latin typeface="Times New Roman"/>
                <a:cs typeface="Times New Roman"/>
              </a:rPr>
              <a:t>=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IBAN</a:t>
            </a:r>
            <a:endParaRPr sz="900">
              <a:latin typeface="Times New Roman"/>
              <a:cs typeface="Times New Roman"/>
            </a:endParaRPr>
          </a:p>
          <a:p>
            <a:pPr marL="67945" marR="118110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Private </a:t>
            </a:r>
            <a:r>
              <a:rPr sz="900" dirty="0">
                <a:latin typeface="Times New Roman"/>
                <a:cs typeface="Times New Roman"/>
              </a:rPr>
              <a:t>key =</a:t>
            </a:r>
            <a:r>
              <a:rPr sz="900" spc="-130" dirty="0">
                <a:latin typeface="Times New Roman"/>
                <a:cs typeface="Times New Roman"/>
              </a:rPr>
              <a:t> </a:t>
            </a:r>
            <a:r>
              <a:rPr sz="900" spc="-35" dirty="0">
                <a:latin typeface="Times New Roman"/>
                <a:cs typeface="Times New Roman"/>
              </a:rPr>
              <a:t>ATM  </a:t>
            </a:r>
            <a:r>
              <a:rPr sz="900" spc="-5" dirty="0">
                <a:latin typeface="Times New Roman"/>
                <a:cs typeface="Times New Roman"/>
              </a:rPr>
              <a:t>PIN.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xmlns="" id="{DD245D44-F3A4-4E34-97BE-55A1C0CA6A63}"/>
              </a:ext>
            </a:extLst>
          </p:cNvPr>
          <p:cNvSpPr/>
          <p:nvPr/>
        </p:nvSpPr>
        <p:spPr>
          <a:xfrm>
            <a:off x="4721352" y="2462022"/>
            <a:ext cx="1530985" cy="1853564"/>
          </a:xfrm>
          <a:custGeom>
            <a:avLst/>
            <a:gdLst/>
            <a:ahLst/>
            <a:cxnLst/>
            <a:rect l="l" t="t" r="r" b="b"/>
            <a:pathLst>
              <a:path w="1530985" h="1853564">
                <a:moveTo>
                  <a:pt x="1530858" y="0"/>
                </a:moveTo>
                <a:lnTo>
                  <a:pt x="0" y="0"/>
                </a:lnTo>
                <a:lnTo>
                  <a:pt x="0" y="1853183"/>
                </a:lnTo>
                <a:lnTo>
                  <a:pt x="1530858" y="1853183"/>
                </a:lnTo>
                <a:lnTo>
                  <a:pt x="1530858" y="1849374"/>
                </a:lnTo>
                <a:lnTo>
                  <a:pt x="6858" y="1849374"/>
                </a:lnTo>
                <a:lnTo>
                  <a:pt x="3048" y="1846326"/>
                </a:lnTo>
                <a:lnTo>
                  <a:pt x="6858" y="1846326"/>
                </a:lnTo>
                <a:lnTo>
                  <a:pt x="6858" y="6096"/>
                </a:lnTo>
                <a:lnTo>
                  <a:pt x="3048" y="6096"/>
                </a:lnTo>
                <a:lnTo>
                  <a:pt x="6858" y="3048"/>
                </a:lnTo>
                <a:lnTo>
                  <a:pt x="1530858" y="3048"/>
                </a:lnTo>
                <a:lnTo>
                  <a:pt x="1530858" y="0"/>
                </a:lnTo>
                <a:close/>
              </a:path>
              <a:path w="1530985" h="1853564">
                <a:moveTo>
                  <a:pt x="6858" y="1846326"/>
                </a:moveTo>
                <a:lnTo>
                  <a:pt x="3048" y="1846326"/>
                </a:lnTo>
                <a:lnTo>
                  <a:pt x="6858" y="1849374"/>
                </a:lnTo>
                <a:lnTo>
                  <a:pt x="6858" y="1846326"/>
                </a:lnTo>
                <a:close/>
              </a:path>
              <a:path w="1530985" h="1853564">
                <a:moveTo>
                  <a:pt x="1524000" y="1846326"/>
                </a:moveTo>
                <a:lnTo>
                  <a:pt x="6858" y="1846326"/>
                </a:lnTo>
                <a:lnTo>
                  <a:pt x="6858" y="1849374"/>
                </a:lnTo>
                <a:lnTo>
                  <a:pt x="1524000" y="1849374"/>
                </a:lnTo>
                <a:lnTo>
                  <a:pt x="1524000" y="1846326"/>
                </a:lnTo>
                <a:close/>
              </a:path>
              <a:path w="1530985" h="1853564">
                <a:moveTo>
                  <a:pt x="1524000" y="3048"/>
                </a:moveTo>
                <a:lnTo>
                  <a:pt x="1524000" y="1849374"/>
                </a:lnTo>
                <a:lnTo>
                  <a:pt x="1527048" y="1846326"/>
                </a:lnTo>
                <a:lnTo>
                  <a:pt x="1530858" y="1846326"/>
                </a:lnTo>
                <a:lnTo>
                  <a:pt x="1530858" y="6096"/>
                </a:lnTo>
                <a:lnTo>
                  <a:pt x="1527048" y="6096"/>
                </a:lnTo>
                <a:lnTo>
                  <a:pt x="1524000" y="3048"/>
                </a:lnTo>
                <a:close/>
              </a:path>
              <a:path w="1530985" h="1853564">
                <a:moveTo>
                  <a:pt x="1530858" y="1846326"/>
                </a:moveTo>
                <a:lnTo>
                  <a:pt x="1527048" y="1846326"/>
                </a:lnTo>
                <a:lnTo>
                  <a:pt x="1524000" y="1849374"/>
                </a:lnTo>
                <a:lnTo>
                  <a:pt x="1530858" y="1849374"/>
                </a:lnTo>
                <a:lnTo>
                  <a:pt x="1530858" y="1846326"/>
                </a:lnTo>
                <a:close/>
              </a:path>
              <a:path w="1530985" h="1853564">
                <a:moveTo>
                  <a:pt x="6858" y="3048"/>
                </a:moveTo>
                <a:lnTo>
                  <a:pt x="3048" y="6096"/>
                </a:lnTo>
                <a:lnTo>
                  <a:pt x="6858" y="6096"/>
                </a:lnTo>
                <a:lnTo>
                  <a:pt x="6858" y="3048"/>
                </a:lnTo>
                <a:close/>
              </a:path>
              <a:path w="1530985" h="1853564">
                <a:moveTo>
                  <a:pt x="1524000" y="3048"/>
                </a:moveTo>
                <a:lnTo>
                  <a:pt x="6858" y="3048"/>
                </a:lnTo>
                <a:lnTo>
                  <a:pt x="6858" y="6096"/>
                </a:lnTo>
                <a:lnTo>
                  <a:pt x="1524000" y="6096"/>
                </a:lnTo>
                <a:lnTo>
                  <a:pt x="1524000" y="3048"/>
                </a:lnTo>
                <a:close/>
              </a:path>
              <a:path w="1530985" h="1853564">
                <a:moveTo>
                  <a:pt x="1530858" y="3048"/>
                </a:moveTo>
                <a:lnTo>
                  <a:pt x="1524000" y="3048"/>
                </a:lnTo>
                <a:lnTo>
                  <a:pt x="1527048" y="6096"/>
                </a:lnTo>
                <a:lnTo>
                  <a:pt x="1530858" y="6096"/>
                </a:lnTo>
                <a:lnTo>
                  <a:pt x="1530858" y="3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xmlns="" id="{2B4BBB5B-B3E1-4053-9D66-399BDF13D8A4}"/>
              </a:ext>
            </a:extLst>
          </p:cNvPr>
          <p:cNvSpPr txBox="1"/>
          <p:nvPr/>
        </p:nvSpPr>
        <p:spPr>
          <a:xfrm>
            <a:off x="4821681" y="2489628"/>
            <a:ext cx="1393825" cy="16622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Hacking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Mt.Gox, </a:t>
            </a:r>
            <a:r>
              <a:rPr sz="900" spc="-10" dirty="0">
                <a:latin typeface="Times New Roman"/>
                <a:cs typeface="Times New Roman"/>
              </a:rPr>
              <a:t>2011, </a:t>
            </a:r>
            <a:r>
              <a:rPr sz="900" dirty="0">
                <a:latin typeface="Times New Roman"/>
                <a:cs typeface="Times New Roman"/>
              </a:rPr>
              <a:t>2,609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BTC</a:t>
            </a: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Mt.Gox, 2014,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750,000BTC</a:t>
            </a: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BitFloor, </a:t>
            </a:r>
            <a:r>
              <a:rPr sz="900" dirty="0">
                <a:latin typeface="Times New Roman"/>
                <a:cs typeface="Times New Roman"/>
              </a:rPr>
              <a:t>2012,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24,000BTC</a:t>
            </a: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Poloniex, 2014, 97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BTC</a:t>
            </a: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Bitstamp, 2015,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19,000BTC</a:t>
            </a: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Bitfinex, 2016,</a:t>
            </a:r>
            <a:r>
              <a:rPr sz="900" spc="-1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120,000BTC</a:t>
            </a:r>
          </a:p>
          <a:p>
            <a:pPr marL="67945" marR="14795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Parity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Wallet,19.06.2017,  </a:t>
            </a:r>
            <a:r>
              <a:rPr sz="900" dirty="0">
                <a:latin typeface="Times New Roman"/>
                <a:cs typeface="Times New Roman"/>
              </a:rPr>
              <a:t>30M$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stolen</a:t>
            </a:r>
          </a:p>
          <a:p>
            <a:pPr marL="67945" marR="14922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Parity </a:t>
            </a:r>
            <a:r>
              <a:rPr sz="900" spc="-15" dirty="0">
                <a:latin typeface="Times New Roman"/>
                <a:cs typeface="Times New Roman"/>
              </a:rPr>
              <a:t>Wallet</a:t>
            </a:r>
            <a:r>
              <a:rPr sz="900" spc="-1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19.06.2017,  182M$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frozen</a:t>
            </a: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DAO, </a:t>
            </a:r>
            <a:r>
              <a:rPr sz="900" dirty="0">
                <a:latin typeface="Times New Roman"/>
                <a:cs typeface="Times New Roman"/>
              </a:rPr>
              <a:t>17.06.2018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50M$</a:t>
            </a:r>
          </a:p>
        </p:txBody>
      </p:sp>
      <p:sp>
        <p:nvSpPr>
          <p:cNvPr id="39" name="object 21">
            <a:extLst>
              <a:ext uri="{FF2B5EF4-FFF2-40B4-BE49-F238E27FC236}">
                <a16:creationId xmlns:a16="http://schemas.microsoft.com/office/drawing/2014/main" xmlns="" id="{7D8395E4-FB2A-4A22-BF70-9E05B669256C}"/>
              </a:ext>
            </a:extLst>
          </p:cNvPr>
          <p:cNvSpPr txBox="1"/>
          <p:nvPr/>
        </p:nvSpPr>
        <p:spPr>
          <a:xfrm>
            <a:off x="2241712" y="5607525"/>
            <a:ext cx="159258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dirty="0">
                <a:latin typeface="Times New Roman"/>
                <a:cs typeface="Times New Roman"/>
              </a:rPr>
              <a:t>– </a:t>
            </a:r>
            <a:r>
              <a:rPr sz="1000" b="1" spc="-5" dirty="0">
                <a:latin typeface="Times New Roman"/>
                <a:cs typeface="Times New Roman"/>
              </a:rPr>
              <a:t>M</a:t>
            </a:r>
            <a:r>
              <a:rPr sz="800" b="1" spc="-5" dirty="0">
                <a:latin typeface="Times New Roman"/>
                <a:cs typeface="Times New Roman"/>
              </a:rPr>
              <a:t>INING</a:t>
            </a:r>
            <a:r>
              <a:rPr sz="800" b="1" spc="60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Times New Roman"/>
                <a:cs typeface="Times New Roman"/>
              </a:rPr>
              <a:t>R</a:t>
            </a:r>
            <a:r>
              <a:rPr sz="800" b="1" spc="-15" dirty="0">
                <a:latin typeface="Times New Roman"/>
                <a:cs typeface="Times New Roman"/>
              </a:rPr>
              <a:t>EWARDS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40" name="object 22">
            <a:extLst>
              <a:ext uri="{FF2B5EF4-FFF2-40B4-BE49-F238E27FC236}">
                <a16:creationId xmlns:a16="http://schemas.microsoft.com/office/drawing/2014/main" xmlns="" id="{BF4CAED8-4FAF-442E-9CAD-2B334C2BC076}"/>
              </a:ext>
            </a:extLst>
          </p:cNvPr>
          <p:cNvGraphicFramePr>
            <a:graphicFrameLocks noGrp="1"/>
          </p:cNvGraphicFramePr>
          <p:nvPr/>
        </p:nvGraphicFramePr>
        <p:xfrm>
          <a:off x="2054225" y="6426580"/>
          <a:ext cx="3477895" cy="940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33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1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2009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2012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2016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12.50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2020 – reward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drop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6.25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1" name="object 23">
            <a:extLst>
              <a:ext uri="{FF2B5EF4-FFF2-40B4-BE49-F238E27FC236}">
                <a16:creationId xmlns:a16="http://schemas.microsoft.com/office/drawing/2014/main" xmlns="" id="{F5706F4A-2F2A-428B-B07A-011A74FA1D86}"/>
              </a:ext>
            </a:extLst>
          </p:cNvPr>
          <p:cNvSpPr/>
          <p:nvPr/>
        </p:nvSpPr>
        <p:spPr>
          <a:xfrm>
            <a:off x="2346198" y="7812023"/>
            <a:ext cx="2998470" cy="596265"/>
          </a:xfrm>
          <a:custGeom>
            <a:avLst/>
            <a:gdLst/>
            <a:ahLst/>
            <a:cxnLst/>
            <a:rect l="l" t="t" r="r" b="b"/>
            <a:pathLst>
              <a:path w="2998470" h="596265">
                <a:moveTo>
                  <a:pt x="2843022" y="762"/>
                </a:moveTo>
                <a:lnTo>
                  <a:pt x="2842260" y="0"/>
                </a:lnTo>
                <a:lnTo>
                  <a:pt x="2838450" y="0"/>
                </a:lnTo>
                <a:lnTo>
                  <a:pt x="2838450" y="4572"/>
                </a:lnTo>
                <a:lnTo>
                  <a:pt x="2838450" y="184404"/>
                </a:lnTo>
                <a:lnTo>
                  <a:pt x="61722" y="184404"/>
                </a:lnTo>
                <a:lnTo>
                  <a:pt x="61722" y="4572"/>
                </a:lnTo>
                <a:lnTo>
                  <a:pt x="2838450" y="4572"/>
                </a:lnTo>
                <a:lnTo>
                  <a:pt x="2838450" y="0"/>
                </a:lnTo>
                <a:lnTo>
                  <a:pt x="57912" y="0"/>
                </a:lnTo>
                <a:lnTo>
                  <a:pt x="57150" y="762"/>
                </a:lnTo>
                <a:lnTo>
                  <a:pt x="57150" y="188214"/>
                </a:lnTo>
                <a:lnTo>
                  <a:pt x="57912" y="188976"/>
                </a:lnTo>
                <a:lnTo>
                  <a:pt x="2842260" y="188976"/>
                </a:lnTo>
                <a:lnTo>
                  <a:pt x="2843022" y="188214"/>
                </a:lnTo>
                <a:lnTo>
                  <a:pt x="2843022" y="186690"/>
                </a:lnTo>
                <a:lnTo>
                  <a:pt x="2843022" y="184404"/>
                </a:lnTo>
                <a:lnTo>
                  <a:pt x="2843022" y="4572"/>
                </a:lnTo>
                <a:lnTo>
                  <a:pt x="2843022" y="2286"/>
                </a:lnTo>
                <a:lnTo>
                  <a:pt x="2843022" y="762"/>
                </a:lnTo>
                <a:close/>
              </a:path>
              <a:path w="2998470" h="596265">
                <a:moveTo>
                  <a:pt x="2998470" y="407670"/>
                </a:moveTo>
                <a:lnTo>
                  <a:pt x="2997708" y="406146"/>
                </a:lnTo>
                <a:lnTo>
                  <a:pt x="2993898" y="406146"/>
                </a:lnTo>
                <a:lnTo>
                  <a:pt x="2993898" y="411480"/>
                </a:lnTo>
                <a:lnTo>
                  <a:pt x="2993898" y="591312"/>
                </a:lnTo>
                <a:lnTo>
                  <a:pt x="4572" y="591312"/>
                </a:lnTo>
                <a:lnTo>
                  <a:pt x="4572" y="411480"/>
                </a:lnTo>
                <a:lnTo>
                  <a:pt x="2993898" y="411480"/>
                </a:lnTo>
                <a:lnTo>
                  <a:pt x="2993898" y="406146"/>
                </a:lnTo>
                <a:lnTo>
                  <a:pt x="1524" y="406146"/>
                </a:lnTo>
                <a:lnTo>
                  <a:pt x="0" y="407670"/>
                </a:lnTo>
                <a:lnTo>
                  <a:pt x="0" y="595122"/>
                </a:lnTo>
                <a:lnTo>
                  <a:pt x="1524" y="595884"/>
                </a:lnTo>
                <a:lnTo>
                  <a:pt x="2997708" y="595884"/>
                </a:lnTo>
                <a:lnTo>
                  <a:pt x="2998470" y="595122"/>
                </a:lnTo>
                <a:lnTo>
                  <a:pt x="2998470" y="593598"/>
                </a:lnTo>
                <a:lnTo>
                  <a:pt x="2998470" y="591312"/>
                </a:lnTo>
                <a:lnTo>
                  <a:pt x="2998470" y="411480"/>
                </a:lnTo>
                <a:lnTo>
                  <a:pt x="2998470" y="408432"/>
                </a:lnTo>
                <a:lnTo>
                  <a:pt x="2998470" y="40767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4">
            <a:extLst>
              <a:ext uri="{FF2B5EF4-FFF2-40B4-BE49-F238E27FC236}">
                <a16:creationId xmlns:a16="http://schemas.microsoft.com/office/drawing/2014/main" xmlns="" id="{76B0574E-BFAB-44FF-A95D-C1DEE75D9529}"/>
              </a:ext>
            </a:extLst>
          </p:cNvPr>
          <p:cNvSpPr txBox="1"/>
          <p:nvPr/>
        </p:nvSpPr>
        <p:spPr>
          <a:xfrm>
            <a:off x="2491232" y="7820659"/>
            <a:ext cx="2708275" cy="56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960">
              <a:lnSpc>
                <a:spcPct val="100000"/>
              </a:lnSpc>
              <a:spcBef>
                <a:spcPts val="100"/>
              </a:spcBef>
            </a:pPr>
            <a:r>
              <a:rPr sz="9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Inside </a:t>
            </a:r>
            <a:r>
              <a:rPr sz="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sz="9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Chinese </a:t>
            </a:r>
            <a:r>
              <a:rPr sz="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Bitcoin</a:t>
            </a:r>
            <a:r>
              <a:rPr sz="9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Miners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900" u="sng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look</a:t>
            </a:r>
            <a:r>
              <a:rPr sz="9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Inside</a:t>
            </a:r>
            <a:r>
              <a:rPr sz="900" u="sng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America's</a:t>
            </a:r>
            <a:r>
              <a:rPr sz="9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Largest</a:t>
            </a:r>
            <a:r>
              <a:rPr sz="9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Bitcoin</a:t>
            </a:r>
            <a:r>
              <a:rPr sz="900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Mining</a:t>
            </a:r>
            <a:r>
              <a:rPr sz="9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Operation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2783</Words>
  <Application>Microsoft Office PowerPoint</Application>
  <PresentationFormat>Custom</PresentationFormat>
  <Paragraphs>626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</dc:creator>
  <cp:lastModifiedBy>Windows User</cp:lastModifiedBy>
  <cp:revision>7</cp:revision>
  <dcterms:created xsi:type="dcterms:W3CDTF">2020-12-24T07:36:15Z</dcterms:created>
  <dcterms:modified xsi:type="dcterms:W3CDTF">2023-09-04T07:38:16Z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2020-12-24T00:00:00Z</vt:filetime>
  </property>
  <property fmtid="{D5CDD505-2E9C-101B-9397-08002B2CF9AE}" pid="3" name="Creator">
    <vt:lpwstr>PDFium</vt:lpwstr>
  </property>
  <property fmtid="{D5CDD505-2E9C-101B-9397-08002B2CF9AE}" pid="4" name="LastSaved">
    <vt:filetime>2020-12-24T00:00:00Z</vt:filetime>
  </property>
</Properties>
</file>