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embeddedFontLst>
    <p:embeddedFont>
      <p:font typeface="Libre Baskerville" charset="0"/>
      <p:regular r:id="rId17"/>
      <p:bold r:id="rId18"/>
      <p:italic r:id="rId19"/>
    </p:embeddedFont>
    <p:embeddedFont>
      <p:font typeface="Libre Franklin" charset="0"/>
      <p:regular r:id="rId20"/>
      <p:bold r:id="rId21"/>
      <p:italic r:id="rId22"/>
      <p:boldItalic r:id="rId23"/>
    </p:embeddedFont>
    <p:embeddedFont>
      <p:font typeface="Calibri" pitchFamily="34" charset="0"/>
      <p:regular r:id="rId24"/>
      <p:bold r:id="rId25"/>
      <p:italic r:id="rId26"/>
      <p:boldItalic r:id="rId27"/>
    </p:embeddedFont>
    <p:embeddedFont>
      <p:font typeface="Limelight" charset="0"/>
      <p:regular r:id="rId28"/>
    </p:embeddedFont>
    <p:embeddedFont>
      <p:font typeface="Corben" charset="0"/>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32x28+DUmV3JaIuJW/HZIRjIH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948"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60712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16"/>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16"/>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16"/>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1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4" name="Google Shape;24;p16"/>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16"/>
          <p:cNvSpPr/>
          <p:nvPr/>
        </p:nvSpPr>
        <p:spPr>
          <a:xfrm>
            <a:off x="62931" y="1396720"/>
            <a:ext cx="9021537"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16"/>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16"/>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5"/>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2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6"/>
          <p:cNvSpPr txBox="1">
            <a:spLocks noGrp="1"/>
          </p:cNvSpPr>
          <p:nvPr>
            <p:ph type="title"/>
          </p:nvPr>
        </p:nvSpPr>
        <p:spPr>
          <a:xfrm rot="5400000">
            <a:off x="4709478"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6"/>
          <p:cNvSpPr txBox="1">
            <a:spLocks noGrp="1"/>
          </p:cNvSpPr>
          <p:nvPr>
            <p:ph type="body" idx="1"/>
          </p:nvPr>
        </p:nvSpPr>
        <p:spPr>
          <a:xfrm rot="5400000">
            <a:off x="769938"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2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1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9" name="Google Shape;39;p18"/>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0" name="Google Shape;40;p18"/>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41"/>
        <p:cNvGrpSpPr/>
        <p:nvPr/>
      </p:nvGrpSpPr>
      <p:grpSpPr>
        <a:xfrm>
          <a:off x="0" y="0"/>
          <a:ext cx="0" cy="0"/>
          <a:chOff x="0" y="0"/>
          <a:chExt cx="0" cy="0"/>
        </a:xfrm>
      </p:grpSpPr>
      <p:sp>
        <p:nvSpPr>
          <p:cNvPr id="42" name="Google Shape;42;p1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3" name="Google Shape;43;p19"/>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4" name="Google Shape;44;p19"/>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6" name="Google Shape;46;p1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9" name="Google Shape;49;p19"/>
          <p:cNvSpPr/>
          <p:nvPr/>
        </p:nvSpPr>
        <p:spPr>
          <a:xfrm>
            <a:off x="69146" y="2341475"/>
            <a:ext cx="9013781"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50" name="Google Shape;50;p19"/>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51" name="Google Shape;51;p1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20"/>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2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20"/>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20"/>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3"/>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2" name="Google Shape;72;p23"/>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3" name="Google Shape;73;p23"/>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2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23"/>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2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24"/>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6" name="Google Shape;86;p24"/>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7" name="Google Shape;87;p24"/>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8" name="Google Shape;88;p24"/>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5"/>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apacity.com/cloud-driv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pptplanet.com/" TargetMode="External"/><Relationship Id="rId5" Type="http://schemas.openxmlformats.org/officeDocument/2006/relationships/hyperlink" Target="http://www.studymafia.org/" TargetMode="External"/><Relationship Id="rId4" Type="http://schemas.openxmlformats.org/officeDocument/2006/relationships/hyperlink" Target="http://www.wikipedia.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381000" y="1524000"/>
            <a:ext cx="8229600" cy="1470025"/>
          </a:xfrm>
          <a:prstGeom prst="rect">
            <a:avLst/>
          </a:prstGeom>
          <a:noFill/>
          <a:ln>
            <a:noFill/>
          </a:ln>
        </p:spPr>
        <p:txBody>
          <a:bodyPr spcFirstLastPara="1" wrap="square" lIns="91425" tIns="45700" rIns="91425" bIns="91425" anchor="ctr" anchorCtr="0">
            <a:normAutofit fontScale="90000"/>
          </a:bodyPr>
          <a:lstStyle/>
          <a:p>
            <a:pPr marL="0" lvl="0" indent="0" algn="ctr" rtl="0">
              <a:spcBef>
                <a:spcPts val="0"/>
              </a:spcBef>
              <a:spcAft>
                <a:spcPts val="0"/>
              </a:spcAft>
              <a:buClr>
                <a:srgbClr val="FFFFFF"/>
              </a:buClr>
              <a:buSzPts val="7200"/>
              <a:buFont typeface="Corben"/>
              <a:buNone/>
            </a:pPr>
            <a:r>
              <a:rPr lang="en-US" sz="7200">
                <a:latin typeface="Corben"/>
                <a:ea typeface="Corben"/>
                <a:cs typeface="Corben"/>
                <a:sym typeface="Corben"/>
              </a:rPr>
              <a:t>Cloud Storage</a:t>
            </a:r>
            <a:endParaRPr/>
          </a:p>
        </p:txBody>
      </p:sp>
      <p:sp>
        <p:nvSpPr>
          <p:cNvPr id="106" name="Google Shape;106;p1"/>
          <p:cNvSpPr txBox="1"/>
          <p:nvPr/>
        </p:nvSpPr>
        <p:spPr>
          <a:xfrm>
            <a:off x="2514600" y="3581400"/>
            <a:ext cx="3695700"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Submitted </a:t>
            </a:r>
            <a:r>
              <a:rPr lang="en-US" sz="1800" b="0" i="0" u="none" strike="noStrike" cap="none" dirty="0" smtClean="0">
                <a:solidFill>
                  <a:schemeClr val="dk1"/>
                </a:solidFill>
                <a:latin typeface="Times New Roman"/>
                <a:ea typeface="Times New Roman"/>
                <a:cs typeface="Times New Roman"/>
                <a:sym typeface="Times New Roman"/>
              </a:rPr>
              <a:t>By</a:t>
            </a:r>
          </a:p>
          <a:p>
            <a:pPr marL="0" marR="0" lvl="0" indent="0" algn="ctr"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dirty="0">
                <a:solidFill>
                  <a:schemeClr val="dk1"/>
                </a:solidFill>
                <a:latin typeface="Times New Roman"/>
                <a:ea typeface="Times New Roman"/>
                <a:cs typeface="Times New Roman"/>
                <a:sym typeface="Times New Roman"/>
              </a:rPr>
              <a:t>Under the Guidance of</a:t>
            </a:r>
            <a:endParaRPr dirty="0"/>
          </a:p>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Prof. </a:t>
            </a:r>
            <a:r>
              <a:rPr lang="en-US" sz="1800" b="1" dirty="0" err="1">
                <a:solidFill>
                  <a:schemeClr val="dk1"/>
                </a:solidFill>
                <a:latin typeface="Times New Roman"/>
                <a:ea typeface="Times New Roman"/>
                <a:cs typeface="Times New Roman"/>
                <a:sym typeface="Times New Roman"/>
              </a:rPr>
              <a:t>Rasika</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Kalyane</a:t>
            </a:r>
            <a:endParaRPr sz="1800" b="1" dirty="0">
              <a:solidFill>
                <a:schemeClr val="dk1"/>
              </a:solidFill>
              <a:latin typeface="Times New Roman"/>
              <a:ea typeface="Times New Roman"/>
              <a:cs typeface="Times New Roman"/>
              <a:sym typeface="Times New Roman"/>
            </a:endParaRPr>
          </a:p>
        </p:txBody>
      </p:sp>
      <p:sp>
        <p:nvSpPr>
          <p:cNvPr id="107" name="Google Shape;107;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08" name="Google Shape;108;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Libre Franklin"/>
              <a:buNone/>
            </a:pPr>
            <a:r>
              <a:rPr lang="en-US"/>
              <a:t>Types of Cloud Storage</a:t>
            </a:r>
            <a:br>
              <a:rPr lang="en-US"/>
            </a:br>
            <a:endParaRPr/>
          </a:p>
        </p:txBody>
      </p:sp>
      <p:pic>
        <p:nvPicPr>
          <p:cNvPr id="186" name="Google Shape;186;p10"/>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87" name="Google Shape;187;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88" name="Google Shape;188;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Libre Franklin"/>
              <a:buNone/>
            </a:pPr>
            <a:r>
              <a:rPr lang="en-US"/>
              <a:t/>
            </a:r>
            <a:br>
              <a:rPr lang="en-US"/>
            </a:br>
            <a:endParaRPr/>
          </a:p>
        </p:txBody>
      </p:sp>
      <p:pic>
        <p:nvPicPr>
          <p:cNvPr id="194" name="Google Shape;194;p11"/>
          <p:cNvPicPr preferRelativeResize="0"/>
          <p:nvPr/>
        </p:nvPicPr>
        <p:blipFill rotWithShape="1">
          <a:blip r:embed="rId3">
            <a:alphaModFix/>
          </a:blip>
          <a:srcRect/>
          <a:stretch/>
        </p:blipFill>
        <p:spPr>
          <a:xfrm>
            <a:off x="0" y="0"/>
            <a:ext cx="9144000" cy="7162800"/>
          </a:xfrm>
          <a:prstGeom prst="rect">
            <a:avLst/>
          </a:prstGeom>
          <a:noFill/>
          <a:ln>
            <a:noFill/>
          </a:ln>
        </p:spPr>
      </p:pic>
      <p:sp>
        <p:nvSpPr>
          <p:cNvPr id="195" name="Google Shape;195;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96" name="Google Shape;196;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accent1"/>
              </a:buClr>
              <a:buSzPct val="100000"/>
              <a:buFont typeface="Libre Franklin"/>
              <a:buNone/>
            </a:pPr>
            <a:r>
              <a:rPr lang="en-US" b="1">
                <a:solidFill>
                  <a:schemeClr val="accent1"/>
                </a:solidFill>
              </a:rPr>
              <a:t>Conclusion </a:t>
            </a:r>
            <a:r>
              <a:rPr lang="en-US">
                <a:solidFill>
                  <a:schemeClr val="accent1"/>
                </a:solidFill>
              </a:rPr>
              <a:t/>
            </a:r>
            <a:br>
              <a:rPr lang="en-US">
                <a:solidFill>
                  <a:schemeClr val="accent1"/>
                </a:solidFill>
              </a:rPr>
            </a:br>
            <a:endParaRPr>
              <a:solidFill>
                <a:schemeClr val="accent1"/>
              </a:solidFill>
            </a:endParaRPr>
          </a:p>
        </p:txBody>
      </p:sp>
      <p:sp>
        <p:nvSpPr>
          <p:cNvPr id="202" name="Google Shape;202;p1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   In the very near future, the thought of storing data on physical machines may seem outlandish. </a:t>
            </a:r>
            <a:endParaRPr/>
          </a:p>
          <a:p>
            <a:pPr marL="274320" lvl="0" indent="-274320" algn="l" rtl="0">
              <a:spcBef>
                <a:spcPts val="580"/>
              </a:spcBef>
              <a:spcAft>
                <a:spcPts val="0"/>
              </a:spcAft>
              <a:buSzPts val="2210"/>
              <a:buChar char="⚫"/>
            </a:pPr>
            <a:r>
              <a:rPr lang="en-US"/>
              <a:t>It’s difficult to ignore the multiple benefits received from </a:t>
            </a:r>
            <a:r>
              <a:rPr lang="en-US" i="1" u="sng">
                <a:solidFill>
                  <a:schemeClr val="hlink"/>
                </a:solidFill>
                <a:hlinkClick r:id="rId3"/>
              </a:rPr>
              <a:t>cloud drives</a:t>
            </a:r>
            <a:r>
              <a:rPr lang="en-US" i="1"/>
              <a:t> </a:t>
            </a:r>
            <a:r>
              <a:rPr lang="en-US"/>
              <a:t>such as flexibility, backup, mobility, connectivity, and scalability. </a:t>
            </a:r>
            <a:endParaRPr/>
          </a:p>
          <a:p>
            <a:pPr marL="274320" lvl="0" indent="-274320" algn="l" rtl="0">
              <a:spcBef>
                <a:spcPts val="580"/>
              </a:spcBef>
              <a:spcAft>
                <a:spcPts val="0"/>
              </a:spcAft>
              <a:buSzPts val="2210"/>
              <a:buChar char="⚫"/>
            </a:pPr>
            <a:r>
              <a:rPr lang="en-US"/>
              <a:t>As the ideal way for delivering applications, cloud storage is the preferred means for organizations extending their infrastructure or developing new technologies.</a:t>
            </a:r>
            <a:endParaRPr/>
          </a:p>
          <a:p>
            <a:pPr marL="274320" lvl="0" indent="-133985" algn="l" rtl="0">
              <a:spcBef>
                <a:spcPts val="580"/>
              </a:spcBef>
              <a:spcAft>
                <a:spcPts val="0"/>
              </a:spcAft>
              <a:buSzPts val="2210"/>
              <a:buNone/>
            </a:pPr>
            <a:endParaRPr/>
          </a:p>
        </p:txBody>
      </p:sp>
      <p:sp>
        <p:nvSpPr>
          <p:cNvPr id="203" name="Google Shape;203;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204" name="Google Shape;204;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accent1"/>
              </a:buClr>
              <a:buSzPts val="4000"/>
              <a:buFont typeface="Libre Franklin"/>
              <a:buNone/>
            </a:pPr>
            <a:r>
              <a:rPr lang="en-US">
                <a:solidFill>
                  <a:schemeClr val="accent1"/>
                </a:solidFill>
              </a:rPr>
              <a:t>References </a:t>
            </a:r>
            <a:endParaRPr/>
          </a:p>
        </p:txBody>
      </p:sp>
      <p:sp>
        <p:nvSpPr>
          <p:cNvPr id="210" name="Google Shape;210;p1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u="sng">
                <a:solidFill>
                  <a:schemeClr val="hlink"/>
                </a:solidFill>
                <a:hlinkClick r:id="rId3"/>
              </a:rPr>
              <a:t>www.google.com</a:t>
            </a:r>
            <a:endParaRPr/>
          </a:p>
          <a:p>
            <a:pPr marL="274320" lvl="0" indent="-274320" algn="l" rtl="0">
              <a:spcBef>
                <a:spcPts val="580"/>
              </a:spcBef>
              <a:spcAft>
                <a:spcPts val="0"/>
              </a:spcAft>
              <a:buSzPts val="2210"/>
              <a:buChar char="⚫"/>
            </a:pPr>
            <a:r>
              <a:rPr lang="en-US" u="sng">
                <a:solidFill>
                  <a:schemeClr val="hlink"/>
                </a:solidFill>
                <a:hlinkClick r:id="rId4"/>
              </a:rPr>
              <a:t>www.wikipedia.com</a:t>
            </a:r>
            <a:endParaRPr/>
          </a:p>
          <a:p>
            <a:pPr marL="274320" lvl="0" indent="-274320" algn="l" rtl="0">
              <a:spcBef>
                <a:spcPts val="580"/>
              </a:spcBef>
              <a:spcAft>
                <a:spcPts val="0"/>
              </a:spcAft>
              <a:buSzPts val="2210"/>
              <a:buChar char="⚫"/>
            </a:pPr>
            <a:r>
              <a:rPr lang="en-US" u="sng">
                <a:solidFill>
                  <a:schemeClr val="hlink"/>
                </a:solidFill>
                <a:hlinkClick r:id="rId5"/>
              </a:rPr>
              <a:t>www.studymafia.org</a:t>
            </a:r>
            <a:endParaRPr/>
          </a:p>
          <a:p>
            <a:pPr marL="274320" lvl="0" indent="-274320" algn="l" rtl="0">
              <a:spcBef>
                <a:spcPts val="580"/>
              </a:spcBef>
              <a:spcAft>
                <a:spcPts val="0"/>
              </a:spcAft>
              <a:buSzPts val="2210"/>
              <a:buChar char="⚫"/>
            </a:pPr>
            <a:r>
              <a:rPr lang="en-US" u="sng">
                <a:solidFill>
                  <a:schemeClr val="hlink"/>
                </a:solidFill>
                <a:hlinkClick r:id="rId6"/>
              </a:rPr>
              <a:t>www.pptplanet.com</a:t>
            </a:r>
            <a:endParaRPr/>
          </a:p>
          <a:p>
            <a:pPr marL="274320" lvl="0" indent="-274320" algn="l" rtl="0">
              <a:spcBef>
                <a:spcPts val="580"/>
              </a:spcBef>
              <a:spcAft>
                <a:spcPts val="0"/>
              </a:spcAft>
              <a:buSzPts val="2210"/>
              <a:buNone/>
            </a:pPr>
            <a:endParaRPr/>
          </a:p>
          <a:p>
            <a:pPr marL="274320" lvl="0" indent="-274320" algn="l" rtl="0">
              <a:spcBef>
                <a:spcPts val="580"/>
              </a:spcBef>
              <a:spcAft>
                <a:spcPts val="0"/>
              </a:spcAft>
              <a:buSzPts val="2210"/>
              <a:buNone/>
            </a:pPr>
            <a:endParaRPr/>
          </a:p>
        </p:txBody>
      </p:sp>
      <p:sp>
        <p:nvSpPr>
          <p:cNvPr id="211" name="Google Shape;211;p1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212" name="Google Shape;212;p1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609600" y="2667000"/>
            <a:ext cx="7772400" cy="11430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Clr>
                <a:schemeClr val="accent1"/>
              </a:buClr>
              <a:buSzPts val="6600"/>
              <a:buFont typeface="Times New Roman"/>
              <a:buNone/>
            </a:pPr>
            <a:r>
              <a:rPr lang="en-US" sz="6600">
                <a:solidFill>
                  <a:schemeClr val="accent1"/>
                </a:solidFill>
                <a:latin typeface="Times New Roman"/>
                <a:ea typeface="Times New Roman"/>
                <a:cs typeface="Times New Roman"/>
                <a:sym typeface="Times New Roman"/>
              </a:rPr>
              <a:t>Thanks</a:t>
            </a:r>
            <a:r>
              <a:rPr lang="en-US">
                <a:solidFill>
                  <a:schemeClr val="accent1"/>
                </a:solidFill>
              </a:rPr>
              <a:t> </a:t>
            </a:r>
            <a:endParaRPr/>
          </a:p>
        </p:txBody>
      </p:sp>
      <p:sp>
        <p:nvSpPr>
          <p:cNvPr id="218" name="Google Shape;218;p1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219" name="Google Shape;219;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Content</a:t>
            </a:r>
            <a:r>
              <a:rPr lang="en-US">
                <a:latin typeface="Times New Roman"/>
                <a:ea typeface="Times New Roman"/>
                <a:cs typeface="Times New Roman"/>
                <a:sym typeface="Times New Roman"/>
              </a:rPr>
              <a:t> </a:t>
            </a:r>
            <a:endParaRPr/>
          </a:p>
        </p:txBody>
      </p:sp>
      <p:sp>
        <p:nvSpPr>
          <p:cNvPr id="114" name="Google Shape;114;p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85000"/>
              <a:buChar char="⚫"/>
            </a:pPr>
            <a:r>
              <a:rPr lang="en-US" sz="2800"/>
              <a:t>Introduction</a:t>
            </a:r>
            <a:endParaRPr/>
          </a:p>
          <a:p>
            <a:pPr marL="274320" lvl="0" indent="-274320" algn="l" rtl="0">
              <a:spcBef>
                <a:spcPts val="580"/>
              </a:spcBef>
              <a:spcAft>
                <a:spcPts val="0"/>
              </a:spcAft>
              <a:buSzPct val="85000"/>
              <a:buChar char="⚫"/>
            </a:pPr>
            <a:r>
              <a:rPr lang="en-US" sz="2800"/>
              <a:t>What is cloud storage?</a:t>
            </a:r>
            <a:endParaRPr/>
          </a:p>
          <a:p>
            <a:pPr marL="274320" lvl="0" indent="-274320" algn="l" rtl="0">
              <a:spcBef>
                <a:spcPts val="580"/>
              </a:spcBef>
              <a:spcAft>
                <a:spcPts val="0"/>
              </a:spcAft>
              <a:buSzPct val="85000"/>
              <a:buChar char="⚫"/>
            </a:pPr>
            <a:r>
              <a:rPr lang="en-US" sz="2800"/>
              <a:t>How does cloud storage work?</a:t>
            </a:r>
            <a:endParaRPr/>
          </a:p>
          <a:p>
            <a:pPr marL="274320" lvl="0" indent="-274320" algn="l" rtl="0">
              <a:spcBef>
                <a:spcPts val="580"/>
              </a:spcBef>
              <a:spcAft>
                <a:spcPts val="0"/>
              </a:spcAft>
              <a:buSzPct val="85000"/>
              <a:buChar char="⚫"/>
            </a:pPr>
            <a:r>
              <a:rPr lang="en-US" sz="2800"/>
              <a:t>Cloud Storage - Business Benefits</a:t>
            </a:r>
            <a:endParaRPr/>
          </a:p>
          <a:p>
            <a:pPr marL="274320" lvl="0" indent="-274320" algn="l" rtl="0">
              <a:spcBef>
                <a:spcPts val="580"/>
              </a:spcBef>
              <a:spcAft>
                <a:spcPts val="0"/>
              </a:spcAft>
              <a:buSzPct val="85000"/>
              <a:buChar char="⚫"/>
            </a:pPr>
            <a:r>
              <a:rPr lang="en-US" sz="2800"/>
              <a:t>What does it cost to users? </a:t>
            </a:r>
            <a:endParaRPr/>
          </a:p>
          <a:p>
            <a:pPr marL="274320" lvl="0" indent="-274320" algn="l" rtl="0">
              <a:spcBef>
                <a:spcPts val="580"/>
              </a:spcBef>
              <a:spcAft>
                <a:spcPts val="0"/>
              </a:spcAft>
              <a:buSzPct val="85000"/>
              <a:buChar char="⚫"/>
            </a:pPr>
            <a:r>
              <a:rPr lang="en-US" sz="2800"/>
              <a:t>Types of Cloud Storage</a:t>
            </a:r>
            <a:endParaRPr/>
          </a:p>
          <a:p>
            <a:pPr marL="274320" lvl="0" indent="-274320" algn="l" rtl="0">
              <a:spcBef>
                <a:spcPts val="580"/>
              </a:spcBef>
              <a:spcAft>
                <a:spcPts val="0"/>
              </a:spcAft>
              <a:buSzPct val="85000"/>
              <a:buChar char="⚫"/>
            </a:pPr>
            <a:r>
              <a:rPr lang="en-US" sz="2800"/>
              <a:t>Advantages of Cloud Storage</a:t>
            </a:r>
            <a:endParaRPr/>
          </a:p>
          <a:p>
            <a:pPr marL="274320" lvl="0" indent="-274320" algn="l" rtl="0">
              <a:spcBef>
                <a:spcPts val="580"/>
              </a:spcBef>
              <a:spcAft>
                <a:spcPts val="0"/>
              </a:spcAft>
              <a:buSzPct val="85000"/>
              <a:buChar char="⚫"/>
            </a:pPr>
            <a:r>
              <a:rPr lang="en-US" sz="2800"/>
              <a:t>Disadvantages of Cloud Storage</a:t>
            </a:r>
            <a:endParaRPr/>
          </a:p>
          <a:p>
            <a:pPr marL="274320" lvl="0" indent="-274320" algn="l" rtl="0">
              <a:spcBef>
                <a:spcPts val="580"/>
              </a:spcBef>
              <a:spcAft>
                <a:spcPts val="0"/>
              </a:spcAft>
              <a:buSzPct val="85000"/>
              <a:buChar char="⚫"/>
            </a:pPr>
            <a:r>
              <a:rPr lang="en-US" sz="2800"/>
              <a:t>Conclusion </a:t>
            </a:r>
            <a:endParaRPr/>
          </a:p>
          <a:p>
            <a:pPr marL="274320" lvl="0" indent="-274320" algn="l" rtl="0">
              <a:spcBef>
                <a:spcPts val="580"/>
              </a:spcBef>
              <a:spcAft>
                <a:spcPts val="0"/>
              </a:spcAft>
              <a:buSzPct val="85000"/>
              <a:buChar char="⚫"/>
            </a:pPr>
            <a:r>
              <a:rPr lang="en-US" sz="2800"/>
              <a:t>References </a:t>
            </a:r>
            <a:r>
              <a:rPr lang="en-US"/>
              <a:t/>
            </a:r>
            <a:br>
              <a:rPr lang="en-US"/>
            </a:br>
            <a:r>
              <a:rPr lang="en-US"/>
              <a:t/>
            </a:r>
            <a:br>
              <a:rPr lang="en-US"/>
            </a:br>
            <a:r>
              <a:rPr lang="en-US"/>
              <a:t/>
            </a:r>
            <a:br>
              <a:rPr lang="en-US"/>
            </a:br>
            <a:r>
              <a:rPr lang="en-US">
                <a:latin typeface="Times New Roman"/>
                <a:ea typeface="Times New Roman"/>
                <a:cs typeface="Times New Roman"/>
                <a:sym typeface="Times New Roman"/>
              </a:rPr>
              <a:t> </a:t>
            </a:r>
            <a:endParaRPr/>
          </a:p>
          <a:p>
            <a:pPr marL="274320" lvl="0" indent="-155035" algn="l" rtl="0">
              <a:spcBef>
                <a:spcPts val="580"/>
              </a:spcBef>
              <a:spcAft>
                <a:spcPts val="0"/>
              </a:spcAft>
              <a:buSzPct val="85000"/>
              <a:buNone/>
            </a:pPr>
            <a:endParaRPr/>
          </a:p>
        </p:txBody>
      </p:sp>
      <p:sp>
        <p:nvSpPr>
          <p:cNvPr id="115" name="Google Shape;115;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16" name="Google Shape;116;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accent1"/>
              </a:buClr>
              <a:buSzPct val="100000"/>
              <a:buFont typeface="Times New Roman"/>
              <a:buNone/>
            </a:pPr>
            <a:r>
              <a:rPr lang="en-US">
                <a:solidFill>
                  <a:schemeClr val="accent1"/>
                </a:solidFill>
                <a:latin typeface="Times New Roman"/>
                <a:ea typeface="Times New Roman"/>
                <a:cs typeface="Times New Roman"/>
                <a:sym typeface="Times New Roman"/>
              </a:rPr>
              <a:t>Introduction</a:t>
            </a:r>
            <a:r>
              <a:rPr lang="en-US">
                <a:latin typeface="Times New Roman"/>
                <a:ea typeface="Times New Roman"/>
                <a:cs typeface="Times New Roman"/>
                <a:sym typeface="Times New Roman"/>
              </a:rPr>
              <a:t> </a:t>
            </a:r>
            <a:r>
              <a:rPr lang="en-US"/>
              <a:t/>
            </a:r>
            <a:br>
              <a:rPr lang="en-US"/>
            </a:br>
            <a:endParaRPr/>
          </a:p>
        </p:txBody>
      </p:sp>
      <p:sp>
        <p:nvSpPr>
          <p:cNvPr id="122" name="Google Shape;122;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lnSpcReduction="10000"/>
          </a:bodyPr>
          <a:lstStyle/>
          <a:p>
            <a:pPr marL="274320" marR="0" lvl="0" indent="-274320" algn="l" rtl="0">
              <a:spcBef>
                <a:spcPts val="0"/>
              </a:spcBef>
              <a:spcAft>
                <a:spcPts val="0"/>
              </a:spcAft>
              <a:buClr>
                <a:schemeClr val="accent3"/>
              </a:buClr>
              <a:buSzPts val="2470"/>
              <a:buFont typeface="Noto Sans Symbols"/>
              <a:buChar char="⮚"/>
            </a:pPr>
            <a:r>
              <a:rPr lang="en-US" sz="2600" b="0" i="0" u="none" strike="noStrike" cap="none">
                <a:solidFill>
                  <a:schemeClr val="dk1"/>
                </a:solidFill>
                <a:latin typeface="Libre Baskerville"/>
                <a:ea typeface="Libre Baskerville"/>
                <a:cs typeface="Libre Baskerville"/>
                <a:sym typeface="Libre Baskerville"/>
              </a:rPr>
              <a:t>With Cloud storage, data is stored on multiple servers, rather than on the dedicated servers used in traditional networked data storage.</a:t>
            </a:r>
            <a:endParaRPr/>
          </a:p>
          <a:p>
            <a:pPr marL="274320" marR="0" lvl="0" indent="-274320" algn="l" rtl="0">
              <a:spcBef>
                <a:spcPts val="520"/>
              </a:spcBef>
              <a:spcAft>
                <a:spcPts val="0"/>
              </a:spcAft>
              <a:buClr>
                <a:schemeClr val="accent3"/>
              </a:buClr>
              <a:buSzPts val="2470"/>
              <a:buFont typeface="Noto Sans Symbols"/>
              <a:buChar char="⮚"/>
            </a:pPr>
            <a:r>
              <a:rPr lang="en-US" sz="2600" b="0" i="0" u="none" strike="noStrike" cap="none">
                <a:solidFill>
                  <a:schemeClr val="dk1"/>
                </a:solidFill>
                <a:latin typeface="Libre Baskerville"/>
                <a:ea typeface="Libre Baskerville"/>
                <a:cs typeface="Libre Baskerville"/>
                <a:sym typeface="Libre Baskerville"/>
              </a:rPr>
              <a:t>Data is stored on virtual servers from the users point of view and seems like it has been stored to a particular place, but it isn’t.</a:t>
            </a:r>
            <a:endParaRPr/>
          </a:p>
          <a:p>
            <a:pPr marL="274320" marR="0" lvl="0" indent="-274320" algn="l" rtl="0">
              <a:spcBef>
                <a:spcPts val="520"/>
              </a:spcBef>
              <a:spcAft>
                <a:spcPts val="0"/>
              </a:spcAft>
              <a:buClr>
                <a:schemeClr val="accent3"/>
              </a:buClr>
              <a:buSzPts val="2470"/>
              <a:buFont typeface="Noto Sans Symbols"/>
              <a:buChar char="⮚"/>
            </a:pPr>
            <a:r>
              <a:rPr lang="en-US" sz="2600" b="0" i="0" u="none" strike="noStrike" cap="none">
                <a:solidFill>
                  <a:schemeClr val="dk1"/>
                </a:solidFill>
                <a:latin typeface="Libre Baskerville"/>
                <a:ea typeface="Libre Baskerville"/>
                <a:cs typeface="Libre Baskerville"/>
                <a:sym typeface="Libre Baskerville"/>
              </a:rPr>
              <a:t>The user’s data could be stored on any one or more of the computers used to create the cloud.</a:t>
            </a:r>
            <a:endParaRPr/>
          </a:p>
          <a:p>
            <a:pPr marL="274320" marR="0" lvl="0" indent="-274320" algn="l" rtl="0">
              <a:spcBef>
                <a:spcPts val="520"/>
              </a:spcBef>
              <a:spcAft>
                <a:spcPts val="0"/>
              </a:spcAft>
              <a:buClr>
                <a:schemeClr val="accent3"/>
              </a:buClr>
              <a:buSzPts val="2470"/>
              <a:buFont typeface="Noto Sans Symbols"/>
              <a:buChar char="⮚"/>
            </a:pPr>
            <a:r>
              <a:rPr lang="en-US" sz="2600" b="0" i="0" u="none" strike="noStrike" cap="none">
                <a:solidFill>
                  <a:schemeClr val="dk1"/>
                </a:solidFill>
                <a:latin typeface="Libre Baskerville"/>
                <a:ea typeface="Libre Baskerville"/>
                <a:cs typeface="Libre Baskerville"/>
                <a:sym typeface="Libre Baskerville"/>
              </a:rPr>
              <a:t>The actual storage location may even differ from day to day or even minute to minute, as the cloud dynamically manages available storage space.</a:t>
            </a:r>
            <a:endParaRPr/>
          </a:p>
        </p:txBody>
      </p:sp>
      <p:sp>
        <p:nvSpPr>
          <p:cNvPr id="123" name="Google Shape;123;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24" name="Google Shape;124;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28"/>
        <p:cNvGrpSpPr/>
        <p:nvPr/>
      </p:nvGrpSpPr>
      <p:grpSpPr>
        <a:xfrm>
          <a:off x="0" y="0"/>
          <a:ext cx="0" cy="0"/>
          <a:chOff x="0" y="0"/>
          <a:chExt cx="0" cy="0"/>
        </a:xfrm>
      </p:grpSpPr>
      <p:pic>
        <p:nvPicPr>
          <p:cNvPr id="129" name="Google Shape;129;p4"/>
          <p:cNvPicPr preferRelativeResize="0"/>
          <p:nvPr/>
        </p:nvPicPr>
        <p:blipFill rotWithShape="1">
          <a:blip r:embed="rId4">
            <a:alphaModFix/>
          </a:blip>
          <a:srcRect/>
          <a:stretch/>
        </p:blipFill>
        <p:spPr>
          <a:xfrm>
            <a:off x="7162800" y="1917793"/>
            <a:ext cx="1828800" cy="2349407"/>
          </a:xfrm>
          <a:prstGeom prst="rect">
            <a:avLst/>
          </a:prstGeom>
          <a:noFill/>
          <a:ln>
            <a:noFill/>
          </a:ln>
        </p:spPr>
      </p:pic>
      <p:sp>
        <p:nvSpPr>
          <p:cNvPr id="130" name="Google Shape;130;p4"/>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accent1"/>
              </a:buClr>
              <a:buSzPts val="4600"/>
              <a:buFont typeface="Times New Roman"/>
              <a:buNone/>
            </a:pPr>
            <a:r>
              <a:rPr lang="en-US" sz="4600">
                <a:solidFill>
                  <a:schemeClr val="accent1"/>
                </a:solidFill>
                <a:latin typeface="Times New Roman"/>
                <a:ea typeface="Times New Roman"/>
                <a:cs typeface="Times New Roman"/>
                <a:sym typeface="Times New Roman"/>
              </a:rPr>
              <a:t>What is cloud storage?</a:t>
            </a:r>
            <a:endParaRPr/>
          </a:p>
        </p:txBody>
      </p:sp>
      <p:sp>
        <p:nvSpPr>
          <p:cNvPr id="131" name="Google Shape;131;p4"/>
          <p:cNvSpPr txBox="1">
            <a:spLocks noGrp="1"/>
          </p:cNvSpPr>
          <p:nvPr>
            <p:ph type="body" idx="1"/>
          </p:nvPr>
        </p:nvSpPr>
        <p:spPr>
          <a:xfrm>
            <a:off x="457200" y="1600201"/>
            <a:ext cx="6858000" cy="2514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720"/>
              <a:buFont typeface="Noto Sans Symbols"/>
              <a:buChar char="⮚"/>
            </a:pPr>
            <a:r>
              <a:rPr lang="en-US" sz="3200"/>
              <a:t>History</a:t>
            </a:r>
            <a:endParaRPr/>
          </a:p>
          <a:p>
            <a:pPr marL="548640" lvl="1" indent="-228600" algn="l" rtl="0">
              <a:spcBef>
                <a:spcPts val="370"/>
              </a:spcBef>
              <a:spcAft>
                <a:spcPts val="0"/>
              </a:spcAft>
              <a:buSzPts val="2040"/>
              <a:buFont typeface="Noto Sans Symbols"/>
              <a:buChar char="▪"/>
            </a:pPr>
            <a:r>
              <a:rPr lang="en-US" sz="2400">
                <a:solidFill>
                  <a:srgbClr val="0070C0"/>
                </a:solidFill>
              </a:rPr>
              <a:t>J.C.R. Licklider – One of the fathers of the cloud based computing idea.</a:t>
            </a:r>
            <a:endParaRPr/>
          </a:p>
          <a:p>
            <a:pPr marL="548640" lvl="1" indent="-228600" algn="l" rtl="0">
              <a:spcBef>
                <a:spcPts val="370"/>
              </a:spcBef>
              <a:spcAft>
                <a:spcPts val="0"/>
              </a:spcAft>
              <a:buSzPts val="2040"/>
              <a:buFont typeface="Noto Sans Symbols"/>
              <a:buChar char="▪"/>
            </a:pPr>
            <a:r>
              <a:rPr lang="en-US" sz="2400">
                <a:solidFill>
                  <a:srgbClr val="0070C0"/>
                </a:solidFill>
              </a:rPr>
              <a:t>Global network that allows access from anywhere at anytime.</a:t>
            </a:r>
            <a:endParaRPr/>
          </a:p>
        </p:txBody>
      </p:sp>
      <p:sp>
        <p:nvSpPr>
          <p:cNvPr id="132" name="Google Shape;132;p4"/>
          <p:cNvSpPr txBox="1">
            <a:spLocks noGrp="1"/>
          </p:cNvSpPr>
          <p:nvPr>
            <p:ph type="body" idx="2"/>
          </p:nvPr>
        </p:nvSpPr>
        <p:spPr>
          <a:xfrm>
            <a:off x="457200" y="4191000"/>
            <a:ext cx="8229600" cy="2163763"/>
          </a:xfrm>
          <a:prstGeom prst="rect">
            <a:avLst/>
          </a:prstGeom>
          <a:noFill/>
          <a:ln>
            <a:noFill/>
          </a:ln>
        </p:spPr>
        <p:txBody>
          <a:bodyPr spcFirstLastPara="1" wrap="square" lIns="91425" tIns="45700" rIns="91425" bIns="45700" anchor="t" anchorCtr="0">
            <a:normAutofit lnSpcReduction="10000"/>
          </a:bodyPr>
          <a:lstStyle/>
          <a:p>
            <a:pPr marL="457200" lvl="2" indent="-457200" algn="l" rtl="0">
              <a:spcBef>
                <a:spcPts val="0"/>
              </a:spcBef>
              <a:spcAft>
                <a:spcPts val="0"/>
              </a:spcAft>
              <a:buSzPts val="2720"/>
              <a:buFont typeface="Noto Sans Symbols"/>
              <a:buChar char="⮚"/>
            </a:pPr>
            <a:r>
              <a:rPr lang="en-US" sz="3200"/>
              <a:t>Concept</a:t>
            </a:r>
            <a:endParaRPr/>
          </a:p>
          <a:p>
            <a:pPr marL="914400" lvl="3" indent="-457200" algn="l" rtl="0">
              <a:spcBef>
                <a:spcPts val="370"/>
              </a:spcBef>
              <a:spcAft>
                <a:spcPts val="0"/>
              </a:spcAft>
              <a:buSzPts val="2080"/>
              <a:buFont typeface="Noto Sans Symbols"/>
              <a:buChar char="▪"/>
            </a:pPr>
            <a:r>
              <a:rPr lang="en-US" sz="2600">
                <a:solidFill>
                  <a:srgbClr val="00B050"/>
                </a:solidFill>
              </a:rPr>
              <a:t>Cloud storage is a service model in which data is maintained, managed and backed up remotely and made available to users over a network (typically the Internet).</a:t>
            </a:r>
            <a:endParaRPr/>
          </a:p>
          <a:p>
            <a:pPr marL="274320" lvl="0" indent="-133985" algn="l" rtl="0">
              <a:spcBef>
                <a:spcPts val="580"/>
              </a:spcBef>
              <a:spcAft>
                <a:spcPts val="0"/>
              </a:spcAft>
              <a:buSzPts val="2210"/>
              <a:buNone/>
            </a:pPr>
            <a:endParaRPr/>
          </a:p>
        </p:txBody>
      </p:sp>
      <p:sp>
        <p:nvSpPr>
          <p:cNvPr id="133" name="Google Shape;133;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34" name="Google Shape;134;p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38"/>
        <p:cNvGrpSpPr/>
        <p:nvPr/>
      </p:nvGrpSpPr>
      <p:grpSpPr>
        <a:xfrm>
          <a:off x="0" y="0"/>
          <a:ext cx="0" cy="0"/>
          <a:chOff x="0" y="0"/>
          <a:chExt cx="0" cy="0"/>
        </a:xfrm>
      </p:grpSpPr>
      <p:sp>
        <p:nvSpPr>
          <p:cNvPr id="139" name="Google Shape;139;p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How does cloud storage work? </a:t>
            </a:r>
            <a:endParaRPr/>
          </a:p>
        </p:txBody>
      </p:sp>
      <p:sp>
        <p:nvSpPr>
          <p:cNvPr id="140" name="Google Shape;140;p5"/>
          <p:cNvSpPr txBox="1">
            <a:spLocks noGrp="1"/>
          </p:cNvSpPr>
          <p:nvPr>
            <p:ph type="body" idx="1"/>
          </p:nvPr>
        </p:nvSpPr>
        <p:spPr>
          <a:xfrm>
            <a:off x="457200" y="1600201"/>
            <a:ext cx="3657600" cy="418737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00"/>
              <a:buFont typeface="Noto Sans Symbols"/>
              <a:buChar char="⮚"/>
            </a:pPr>
            <a:r>
              <a:rPr lang="en-US" sz="2000" b="1">
                <a:latin typeface="Arial"/>
                <a:ea typeface="Arial"/>
                <a:cs typeface="Arial"/>
                <a:sym typeface="Arial"/>
              </a:rPr>
              <a:t>Cloud storage involves at least one data server that a user connects via the internet. </a:t>
            </a:r>
            <a:endParaRPr/>
          </a:p>
          <a:p>
            <a:pPr marL="274320" lvl="0" indent="-274320" algn="l" rtl="0">
              <a:spcBef>
                <a:spcPts val="580"/>
              </a:spcBef>
              <a:spcAft>
                <a:spcPts val="0"/>
              </a:spcAft>
              <a:buSzPts val="1700"/>
              <a:buFont typeface="Noto Sans Symbols"/>
              <a:buChar char="⮚"/>
            </a:pPr>
            <a:r>
              <a:rPr lang="en-US" sz="2000" b="1">
                <a:latin typeface="Arial"/>
                <a:ea typeface="Arial"/>
                <a:cs typeface="Arial"/>
                <a:sym typeface="Arial"/>
              </a:rPr>
              <a:t>The user sends files manually over the Internet to the data server which forwards the information to multiple servers.</a:t>
            </a:r>
            <a:endParaRPr/>
          </a:p>
          <a:p>
            <a:pPr marL="274320" lvl="0" indent="-274320" algn="l" rtl="0">
              <a:spcBef>
                <a:spcPts val="580"/>
              </a:spcBef>
              <a:spcAft>
                <a:spcPts val="0"/>
              </a:spcAft>
              <a:buSzPts val="1700"/>
              <a:buFont typeface="Noto Sans Symbols"/>
              <a:buChar char="⮚"/>
            </a:pPr>
            <a:r>
              <a:rPr lang="en-US" sz="2000" b="1">
                <a:latin typeface="Arial"/>
                <a:ea typeface="Arial"/>
                <a:cs typeface="Arial"/>
                <a:sym typeface="Arial"/>
              </a:rPr>
              <a:t> The stored data is then accessible through a web-based interface.</a:t>
            </a:r>
            <a:endParaRPr/>
          </a:p>
          <a:p>
            <a:pPr marL="274320" lvl="0" indent="-166370" algn="l" rtl="0">
              <a:spcBef>
                <a:spcPts val="580"/>
              </a:spcBef>
              <a:spcAft>
                <a:spcPts val="0"/>
              </a:spcAft>
              <a:buSzPts val="1700"/>
              <a:buNone/>
            </a:pPr>
            <a:endParaRPr sz="2000" b="1"/>
          </a:p>
        </p:txBody>
      </p:sp>
      <p:pic>
        <p:nvPicPr>
          <p:cNvPr id="141" name="Google Shape;141;p5"/>
          <p:cNvPicPr preferRelativeResize="0"/>
          <p:nvPr/>
        </p:nvPicPr>
        <p:blipFill rotWithShape="1">
          <a:blip r:embed="rId4">
            <a:alphaModFix/>
          </a:blip>
          <a:srcRect/>
          <a:stretch/>
        </p:blipFill>
        <p:spPr>
          <a:xfrm>
            <a:off x="4458750" y="1786826"/>
            <a:ext cx="4114800" cy="241435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42" name="Google Shape;142;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43" name="Google Shape;143;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304800" y="274638"/>
            <a:ext cx="83820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Cloud Storage - Personal Use Benefits</a:t>
            </a:r>
            <a:endParaRPr/>
          </a:p>
        </p:txBody>
      </p:sp>
      <p:pic>
        <p:nvPicPr>
          <p:cNvPr id="149" name="Google Shape;149;p6"/>
          <p:cNvPicPr preferRelativeResize="0">
            <a:picLocks noGrp="1"/>
          </p:cNvPicPr>
          <p:nvPr>
            <p:ph type="body" idx="1"/>
          </p:nvPr>
        </p:nvPicPr>
        <p:blipFill rotWithShape="1">
          <a:blip r:embed="rId4">
            <a:alphaModFix/>
          </a:blip>
          <a:srcRect/>
          <a:stretch/>
        </p:blipFill>
        <p:spPr>
          <a:xfrm>
            <a:off x="152400" y="2590800"/>
            <a:ext cx="4468360" cy="3429000"/>
          </a:xfrm>
          <a:prstGeom prst="rect">
            <a:avLst/>
          </a:prstGeom>
          <a:noFill/>
          <a:ln>
            <a:noFill/>
          </a:ln>
        </p:spPr>
      </p:pic>
      <p:sp>
        <p:nvSpPr>
          <p:cNvPr id="150" name="Google Shape;150;p6"/>
          <p:cNvSpPr txBox="1"/>
          <p:nvPr/>
        </p:nvSpPr>
        <p:spPr>
          <a:xfrm>
            <a:off x="3276600" y="1752600"/>
            <a:ext cx="18288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Limelight"/>
                <a:ea typeface="Limelight"/>
                <a:cs typeface="Limelight"/>
                <a:sym typeface="Limelight"/>
              </a:rPr>
              <a:t>iCloud</a:t>
            </a:r>
            <a:endParaRPr sz="3000" b="1">
              <a:solidFill>
                <a:schemeClr val="dk1"/>
              </a:solidFill>
              <a:latin typeface="Limelight"/>
              <a:ea typeface="Limelight"/>
              <a:cs typeface="Limelight"/>
              <a:sym typeface="Limelight"/>
            </a:endParaRPr>
          </a:p>
        </p:txBody>
      </p:sp>
      <p:sp>
        <p:nvSpPr>
          <p:cNvPr id="151" name="Google Shape;151;p6"/>
          <p:cNvSpPr txBox="1"/>
          <p:nvPr/>
        </p:nvSpPr>
        <p:spPr>
          <a:xfrm>
            <a:off x="4847208" y="2367716"/>
            <a:ext cx="3810000" cy="3970318"/>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iCloud is a service provided by Apple</a:t>
            </a:r>
            <a:endParaRPr/>
          </a:p>
          <a:p>
            <a:pPr marL="0" marR="0" lvl="0" indent="0" algn="l" rtl="0">
              <a:spcBef>
                <a:spcPts val="0"/>
              </a:spcBef>
              <a:spcAft>
                <a:spcPts val="0"/>
              </a:spcAft>
              <a:buClr>
                <a:schemeClr val="dk1"/>
              </a:buClr>
              <a:buSzPts val="1800"/>
              <a:buFont typeface="Arial"/>
              <a:buNone/>
            </a:pPr>
            <a:endParaRPr sz="180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5GB storage space is free of cost</a:t>
            </a:r>
            <a:endParaRPr/>
          </a:p>
          <a:p>
            <a:pPr marL="0" marR="0" lvl="0" indent="0" algn="l" rtl="0">
              <a:spcBef>
                <a:spcPts val="0"/>
              </a:spcBef>
              <a:spcAft>
                <a:spcPts val="0"/>
              </a:spcAft>
              <a:buClr>
                <a:schemeClr val="dk1"/>
              </a:buClr>
              <a:buSzPts val="1800"/>
              <a:buFont typeface="Arial"/>
              <a:buNone/>
            </a:pPr>
            <a:endParaRPr sz="180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Once the iCloud is used  you can share your stored data on any  of your different Apple devices</a:t>
            </a:r>
            <a:endParaRPr/>
          </a:p>
          <a:p>
            <a:pPr marL="0" marR="0" lvl="0" indent="0" algn="l" rtl="0">
              <a:spcBef>
                <a:spcPts val="0"/>
              </a:spcBef>
              <a:spcAft>
                <a:spcPts val="0"/>
              </a:spcAft>
              <a:buClr>
                <a:schemeClr val="dk1"/>
              </a:buClr>
              <a:buSzPts val="1800"/>
              <a:buFont typeface="Arial"/>
              <a:buNone/>
            </a:pPr>
            <a:endParaRPr sz="180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Aceess to all files, music, calendar, email</a:t>
            </a:r>
            <a:endParaRPr/>
          </a:p>
          <a:p>
            <a:pPr marL="0" marR="0" lvl="0" indent="0" algn="l" rtl="0">
              <a:spcBef>
                <a:spcPts val="0"/>
              </a:spcBef>
              <a:spcAft>
                <a:spcPts val="0"/>
              </a:spcAft>
              <a:buClr>
                <a:schemeClr val="dk1"/>
              </a:buClr>
              <a:buSzPts val="1800"/>
              <a:buFont typeface="Arial"/>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Clr>
                <a:schemeClr val="dk1"/>
              </a:buClr>
              <a:buSzPts val="1800"/>
              <a:buFont typeface="Arial"/>
              <a:buNone/>
            </a:pPr>
            <a:endParaRPr sz="180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Only works for iOS,Mac Devices</a:t>
            </a:r>
            <a:endParaRPr/>
          </a:p>
          <a:p>
            <a:pPr marL="0" marR="0" lvl="0" indent="0" algn="l" rtl="0">
              <a:spcBef>
                <a:spcPts val="0"/>
              </a:spcBef>
              <a:spcAft>
                <a:spcPts val="0"/>
              </a:spcAft>
              <a:buClr>
                <a:schemeClr val="dk1"/>
              </a:buClr>
              <a:buSzPts val="1800"/>
              <a:buFont typeface="Arial"/>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Clr>
                <a:schemeClr val="dk1"/>
              </a:buClr>
              <a:buSzPts val="1800"/>
              <a:buFont typeface="Arial"/>
              <a:buNone/>
            </a:pPr>
            <a:endParaRPr sz="1800">
              <a:solidFill>
                <a:schemeClr val="dk1"/>
              </a:solidFill>
              <a:latin typeface="Libre Baskerville"/>
              <a:ea typeface="Libre Baskerville"/>
              <a:cs typeface="Libre Baskerville"/>
              <a:sym typeface="Libre Baskerville"/>
            </a:endParaRPr>
          </a:p>
        </p:txBody>
      </p:sp>
      <p:sp>
        <p:nvSpPr>
          <p:cNvPr id="152" name="Google Shape;152;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53" name="Google Shape;153;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Cloud Storage - Business Benefits</a:t>
            </a:r>
            <a:endParaRPr/>
          </a:p>
        </p:txBody>
      </p:sp>
      <p:sp>
        <p:nvSpPr>
          <p:cNvPr id="159" name="Google Shape;159;p7"/>
          <p:cNvSpPr txBox="1">
            <a:spLocks noGrp="1"/>
          </p:cNvSpPr>
          <p:nvPr>
            <p:ph type="body" idx="1"/>
          </p:nvPr>
        </p:nvSpPr>
        <p:spPr>
          <a:xfrm>
            <a:off x="228600" y="1600201"/>
            <a:ext cx="6096000" cy="1524000"/>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85000"/>
              <a:buChar char="⚫"/>
            </a:pPr>
            <a:r>
              <a:rPr lang="en-US"/>
              <a:t>With cloud storage, there's no need for CDs, external hard drives, or localized servers</a:t>
            </a:r>
            <a:endParaRPr/>
          </a:p>
          <a:p>
            <a:pPr marL="274320" lvl="0" indent="-274320" algn="l" rtl="0">
              <a:spcBef>
                <a:spcPts val="580"/>
              </a:spcBef>
              <a:spcAft>
                <a:spcPts val="0"/>
              </a:spcAft>
              <a:buSzPct val="85000"/>
              <a:buChar char="⚫"/>
            </a:pPr>
            <a:r>
              <a:rPr lang="en-US"/>
              <a:t>Data is quickly and automatically updated in the cloud and available for your retrieval whenever you need it</a:t>
            </a:r>
            <a:endParaRPr/>
          </a:p>
        </p:txBody>
      </p:sp>
      <p:pic>
        <p:nvPicPr>
          <p:cNvPr id="160" name="Google Shape;160;p7"/>
          <p:cNvPicPr preferRelativeResize="0"/>
          <p:nvPr/>
        </p:nvPicPr>
        <p:blipFill rotWithShape="1">
          <a:blip r:embed="rId4">
            <a:alphaModFix/>
          </a:blip>
          <a:srcRect/>
          <a:stretch/>
        </p:blipFill>
        <p:spPr>
          <a:xfrm>
            <a:off x="6553200" y="1417638"/>
            <a:ext cx="2047875" cy="1697037"/>
          </a:xfrm>
          <a:prstGeom prst="rect">
            <a:avLst/>
          </a:prstGeom>
          <a:noFill/>
          <a:ln>
            <a:noFill/>
          </a:ln>
        </p:spPr>
      </p:pic>
      <p:sp>
        <p:nvSpPr>
          <p:cNvPr id="161" name="Google Shape;161;p7"/>
          <p:cNvSpPr txBox="1"/>
          <p:nvPr/>
        </p:nvSpPr>
        <p:spPr>
          <a:xfrm>
            <a:off x="152400" y="3124200"/>
            <a:ext cx="8610600" cy="3352800"/>
          </a:xfrm>
          <a:prstGeom prst="rect">
            <a:avLst/>
          </a:prstGeom>
          <a:noFill/>
          <a:ln>
            <a:noFill/>
          </a:ln>
        </p:spPr>
        <p:txBody>
          <a:bodyPr spcFirstLastPara="1" wrap="square" lIns="91425" tIns="45700" rIns="91425" bIns="45700" anchor="t" anchorCtr="0">
            <a:normAutofit fontScale="70000" lnSpcReduction="20000"/>
          </a:bodyPr>
          <a:lstStyle/>
          <a:p>
            <a:pPr marL="342900" marR="0" lvl="0" indent="-342900" algn="l" rtl="0">
              <a:spcBef>
                <a:spcPts val="0"/>
              </a:spcBef>
              <a:spcAft>
                <a:spcPts val="0"/>
              </a:spcAft>
              <a:buClr>
                <a:schemeClr val="dk1"/>
              </a:buClr>
              <a:buSzPct val="100000"/>
              <a:buFont typeface="Arial"/>
              <a:buChar char="•"/>
            </a:pPr>
            <a:r>
              <a:rPr lang="en-US" sz="3200">
                <a:solidFill>
                  <a:schemeClr val="dk1"/>
                </a:solidFill>
                <a:latin typeface="Libre Baskerville"/>
                <a:ea typeface="Libre Baskerville"/>
                <a:cs typeface="Libre Baskerville"/>
                <a:sym typeface="Libre Baskerville"/>
              </a:rPr>
              <a:t>Should your office become the victim of a burglary, fire, or natural disaster, your data is safe and secure in the cloud, even if your physical assets are destroyed.</a:t>
            </a:r>
            <a:endParaRPr/>
          </a:p>
          <a:p>
            <a:pPr marL="342900" marR="0" lvl="0" indent="-342900" algn="l" rtl="0">
              <a:spcBef>
                <a:spcPts val="448"/>
              </a:spcBef>
              <a:spcAft>
                <a:spcPts val="0"/>
              </a:spcAft>
              <a:buClr>
                <a:schemeClr val="dk1"/>
              </a:buClr>
              <a:buSzPct val="100000"/>
              <a:buFont typeface="Arial"/>
              <a:buChar char="•"/>
            </a:pPr>
            <a:r>
              <a:rPr lang="en-US" sz="3200">
                <a:solidFill>
                  <a:schemeClr val="dk1"/>
                </a:solidFill>
                <a:latin typeface="Libre Baskerville"/>
                <a:ea typeface="Libre Baskerville"/>
                <a:cs typeface="Libre Baskerville"/>
                <a:sym typeface="Libre Baskerville"/>
              </a:rPr>
              <a:t>One of the greatest benefits of cloud storage is its ability to grow with its users</a:t>
            </a:r>
            <a:endParaRPr/>
          </a:p>
          <a:p>
            <a:pPr marL="342900" marR="0" lvl="0" indent="-342900" algn="l" rtl="0">
              <a:spcBef>
                <a:spcPts val="448"/>
              </a:spcBef>
              <a:spcAft>
                <a:spcPts val="0"/>
              </a:spcAft>
              <a:buClr>
                <a:schemeClr val="dk1"/>
              </a:buClr>
              <a:buSzPct val="100000"/>
              <a:buFont typeface="Arial"/>
              <a:buChar char="•"/>
            </a:pPr>
            <a:r>
              <a:rPr lang="en-US" sz="3200">
                <a:solidFill>
                  <a:schemeClr val="dk1"/>
                </a:solidFill>
                <a:latin typeface="Libre Baskerville"/>
                <a:ea typeface="Libre Baskerville"/>
                <a:cs typeface="Libre Baskerville"/>
                <a:sym typeface="Libre Baskerville"/>
              </a:rPr>
              <a:t>With no need for physical, on-site storage space, you can have a smaller workspace, less equipment to buy, and fewer IT employees to maintain your equipment and manage your data</a:t>
            </a:r>
            <a:endParaRPr/>
          </a:p>
          <a:p>
            <a:pPr marL="342900" marR="0" lvl="0" indent="-342900" algn="l" rtl="0">
              <a:spcBef>
                <a:spcPts val="448"/>
              </a:spcBef>
              <a:spcAft>
                <a:spcPts val="0"/>
              </a:spcAft>
              <a:buClr>
                <a:schemeClr val="dk1"/>
              </a:buClr>
              <a:buSzPct val="100000"/>
              <a:buFont typeface="Arial"/>
              <a:buChar char="•"/>
            </a:pPr>
            <a:r>
              <a:rPr lang="en-US" sz="3200">
                <a:solidFill>
                  <a:schemeClr val="dk1"/>
                </a:solidFill>
                <a:latin typeface="Libre Baskerville"/>
                <a:ea typeface="Libre Baskerville"/>
                <a:cs typeface="Libre Baskerville"/>
                <a:sym typeface="Libre Baskerville"/>
              </a:rPr>
              <a:t>IT staff's  can spend more time to focusing on other important tasks to help your business growth.</a:t>
            </a:r>
            <a:endParaRPr/>
          </a:p>
          <a:p>
            <a:pPr marL="342900" marR="0" lvl="0" indent="-200660" algn="l" rtl="0">
              <a:spcBef>
                <a:spcPts val="448"/>
              </a:spcBef>
              <a:spcAft>
                <a:spcPts val="0"/>
              </a:spcAft>
              <a:buClr>
                <a:schemeClr val="dk1"/>
              </a:buClr>
              <a:buSzPct val="100000"/>
              <a:buFont typeface="Arial"/>
              <a:buNone/>
            </a:pPr>
            <a:endParaRPr sz="3200">
              <a:solidFill>
                <a:schemeClr val="dk1"/>
              </a:solidFill>
              <a:latin typeface="Libre Baskerville"/>
              <a:ea typeface="Libre Baskerville"/>
              <a:cs typeface="Libre Baskerville"/>
              <a:sym typeface="Libre Baskerville"/>
            </a:endParaRPr>
          </a:p>
        </p:txBody>
      </p:sp>
      <p:sp>
        <p:nvSpPr>
          <p:cNvPr id="162" name="Google Shape;162;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63" name="Google Shape;163;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stretch>
            <a:fillRect/>
          </a:stretch>
        </a:blipFill>
        <a:effectLst/>
      </p:bgPr>
    </p:bg>
    <p:spTree>
      <p:nvGrpSpPr>
        <p:cNvPr id="1" name="Shape 167"/>
        <p:cNvGrpSpPr/>
        <p:nvPr/>
      </p:nvGrpSpPr>
      <p:grpSpPr>
        <a:xfrm>
          <a:off x="0" y="0"/>
          <a:ext cx="0" cy="0"/>
          <a:chOff x="0" y="0"/>
          <a:chExt cx="0" cy="0"/>
        </a:xfrm>
      </p:grpSpPr>
      <p:sp>
        <p:nvSpPr>
          <p:cNvPr id="168" name="Google Shape;168;p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accent1"/>
              </a:buClr>
              <a:buSzPct val="100000"/>
              <a:buFont typeface="Times New Roman"/>
              <a:buNone/>
            </a:pPr>
            <a:r>
              <a:rPr lang="en-US">
                <a:solidFill>
                  <a:schemeClr val="accent1"/>
                </a:solidFill>
                <a:latin typeface="Times New Roman"/>
                <a:ea typeface="Times New Roman"/>
                <a:cs typeface="Times New Roman"/>
                <a:sym typeface="Times New Roman"/>
              </a:rPr>
              <a:t>What are the negatives to cloud storage? </a:t>
            </a:r>
            <a:endParaRPr/>
          </a:p>
        </p:txBody>
      </p:sp>
      <p:sp>
        <p:nvSpPr>
          <p:cNvPr id="169" name="Google Shape;169;p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b="1" u="sng">
                <a:solidFill>
                  <a:srgbClr val="FFC000"/>
                </a:solidFill>
              </a:rPr>
              <a:t>Security: </a:t>
            </a:r>
            <a:r>
              <a:rPr lang="en-US" sz="2400">
                <a:solidFill>
                  <a:srgbClr val="7030A0"/>
                </a:solidFill>
              </a:rPr>
              <a:t>Many companies may not want to hand over their data to an external organization to store, fearing that they may not have the right security software to protect the company’s data. </a:t>
            </a:r>
            <a:endParaRPr/>
          </a:p>
          <a:p>
            <a:pPr marL="0" lvl="0" indent="0" algn="l" rtl="0">
              <a:spcBef>
                <a:spcPts val="580"/>
              </a:spcBef>
              <a:spcAft>
                <a:spcPts val="0"/>
              </a:spcAft>
              <a:buSzPts val="2040"/>
              <a:buNone/>
            </a:pPr>
            <a:endParaRPr sz="2400"/>
          </a:p>
          <a:p>
            <a:pPr marL="342900" lvl="2" indent="-342900" algn="l" rtl="0">
              <a:spcBef>
                <a:spcPts val="370"/>
              </a:spcBef>
              <a:spcAft>
                <a:spcPts val="0"/>
              </a:spcAft>
              <a:buSzPts val="2720"/>
              <a:buChar char="⚫"/>
            </a:pPr>
            <a:r>
              <a:rPr lang="en-US" sz="3200" b="1" u="sng">
                <a:solidFill>
                  <a:srgbClr val="FFC000"/>
                </a:solidFill>
              </a:rPr>
              <a:t>Performance:</a:t>
            </a:r>
            <a:r>
              <a:rPr lang="en-US" sz="3200">
                <a:solidFill>
                  <a:srgbClr val="FFC000"/>
                </a:solidFill>
              </a:rPr>
              <a:t> </a:t>
            </a:r>
            <a:r>
              <a:rPr lang="en-US">
                <a:solidFill>
                  <a:srgbClr val="0070C0"/>
                </a:solidFill>
              </a:rPr>
              <a:t>There were several incidents that some cloud-service providers temporarily went down or lost customer’s data.</a:t>
            </a:r>
            <a:endParaRPr sz="2000">
              <a:solidFill>
                <a:srgbClr val="0070C0"/>
              </a:solidFill>
            </a:endParaRPr>
          </a:p>
          <a:p>
            <a:pPr marL="274320" lvl="0" indent="-144780" algn="l" rtl="0">
              <a:spcBef>
                <a:spcPts val="580"/>
              </a:spcBef>
              <a:spcAft>
                <a:spcPts val="0"/>
              </a:spcAft>
              <a:buSzPts val="2040"/>
              <a:buNone/>
            </a:pPr>
            <a:endParaRPr sz="2400"/>
          </a:p>
        </p:txBody>
      </p:sp>
      <p:pic>
        <p:nvPicPr>
          <p:cNvPr id="170" name="Google Shape;170;p8"/>
          <p:cNvPicPr preferRelativeResize="0"/>
          <p:nvPr/>
        </p:nvPicPr>
        <p:blipFill rotWithShape="1">
          <a:blip r:embed="rId4">
            <a:alphaModFix/>
          </a:blip>
          <a:srcRect/>
          <a:stretch/>
        </p:blipFill>
        <p:spPr>
          <a:xfrm>
            <a:off x="7010400" y="4800600"/>
            <a:ext cx="1732580" cy="1673347"/>
          </a:xfrm>
          <a:prstGeom prst="rect">
            <a:avLst/>
          </a:prstGeom>
          <a:noFill/>
          <a:ln>
            <a:noFill/>
          </a:ln>
        </p:spPr>
      </p:pic>
      <p:sp>
        <p:nvSpPr>
          <p:cNvPr id="171" name="Google Shape;171;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72" name="Google Shape;172;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accent1"/>
              </a:buClr>
              <a:buSzPts val="4000"/>
              <a:buFont typeface="Times New Roman"/>
              <a:buNone/>
            </a:pPr>
            <a:r>
              <a:rPr lang="en-US">
                <a:solidFill>
                  <a:schemeClr val="accent1"/>
                </a:solidFill>
                <a:latin typeface="Times New Roman"/>
                <a:ea typeface="Times New Roman"/>
                <a:cs typeface="Times New Roman"/>
                <a:sym typeface="Times New Roman"/>
              </a:rPr>
              <a:t>What does it cost to users? </a:t>
            </a:r>
            <a:endParaRPr/>
          </a:p>
        </p:txBody>
      </p:sp>
      <p:sp>
        <p:nvSpPr>
          <p:cNvPr id="178" name="Google Shape;178;p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Font typeface="Noto Sans Symbols"/>
              <a:buChar char="▪"/>
            </a:pPr>
            <a:r>
              <a:rPr lang="en-US" b="1">
                <a:solidFill>
                  <a:srgbClr val="FFC000"/>
                </a:solidFill>
              </a:rPr>
              <a:t>GOOGLE DRIVE</a:t>
            </a:r>
            <a:endParaRPr/>
          </a:p>
          <a:p>
            <a:pPr marL="0" lvl="0" indent="0" algn="l" rtl="0">
              <a:spcBef>
                <a:spcPts val="580"/>
              </a:spcBef>
              <a:spcAft>
                <a:spcPts val="0"/>
              </a:spcAft>
              <a:buSzPts val="2210"/>
              <a:buNone/>
            </a:pPr>
            <a:r>
              <a:rPr lang="en-US"/>
              <a:t>  -</a:t>
            </a:r>
            <a:r>
              <a:rPr lang="en-US">
                <a:solidFill>
                  <a:srgbClr val="00B050"/>
                </a:solidFill>
              </a:rPr>
              <a:t>15GB Free and later charges 100GB- $1.99 per month</a:t>
            </a:r>
            <a:endParaRPr/>
          </a:p>
          <a:p>
            <a:pPr marL="274320" lvl="0" indent="-274320" algn="l" rtl="0">
              <a:spcBef>
                <a:spcPts val="580"/>
              </a:spcBef>
              <a:spcAft>
                <a:spcPts val="0"/>
              </a:spcAft>
              <a:buSzPts val="2210"/>
              <a:buFont typeface="Noto Sans Symbols"/>
              <a:buChar char="▪"/>
            </a:pPr>
            <a:r>
              <a:rPr lang="en-US" b="1">
                <a:solidFill>
                  <a:srgbClr val="FFC000"/>
                </a:solidFill>
              </a:rPr>
              <a:t>DROPBOX </a:t>
            </a:r>
            <a:endParaRPr/>
          </a:p>
          <a:p>
            <a:pPr marL="0" lvl="0" indent="0" algn="l" rtl="0">
              <a:spcBef>
                <a:spcPts val="580"/>
              </a:spcBef>
              <a:spcAft>
                <a:spcPts val="0"/>
              </a:spcAft>
              <a:buSzPts val="2210"/>
              <a:buNone/>
            </a:pPr>
            <a:r>
              <a:rPr lang="en-US"/>
              <a:t>-</a:t>
            </a:r>
            <a:r>
              <a:rPr lang="en-US">
                <a:solidFill>
                  <a:srgbClr val="00B0F0"/>
                </a:solidFill>
              </a:rPr>
              <a:t>2gb free and later charges 1TB- $9.99 per month</a:t>
            </a:r>
            <a:endParaRPr/>
          </a:p>
          <a:p>
            <a:pPr marL="274320" lvl="0" indent="-274320" algn="l" rtl="0">
              <a:spcBef>
                <a:spcPts val="580"/>
              </a:spcBef>
              <a:spcAft>
                <a:spcPts val="0"/>
              </a:spcAft>
              <a:buSzPts val="2210"/>
              <a:buFont typeface="Noto Sans Symbols"/>
              <a:buChar char="▪"/>
            </a:pPr>
            <a:r>
              <a:rPr lang="en-US" b="1">
                <a:solidFill>
                  <a:srgbClr val="FFC000"/>
                </a:solidFill>
              </a:rPr>
              <a:t>iCLOUD </a:t>
            </a:r>
            <a:endParaRPr/>
          </a:p>
          <a:p>
            <a:pPr marL="0" lvl="0" indent="0" algn="l" rtl="0">
              <a:spcBef>
                <a:spcPts val="580"/>
              </a:spcBef>
              <a:spcAft>
                <a:spcPts val="0"/>
              </a:spcAft>
              <a:buSzPts val="2210"/>
              <a:buNone/>
            </a:pPr>
            <a:r>
              <a:rPr lang="en-US"/>
              <a:t>-</a:t>
            </a:r>
            <a:r>
              <a:rPr lang="en-US">
                <a:solidFill>
                  <a:srgbClr val="7030A0"/>
                </a:solidFill>
              </a:rPr>
              <a:t>5GB- Free and later charges 20GB- $0.99 per month</a:t>
            </a:r>
            <a:endParaRPr/>
          </a:p>
          <a:p>
            <a:pPr marL="274320" lvl="0" indent="-274320" algn="l" rtl="0">
              <a:spcBef>
                <a:spcPts val="580"/>
              </a:spcBef>
              <a:spcAft>
                <a:spcPts val="0"/>
              </a:spcAft>
              <a:buSzPts val="2210"/>
              <a:buFont typeface="Noto Sans Symbols"/>
              <a:buChar char="▪"/>
            </a:pPr>
            <a:r>
              <a:rPr lang="en-US" b="1">
                <a:solidFill>
                  <a:srgbClr val="FFC000"/>
                </a:solidFill>
              </a:rPr>
              <a:t>ONEDRIVE</a:t>
            </a:r>
            <a:endParaRPr/>
          </a:p>
          <a:p>
            <a:pPr marL="0" lvl="0" indent="0" algn="l" rtl="0">
              <a:spcBef>
                <a:spcPts val="580"/>
              </a:spcBef>
              <a:spcAft>
                <a:spcPts val="0"/>
              </a:spcAft>
              <a:buSzPts val="2210"/>
              <a:buNone/>
            </a:pPr>
            <a:r>
              <a:rPr lang="en-US"/>
              <a:t>-</a:t>
            </a:r>
            <a:r>
              <a:rPr lang="en-US">
                <a:solidFill>
                  <a:srgbClr val="002060"/>
                </a:solidFill>
              </a:rPr>
              <a:t>15GB- Free 100GB- $1.99 per month</a:t>
            </a:r>
            <a:endParaRPr/>
          </a:p>
          <a:p>
            <a:pPr marL="0" lvl="0" indent="0" algn="l" rtl="0">
              <a:spcBef>
                <a:spcPts val="580"/>
              </a:spcBef>
              <a:spcAft>
                <a:spcPts val="0"/>
              </a:spcAft>
              <a:buSzPts val="2210"/>
              <a:buNone/>
            </a:pPr>
            <a:endParaRPr/>
          </a:p>
          <a:p>
            <a:pPr marL="0" lvl="0" indent="0" algn="l" rtl="0">
              <a:spcBef>
                <a:spcPts val="580"/>
              </a:spcBef>
              <a:spcAft>
                <a:spcPts val="0"/>
              </a:spcAft>
              <a:buSzPts val="2210"/>
              <a:buNone/>
            </a:pPr>
            <a:endParaRPr/>
          </a:p>
          <a:p>
            <a:pPr marL="0" lvl="0" indent="0" algn="l" rtl="0">
              <a:spcBef>
                <a:spcPts val="580"/>
              </a:spcBef>
              <a:spcAft>
                <a:spcPts val="0"/>
              </a:spcAft>
              <a:buSzPts val="2210"/>
              <a:buNone/>
            </a:pPr>
            <a:endParaRPr/>
          </a:p>
          <a:p>
            <a:pPr marL="0" lvl="0" indent="0" algn="l" rtl="0">
              <a:spcBef>
                <a:spcPts val="580"/>
              </a:spcBef>
              <a:spcAft>
                <a:spcPts val="0"/>
              </a:spcAft>
              <a:buSzPts val="2210"/>
              <a:buNone/>
            </a:pPr>
            <a:endParaRPr/>
          </a:p>
          <a:p>
            <a:pPr marL="0" lvl="0" indent="0" algn="l" rtl="0">
              <a:spcBef>
                <a:spcPts val="580"/>
              </a:spcBef>
              <a:spcAft>
                <a:spcPts val="0"/>
              </a:spcAft>
              <a:buSzPts val="2210"/>
              <a:buNone/>
            </a:pPr>
            <a:endParaRPr/>
          </a:p>
        </p:txBody>
      </p:sp>
      <p:sp>
        <p:nvSpPr>
          <p:cNvPr id="179" name="Google Shape;179;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6/8/2021</a:t>
            </a:r>
            <a:endParaRPr/>
          </a:p>
        </p:txBody>
      </p:sp>
      <p:sp>
        <p:nvSpPr>
          <p:cNvPr id="180" name="Google Shape;180;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a:t>
            </a:fld>
            <a:endParaRPr/>
          </a:p>
        </p:txBody>
      </p:sp>
    </p:spTree>
  </p:cSld>
  <p:clrMapOvr>
    <a:masterClrMapping/>
  </p:clrMapOvr>
  <p:transition spd="slow">
    <p:wipe/>
  </p:transition>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663</Words>
  <Application>Microsoft Office PowerPoint</Application>
  <PresentationFormat>On-screen Show (4:3)</PresentationFormat>
  <Paragraphs>107</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Noto Sans Symbols</vt:lpstr>
      <vt:lpstr>Times New Roman</vt:lpstr>
      <vt:lpstr>Libre Baskerville</vt:lpstr>
      <vt:lpstr>Libre Franklin</vt:lpstr>
      <vt:lpstr>Calibri</vt:lpstr>
      <vt:lpstr>Limelight</vt:lpstr>
      <vt:lpstr>Corben</vt:lpstr>
      <vt:lpstr>Equity</vt:lpstr>
      <vt:lpstr>Cloud Storage</vt:lpstr>
      <vt:lpstr>Content </vt:lpstr>
      <vt:lpstr>Introduction  </vt:lpstr>
      <vt:lpstr>What is cloud storage?</vt:lpstr>
      <vt:lpstr>How does cloud storage work? </vt:lpstr>
      <vt:lpstr>Cloud Storage - Personal Use Benefits</vt:lpstr>
      <vt:lpstr>Cloud Storage - Business Benefits</vt:lpstr>
      <vt:lpstr>What are the negatives to cloud storage? </vt:lpstr>
      <vt:lpstr>What does it cost to users? </vt:lpstr>
      <vt:lpstr>Types of Cloud Storage </vt:lpstr>
      <vt:lpstr> </vt:lpstr>
      <vt:lpstr>Conclusion  </vt:lpstr>
      <vt:lpstr>References </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Storage</dc:title>
  <dc:creator>kieu</dc:creator>
  <cp:lastModifiedBy>Windows User</cp:lastModifiedBy>
  <cp:revision>2</cp:revision>
  <dcterms:created xsi:type="dcterms:W3CDTF">2011-11-28T10:14:01Z</dcterms:created>
  <dcterms:modified xsi:type="dcterms:W3CDTF">2023-09-04T07:39:17Z</dcterms:modified>
</cp:coreProperties>
</file>