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12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CA44D-EA12-46C6-A110-5B97BFB10F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B6FD803-AB78-4574-AE11-A04E14111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FB3CC6-4D6C-4C1F-B7D0-68E9A53C65C1}"/>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5" name="Footer Placeholder 4">
            <a:extLst>
              <a:ext uri="{FF2B5EF4-FFF2-40B4-BE49-F238E27FC236}">
                <a16:creationId xmlns:a16="http://schemas.microsoft.com/office/drawing/2014/main" xmlns="" id="{ED20835F-92EF-4F42-9422-41E45A2C8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85BC8D-4FAE-4247-89BF-98351D26F164}"/>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362289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56464-6829-477A-B64B-04DC891913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867C5CB-3EE3-47A9-AD1D-859E37BA72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E9074C-4881-4CCD-8A3F-AC6BFCE2A542}"/>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5" name="Footer Placeholder 4">
            <a:extLst>
              <a:ext uri="{FF2B5EF4-FFF2-40B4-BE49-F238E27FC236}">
                <a16:creationId xmlns:a16="http://schemas.microsoft.com/office/drawing/2014/main" xmlns="" id="{43F383EA-A1F4-4515-841B-10FDDAC9A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B50C4A-595C-44B1-BC12-EC69E97D80AA}"/>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371168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36A1B6-4523-4D10-9A69-429E665EEF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C513178-40C0-42D1-9B6E-227751A000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ACBFE1-7308-4BB8-8DE7-88230AC9F1A5}"/>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5" name="Footer Placeholder 4">
            <a:extLst>
              <a:ext uri="{FF2B5EF4-FFF2-40B4-BE49-F238E27FC236}">
                <a16:creationId xmlns:a16="http://schemas.microsoft.com/office/drawing/2014/main" xmlns="" id="{463FEBEB-6FDE-40CF-A6AE-C20955DA3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316AA9-A63A-41FA-91CB-4E855A582050}"/>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258132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C7B54-A0C9-46AF-91D7-0B95F955B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857903-DEE4-4AAA-A16C-4A079452D9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8B68B3E-CF13-4B8B-9D95-B363204ABAE2}"/>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5" name="Footer Placeholder 4">
            <a:extLst>
              <a:ext uri="{FF2B5EF4-FFF2-40B4-BE49-F238E27FC236}">
                <a16:creationId xmlns:a16="http://schemas.microsoft.com/office/drawing/2014/main" xmlns="" id="{98EC05A6-9D8C-427B-A934-649964A4F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5D29C-B0FC-4DE4-8A2E-730A43732637}"/>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169411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B8454-96A0-44A7-B5AF-BC02014DB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7CCEE4A-1CCB-4514-95C9-979397DD9B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0E5E7F3-5299-44CE-AFAC-D1DEE44BAF4F}"/>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5" name="Footer Placeholder 4">
            <a:extLst>
              <a:ext uri="{FF2B5EF4-FFF2-40B4-BE49-F238E27FC236}">
                <a16:creationId xmlns:a16="http://schemas.microsoft.com/office/drawing/2014/main" xmlns="" id="{3C1BF7B3-3F1F-4AF7-80AD-EA7FC1C2E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FF158B-59C7-46BB-8F30-8AD48E50874D}"/>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382630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CAA79-6F23-4E8E-AE9A-25622193B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2EF743F-F210-4D4B-B514-436CA8EEA40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91F1587-E3A7-4BCC-916F-1F6DD8D8B7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54A1B11-8A5D-4AB9-B969-32F4EBFCBB17}"/>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6" name="Footer Placeholder 5">
            <a:extLst>
              <a:ext uri="{FF2B5EF4-FFF2-40B4-BE49-F238E27FC236}">
                <a16:creationId xmlns:a16="http://schemas.microsoft.com/office/drawing/2014/main" xmlns="" id="{478C678C-FFD8-46D5-A58D-42395E091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C386096-CC86-40E8-A0CA-D4CECF527542}"/>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80399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79EB0C-4620-45C1-9661-1AD7CB7A8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C12D373-E1D5-4DAB-A3B4-DE4FDC55A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C9195B8B-74F8-422D-B3AF-68A6A96AF26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1C0F54A-E7B7-4D3B-8C41-5434B712FD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EA3AA3AD-D7C6-43F7-AF2B-7E2276F2F5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1766F35-7143-4279-91B3-64924A4D51C7}"/>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8" name="Footer Placeholder 7">
            <a:extLst>
              <a:ext uri="{FF2B5EF4-FFF2-40B4-BE49-F238E27FC236}">
                <a16:creationId xmlns:a16="http://schemas.microsoft.com/office/drawing/2014/main" xmlns="" id="{F6D24882-B55A-4058-A3DE-88DE8D1F5D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BA3C965-C2E2-42D9-A9DE-C68CE1945031}"/>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152347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A4242B-AC6C-4E81-A1ED-B6C92E5221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901F41E-CB53-4BC3-AD2B-4CFF66C11AE0}"/>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4" name="Footer Placeholder 3">
            <a:extLst>
              <a:ext uri="{FF2B5EF4-FFF2-40B4-BE49-F238E27FC236}">
                <a16:creationId xmlns:a16="http://schemas.microsoft.com/office/drawing/2014/main" xmlns="" id="{50D68F2C-956F-4583-9429-ED0432A6CC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82A626D-DE4F-4434-8657-32892195D913}"/>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74692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C59B19-50BD-4ADF-915F-36C135E286DE}"/>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3" name="Footer Placeholder 2">
            <a:extLst>
              <a:ext uri="{FF2B5EF4-FFF2-40B4-BE49-F238E27FC236}">
                <a16:creationId xmlns:a16="http://schemas.microsoft.com/office/drawing/2014/main" xmlns="" id="{B98E32C0-BD4B-42D1-BF9A-830776CBD2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BC8AE05-02D7-4144-9A2F-C8ACBF6DCACD}"/>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236109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BCA21-E6C2-48BF-8652-D281468DE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894D5B5-E63A-481D-9BE5-DBF56165C8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56774E8-B7EB-493A-9CF2-8D292BAE7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5C0714E-6241-463B-B835-CE695B67A4F6}"/>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6" name="Footer Placeholder 5">
            <a:extLst>
              <a:ext uri="{FF2B5EF4-FFF2-40B4-BE49-F238E27FC236}">
                <a16:creationId xmlns:a16="http://schemas.microsoft.com/office/drawing/2014/main" xmlns="" id="{1E7B1582-97A7-4D4A-8650-030FD621B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7E2907-A59D-4D63-9F97-AF6FC501F2AC}"/>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35760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2C1B0-0FEB-438E-A167-2A9D02890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1B59F72-0B49-4C8B-ADFB-5663FB4CE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532A2E-379D-439B-BF50-08A5765F6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ECDD995-8FB3-4252-BA2A-0179B3604000}"/>
              </a:ext>
            </a:extLst>
          </p:cNvPr>
          <p:cNvSpPr>
            <a:spLocks noGrp="1"/>
          </p:cNvSpPr>
          <p:nvPr>
            <p:ph type="dt" sz="half" idx="10"/>
          </p:nvPr>
        </p:nvSpPr>
        <p:spPr/>
        <p:txBody>
          <a:bodyPr/>
          <a:lstStyle/>
          <a:p>
            <a:fld id="{1C2C7ED0-1A5E-424B-9AA9-6380C857BB96}" type="datetimeFigureOut">
              <a:rPr lang="en-US" smtClean="0"/>
              <a:t>9/4/2023</a:t>
            </a:fld>
            <a:endParaRPr lang="en-US"/>
          </a:p>
        </p:txBody>
      </p:sp>
      <p:sp>
        <p:nvSpPr>
          <p:cNvPr id="6" name="Footer Placeholder 5">
            <a:extLst>
              <a:ext uri="{FF2B5EF4-FFF2-40B4-BE49-F238E27FC236}">
                <a16:creationId xmlns:a16="http://schemas.microsoft.com/office/drawing/2014/main" xmlns="" id="{8CB2EB1D-DA01-46F2-9206-96F67CB6E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6A454F-A1DF-487D-8FF4-9077593266BA}"/>
              </a:ext>
            </a:extLst>
          </p:cNvPr>
          <p:cNvSpPr>
            <a:spLocks noGrp="1"/>
          </p:cNvSpPr>
          <p:nvPr>
            <p:ph type="sldNum" sz="quarter" idx="12"/>
          </p:nvPr>
        </p:nvSpPr>
        <p:spPr/>
        <p:txBody>
          <a:bodyPr/>
          <a:lstStyle/>
          <a:p>
            <a:fld id="{1E58C912-C193-4D81-AC97-CD99A6B40176}" type="slidenum">
              <a:rPr lang="en-US" smtClean="0"/>
              <a:t>‹#›</a:t>
            </a:fld>
            <a:endParaRPr lang="en-US"/>
          </a:p>
        </p:txBody>
      </p:sp>
    </p:spTree>
    <p:extLst>
      <p:ext uri="{BB962C8B-B14F-4D97-AF65-F5344CB8AC3E}">
        <p14:creationId xmlns:p14="http://schemas.microsoft.com/office/powerpoint/2010/main" val="351015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DCF4007-7DFB-4C50-ADA6-48B4B4C4D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706C5F-6501-44E5-9B29-789F37830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5CFC60-9C66-4A3F-A454-E3B3E0551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C7ED0-1A5E-424B-9AA9-6380C857BB96}" type="datetimeFigureOut">
              <a:rPr lang="en-US" smtClean="0"/>
              <a:t>9/4/2023</a:t>
            </a:fld>
            <a:endParaRPr lang="en-US"/>
          </a:p>
        </p:txBody>
      </p:sp>
      <p:sp>
        <p:nvSpPr>
          <p:cNvPr id="5" name="Footer Placeholder 4">
            <a:extLst>
              <a:ext uri="{FF2B5EF4-FFF2-40B4-BE49-F238E27FC236}">
                <a16:creationId xmlns:a16="http://schemas.microsoft.com/office/drawing/2014/main" xmlns="" id="{03B5472B-E1B4-4FEE-A201-94372B170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28AFBCF-6144-4919-B1CE-90D2599AD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8C912-C193-4D81-AC97-CD99A6B40176}" type="slidenum">
              <a:rPr lang="en-US" smtClean="0"/>
              <a:t>‹#›</a:t>
            </a:fld>
            <a:endParaRPr lang="en-US"/>
          </a:p>
        </p:txBody>
      </p:sp>
    </p:spTree>
    <p:extLst>
      <p:ext uri="{BB962C8B-B14F-4D97-AF65-F5344CB8AC3E}">
        <p14:creationId xmlns:p14="http://schemas.microsoft.com/office/powerpoint/2010/main" val="311649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fif"/><Relationship Id="rId1" Type="http://schemas.openxmlformats.org/officeDocument/2006/relationships/slideLayout" Target="../slideLayouts/slideLayout7.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27D50-106A-4D9D-8343-36FB8E000CE3}"/>
              </a:ext>
            </a:extLst>
          </p:cNvPr>
          <p:cNvSpPr>
            <a:spLocks noGrp="1"/>
          </p:cNvSpPr>
          <p:nvPr>
            <p:ph type="ctrTitle"/>
          </p:nvPr>
        </p:nvSpPr>
        <p:spPr>
          <a:xfrm>
            <a:off x="1523998" y="2195513"/>
            <a:ext cx="9144000" cy="1157287"/>
          </a:xfrm>
        </p:spPr>
        <p:txBody>
          <a:bodyPr>
            <a:noAutofit/>
          </a:bodyPr>
          <a:lstStyle/>
          <a:p>
            <a:r>
              <a:rPr lang="en-US" sz="8000" dirty="0">
                <a:solidFill>
                  <a:schemeClr val="bg1"/>
                </a:solidFill>
                <a:effectLst>
                  <a:glow rad="63500">
                    <a:schemeClr val="accent3">
                      <a:satMod val="175000"/>
                      <a:alpha val="40000"/>
                    </a:schemeClr>
                  </a:glow>
                </a:effectLst>
                <a:latin typeface="Bookman Old Style" panose="02050604050505020204" pitchFamily="18" charset="0"/>
                <a:ea typeface="MS Gothic" panose="020B0609070205080204" pitchFamily="49" charset="-128"/>
              </a:rPr>
              <a:t>THE DARK WEB</a:t>
            </a:r>
          </a:p>
        </p:txBody>
      </p:sp>
      <p:sp>
        <p:nvSpPr>
          <p:cNvPr id="3" name="Subtitle 2">
            <a:extLst>
              <a:ext uri="{FF2B5EF4-FFF2-40B4-BE49-F238E27FC236}">
                <a16:creationId xmlns:a16="http://schemas.microsoft.com/office/drawing/2014/main" xmlns="" id="{CEF4347A-AF17-41B9-9E52-729644E297EF}"/>
              </a:ext>
            </a:extLst>
          </p:cNvPr>
          <p:cNvSpPr>
            <a:spLocks noGrp="1"/>
          </p:cNvSpPr>
          <p:nvPr>
            <p:ph type="subTitle" idx="1"/>
          </p:nvPr>
        </p:nvSpPr>
        <p:spPr>
          <a:xfrm>
            <a:off x="2005010" y="3505201"/>
            <a:ext cx="8181975" cy="360362"/>
          </a:xfrm>
        </p:spPr>
        <p:txBody>
          <a:bodyPr>
            <a:noAutofit/>
          </a:bodyPr>
          <a:lstStyle/>
          <a:p>
            <a:r>
              <a:rPr lang="en-US" sz="1800" dirty="0">
                <a:solidFill>
                  <a:schemeClr val="bg1"/>
                </a:solidFill>
                <a:latin typeface="Corbel Light" panose="020B0303020204020204" pitchFamily="34" charset="0"/>
              </a:rPr>
              <a:t>DARKER AND DEEPER SIDE OF THE INTERNET</a:t>
            </a:r>
          </a:p>
        </p:txBody>
      </p:sp>
      <p:cxnSp>
        <p:nvCxnSpPr>
          <p:cNvPr id="5" name="Straight Connector 4">
            <a:extLst>
              <a:ext uri="{FF2B5EF4-FFF2-40B4-BE49-F238E27FC236}">
                <a16:creationId xmlns:a16="http://schemas.microsoft.com/office/drawing/2014/main" xmlns="" id="{FCD0B021-C3D4-4870-BFC8-97FAF74D2544}"/>
              </a:ext>
            </a:extLst>
          </p:cNvPr>
          <p:cNvCxnSpPr>
            <a:cxnSpLocks/>
          </p:cNvCxnSpPr>
          <p:nvPr/>
        </p:nvCxnSpPr>
        <p:spPr>
          <a:xfrm>
            <a:off x="2005011" y="3429000"/>
            <a:ext cx="8358189" cy="0"/>
          </a:xfrm>
          <a:prstGeom prst="line">
            <a:avLst/>
          </a:prstGeom>
          <a:ln w="31750">
            <a:solidFill>
              <a:schemeClr val="bg1"/>
            </a:solidFill>
          </a:ln>
          <a:effectLst>
            <a:glow rad="228600">
              <a:schemeClr val="accent1">
                <a:satMod val="175000"/>
                <a:alpha val="40000"/>
              </a:schemeClr>
            </a:glow>
          </a:effectLst>
        </p:spPr>
        <p:style>
          <a:lnRef idx="3">
            <a:schemeClr val="accent3"/>
          </a:lnRef>
          <a:fillRef idx="0">
            <a:schemeClr val="accent3"/>
          </a:fillRef>
          <a:effectRef idx="2">
            <a:schemeClr val="accent3"/>
          </a:effectRef>
          <a:fontRef idx="minor">
            <a:schemeClr val="tx1"/>
          </a:fontRef>
        </p:style>
      </p:cxnSp>
      <p:sp>
        <p:nvSpPr>
          <p:cNvPr id="6" name="TextBox 5">
            <a:extLst>
              <a:ext uri="{FF2B5EF4-FFF2-40B4-BE49-F238E27FC236}">
                <a16:creationId xmlns:a16="http://schemas.microsoft.com/office/drawing/2014/main" xmlns="" id="{8250BD42-0CFA-490E-B54D-4D1A218206E2}"/>
              </a:ext>
            </a:extLst>
          </p:cNvPr>
          <p:cNvSpPr txBox="1"/>
          <p:nvPr/>
        </p:nvSpPr>
        <p:spPr>
          <a:xfrm>
            <a:off x="8931272" y="5921406"/>
            <a:ext cx="2863856" cy="369332"/>
          </a:xfrm>
          <a:prstGeom prst="rect">
            <a:avLst/>
          </a:prstGeom>
          <a:blipFill>
            <a:blip r:embed="rId2"/>
            <a:tile tx="0" ty="0" sx="100000" sy="100000" flip="none" algn="tl"/>
          </a:blipFill>
        </p:spPr>
        <p:txBody>
          <a:bodyPr wrap="square" rtlCol="0">
            <a:spAutoFit/>
          </a:bodyPr>
          <a:lstStyle/>
          <a:p>
            <a:r>
              <a:rPr lang="en-US" dirty="0" err="1" smtClean="0">
                <a:ln w="0">
                  <a:solidFill>
                    <a:sysClr val="windowText" lastClr="000000"/>
                  </a:solidFill>
                </a:ln>
                <a:effectLst>
                  <a:reflection blurRad="6350" stA="53000" endA="300" endPos="35500" dir="5400000" sy="-90000" algn="bl" rotWithShape="0"/>
                </a:effectLst>
                <a:latin typeface="Palatino Linotype" panose="02040502050505030304" pitchFamily="18" charset="0"/>
              </a:rPr>
              <a:t>Arban</a:t>
            </a:r>
            <a:r>
              <a:rPr lang="en-US" dirty="0" smtClean="0">
                <a:ln w="0">
                  <a:solidFill>
                    <a:sysClr val="windowText" lastClr="000000"/>
                  </a:solidFill>
                </a:ln>
                <a:effectLst>
                  <a:reflection blurRad="6350" stA="53000" endA="300" endPos="35500" dir="5400000" sy="-90000" algn="bl" rotWithShape="0"/>
                </a:effectLst>
                <a:latin typeface="Palatino Linotype" panose="02040502050505030304" pitchFamily="18" charset="0"/>
              </a:rPr>
              <a:t> </a:t>
            </a:r>
            <a:r>
              <a:rPr lang="en-US" dirty="0" err="1" smtClean="0">
                <a:ln w="0">
                  <a:solidFill>
                    <a:sysClr val="windowText" lastClr="000000"/>
                  </a:solidFill>
                </a:ln>
                <a:effectLst>
                  <a:reflection blurRad="6350" stA="53000" endA="300" endPos="35500" dir="5400000" sy="-90000" algn="bl" rotWithShape="0"/>
                </a:effectLst>
                <a:latin typeface="Palatino Linotype" panose="02040502050505030304" pitchFamily="18" charset="0"/>
              </a:rPr>
              <a:t>Kalyani</a:t>
            </a:r>
            <a:endParaRPr lang="en-US" dirty="0">
              <a:ln w="0">
                <a:solidFill>
                  <a:sysClr val="windowText" lastClr="000000"/>
                </a:solidFill>
              </a:ln>
              <a:effectLst>
                <a:reflection blurRad="6350" stA="53000" endA="300" endPos="35500" dir="5400000" sy="-90000" algn="bl" rotWithShape="0"/>
              </a:effectLst>
              <a:latin typeface="Palatino Linotype" panose="02040502050505030304" pitchFamily="18" charset="0"/>
            </a:endParaRPr>
          </a:p>
        </p:txBody>
      </p:sp>
    </p:spTree>
    <p:extLst>
      <p:ext uri="{BB962C8B-B14F-4D97-AF65-F5344CB8AC3E}">
        <p14:creationId xmlns:p14="http://schemas.microsoft.com/office/powerpoint/2010/main" val="81167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5FC893C-9337-482F-B26D-F42B264FA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490" y="768096"/>
            <a:ext cx="10833020" cy="5504688"/>
          </a:xfrm>
          <a:prstGeom prst="rect">
            <a:avLst/>
          </a:prstGeom>
          <a:effectLst>
            <a:glow rad="228600">
              <a:schemeClr val="accent5">
                <a:satMod val="175000"/>
                <a:alpha val="40000"/>
              </a:schemeClr>
            </a:glow>
          </a:effectLst>
        </p:spPr>
      </p:pic>
      <p:sp>
        <p:nvSpPr>
          <p:cNvPr id="2" name="TextBox 1">
            <a:extLst>
              <a:ext uri="{FF2B5EF4-FFF2-40B4-BE49-F238E27FC236}">
                <a16:creationId xmlns:a16="http://schemas.microsoft.com/office/drawing/2014/main" xmlns="" id="{D251F0D9-E8AF-4FD4-861C-BD8B36AC7135}"/>
              </a:ext>
            </a:extLst>
          </p:cNvPr>
          <p:cNvSpPr txBox="1"/>
          <p:nvPr/>
        </p:nvSpPr>
        <p:spPr>
          <a:xfrm>
            <a:off x="2292096" y="1018967"/>
            <a:ext cx="7607808" cy="830997"/>
          </a:xfrm>
          <a:prstGeom prst="rect">
            <a:avLst/>
          </a:prstGeom>
          <a:noFill/>
        </p:spPr>
        <p:txBody>
          <a:bodyPr wrap="square" rtlCol="0">
            <a:spAutoFit/>
          </a:bodyPr>
          <a:lstStyle/>
          <a:p>
            <a:pPr algn="ctr"/>
            <a:r>
              <a:rPr lang="en-US" sz="2400" dirty="0">
                <a:solidFill>
                  <a:schemeClr val="bg1"/>
                </a:solidFill>
                <a:latin typeface="Bahnschrift SemiLight Condensed" panose="020B0502040204020203" pitchFamily="34" charset="0"/>
              </a:rPr>
              <a:t>THE DARK WEB IS A SUBSET OF THE DEEP WEB THAT IS INTENTIONALLY HIDDEN, REQUIRING A SPECIFIC BROWSER i.e. TOR TO ACCESS.</a:t>
            </a:r>
          </a:p>
        </p:txBody>
      </p:sp>
      <p:sp>
        <p:nvSpPr>
          <p:cNvPr id="3" name="TextBox 2">
            <a:extLst>
              <a:ext uri="{FF2B5EF4-FFF2-40B4-BE49-F238E27FC236}">
                <a16:creationId xmlns:a16="http://schemas.microsoft.com/office/drawing/2014/main" xmlns="" id="{991A684D-1ACD-48BC-BFF6-ACCC33EF02E4}"/>
              </a:ext>
            </a:extLst>
          </p:cNvPr>
          <p:cNvSpPr txBox="1"/>
          <p:nvPr/>
        </p:nvSpPr>
        <p:spPr>
          <a:xfrm>
            <a:off x="2292096" y="4871378"/>
            <a:ext cx="7607808" cy="1200329"/>
          </a:xfrm>
          <a:prstGeom prst="rect">
            <a:avLst/>
          </a:prstGeom>
          <a:noFill/>
        </p:spPr>
        <p:txBody>
          <a:bodyPr wrap="square" rtlCol="0">
            <a:spAutoFit/>
          </a:bodyPr>
          <a:lstStyle/>
          <a:p>
            <a:pPr algn="ctr"/>
            <a:r>
              <a:rPr lang="en-US" sz="2400" dirty="0">
                <a:solidFill>
                  <a:schemeClr val="bg1"/>
                </a:solidFill>
                <a:latin typeface="Bahnschrift SemiLight Condensed" panose="020B0502040204020203" pitchFamily="34" charset="0"/>
              </a:rPr>
              <a:t>NO ONE REALLY KNOWS THE SIZE OF THE DARK WEB, BUT MOST ESTIMATES PUT IT AT AROUND 5% OF THE TOTAL INTERNET. AGAIN, NOT ALL THE DARK WEB IS USED FOR ILLICIT PURPOSES.</a:t>
            </a:r>
            <a:endParaRPr lang="en-US" dirty="0"/>
          </a:p>
        </p:txBody>
      </p:sp>
      <p:pic>
        <p:nvPicPr>
          <p:cNvPr id="5" name="Picture 4">
            <a:extLst>
              <a:ext uri="{FF2B5EF4-FFF2-40B4-BE49-F238E27FC236}">
                <a16:creationId xmlns:a16="http://schemas.microsoft.com/office/drawing/2014/main" xmlns="" id="{3680E8A3-ABD0-42B1-98C1-5CAC85EFE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5112" y="2100835"/>
            <a:ext cx="3541776" cy="2656332"/>
          </a:xfrm>
          <a:prstGeom prst="round2DiagRect">
            <a:avLst>
              <a:gd name="adj1" fmla="val 16667"/>
              <a:gd name="adj2" fmla="val 0"/>
            </a:avLst>
          </a:prstGeom>
          <a:ln w="88900" cap="sq">
            <a:solidFill>
              <a:srgbClr val="FFFFFF"/>
            </a:solidFill>
            <a:miter lim="800000"/>
          </a:ln>
          <a:effectLst>
            <a:glow rad="228600">
              <a:schemeClr val="accent2">
                <a:satMod val="175000"/>
                <a:alpha val="40000"/>
              </a:schemeClr>
            </a:glow>
            <a:outerShdw blurRad="254000" algn="tl" rotWithShape="0">
              <a:srgbClr val="000000">
                <a:alpha val="43000"/>
              </a:srgbClr>
            </a:outerShdw>
          </a:effectLst>
        </p:spPr>
      </p:pic>
    </p:spTree>
    <p:extLst>
      <p:ext uri="{BB962C8B-B14F-4D97-AF65-F5344CB8AC3E}">
        <p14:creationId xmlns:p14="http://schemas.microsoft.com/office/powerpoint/2010/main" val="82743331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8BF1AE2-4E2F-431A-8E43-A10CD372D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263" y="557698"/>
            <a:ext cx="7755474" cy="4316139"/>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sp>
        <p:nvSpPr>
          <p:cNvPr id="4" name="TextBox 3">
            <a:extLst>
              <a:ext uri="{FF2B5EF4-FFF2-40B4-BE49-F238E27FC236}">
                <a16:creationId xmlns:a16="http://schemas.microsoft.com/office/drawing/2014/main" xmlns="" id="{1370E110-B250-45D3-BA92-FDD5BCC26536}"/>
              </a:ext>
            </a:extLst>
          </p:cNvPr>
          <p:cNvSpPr txBox="1"/>
          <p:nvPr/>
        </p:nvSpPr>
        <p:spPr>
          <a:xfrm>
            <a:off x="701040" y="5099973"/>
            <a:ext cx="10789920" cy="1200329"/>
          </a:xfrm>
          <a:prstGeom prst="rect">
            <a:avLst/>
          </a:prstGeom>
          <a:noFill/>
        </p:spPr>
        <p:txBody>
          <a:bodyPr wrap="square" rtlCol="0">
            <a:spAutoFit/>
          </a:bodyPr>
          <a:lstStyle/>
          <a:p>
            <a:pPr algn="ctr"/>
            <a:r>
              <a:rPr lang="en-US" sz="2400" dirty="0">
                <a:solidFill>
                  <a:schemeClr val="bg1"/>
                </a:solidFill>
                <a:latin typeface="Bahnschrift SemiLight Condensed" panose="020B0502040204020203" pitchFamily="34" charset="0"/>
              </a:rPr>
              <a:t>For greater security, all Tor traffic passes through at least three relays before it reaches its destination. The first two relays are middle relays which receive traffic and pass it along to another relay. An exit relay is the final relay that Tor traffic passes through before it reaches its destination.</a:t>
            </a:r>
          </a:p>
        </p:txBody>
      </p:sp>
    </p:spTree>
    <p:extLst>
      <p:ext uri="{BB962C8B-B14F-4D97-AF65-F5344CB8AC3E}">
        <p14:creationId xmlns:p14="http://schemas.microsoft.com/office/powerpoint/2010/main" val="35935773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1500" fill="hold"/>
                                        <p:tgtEl>
                                          <p:spTgt spid="4">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5366984-8AA4-4A85-BBA3-B22782E32779}"/>
              </a:ext>
            </a:extLst>
          </p:cNvPr>
          <p:cNvSpPr/>
          <p:nvPr/>
        </p:nvSpPr>
        <p:spPr>
          <a:xfrm>
            <a:off x="2626140" y="1607558"/>
            <a:ext cx="6939720" cy="954107"/>
          </a:xfrm>
          <a:prstGeom prst="rect">
            <a:avLst/>
          </a:prstGeom>
        </p:spPr>
        <p:txBody>
          <a:bodyPr wrap="none">
            <a:spAutoFit/>
          </a:bodyPr>
          <a:lstStyle/>
          <a:p>
            <a:r>
              <a:rPr lang="en-US" sz="2800" dirty="0">
                <a:solidFill>
                  <a:schemeClr val="bg1"/>
                </a:solidFill>
                <a:latin typeface="Bookman Old Style" panose="02050604050505020204" pitchFamily="18" charset="0"/>
              </a:rPr>
              <a:t>ADVANTAGES AND DISADVANTAGES</a:t>
            </a:r>
          </a:p>
          <a:p>
            <a:pPr algn="ctr"/>
            <a:r>
              <a:rPr lang="en-US" sz="2800" dirty="0">
                <a:solidFill>
                  <a:schemeClr val="bg1"/>
                </a:solidFill>
                <a:latin typeface="Bookman Old Style" panose="02050604050505020204" pitchFamily="18" charset="0"/>
              </a:rPr>
              <a:t>OF THE DARK WEB?</a:t>
            </a:r>
          </a:p>
        </p:txBody>
      </p:sp>
      <p:cxnSp>
        <p:nvCxnSpPr>
          <p:cNvPr id="3" name="Straight Connector 2">
            <a:extLst>
              <a:ext uri="{FF2B5EF4-FFF2-40B4-BE49-F238E27FC236}">
                <a16:creationId xmlns:a16="http://schemas.microsoft.com/office/drawing/2014/main" xmlns="" id="{BD4F8160-0DD4-450E-9446-9352DFF05405}"/>
              </a:ext>
            </a:extLst>
          </p:cNvPr>
          <p:cNvCxnSpPr>
            <a:cxnSpLocks/>
          </p:cNvCxnSpPr>
          <p:nvPr/>
        </p:nvCxnSpPr>
        <p:spPr>
          <a:xfrm>
            <a:off x="873901" y="2658011"/>
            <a:ext cx="10444198" cy="0"/>
          </a:xfrm>
          <a:prstGeom prst="line">
            <a:avLst/>
          </a:prstGeom>
          <a:ln w="38100"/>
          <a:effectLst>
            <a:glow rad="63500">
              <a:schemeClr val="accent1">
                <a:satMod val="175000"/>
                <a:alpha val="40000"/>
              </a:schemeClr>
            </a:glow>
          </a:effectLst>
        </p:spPr>
        <p:style>
          <a:lnRef idx="3">
            <a:schemeClr val="accent3"/>
          </a:lnRef>
          <a:fillRef idx="0">
            <a:schemeClr val="accent3"/>
          </a:fillRef>
          <a:effectRef idx="2">
            <a:schemeClr val="accent3"/>
          </a:effectRef>
          <a:fontRef idx="minor">
            <a:schemeClr val="tx1"/>
          </a:fontRef>
        </p:style>
      </p:cxnSp>
      <p:pic>
        <p:nvPicPr>
          <p:cNvPr id="1028" name="Picture 4" descr="What are the Advantages / Disadvantages of Mechanical Seals? - Leak-Pack">
            <a:extLst>
              <a:ext uri="{FF2B5EF4-FFF2-40B4-BE49-F238E27FC236}">
                <a16:creationId xmlns:a16="http://schemas.microsoft.com/office/drawing/2014/main" xmlns="" id="{B943483A-FF16-49EC-90EC-CF4015E58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3521" y="3429000"/>
            <a:ext cx="5384957" cy="2396865"/>
          </a:xfrm>
          <a:prstGeom prst="roundRect">
            <a:avLst>
              <a:gd name="adj" fmla="val 8594"/>
            </a:avLst>
          </a:prstGeom>
          <a:solidFill>
            <a:srgbClr val="FFFFFF">
              <a:shade val="85000"/>
            </a:srgbClr>
          </a:solidFill>
          <a:ln>
            <a:noFill/>
          </a:ln>
          <a:effectLst>
            <a:innerShdw blurRad="63500" dist="50800" dir="5400000">
              <a:prstClr val="black">
                <a:alpha val="50000"/>
              </a:prstClr>
            </a:innerShdw>
            <a:reflection blurRad="12700" stA="38000" endPos="28000" dist="5000" dir="5400000" sy="-100000" algn="bl" rotWithShape="0"/>
          </a:effectLst>
          <a:extLst/>
        </p:spPr>
      </p:pic>
    </p:spTree>
    <p:extLst>
      <p:ext uri="{BB962C8B-B14F-4D97-AF65-F5344CB8AC3E}">
        <p14:creationId xmlns:p14="http://schemas.microsoft.com/office/powerpoint/2010/main" val="7349385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028"/>
                                        </p:tgtEl>
                                        <p:attrNameLst>
                                          <p:attrName>r</p:attrName>
                                        </p:attrNameLst>
                                      </p:cBhvr>
                                    </p:animRot>
                                    <p:animRot by="-240000">
                                      <p:cBhvr>
                                        <p:cTn id="7" dur="200" fill="hold">
                                          <p:stCondLst>
                                            <p:cond delay="200"/>
                                          </p:stCondLst>
                                        </p:cTn>
                                        <p:tgtEl>
                                          <p:spTgt spid="1028"/>
                                        </p:tgtEl>
                                        <p:attrNameLst>
                                          <p:attrName>r</p:attrName>
                                        </p:attrNameLst>
                                      </p:cBhvr>
                                    </p:animRot>
                                    <p:animRot by="240000">
                                      <p:cBhvr>
                                        <p:cTn id="8" dur="200" fill="hold">
                                          <p:stCondLst>
                                            <p:cond delay="400"/>
                                          </p:stCondLst>
                                        </p:cTn>
                                        <p:tgtEl>
                                          <p:spTgt spid="1028"/>
                                        </p:tgtEl>
                                        <p:attrNameLst>
                                          <p:attrName>r</p:attrName>
                                        </p:attrNameLst>
                                      </p:cBhvr>
                                    </p:animRot>
                                    <p:animRot by="-240000">
                                      <p:cBhvr>
                                        <p:cTn id="9" dur="200" fill="hold">
                                          <p:stCondLst>
                                            <p:cond delay="600"/>
                                          </p:stCondLst>
                                        </p:cTn>
                                        <p:tgtEl>
                                          <p:spTgt spid="1028"/>
                                        </p:tgtEl>
                                        <p:attrNameLst>
                                          <p:attrName>r</p:attrName>
                                        </p:attrNameLst>
                                      </p:cBhvr>
                                    </p:animRot>
                                    <p:animRot by="120000">
                                      <p:cBhvr>
                                        <p:cTn id="10"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DE5F3A4-677A-4D7C-8509-D4577E1044CC}"/>
              </a:ext>
            </a:extLst>
          </p:cNvPr>
          <p:cNvSpPr txBox="1"/>
          <p:nvPr/>
        </p:nvSpPr>
        <p:spPr>
          <a:xfrm>
            <a:off x="2639568" y="2343508"/>
            <a:ext cx="6912864" cy="3416320"/>
          </a:xfrm>
          <a:prstGeom prst="rect">
            <a:avLst/>
          </a:prstGeom>
          <a:noFill/>
        </p:spPr>
        <p:txBody>
          <a:bodyPr wrap="square" rtlCol="0">
            <a:spAutoFit/>
          </a:bodyPr>
          <a:lstStyle/>
          <a:p>
            <a:pPr marL="342900" indent="-342900" algn="ctr">
              <a:buFont typeface="Arial" panose="020B0604020202020204" pitchFamily="34" charset="0"/>
              <a:buChar char="•"/>
            </a:pPr>
            <a:r>
              <a:rPr lang="en-US" sz="2400" dirty="0">
                <a:solidFill>
                  <a:schemeClr val="bg1"/>
                </a:solidFill>
                <a:latin typeface="Bahnschrift SemiLight Condensed" panose="020B0502040204020203" pitchFamily="34" charset="0"/>
              </a:rPr>
              <a:t>The dark web helps people to maintain privacy and freely express their views.</a:t>
            </a:r>
          </a:p>
          <a:p>
            <a:pPr marL="342900" indent="-342900" algn="ctr">
              <a:buFont typeface="Arial" panose="020B0604020202020204" pitchFamily="34" charset="0"/>
              <a:buChar char="•"/>
            </a:pPr>
            <a:r>
              <a:rPr lang="en-US" sz="2400" dirty="0">
                <a:solidFill>
                  <a:schemeClr val="bg1"/>
                </a:solidFill>
                <a:latin typeface="Bahnschrift SemiLight Condensed" panose="020B0502040204020203" pitchFamily="34" charset="0"/>
              </a:rPr>
              <a:t>Privacy is essential for many innocent people terrorized by stalkers and other criminals.</a:t>
            </a:r>
          </a:p>
          <a:p>
            <a:pPr marL="342900" indent="-342900" algn="ctr">
              <a:buFont typeface="Arial" panose="020B0604020202020204" pitchFamily="34" charset="0"/>
              <a:buChar char="•"/>
            </a:pPr>
            <a:r>
              <a:rPr lang="en-US" sz="2400" dirty="0">
                <a:solidFill>
                  <a:schemeClr val="bg1"/>
                </a:solidFill>
                <a:latin typeface="Bahnschrift SemiLight Condensed" panose="020B0502040204020203" pitchFamily="34" charset="0"/>
              </a:rPr>
              <a:t>The increasing tendency of potential employers to track posts on social media can also make it difficult to engage in honest discussions publicly.</a:t>
            </a:r>
          </a:p>
          <a:p>
            <a:pPr marL="342900" indent="-342900" algn="ctr">
              <a:buFont typeface="Arial" panose="020B0604020202020204" pitchFamily="34" charset="0"/>
              <a:buChar char="•"/>
            </a:pPr>
            <a:r>
              <a:rPr lang="en-US" sz="2400" dirty="0">
                <a:solidFill>
                  <a:schemeClr val="bg1"/>
                </a:solidFill>
                <a:latin typeface="Bahnschrift SemiLight Condensed" panose="020B0502040204020203" pitchFamily="34" charset="0"/>
              </a:rPr>
              <a:t>Finally, the popularity of the dark web with criminals makes it a perfect way for undercover police officers to communicate.</a:t>
            </a:r>
          </a:p>
        </p:txBody>
      </p:sp>
      <p:grpSp>
        <p:nvGrpSpPr>
          <p:cNvPr id="7" name="Group 6">
            <a:extLst>
              <a:ext uri="{FF2B5EF4-FFF2-40B4-BE49-F238E27FC236}">
                <a16:creationId xmlns:a16="http://schemas.microsoft.com/office/drawing/2014/main" xmlns="" id="{BA69BADF-11B3-4CB3-8AAA-F0CBBC4CB7C2}"/>
              </a:ext>
            </a:extLst>
          </p:cNvPr>
          <p:cNvGrpSpPr/>
          <p:nvPr/>
        </p:nvGrpSpPr>
        <p:grpSpPr>
          <a:xfrm>
            <a:off x="3116935" y="838952"/>
            <a:ext cx="5900534" cy="923330"/>
            <a:chOff x="3261360" y="857240"/>
            <a:chExt cx="5900534" cy="923330"/>
          </a:xfrm>
        </p:grpSpPr>
        <p:sp>
          <p:nvSpPr>
            <p:cNvPr id="6" name="TextBox 5">
              <a:extLst>
                <a:ext uri="{FF2B5EF4-FFF2-40B4-BE49-F238E27FC236}">
                  <a16:creationId xmlns:a16="http://schemas.microsoft.com/office/drawing/2014/main" xmlns="" id="{67E8DE42-068F-4505-BB98-36F7E602B177}"/>
                </a:ext>
              </a:extLst>
            </p:cNvPr>
            <p:cNvSpPr txBox="1"/>
            <p:nvPr/>
          </p:nvSpPr>
          <p:spPr>
            <a:xfrm>
              <a:off x="3261360" y="857240"/>
              <a:ext cx="5669280" cy="923330"/>
            </a:xfrm>
            <a:prstGeom prst="rect">
              <a:avLst/>
            </a:prstGeom>
            <a:noFill/>
          </p:spPr>
          <p:txBody>
            <a:bodyPr wrap="square" rtlCol="0">
              <a:spAutoFit/>
            </a:bodyPr>
            <a:lstStyle/>
            <a:p>
              <a:r>
                <a:rPr lang="en-US" sz="5400" b="1" dirty="0">
                  <a:solidFill>
                    <a:schemeClr val="bg1"/>
                  </a:solidFill>
                  <a:latin typeface="Bookman Old Style" panose="02050604050505020204" pitchFamily="18" charset="0"/>
                </a:rPr>
                <a:t>ADVANTAGES</a:t>
              </a:r>
              <a:endParaRPr lang="en-US" sz="2800" b="1" dirty="0">
                <a:solidFill>
                  <a:schemeClr val="bg1"/>
                </a:solidFill>
                <a:latin typeface="Bookman Old Style" panose="02050604050505020204" pitchFamily="18" charset="0"/>
              </a:endParaRPr>
            </a:p>
          </p:txBody>
        </p:sp>
        <p:pic>
          <p:nvPicPr>
            <p:cNvPr id="2050" name="Picture 2" descr="Advantages and disadvantages of png 4 » PNG Image">
              <a:extLst>
                <a:ext uri="{FF2B5EF4-FFF2-40B4-BE49-F238E27FC236}">
                  <a16:creationId xmlns:a16="http://schemas.microsoft.com/office/drawing/2014/main" xmlns="" id="{9BABAF97-717E-4253-A024-5EE6A0F87DF5}"/>
                </a:ext>
              </a:extLst>
            </p:cNvPr>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8485633" y="1004212"/>
              <a:ext cx="676261" cy="62938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 name="Straight Connector 8">
            <a:extLst>
              <a:ext uri="{FF2B5EF4-FFF2-40B4-BE49-F238E27FC236}">
                <a16:creationId xmlns:a16="http://schemas.microsoft.com/office/drawing/2014/main" xmlns="" id="{5EF0B4CE-BB93-4D8D-A1D6-7BF05631BF8B}"/>
              </a:ext>
            </a:extLst>
          </p:cNvPr>
          <p:cNvCxnSpPr>
            <a:cxnSpLocks/>
          </p:cNvCxnSpPr>
          <p:nvPr/>
        </p:nvCxnSpPr>
        <p:spPr>
          <a:xfrm>
            <a:off x="764173" y="1917347"/>
            <a:ext cx="10444198" cy="0"/>
          </a:xfrm>
          <a:prstGeom prst="line">
            <a:avLst/>
          </a:prstGeom>
          <a:ln w="38100"/>
          <a:effectLst>
            <a:glow rad="63500">
              <a:schemeClr val="accent1">
                <a:satMod val="175000"/>
                <a:alpha val="40000"/>
              </a:schemeClr>
            </a:glo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6017111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DCA9C43D-B276-44DD-B0F1-C656051A4925}"/>
              </a:ext>
            </a:extLst>
          </p:cNvPr>
          <p:cNvGrpSpPr/>
          <p:nvPr/>
        </p:nvGrpSpPr>
        <p:grpSpPr>
          <a:xfrm>
            <a:off x="2520003" y="957441"/>
            <a:ext cx="7062910" cy="1754326"/>
            <a:chOff x="3654552" y="1051393"/>
            <a:chExt cx="5109827" cy="1754326"/>
          </a:xfrm>
        </p:grpSpPr>
        <p:pic>
          <p:nvPicPr>
            <p:cNvPr id="3074" name="Picture 2" descr="Advantage PNG - Competitive Advantage, Advantages And Disadvantages,  Advantage Icon, Unfair Advantage, Advantages Icon. - CleanPNG / KissPNG">
              <a:extLst>
                <a:ext uri="{FF2B5EF4-FFF2-40B4-BE49-F238E27FC236}">
                  <a16:creationId xmlns:a16="http://schemas.microsoft.com/office/drawing/2014/main" xmlns="" id="{52EA175C-4CD4-4EF6-B4BF-5C9204C97184}"/>
                </a:ext>
              </a:extLst>
            </p:cNvPr>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8246067" y="1218664"/>
              <a:ext cx="518312" cy="6059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19D44661-9198-4EB5-95D9-1EDA3756CFB9}"/>
                </a:ext>
              </a:extLst>
            </p:cNvPr>
            <p:cNvSpPr txBox="1"/>
            <p:nvPr/>
          </p:nvSpPr>
          <p:spPr>
            <a:xfrm>
              <a:off x="3654552" y="1051393"/>
              <a:ext cx="4882896" cy="1754326"/>
            </a:xfrm>
            <a:prstGeom prst="rect">
              <a:avLst/>
            </a:prstGeom>
            <a:noFill/>
          </p:spPr>
          <p:txBody>
            <a:bodyPr wrap="square" rtlCol="0">
              <a:spAutoFit/>
            </a:bodyPr>
            <a:lstStyle/>
            <a:p>
              <a:r>
                <a:rPr lang="en-US" sz="5400" dirty="0">
                  <a:solidFill>
                    <a:schemeClr val="bg1"/>
                  </a:solidFill>
                  <a:latin typeface="Bookman Old Style" panose="02050604050505020204" pitchFamily="18" charset="0"/>
                </a:rPr>
                <a:t>DISADVANTAGES</a:t>
              </a:r>
              <a:endParaRPr lang="en-US" dirty="0">
                <a:solidFill>
                  <a:schemeClr val="bg1"/>
                </a:solidFill>
                <a:latin typeface="Bookman Old Style" panose="02050604050505020204" pitchFamily="18" charset="0"/>
              </a:endParaRPr>
            </a:p>
          </p:txBody>
        </p:sp>
      </p:grpSp>
      <p:cxnSp>
        <p:nvCxnSpPr>
          <p:cNvPr id="5" name="Straight Connector 4">
            <a:extLst>
              <a:ext uri="{FF2B5EF4-FFF2-40B4-BE49-F238E27FC236}">
                <a16:creationId xmlns:a16="http://schemas.microsoft.com/office/drawing/2014/main" xmlns="" id="{8CDE28AD-D72B-472E-A2B6-A95102AC2629}"/>
              </a:ext>
            </a:extLst>
          </p:cNvPr>
          <p:cNvCxnSpPr>
            <a:cxnSpLocks/>
          </p:cNvCxnSpPr>
          <p:nvPr/>
        </p:nvCxnSpPr>
        <p:spPr>
          <a:xfrm>
            <a:off x="873901" y="2045363"/>
            <a:ext cx="10444198" cy="0"/>
          </a:xfrm>
          <a:prstGeom prst="line">
            <a:avLst/>
          </a:prstGeom>
          <a:ln w="38100"/>
          <a:effectLst>
            <a:glow rad="63500">
              <a:schemeClr val="accent1">
                <a:satMod val="175000"/>
                <a:alpha val="40000"/>
              </a:schemeClr>
            </a:glow>
          </a:effectLst>
        </p:spPr>
        <p:style>
          <a:lnRef idx="3">
            <a:schemeClr val="accent3"/>
          </a:lnRef>
          <a:fillRef idx="0">
            <a:schemeClr val="accent3"/>
          </a:fillRef>
          <a:effectRef idx="2">
            <a:schemeClr val="accent3"/>
          </a:effectRef>
          <a:fontRef idx="minor">
            <a:schemeClr val="tx1"/>
          </a:fontRef>
        </p:style>
      </p:cxnSp>
      <p:sp>
        <p:nvSpPr>
          <p:cNvPr id="4" name="TextBox 3">
            <a:extLst>
              <a:ext uri="{FF2B5EF4-FFF2-40B4-BE49-F238E27FC236}">
                <a16:creationId xmlns:a16="http://schemas.microsoft.com/office/drawing/2014/main" xmlns="" id="{1A508203-34AE-4CED-AC55-4A69311E9457}"/>
              </a:ext>
            </a:extLst>
          </p:cNvPr>
          <p:cNvSpPr txBox="1"/>
          <p:nvPr/>
        </p:nvSpPr>
        <p:spPr>
          <a:xfrm>
            <a:off x="1661160" y="2624328"/>
            <a:ext cx="8869680" cy="3785652"/>
          </a:xfrm>
          <a:prstGeom prst="rect">
            <a:avLst/>
          </a:prstGeom>
          <a:noFill/>
        </p:spPr>
        <p:txBody>
          <a:bodyPr wrap="square" rtlCol="0">
            <a:spAutoFit/>
          </a:bodyPr>
          <a:lstStyle/>
          <a:p>
            <a:pPr marL="342900" indent="-342900" algn="ctr">
              <a:buFont typeface="Arial" panose="020B0604020202020204" pitchFamily="34" charset="0"/>
              <a:buChar char="•"/>
            </a:pPr>
            <a:r>
              <a:rPr lang="en-US" sz="2400" dirty="0">
                <a:solidFill>
                  <a:schemeClr val="bg1"/>
                </a:solidFill>
              </a:rPr>
              <a:t>The dark web empowers ordinary people, but some people will inevitably abuse that power.</a:t>
            </a:r>
          </a:p>
          <a:p>
            <a:pPr marL="342900" indent="-342900" algn="ctr">
              <a:buFont typeface="Arial" panose="020B0604020202020204" pitchFamily="34" charset="0"/>
              <a:buChar char="•"/>
            </a:pPr>
            <a:r>
              <a:rPr lang="en-US" sz="2400" dirty="0">
                <a:solidFill>
                  <a:schemeClr val="bg1"/>
                </a:solidFill>
              </a:rPr>
              <a:t>The dark web can make it easier to commit some of the worst crimes. For example, the combination of the dark web and cryptocurrencies theoretically makes it much easier to hire someone to commit a murder.</a:t>
            </a:r>
          </a:p>
          <a:p>
            <a:pPr marL="342900" indent="-342900" algn="ctr">
              <a:buFont typeface="Arial" panose="020B0604020202020204" pitchFamily="34" charset="0"/>
              <a:buChar char="•"/>
            </a:pPr>
            <a:r>
              <a:rPr lang="en-US" sz="2400" dirty="0">
                <a:solidFill>
                  <a:schemeClr val="bg1"/>
                </a:solidFill>
              </a:rPr>
              <a:t>While the dark web promises privacy to its users, it can also be used to violate the privacy of others.</a:t>
            </a:r>
          </a:p>
          <a:p>
            <a:pPr marL="342900" indent="-342900" algn="ctr">
              <a:buFont typeface="Arial" panose="020B0604020202020204" pitchFamily="34" charset="0"/>
              <a:buChar char="•"/>
            </a:pPr>
            <a:r>
              <a:rPr lang="en-US" sz="2400" dirty="0">
                <a:solidFill>
                  <a:schemeClr val="bg1"/>
                </a:solidFill>
              </a:rPr>
              <a:t>Private photos, medical records, and financial information have all been stolen and shared on the dark web.</a:t>
            </a:r>
          </a:p>
        </p:txBody>
      </p:sp>
    </p:spTree>
    <p:extLst>
      <p:ext uri="{BB962C8B-B14F-4D97-AF65-F5344CB8AC3E}">
        <p14:creationId xmlns:p14="http://schemas.microsoft.com/office/powerpoint/2010/main" val="12831992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F7725C-C392-4808-8045-5E5B12AEB1E8}"/>
              </a:ext>
            </a:extLst>
          </p:cNvPr>
          <p:cNvSpPr txBox="1"/>
          <p:nvPr/>
        </p:nvSpPr>
        <p:spPr>
          <a:xfrm>
            <a:off x="1812801" y="1311432"/>
            <a:ext cx="8566397" cy="1077218"/>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SO, IS THE DARK WEB</a:t>
            </a:r>
          </a:p>
          <a:p>
            <a:pPr algn="ctr"/>
            <a:r>
              <a:rPr lang="en-US" sz="3200" dirty="0">
                <a:solidFill>
                  <a:schemeClr val="bg1"/>
                </a:solidFill>
                <a:latin typeface="Times New Roman" panose="02020603050405020304" pitchFamily="18" charset="0"/>
                <a:cs typeface="Times New Roman" panose="02020603050405020304" pitchFamily="18" charset="0"/>
              </a:rPr>
              <a:t>A GOOD PLACE OR A BAD PLACE?</a:t>
            </a:r>
          </a:p>
        </p:txBody>
      </p:sp>
      <p:cxnSp>
        <p:nvCxnSpPr>
          <p:cNvPr id="3" name="Straight Connector 2">
            <a:extLst>
              <a:ext uri="{FF2B5EF4-FFF2-40B4-BE49-F238E27FC236}">
                <a16:creationId xmlns:a16="http://schemas.microsoft.com/office/drawing/2014/main" xmlns="" id="{7D252070-06A1-4106-B592-3DE484B21619}"/>
              </a:ext>
            </a:extLst>
          </p:cNvPr>
          <p:cNvCxnSpPr>
            <a:cxnSpLocks/>
          </p:cNvCxnSpPr>
          <p:nvPr/>
        </p:nvCxnSpPr>
        <p:spPr>
          <a:xfrm>
            <a:off x="873901" y="2544126"/>
            <a:ext cx="10444198" cy="0"/>
          </a:xfrm>
          <a:prstGeom prst="line">
            <a:avLst/>
          </a:prstGeom>
          <a:ln w="38100"/>
          <a:effectLst>
            <a:glow rad="63500">
              <a:schemeClr val="accent1">
                <a:satMod val="175000"/>
                <a:alpha val="40000"/>
              </a:schemeClr>
            </a:glow>
          </a:effectLst>
        </p:spPr>
        <p:style>
          <a:lnRef idx="3">
            <a:schemeClr val="accent3"/>
          </a:lnRef>
          <a:fillRef idx="0">
            <a:schemeClr val="accent3"/>
          </a:fillRef>
          <a:effectRef idx="2">
            <a:schemeClr val="accent3"/>
          </a:effectRef>
          <a:fontRef idx="minor">
            <a:schemeClr val="tx1"/>
          </a:fontRef>
        </p:style>
      </p:cxnSp>
      <p:pic>
        <p:nvPicPr>
          <p:cNvPr id="1026" name="Picture 2" descr="Affordable User Testing Software | PlaybookUX">
            <a:extLst>
              <a:ext uri="{FF2B5EF4-FFF2-40B4-BE49-F238E27FC236}">
                <a16:creationId xmlns:a16="http://schemas.microsoft.com/office/drawing/2014/main" xmlns="" id="{A37447BC-800C-4E5D-9214-D3A0AF06DA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901" y="2855079"/>
            <a:ext cx="4958898" cy="36575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acker Hack Security - Free image on Pixabay">
            <a:extLst>
              <a:ext uri="{FF2B5EF4-FFF2-40B4-BE49-F238E27FC236}">
                <a16:creationId xmlns:a16="http://schemas.microsoft.com/office/drawing/2014/main" xmlns="" id="{84DB7907-D0F9-4B78-9461-883ABCC70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85" y="1573996"/>
            <a:ext cx="4013514" cy="567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6588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34"/>
                                        </p:tgtEl>
                                        <p:attrNameLst>
                                          <p:attrName>style.visibility</p:attrName>
                                        </p:attrNameLst>
                                      </p:cBhvr>
                                      <p:to>
                                        <p:strVal val="visible"/>
                                      </p:to>
                                    </p:set>
                                    <p:anim calcmode="lin" valueType="num">
                                      <p:cBhvr>
                                        <p:cTn id="15" dur="1000" fill="hold"/>
                                        <p:tgtEl>
                                          <p:spTgt spid="1034"/>
                                        </p:tgtEl>
                                        <p:attrNameLst>
                                          <p:attrName>ppt_w</p:attrName>
                                        </p:attrNameLst>
                                      </p:cBhvr>
                                      <p:tavLst>
                                        <p:tav tm="0">
                                          <p:val>
                                            <p:fltVal val="0"/>
                                          </p:val>
                                        </p:tav>
                                        <p:tav tm="100000">
                                          <p:val>
                                            <p:strVal val="#ppt_w"/>
                                          </p:val>
                                        </p:tav>
                                      </p:tavLst>
                                    </p:anim>
                                    <p:anim calcmode="lin" valueType="num">
                                      <p:cBhvr>
                                        <p:cTn id="16" dur="1000" fill="hold"/>
                                        <p:tgtEl>
                                          <p:spTgt spid="1034"/>
                                        </p:tgtEl>
                                        <p:attrNameLst>
                                          <p:attrName>ppt_h</p:attrName>
                                        </p:attrNameLst>
                                      </p:cBhvr>
                                      <p:tavLst>
                                        <p:tav tm="0">
                                          <p:val>
                                            <p:fltVal val="0"/>
                                          </p:val>
                                        </p:tav>
                                        <p:tav tm="100000">
                                          <p:val>
                                            <p:strVal val="#ppt_h"/>
                                          </p:val>
                                        </p:tav>
                                      </p:tavLst>
                                    </p:anim>
                                    <p:anim calcmode="lin" valueType="num">
                                      <p:cBhvr>
                                        <p:cTn id="17" dur="1000" fill="hold"/>
                                        <p:tgtEl>
                                          <p:spTgt spid="1034"/>
                                        </p:tgtEl>
                                        <p:attrNameLst>
                                          <p:attrName>style.rotation</p:attrName>
                                        </p:attrNameLst>
                                      </p:cBhvr>
                                      <p:tavLst>
                                        <p:tav tm="0">
                                          <p:val>
                                            <p:fltVal val="90"/>
                                          </p:val>
                                        </p:tav>
                                        <p:tav tm="100000">
                                          <p:val>
                                            <p:fltVal val="0"/>
                                          </p:val>
                                        </p:tav>
                                      </p:tavLst>
                                    </p:anim>
                                    <p:animEffect transition="in" filter="fade">
                                      <p:cBhvr>
                                        <p:cTn id="18" dur="1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57EAF853-7154-4A31-9E98-969622D59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84"/>
            <a:ext cx="5029200" cy="6419850"/>
          </a:xfrm>
          <a:prstGeom prst="rect">
            <a:avLst/>
          </a:prstGeom>
        </p:spPr>
      </p:pic>
      <p:pic>
        <p:nvPicPr>
          <p:cNvPr id="4" name="Picture 3">
            <a:extLst>
              <a:ext uri="{FF2B5EF4-FFF2-40B4-BE49-F238E27FC236}">
                <a16:creationId xmlns:a16="http://schemas.microsoft.com/office/drawing/2014/main" xmlns="" id="{9881E042-4295-4272-AD32-453735B190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6757" y="2680926"/>
            <a:ext cx="6835260" cy="4103922"/>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373320205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18337-3924-40C3-AE94-EEC09C57EBD9}"/>
              </a:ext>
            </a:extLst>
          </p:cNvPr>
          <p:cNvSpPr>
            <a:spLocks noGrp="1"/>
          </p:cNvSpPr>
          <p:nvPr>
            <p:ph type="title"/>
          </p:nvPr>
        </p:nvSpPr>
        <p:spPr>
          <a:xfrm>
            <a:off x="838200" y="1766093"/>
            <a:ext cx="10515600" cy="1325563"/>
          </a:xfrm>
        </p:spPr>
        <p:txBody>
          <a:bodyPr>
            <a:normAutofit/>
          </a:bodyPr>
          <a:lstStyle/>
          <a:p>
            <a:pPr algn="ctr"/>
            <a:r>
              <a:rPr lang="en-US" sz="5400" dirty="0">
                <a:ln w="0"/>
                <a:solidFill>
                  <a:schemeClr val="bg2"/>
                </a:solidFill>
                <a:effectLst>
                  <a:reflection blurRad="6350" stA="53000" endA="300" endPos="35500" dir="5400000" sy="-90000" algn="bl" rotWithShape="0"/>
                </a:effectLst>
                <a:latin typeface="Cambria" panose="02040503050406030204" pitchFamily="18" charset="0"/>
                <a:ea typeface="Cambria" panose="02040503050406030204" pitchFamily="18" charset="0"/>
              </a:rPr>
              <a:t>WHAT IS THE DARK WEB?</a:t>
            </a:r>
          </a:p>
        </p:txBody>
      </p:sp>
      <p:sp>
        <p:nvSpPr>
          <p:cNvPr id="12" name="TextBox 11">
            <a:extLst>
              <a:ext uri="{FF2B5EF4-FFF2-40B4-BE49-F238E27FC236}">
                <a16:creationId xmlns:a16="http://schemas.microsoft.com/office/drawing/2014/main" xmlns="" id="{7D9FAA4A-1E5D-4AED-989B-6618DABF3DC0}"/>
              </a:ext>
            </a:extLst>
          </p:cNvPr>
          <p:cNvSpPr txBox="1"/>
          <p:nvPr/>
        </p:nvSpPr>
        <p:spPr>
          <a:xfrm>
            <a:off x="2052638" y="3429000"/>
            <a:ext cx="8086724" cy="1200329"/>
          </a:xfrm>
          <a:prstGeom prst="rect">
            <a:avLst/>
          </a:prstGeom>
          <a:noFill/>
        </p:spPr>
        <p:txBody>
          <a:bodyPr wrap="square" rtlCol="0">
            <a:spAutoFit/>
          </a:bodyPr>
          <a:lstStyle/>
          <a:p>
            <a:pPr algn="ctr"/>
            <a:r>
              <a:rPr lang="en-US" sz="2400" dirty="0">
                <a:solidFill>
                  <a:schemeClr val="bg1"/>
                </a:solidFill>
                <a:latin typeface="Bahnschrift Condensed" panose="020B0502040204020203" pitchFamily="34" charset="0"/>
              </a:rPr>
              <a:t>The Dark Web is the part of the World Wide Web that is only accessible by means of special software, allowing users and website operators to remain anonymous or untraceable.</a:t>
            </a:r>
          </a:p>
        </p:txBody>
      </p:sp>
      <p:cxnSp>
        <p:nvCxnSpPr>
          <p:cNvPr id="17" name="Straight Connector 16">
            <a:extLst>
              <a:ext uri="{FF2B5EF4-FFF2-40B4-BE49-F238E27FC236}">
                <a16:creationId xmlns:a16="http://schemas.microsoft.com/office/drawing/2014/main" xmlns="" id="{FCF9433E-FDAC-4CCB-85C9-96D9CB2FCCE8}"/>
              </a:ext>
            </a:extLst>
          </p:cNvPr>
          <p:cNvCxnSpPr/>
          <p:nvPr/>
        </p:nvCxnSpPr>
        <p:spPr>
          <a:xfrm>
            <a:off x="1409700" y="3091656"/>
            <a:ext cx="9144000" cy="0"/>
          </a:xfrm>
          <a:prstGeom prst="line">
            <a:avLst/>
          </a:prstGeom>
          <a:ln w="38100">
            <a:solidFill>
              <a:schemeClr val="bg1"/>
            </a:solidFill>
          </a:ln>
          <a:effectLst>
            <a:glow rad="228600">
              <a:schemeClr val="accent1">
                <a:satMod val="175000"/>
                <a:alpha val="40000"/>
              </a:schemeClr>
            </a:glo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397947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BC4CAC6D-9862-490A-A753-47310464E478}"/>
              </a:ext>
            </a:extLst>
          </p:cNvPr>
          <p:cNvGrpSpPr/>
          <p:nvPr/>
        </p:nvGrpSpPr>
        <p:grpSpPr>
          <a:xfrm>
            <a:off x="909636" y="633413"/>
            <a:ext cx="10563226" cy="5591174"/>
            <a:chOff x="909636" y="633413"/>
            <a:chExt cx="10563226" cy="5591174"/>
          </a:xfrm>
        </p:grpSpPr>
        <p:pic>
          <p:nvPicPr>
            <p:cNvPr id="4" name="Picture 3">
              <a:extLst>
                <a:ext uri="{FF2B5EF4-FFF2-40B4-BE49-F238E27FC236}">
                  <a16:creationId xmlns:a16="http://schemas.microsoft.com/office/drawing/2014/main" xmlns="" id="{39E7C371-EAAD-47EF-89D9-0713D0F75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36" y="633413"/>
              <a:ext cx="10563226" cy="5591174"/>
            </a:xfrm>
            <a:prstGeom prst="rect">
              <a:avLst/>
            </a:prstGeom>
            <a:ln>
              <a:noFill/>
            </a:ln>
            <a:effectLst>
              <a:glow rad="228600">
                <a:schemeClr val="accent5">
                  <a:satMod val="175000"/>
                  <a:alpha val="40000"/>
                </a:schemeClr>
              </a:glow>
              <a:softEdge rad="112500"/>
            </a:effectLst>
          </p:spPr>
        </p:pic>
        <p:pic>
          <p:nvPicPr>
            <p:cNvPr id="6" name="Picture 5">
              <a:extLst>
                <a:ext uri="{FF2B5EF4-FFF2-40B4-BE49-F238E27FC236}">
                  <a16:creationId xmlns:a16="http://schemas.microsoft.com/office/drawing/2014/main" xmlns="" id="{B2BDE85F-811D-4E46-B217-BF395FD1479F}"/>
                </a:ext>
              </a:extLst>
            </p:cNvPr>
            <p:cNvPicPr>
              <a:picLocks noChangeAspect="1"/>
            </p:cNvPicPr>
            <p:nvPr/>
          </p:nvPicPr>
          <p:blipFill rotWithShape="1">
            <a:blip r:embed="rId2">
              <a:extLst>
                <a:ext uri="{28A0092B-C50C-407E-A947-70E740481C1C}">
                  <a14:useLocalDpi xmlns:a14="http://schemas.microsoft.com/office/drawing/2010/main" val="0"/>
                </a:ext>
              </a:extLst>
            </a:blip>
            <a:srcRect l="71193" t="76157"/>
            <a:stretch/>
          </p:blipFill>
          <p:spPr>
            <a:xfrm>
              <a:off x="4286249" y="4448174"/>
              <a:ext cx="3810001" cy="981075"/>
            </a:xfrm>
            <a:prstGeom prst="rect">
              <a:avLst/>
            </a:prstGeom>
          </p:spPr>
        </p:pic>
      </p:grpSp>
      <p:sp>
        <p:nvSpPr>
          <p:cNvPr id="2" name="TextBox 1">
            <a:extLst>
              <a:ext uri="{FF2B5EF4-FFF2-40B4-BE49-F238E27FC236}">
                <a16:creationId xmlns:a16="http://schemas.microsoft.com/office/drawing/2014/main" xmlns="" id="{6A268C3B-04F2-4448-8E40-793A662483FF}"/>
              </a:ext>
            </a:extLst>
          </p:cNvPr>
          <p:cNvSpPr txBox="1"/>
          <p:nvPr/>
        </p:nvSpPr>
        <p:spPr>
          <a:xfrm>
            <a:off x="1931193" y="1293865"/>
            <a:ext cx="8329614" cy="4524315"/>
          </a:xfrm>
          <a:prstGeom prst="rect">
            <a:avLst/>
          </a:prstGeom>
          <a:noFill/>
          <a:ln>
            <a:noFill/>
          </a:ln>
        </p:spPr>
        <p:txBody>
          <a:bodyPr wrap="square" rtlCol="0">
            <a:spAutoFit/>
          </a:bodyPr>
          <a:lstStyle/>
          <a:p>
            <a:pPr algn="ctr"/>
            <a:r>
              <a:rPr lang="en-US" sz="2400" dirty="0">
                <a:solidFill>
                  <a:schemeClr val="bg1"/>
                </a:solidFill>
                <a:latin typeface="Bahnschrift Condensed" panose="020B0502040204020203" pitchFamily="34" charset="0"/>
              </a:rPr>
              <a:t>The dark web is a component of the deep web that describes the wider breadth of content that does not appear through regular Internet browsing activities. </a:t>
            </a:r>
          </a:p>
          <a:p>
            <a:pPr algn="ctr"/>
            <a:endParaRPr lang="en-US" sz="2400" dirty="0">
              <a:solidFill>
                <a:schemeClr val="bg1"/>
              </a:solidFill>
              <a:latin typeface="Bahnschrift Condensed" panose="020B0502040204020203" pitchFamily="34" charset="0"/>
            </a:endParaRPr>
          </a:p>
          <a:p>
            <a:pPr algn="ctr"/>
            <a:endParaRPr lang="en-US" sz="2400" dirty="0">
              <a:solidFill>
                <a:schemeClr val="bg1"/>
              </a:solidFill>
              <a:latin typeface="Bahnschrift Condensed" panose="020B0502040204020203" pitchFamily="34" charset="0"/>
            </a:endParaRPr>
          </a:p>
          <a:p>
            <a:pPr algn="ctr"/>
            <a:endParaRPr lang="en-US" sz="2400" dirty="0">
              <a:solidFill>
                <a:schemeClr val="bg1"/>
              </a:solidFill>
              <a:latin typeface="Bahnschrift Condensed" panose="020B0502040204020203" pitchFamily="34" charset="0"/>
            </a:endParaRPr>
          </a:p>
          <a:p>
            <a:pPr algn="ctr"/>
            <a:endParaRPr lang="en-US" sz="2400" dirty="0">
              <a:solidFill>
                <a:schemeClr val="bg1"/>
              </a:solidFill>
              <a:latin typeface="Bahnschrift Condensed" panose="020B0502040204020203" pitchFamily="34" charset="0"/>
            </a:endParaRPr>
          </a:p>
          <a:p>
            <a:pPr algn="ctr"/>
            <a:endParaRPr lang="en-US" sz="2400" dirty="0">
              <a:solidFill>
                <a:schemeClr val="bg1"/>
              </a:solidFill>
              <a:latin typeface="Bahnschrift Condensed" panose="020B0502040204020203" pitchFamily="34" charset="0"/>
            </a:endParaRPr>
          </a:p>
          <a:p>
            <a:pPr algn="ctr"/>
            <a:endParaRPr lang="en-US" sz="2400" dirty="0">
              <a:solidFill>
                <a:schemeClr val="bg1"/>
              </a:solidFill>
              <a:latin typeface="Bahnschrift Condensed" panose="020B0502040204020203" pitchFamily="34" charset="0"/>
            </a:endParaRPr>
          </a:p>
          <a:p>
            <a:pPr algn="ctr"/>
            <a:endParaRPr lang="en-US" sz="2400" dirty="0">
              <a:solidFill>
                <a:schemeClr val="bg1"/>
              </a:solidFill>
              <a:latin typeface="Bahnschrift Condensed" panose="020B0502040204020203" pitchFamily="34" charset="0"/>
            </a:endParaRPr>
          </a:p>
          <a:p>
            <a:pPr algn="ctr"/>
            <a:r>
              <a:rPr lang="en-US" sz="2400" dirty="0">
                <a:solidFill>
                  <a:schemeClr val="bg1"/>
                </a:solidFill>
                <a:latin typeface="Bahnschrift Condensed" panose="020B0502040204020203" pitchFamily="34" charset="0"/>
              </a:rPr>
              <a:t>The dark web refers to encrypted online content that is not indexed by conventional search engines. Sometimes, the dark web is also called the darknet.</a:t>
            </a:r>
          </a:p>
        </p:txBody>
      </p:sp>
      <p:pic>
        <p:nvPicPr>
          <p:cNvPr id="8" name="Picture 7">
            <a:extLst>
              <a:ext uri="{FF2B5EF4-FFF2-40B4-BE49-F238E27FC236}">
                <a16:creationId xmlns:a16="http://schemas.microsoft.com/office/drawing/2014/main" xmlns="" id="{BDFAAD5B-EF41-4790-B1CF-661628FA6676}"/>
              </a:ext>
            </a:extLst>
          </p:cNvPr>
          <p:cNvPicPr>
            <a:picLocks noChangeAspect="1"/>
          </p:cNvPicPr>
          <p:nvPr/>
        </p:nvPicPr>
        <p:blipFill rotWithShape="1">
          <a:blip r:embed="rId3">
            <a:extLst>
              <a:ext uri="{28A0092B-C50C-407E-A947-70E740481C1C}">
                <a14:useLocalDpi xmlns:a14="http://schemas.microsoft.com/office/drawing/2010/main" val="0"/>
              </a:ext>
            </a:extLst>
          </a:blip>
          <a:srcRect t="32461" r="5010" b="33269"/>
          <a:stretch/>
        </p:blipFill>
        <p:spPr>
          <a:xfrm>
            <a:off x="3501806" y="2409826"/>
            <a:ext cx="5378885" cy="203834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1757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BE45DDE-0CE2-4B45-AAA6-ADE271DD0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60" y="483840"/>
            <a:ext cx="10471679" cy="5890320"/>
          </a:xfrm>
          <a:effectLst>
            <a:glow rad="571500">
              <a:schemeClr val="accent1"/>
            </a:glow>
          </a:effectLst>
        </p:spPr>
      </p:pic>
    </p:spTree>
    <p:extLst>
      <p:ext uri="{BB962C8B-B14F-4D97-AF65-F5344CB8AC3E}">
        <p14:creationId xmlns:p14="http://schemas.microsoft.com/office/powerpoint/2010/main" val="318690539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029618-2AB8-4AEC-82F7-C5ECE66668AE}"/>
              </a:ext>
            </a:extLst>
          </p:cNvPr>
          <p:cNvSpPr/>
          <p:nvPr/>
        </p:nvSpPr>
        <p:spPr>
          <a:xfrm>
            <a:off x="1878657" y="1233945"/>
            <a:ext cx="8434681" cy="923330"/>
          </a:xfrm>
          <a:prstGeom prst="rect">
            <a:avLst/>
          </a:prstGeom>
        </p:spPr>
        <p:txBody>
          <a:bodyPr wrap="none">
            <a:spAutoFit/>
          </a:bodyPr>
          <a:lstStyle/>
          <a:p>
            <a:r>
              <a:rPr lang="en-US" sz="5400" dirty="0">
                <a:solidFill>
                  <a:schemeClr val="bg1"/>
                </a:solidFill>
                <a:latin typeface="Cambria" panose="02040503050406030204" pitchFamily="18" charset="0"/>
                <a:ea typeface="Cambria" panose="02040503050406030204" pitchFamily="18" charset="0"/>
              </a:rPr>
              <a:t>Understanding</a:t>
            </a:r>
            <a:r>
              <a:rPr lang="en-US" sz="4800" dirty="0">
                <a:solidFill>
                  <a:schemeClr val="bg1"/>
                </a:solidFill>
                <a:latin typeface="Cambria" panose="02040503050406030204" pitchFamily="18" charset="0"/>
                <a:ea typeface="Cambria" panose="02040503050406030204" pitchFamily="18" charset="0"/>
              </a:rPr>
              <a:t> the Dark Web </a:t>
            </a:r>
          </a:p>
        </p:txBody>
      </p:sp>
      <p:cxnSp>
        <p:nvCxnSpPr>
          <p:cNvPr id="4" name="Straight Connector 3">
            <a:extLst>
              <a:ext uri="{FF2B5EF4-FFF2-40B4-BE49-F238E27FC236}">
                <a16:creationId xmlns:a16="http://schemas.microsoft.com/office/drawing/2014/main" xmlns="" id="{D80FF51B-6E5C-4CEC-8A5A-1AC28FFBCD01}"/>
              </a:ext>
            </a:extLst>
          </p:cNvPr>
          <p:cNvCxnSpPr/>
          <p:nvPr/>
        </p:nvCxnSpPr>
        <p:spPr>
          <a:xfrm>
            <a:off x="991786" y="2192787"/>
            <a:ext cx="10022890" cy="0"/>
          </a:xfrm>
          <a:prstGeom prst="line">
            <a:avLst/>
          </a:prstGeom>
          <a:ln w="38100">
            <a:solidFill>
              <a:schemeClr val="bg1"/>
            </a:solidFill>
          </a:ln>
          <a:effectLst>
            <a:glow rad="63500">
              <a:schemeClr val="accent1">
                <a:satMod val="175000"/>
                <a:alpha val="40000"/>
              </a:schemeClr>
            </a:glow>
          </a:effectLst>
        </p:spPr>
        <p:style>
          <a:lnRef idx="3">
            <a:schemeClr val="accent3"/>
          </a:lnRef>
          <a:fillRef idx="0">
            <a:schemeClr val="accent3"/>
          </a:fillRef>
          <a:effectRef idx="2">
            <a:schemeClr val="accent3"/>
          </a:effectRef>
          <a:fontRef idx="minor">
            <a:schemeClr val="tx1"/>
          </a:fontRef>
        </p:style>
      </p:cxnSp>
      <p:sp>
        <p:nvSpPr>
          <p:cNvPr id="9" name="TextBox 8">
            <a:extLst>
              <a:ext uri="{FF2B5EF4-FFF2-40B4-BE49-F238E27FC236}">
                <a16:creationId xmlns:a16="http://schemas.microsoft.com/office/drawing/2014/main" xmlns="" id="{94A01F5C-10CE-4074-A301-8AA81D850667}"/>
              </a:ext>
            </a:extLst>
          </p:cNvPr>
          <p:cNvSpPr txBox="1"/>
          <p:nvPr/>
        </p:nvSpPr>
        <p:spPr>
          <a:xfrm>
            <a:off x="7111013" y="6161104"/>
            <a:ext cx="4891596" cy="584775"/>
          </a:xfrm>
          <a:prstGeom prst="rect">
            <a:avLst/>
          </a:prstGeom>
          <a:noFill/>
        </p:spPr>
        <p:txBody>
          <a:bodyPr wrap="square" rtlCol="0">
            <a:spAutoFit/>
          </a:bodyPr>
          <a:lstStyle/>
          <a:p>
            <a:pPr algn="ctr"/>
            <a:r>
              <a:rPr lang="en-US" sz="1600" dirty="0">
                <a:highlight>
                  <a:srgbClr val="FF0000"/>
                </a:highlight>
              </a:rPr>
              <a:t>(Note: The dark web is still very much a work in progress, and its full costs and benefits are not yet known.)</a:t>
            </a:r>
          </a:p>
        </p:txBody>
      </p:sp>
      <p:pic>
        <p:nvPicPr>
          <p:cNvPr id="11" name="Picture 10">
            <a:extLst>
              <a:ext uri="{FF2B5EF4-FFF2-40B4-BE49-F238E27FC236}">
                <a16:creationId xmlns:a16="http://schemas.microsoft.com/office/drawing/2014/main" xmlns="" id="{1F301CDA-30CB-4872-84F8-647657874FE1}"/>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2914103" y="2772858"/>
            <a:ext cx="6363788" cy="3181894"/>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41402946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AD763B9-A010-4A20-B4B5-8DBD49C9F43A}"/>
              </a:ext>
            </a:extLst>
          </p:cNvPr>
          <p:cNvSpPr/>
          <p:nvPr/>
        </p:nvSpPr>
        <p:spPr>
          <a:xfrm>
            <a:off x="2494787" y="3571269"/>
            <a:ext cx="7202424" cy="2308324"/>
          </a:xfrm>
          <a:prstGeom prst="rect">
            <a:avLst/>
          </a:prstGeom>
        </p:spPr>
        <p:txBody>
          <a:bodyPr wrap="square">
            <a:spAutoFit/>
          </a:bodyPr>
          <a:lstStyle/>
          <a:p>
            <a:pPr algn="ctr"/>
            <a:r>
              <a:rPr lang="en-US" sz="2400" dirty="0">
                <a:solidFill>
                  <a:schemeClr val="bg1"/>
                </a:solidFill>
                <a:latin typeface="Bahnschrift Condensed" panose="020B0502040204020203" pitchFamily="34" charset="0"/>
              </a:rPr>
              <a:t>As with the early Internet, the dark web has also gained a reputation as a haven for illegal activities. The dark web, like the web before it, is frequently blamed for horrible crimes, such as child abuse and murder for hire. However, these crimes existed long before the Internet or the dark web. The dark web makes it harder to enforce both just and unjust laws</a:t>
            </a:r>
          </a:p>
        </p:txBody>
      </p:sp>
      <p:pic>
        <p:nvPicPr>
          <p:cNvPr id="4" name="Picture 3">
            <a:extLst>
              <a:ext uri="{FF2B5EF4-FFF2-40B4-BE49-F238E27FC236}">
                <a16:creationId xmlns:a16="http://schemas.microsoft.com/office/drawing/2014/main" xmlns="" id="{3C0D1792-AB00-45BE-9FBE-10BB2F139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531" y="593504"/>
            <a:ext cx="3458936" cy="26617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xmlns="" id="{3552BA2E-7EB9-4B3B-8FD1-DD5A5444A1D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03553" y="283249"/>
            <a:ext cx="11184893" cy="6291501"/>
          </a:xfrm>
          <a:prstGeom prst="rect">
            <a:avLst/>
          </a:prstGeom>
          <a:ln>
            <a:noFill/>
          </a:ln>
          <a:effectLst>
            <a:glow rad="228600">
              <a:schemeClr val="accent5">
                <a:satMod val="175000"/>
                <a:alpha val="40000"/>
              </a:schemeClr>
            </a:glow>
            <a:softEdge rad="112500"/>
          </a:effectLst>
        </p:spPr>
      </p:pic>
    </p:spTree>
    <p:extLst>
      <p:ext uri="{BB962C8B-B14F-4D97-AF65-F5344CB8AC3E}">
        <p14:creationId xmlns:p14="http://schemas.microsoft.com/office/powerpoint/2010/main" val="6934589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D5C80EA-BE8A-4793-8133-C38745F6144B}"/>
              </a:ext>
            </a:extLst>
          </p:cNvPr>
          <p:cNvSpPr txBox="1"/>
          <p:nvPr/>
        </p:nvSpPr>
        <p:spPr>
          <a:xfrm>
            <a:off x="2228088" y="4282904"/>
            <a:ext cx="7735824" cy="1938992"/>
          </a:xfrm>
          <a:prstGeom prst="rect">
            <a:avLst/>
          </a:prstGeom>
          <a:noFill/>
          <a:scene3d>
            <a:camera prst="orthographicFront"/>
            <a:lightRig rig="threePt" dir="t"/>
          </a:scene3d>
          <a:sp3d>
            <a:bevelT prst="convex"/>
          </a:sp3d>
        </p:spPr>
        <p:txBody>
          <a:bodyPr wrap="square" rtlCol="0">
            <a:spAutoFit/>
          </a:bodyPr>
          <a:lstStyle/>
          <a:p>
            <a:pPr algn="ctr"/>
            <a:r>
              <a:rPr lang="en-US" sz="2400" dirty="0">
                <a:latin typeface="Bahnschrift Condensed" panose="020B0502040204020203" pitchFamily="34" charset="0"/>
              </a:rPr>
              <a:t>. </a:t>
            </a:r>
            <a:r>
              <a:rPr lang="en-US" sz="2400" dirty="0">
                <a:solidFill>
                  <a:schemeClr val="bg1"/>
                </a:solidFill>
                <a:latin typeface="Bahnschrift Condensed" panose="020B0502040204020203" pitchFamily="34" charset="0"/>
              </a:rPr>
              <a:t>Many of these sites contain only information, with no ability to buy or sell anything. It is true that cryptocurrencies, such as Bitcoin and Monero, are often used for transactions on the dark web. However, one does not have to use the dark web to use cryptocurrencies.</a:t>
            </a:r>
          </a:p>
          <a:p>
            <a:pPr algn="ctr"/>
            <a:endParaRPr lang="en-US" sz="2400" dirty="0">
              <a:solidFill>
                <a:schemeClr val="bg1"/>
              </a:solidFill>
              <a:latin typeface="Bahnschrift Condensed" panose="020B0502040204020203" pitchFamily="34" charset="0"/>
            </a:endParaRPr>
          </a:p>
        </p:txBody>
      </p:sp>
      <p:pic>
        <p:nvPicPr>
          <p:cNvPr id="6" name="Picture 5">
            <a:extLst>
              <a:ext uri="{FF2B5EF4-FFF2-40B4-BE49-F238E27FC236}">
                <a16:creationId xmlns:a16="http://schemas.microsoft.com/office/drawing/2014/main" xmlns="" id="{2D9AAC14-0676-44CF-8CDF-05F5A4CFD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571" y="356616"/>
            <a:ext cx="5340858" cy="35605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893960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0A88F6F-033C-4409-8410-D870645B2A94}"/>
              </a:ext>
            </a:extLst>
          </p:cNvPr>
          <p:cNvSpPr/>
          <p:nvPr/>
        </p:nvSpPr>
        <p:spPr>
          <a:xfrm>
            <a:off x="3020568" y="3013501"/>
            <a:ext cx="6150864" cy="830997"/>
          </a:xfrm>
          <a:prstGeom prst="rect">
            <a:avLst/>
          </a:prstGeom>
          <a:effectLst>
            <a:glow rad="228600">
              <a:schemeClr val="accent3">
                <a:satMod val="175000"/>
                <a:alpha val="40000"/>
              </a:schemeClr>
            </a:glow>
          </a:effectLst>
        </p:spPr>
        <p:style>
          <a:lnRef idx="1">
            <a:schemeClr val="dk1"/>
          </a:lnRef>
          <a:fillRef idx="3">
            <a:schemeClr val="dk1"/>
          </a:fillRef>
          <a:effectRef idx="2">
            <a:schemeClr val="dk1"/>
          </a:effectRef>
          <a:fontRef idx="minor">
            <a:schemeClr val="lt1"/>
          </a:fontRef>
        </p:style>
        <p:txBody>
          <a:bodyPr wrap="square">
            <a:spAutoFit/>
          </a:bodyPr>
          <a:lstStyle/>
          <a:p>
            <a:pPr algn="ctr"/>
            <a:r>
              <a:rPr lang="en-US" sz="2400" dirty="0">
                <a:solidFill>
                  <a:schemeClr val="bg1"/>
                </a:solidFill>
                <a:latin typeface="Bahnschrift Condensed" panose="020B0502040204020203" pitchFamily="34" charset="0"/>
              </a:rPr>
              <a:t> The dark web contains everything requiring a login, such as online banking, pay sites, and file hosting services.</a:t>
            </a:r>
          </a:p>
        </p:txBody>
      </p:sp>
      <p:grpSp>
        <p:nvGrpSpPr>
          <p:cNvPr id="8" name="Group 7">
            <a:extLst>
              <a:ext uri="{FF2B5EF4-FFF2-40B4-BE49-F238E27FC236}">
                <a16:creationId xmlns:a16="http://schemas.microsoft.com/office/drawing/2014/main" xmlns="" id="{FDA2E84C-1C68-453D-8853-6CD2B7492E71}"/>
              </a:ext>
            </a:extLst>
          </p:cNvPr>
          <p:cNvGrpSpPr/>
          <p:nvPr/>
        </p:nvGrpSpPr>
        <p:grpSpPr>
          <a:xfrm>
            <a:off x="8001000" y="4162985"/>
            <a:ext cx="5403024" cy="2621863"/>
            <a:chOff x="322960" y="329022"/>
            <a:chExt cx="5491544" cy="2684705"/>
          </a:xfrm>
        </p:grpSpPr>
        <p:pic>
          <p:nvPicPr>
            <p:cNvPr id="6" name="Picture 5">
              <a:extLst>
                <a:ext uri="{FF2B5EF4-FFF2-40B4-BE49-F238E27FC236}">
                  <a16:creationId xmlns:a16="http://schemas.microsoft.com/office/drawing/2014/main" xmlns="" id="{10484D7A-6E85-407C-BBDF-229258BE2E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960" y="329022"/>
              <a:ext cx="3842640" cy="21614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TextBox 6">
              <a:extLst>
                <a:ext uri="{FF2B5EF4-FFF2-40B4-BE49-F238E27FC236}">
                  <a16:creationId xmlns:a16="http://schemas.microsoft.com/office/drawing/2014/main" xmlns="" id="{8924E1D5-AFC0-4746-9588-A26BD124909E}"/>
                </a:ext>
              </a:extLst>
            </p:cNvPr>
            <p:cNvSpPr txBox="1"/>
            <p:nvPr/>
          </p:nvSpPr>
          <p:spPr>
            <a:xfrm>
              <a:off x="322960" y="2490507"/>
              <a:ext cx="5491544" cy="523220"/>
            </a:xfrm>
            <a:prstGeom prst="rect">
              <a:avLst/>
            </a:prstGeom>
            <a:noFill/>
          </p:spPr>
          <p:txBody>
            <a:bodyPr wrap="square" rtlCol="0">
              <a:spAutoFit/>
            </a:bodyPr>
            <a:lstStyle/>
            <a:p>
              <a:r>
                <a:rPr lang="en-US" sz="2800" b="1" dirty="0">
                  <a:solidFill>
                    <a:schemeClr val="bg1"/>
                  </a:solidFill>
                  <a:highlight>
                    <a:srgbClr val="000000"/>
                  </a:highlight>
                  <a:latin typeface="MingLiU_HKSCS-ExtB" panose="02020500000000000000" pitchFamily="18" charset="-120"/>
                  <a:ea typeface="MingLiU_HKSCS-ExtB" panose="02020500000000000000" pitchFamily="18" charset="-120"/>
                </a:rPr>
                <a:t>WEB AND FILE HOSTING</a:t>
              </a:r>
            </a:p>
          </p:txBody>
        </p:sp>
      </p:grpSp>
      <p:grpSp>
        <p:nvGrpSpPr>
          <p:cNvPr id="10" name="Group 9">
            <a:extLst>
              <a:ext uri="{FF2B5EF4-FFF2-40B4-BE49-F238E27FC236}">
                <a16:creationId xmlns:a16="http://schemas.microsoft.com/office/drawing/2014/main" xmlns="" id="{0743536D-0BBC-46CC-8FCC-501A7B497FDE}"/>
              </a:ext>
            </a:extLst>
          </p:cNvPr>
          <p:cNvGrpSpPr/>
          <p:nvPr/>
        </p:nvGrpSpPr>
        <p:grpSpPr>
          <a:xfrm>
            <a:off x="173736" y="279258"/>
            <a:ext cx="4169664" cy="2415756"/>
            <a:chOff x="64008" y="206106"/>
            <a:chExt cx="4169664" cy="2415756"/>
          </a:xfrm>
        </p:grpSpPr>
        <p:pic>
          <p:nvPicPr>
            <p:cNvPr id="4" name="Picture 3">
              <a:extLst>
                <a:ext uri="{FF2B5EF4-FFF2-40B4-BE49-F238E27FC236}">
                  <a16:creationId xmlns:a16="http://schemas.microsoft.com/office/drawing/2014/main" xmlns="" id="{CC024C37-A10A-4583-B160-6EC9FF8BA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744" y="206106"/>
              <a:ext cx="3593592" cy="19495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TextBox 8">
              <a:extLst>
                <a:ext uri="{FF2B5EF4-FFF2-40B4-BE49-F238E27FC236}">
                  <a16:creationId xmlns:a16="http://schemas.microsoft.com/office/drawing/2014/main" xmlns="" id="{7E952660-AC10-4EFE-9CE9-8DE1704D2C49}"/>
                </a:ext>
              </a:extLst>
            </p:cNvPr>
            <p:cNvSpPr txBox="1"/>
            <p:nvPr/>
          </p:nvSpPr>
          <p:spPr>
            <a:xfrm>
              <a:off x="64008" y="2252530"/>
              <a:ext cx="4169664" cy="369332"/>
            </a:xfrm>
            <a:prstGeom prst="rect">
              <a:avLst/>
            </a:prstGeom>
            <a:noFill/>
          </p:spPr>
          <p:txBody>
            <a:bodyPr wrap="square" rtlCol="0">
              <a:spAutoFit/>
            </a:bodyPr>
            <a:lstStyle/>
            <a:p>
              <a:r>
                <a:rPr lang="en-US" dirty="0">
                  <a:solidFill>
                    <a:schemeClr val="bg1"/>
                  </a:solidFill>
                  <a:highlight>
                    <a:srgbClr val="000000"/>
                  </a:highlight>
                  <a:latin typeface="MingLiU_HKSCS-ExtB" panose="02020500000000000000" pitchFamily="18" charset="-120"/>
                  <a:ea typeface="MingLiU_HKSCS-ExtB" panose="02020500000000000000" pitchFamily="18" charset="-120"/>
                </a:rPr>
                <a:t>ONLINE BANKING AND PAYMENT FRAUDS</a:t>
              </a:r>
            </a:p>
          </p:txBody>
        </p:sp>
      </p:grpSp>
    </p:spTree>
    <p:extLst>
      <p:ext uri="{BB962C8B-B14F-4D97-AF65-F5344CB8AC3E}">
        <p14:creationId xmlns:p14="http://schemas.microsoft.com/office/powerpoint/2010/main" val="7429306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1" nodeType="clickEffect">
                                  <p:stCondLst>
                                    <p:cond delay="0"/>
                                  </p:stCondLst>
                                  <p:iterate type="lt">
                                    <p:tmPct val="0"/>
                                  </p:iterate>
                                  <p:childTnLst>
                                    <p:set>
                                      <p:cBhvr>
                                        <p:cTn id="42" dur="1" fill="hold">
                                          <p:stCondLst>
                                            <p:cond delay="0"/>
                                          </p:stCondLst>
                                        </p:cTn>
                                        <p:tgtEl>
                                          <p:spTgt spid="2">
                                            <p:txEl>
                                              <p:pRg st="0" end="0"/>
                                            </p:txEl>
                                          </p:spTgt>
                                        </p:tgtEl>
                                        <p:attrNameLst>
                                          <p:attrName>style.visibility</p:attrName>
                                        </p:attrNameLst>
                                      </p:cBhvr>
                                      <p:to>
                                        <p:strVal val="visible"/>
                                      </p:to>
                                    </p:set>
                                    <p:animEffect transition="in" filter="fade">
                                      <p:cBhvr>
                                        <p:cTn id="43" dur="1000"/>
                                        <p:tgtEl>
                                          <p:spTgt spid="2">
                                            <p:txEl>
                                              <p:pRg st="0" end="0"/>
                                            </p:txEl>
                                          </p:spTgt>
                                        </p:tgtEl>
                                      </p:cBhvr>
                                    </p:animEffect>
                                    <p:anim calcmode="lin" valueType="num">
                                      <p:cBhvr>
                                        <p:cTn id="4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2C4EBE7-5023-43CB-8158-3BC4A42BBB1B}"/>
              </a:ext>
            </a:extLst>
          </p:cNvPr>
          <p:cNvSpPr txBox="1"/>
          <p:nvPr/>
        </p:nvSpPr>
        <p:spPr>
          <a:xfrm>
            <a:off x="2195368" y="2855468"/>
            <a:ext cx="7801255" cy="1754326"/>
          </a:xfrm>
          <a:prstGeom prst="rect">
            <a:avLst/>
          </a:prstGeom>
          <a:noFill/>
        </p:spPr>
        <p:txBody>
          <a:bodyPr wrap="square" rtlCol="0">
            <a:spAutoFit/>
          </a:bodyPr>
          <a:lstStyle/>
          <a:p>
            <a:pPr algn="ctr"/>
            <a:r>
              <a:rPr lang="en-US" sz="3600" dirty="0">
                <a:latin typeface="Bookman Old Style" panose="02050604050505020204" pitchFamily="18" charset="0"/>
              </a:rPr>
              <a:t>NOW, YOU MUST BE THINKING HOW CAN WE BROWSE THE</a:t>
            </a:r>
          </a:p>
          <a:p>
            <a:pPr algn="ctr"/>
            <a:r>
              <a:rPr lang="en-US" sz="3600" b="1" dirty="0">
                <a:latin typeface="Bookman Old Style" panose="02050604050505020204" pitchFamily="18" charset="0"/>
              </a:rPr>
              <a:t>DARK WEB?</a:t>
            </a:r>
          </a:p>
        </p:txBody>
      </p:sp>
      <p:pic>
        <p:nvPicPr>
          <p:cNvPr id="4" name="Picture 3">
            <a:extLst>
              <a:ext uri="{FF2B5EF4-FFF2-40B4-BE49-F238E27FC236}">
                <a16:creationId xmlns:a16="http://schemas.microsoft.com/office/drawing/2014/main" xmlns="" id="{78B0305C-13AE-4194-8A4D-2A0539DFF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307" y="604480"/>
            <a:ext cx="3381375" cy="1352550"/>
          </a:xfrm>
          <a:prstGeom prst="roundRect">
            <a:avLst>
              <a:gd name="adj" fmla="val 8594"/>
            </a:avLst>
          </a:prstGeom>
          <a:solidFill>
            <a:srgbClr val="FFFFFF">
              <a:shade val="85000"/>
            </a:srgbClr>
          </a:solidFill>
          <a:ln>
            <a:noFill/>
          </a:ln>
          <a:effectLst>
            <a:glow rad="228600">
              <a:schemeClr val="accent5">
                <a:satMod val="175000"/>
                <a:alpha val="40000"/>
              </a:schemeClr>
            </a:glow>
            <a:reflection blurRad="12700" stA="38000" endPos="28000" dist="5000" dir="5400000" sy="-100000" algn="bl" rotWithShape="0"/>
          </a:effectLst>
        </p:spPr>
      </p:pic>
      <p:grpSp>
        <p:nvGrpSpPr>
          <p:cNvPr id="8" name="Group 7">
            <a:extLst>
              <a:ext uri="{FF2B5EF4-FFF2-40B4-BE49-F238E27FC236}">
                <a16:creationId xmlns:a16="http://schemas.microsoft.com/office/drawing/2014/main" xmlns="" id="{7046988A-7337-4EA0-8348-A40E0E6B565B}"/>
              </a:ext>
            </a:extLst>
          </p:cNvPr>
          <p:cNvGrpSpPr/>
          <p:nvPr/>
        </p:nvGrpSpPr>
        <p:grpSpPr>
          <a:xfrm>
            <a:off x="7236268" y="5478402"/>
            <a:ext cx="5344358" cy="1257983"/>
            <a:chOff x="7085348" y="5247583"/>
            <a:chExt cx="5344358" cy="1257983"/>
          </a:xfrm>
        </p:grpSpPr>
        <p:sp>
          <p:nvSpPr>
            <p:cNvPr id="5" name="TextBox 4">
              <a:extLst>
                <a:ext uri="{FF2B5EF4-FFF2-40B4-BE49-F238E27FC236}">
                  <a16:creationId xmlns:a16="http://schemas.microsoft.com/office/drawing/2014/main" xmlns="" id="{CD653D39-5533-4B4D-85B0-09463AE0CCA1}"/>
                </a:ext>
              </a:extLst>
            </p:cNvPr>
            <p:cNvSpPr txBox="1"/>
            <p:nvPr/>
          </p:nvSpPr>
          <p:spPr>
            <a:xfrm>
              <a:off x="7085348" y="5691909"/>
              <a:ext cx="5344358" cy="369332"/>
            </a:xfrm>
            <a:prstGeom prst="rect">
              <a:avLst/>
            </a:prstGeom>
            <a:noFill/>
          </p:spPr>
          <p:txBody>
            <a:bodyPr wrap="square" rtlCol="0">
              <a:spAutoFit/>
            </a:bodyPr>
            <a:lstStyle/>
            <a:p>
              <a:r>
                <a:rPr lang="en-US" dirty="0">
                  <a:solidFill>
                    <a:schemeClr val="bg1"/>
                  </a:solidFill>
                </a:rPr>
                <a:t>WELL, I HAVE GOT THAT COVERED TOO…</a:t>
              </a:r>
              <a:r>
                <a:rPr lang="en-US" dirty="0"/>
                <a:t>W</a:t>
              </a:r>
            </a:p>
          </p:txBody>
        </p:sp>
        <p:pic>
          <p:nvPicPr>
            <p:cNvPr id="7" name="Picture 6">
              <a:extLst>
                <a:ext uri="{FF2B5EF4-FFF2-40B4-BE49-F238E27FC236}">
                  <a16:creationId xmlns:a16="http://schemas.microsoft.com/office/drawing/2014/main" xmlns="" id="{AB88022F-3583-4A1F-A6FA-9829DF444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9283" y="5247583"/>
              <a:ext cx="1257983" cy="1257983"/>
            </a:xfrm>
            <a:prstGeom prst="rect">
              <a:avLst/>
            </a:prstGeom>
          </p:spPr>
        </p:pic>
      </p:grpSp>
      <p:cxnSp>
        <p:nvCxnSpPr>
          <p:cNvPr id="10" name="Straight Connector 9">
            <a:extLst>
              <a:ext uri="{FF2B5EF4-FFF2-40B4-BE49-F238E27FC236}">
                <a16:creationId xmlns:a16="http://schemas.microsoft.com/office/drawing/2014/main" xmlns="" id="{F573BF8F-C5C8-4258-B459-0D849EB01D54}"/>
              </a:ext>
            </a:extLst>
          </p:cNvPr>
          <p:cNvCxnSpPr>
            <a:cxnSpLocks/>
          </p:cNvCxnSpPr>
          <p:nvPr/>
        </p:nvCxnSpPr>
        <p:spPr>
          <a:xfrm>
            <a:off x="1254136" y="2383281"/>
            <a:ext cx="9683715" cy="1"/>
          </a:xfrm>
          <a:prstGeom prst="line">
            <a:avLst/>
          </a:prstGeom>
          <a:ln w="38100"/>
          <a:effectLst>
            <a:glow rad="63500">
              <a:schemeClr val="accent1">
                <a:satMod val="175000"/>
                <a:alpha val="40000"/>
              </a:schemeClr>
            </a:glo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836820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grpId="0" nodeType="clickEffect">
                                  <p:stCondLst>
                                    <p:cond delay="0"/>
                                  </p:stCondLst>
                                  <p:iterate type="lt">
                                    <p:tmPct val="4000"/>
                                  </p:iterate>
                                  <p:childTnLst>
                                    <p:set>
                                      <p:cBhvr override="childStyle">
                                        <p:cTn id="13" dur="1500" fill="hold"/>
                                        <p:tgtEl>
                                          <p:spTgt spid="2"/>
                                        </p:tgtEl>
                                        <p:attrNameLst>
                                          <p:attrName>style.color</p:attrName>
                                        </p:attrNameLst>
                                      </p:cBhvr>
                                      <p:to>
                                        <p:clrVal>
                                          <a:srgbClr val="FFFFFF"/>
                                        </p:clrVal>
                                      </p:to>
                                    </p:set>
                                    <p:set>
                                      <p:cBhvr>
                                        <p:cTn id="14" dur="1500" fill="hold"/>
                                        <p:tgtEl>
                                          <p:spTgt spid="2"/>
                                        </p:tgtEl>
                                        <p:attrNameLst>
                                          <p:attrName>fillcolor</p:attrName>
                                        </p:attrNameLst>
                                      </p:cBhvr>
                                      <p:to>
                                        <p:clrVal>
                                          <a:srgbClr val="FFFFFF"/>
                                        </p:clrVal>
                                      </p:to>
                                    </p:set>
                                    <p:set>
                                      <p:cBhvr>
                                        <p:cTn id="15" dur="1500" fill="hold"/>
                                        <p:tgtEl>
                                          <p:spTgt spid="2"/>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8"/>
                                        </p:tgtEl>
                                      </p:cBhvr>
                                    </p:animEffect>
                                    <p:animScale>
                                      <p:cBhvr>
                                        <p:cTn id="2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581</Words>
  <Application>Microsoft Office PowerPoint</Application>
  <PresentationFormat>Custom</PresentationFormat>
  <Paragraphs>41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THE DARK WEB</vt:lpstr>
      <vt:lpstr>WHAT IS THE DARK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WEB</dc:title>
  <dc:creator>Nitcasm</dc:creator>
  <cp:lastModifiedBy>Windows User</cp:lastModifiedBy>
  <cp:revision>40</cp:revision>
  <dcterms:created xsi:type="dcterms:W3CDTF">2020-12-16T20:48:21Z</dcterms:created>
  <dcterms:modified xsi:type="dcterms:W3CDTF">2023-09-04T07:17:10Z</dcterms:modified>
</cp:coreProperties>
</file>