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1" r:id="rId8"/>
    <p:sldId id="286" r:id="rId9"/>
    <p:sldId id="287" r:id="rId10"/>
    <p:sldId id="288" r:id="rId11"/>
    <p:sldId id="289" r:id="rId12"/>
    <p:sldId id="290" r:id="rId13"/>
    <p:sldId id="291" r:id="rId14"/>
    <p:sldId id="292" r:id="rId15"/>
    <p:sldId id="293" r:id="rId16"/>
    <p:sldId id="295" r:id="rId17"/>
    <p:sldId id="296"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87" d="100"/>
          <a:sy n="87" d="100"/>
        </p:scale>
        <p:origin x="-78"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9/4/2023</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289976" y="1574358"/>
            <a:ext cx="9024730" cy="2064954"/>
          </a:xfrm>
        </p:spPr>
        <p:txBody>
          <a:bodyPr/>
          <a:lstStyle/>
          <a:p>
            <a:r>
              <a:rPr lang="en-US" sz="4000" dirty="0"/>
              <a:t>Learning Management System, Virtual Learning Environment and Tools</a:t>
            </a: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2443436" y="4055563"/>
            <a:ext cx="7077456" cy="868680"/>
          </a:xfrm>
        </p:spPr>
        <p:txBody>
          <a:bodyPr/>
          <a:lstStyle/>
          <a:p>
            <a:pPr marL="0" indent="0">
              <a:buNone/>
            </a:pPr>
            <a:r>
              <a:rPr lang="en-US" dirty="0" err="1" smtClean="0"/>
              <a:t>Mahajan</a:t>
            </a:r>
            <a:r>
              <a:rPr lang="en-US" smtClean="0"/>
              <a:t> Sanjay O.</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a:t>What is VLE?</a:t>
            </a: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625386"/>
            <a:ext cx="5964252" cy="4012090"/>
          </a:xfrm>
        </p:spPr>
        <p:txBody>
          <a:bodyPr/>
          <a:lstStyle/>
          <a:p>
            <a:r>
              <a:rPr lang="en-IN" dirty="0"/>
              <a:t>A Virtual Learning Environment (VLE) as defined by Oxford University Press Online Resources Centre is “</a:t>
            </a:r>
            <a:r>
              <a:rPr lang="en-IN" b="1" dirty="0"/>
              <a:t>a system for</a:t>
            </a:r>
            <a:r>
              <a:rPr lang="en-IN" dirty="0"/>
              <a:t> </a:t>
            </a:r>
            <a:r>
              <a:rPr lang="en-IN" b="1" dirty="0"/>
              <a:t>delivering learning materials to the students via the web</a:t>
            </a:r>
            <a:r>
              <a:rPr lang="en-IN" dirty="0"/>
              <a:t>”</a:t>
            </a:r>
            <a:endParaRPr lang="en-US" dirty="0"/>
          </a:p>
          <a:p>
            <a:r>
              <a:rPr lang="en-IN" dirty="0"/>
              <a:t>Virtual Learning is basically an online classroom or a digital space.</a:t>
            </a:r>
          </a:p>
          <a:p>
            <a:r>
              <a:rPr lang="en-IN" dirty="0"/>
              <a:t>A virtual learning environment is a set of learning and teaching tools which are fashioned to enhance a student’s learning experience by including computers and the internet. </a:t>
            </a:r>
            <a:endParaRPr lang="en-US"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r>
              <a:rPr lang="en-US" dirty="0"/>
              <a:t>9</a:t>
            </a:r>
          </a:p>
        </p:txBody>
      </p:sp>
      <p:pic>
        <p:nvPicPr>
          <p:cNvPr id="6" name="Picture 5" descr="CNM Develops Workshops to Help K-12 Teachers Create Successful Virtual  Learning Environments | CN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8752" y="1309245"/>
            <a:ext cx="5494986" cy="3739833"/>
          </a:xfrm>
          <a:prstGeom prst="rect">
            <a:avLst/>
          </a:prstGeom>
          <a:noFill/>
          <a:ln>
            <a:noFill/>
          </a:ln>
        </p:spPr>
      </p:pic>
    </p:spTree>
    <p:extLst>
      <p:ext uri="{BB962C8B-B14F-4D97-AF65-F5344CB8AC3E}">
        <p14:creationId xmlns:p14="http://schemas.microsoft.com/office/powerpoint/2010/main" val="417325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Advantages of VLE</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r>
              <a:rPr lang="en-US" dirty="0"/>
              <a:t>10</a:t>
            </a: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a:xfrm>
            <a:off x="444500" y="1940532"/>
            <a:ext cx="6489037" cy="3684588"/>
          </a:xfrm>
        </p:spPr>
        <p:txBody>
          <a:bodyPr>
            <a:normAutofit/>
          </a:bodyPr>
          <a:lstStyle/>
          <a:p>
            <a:r>
              <a:rPr lang="en-US" sz="2800" dirty="0"/>
              <a:t>Flexibility</a:t>
            </a:r>
          </a:p>
          <a:p>
            <a:r>
              <a:rPr lang="en-US" sz="2800" dirty="0"/>
              <a:t>Easy Tracking and Assessment</a:t>
            </a:r>
          </a:p>
          <a:p>
            <a:r>
              <a:rPr lang="en-US" sz="2800" dirty="0"/>
              <a:t>Accessibility</a:t>
            </a:r>
          </a:p>
          <a:p>
            <a:r>
              <a:rPr lang="en-US" sz="2800" dirty="0"/>
              <a:t>Simple management</a:t>
            </a:r>
          </a:p>
          <a:p>
            <a:r>
              <a:rPr lang="en-US" sz="2800" dirty="0"/>
              <a:t>Affordability </a:t>
            </a:r>
          </a:p>
          <a:p>
            <a:endParaRPr lang="en-US" sz="2000" dirty="0"/>
          </a:p>
        </p:txBody>
      </p:sp>
    </p:spTree>
    <p:extLst>
      <p:ext uri="{BB962C8B-B14F-4D97-AF65-F5344CB8AC3E}">
        <p14:creationId xmlns:p14="http://schemas.microsoft.com/office/powerpoint/2010/main" val="358786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Disadvantages of VLE</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r>
              <a:rPr lang="en-US" dirty="0"/>
              <a:t>11</a:t>
            </a: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a:xfrm>
            <a:off x="444500" y="1940532"/>
            <a:ext cx="6489037" cy="3684588"/>
          </a:xfrm>
        </p:spPr>
        <p:txBody>
          <a:bodyPr>
            <a:normAutofit/>
          </a:bodyPr>
          <a:lstStyle/>
          <a:p>
            <a:r>
              <a:rPr lang="en-US" sz="2800" dirty="0"/>
              <a:t>Communication </a:t>
            </a:r>
          </a:p>
          <a:p>
            <a:r>
              <a:rPr lang="en-US" sz="2800" dirty="0"/>
              <a:t>Investments</a:t>
            </a:r>
          </a:p>
          <a:p>
            <a:r>
              <a:rPr lang="en-US" sz="2800" dirty="0"/>
              <a:t>Motivation</a:t>
            </a:r>
          </a:p>
          <a:p>
            <a:r>
              <a:rPr lang="en-US" sz="2800" dirty="0"/>
              <a:t>Limitations</a:t>
            </a:r>
          </a:p>
          <a:p>
            <a:r>
              <a:rPr lang="en-US" sz="2800" dirty="0"/>
              <a:t>Getting Lost In Material</a:t>
            </a:r>
          </a:p>
          <a:p>
            <a:r>
              <a:rPr lang="en-US" sz="2800" dirty="0"/>
              <a:t>Discomfort with Technology </a:t>
            </a:r>
          </a:p>
          <a:p>
            <a:endParaRPr lang="en-US" sz="2000" dirty="0"/>
          </a:p>
        </p:txBody>
      </p:sp>
    </p:spTree>
    <p:extLst>
      <p:ext uri="{BB962C8B-B14F-4D97-AF65-F5344CB8AC3E}">
        <p14:creationId xmlns:p14="http://schemas.microsoft.com/office/powerpoint/2010/main" val="65023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VLE Tools</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r>
              <a:rPr lang="en-US" dirty="0"/>
              <a:t>12</a:t>
            </a: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a:xfrm>
            <a:off x="444500" y="1940532"/>
            <a:ext cx="8890331" cy="3684588"/>
          </a:xfrm>
        </p:spPr>
        <p:txBody>
          <a:bodyPr>
            <a:normAutofit/>
          </a:bodyPr>
          <a:lstStyle/>
          <a:p>
            <a:r>
              <a:rPr lang="en-US" sz="2400" b="1" dirty="0">
                <a:cs typeface="Times New Roman" panose="02020603050405020304" pitchFamily="18" charset="0"/>
              </a:rPr>
              <a:t>How to choose right Virtual Learning Environment? </a:t>
            </a:r>
          </a:p>
          <a:p>
            <a:pPr lvl="1">
              <a:buFont typeface="Wingdings" panose="05000000000000000000" pitchFamily="2" charset="2"/>
              <a:buChar char="§"/>
            </a:pPr>
            <a:r>
              <a:rPr lang="en-US" sz="2200" b="1" dirty="0">
                <a:cs typeface="Times New Roman" panose="02020603050405020304" pitchFamily="18" charset="0"/>
              </a:rPr>
              <a:t>Progress Metrics</a:t>
            </a:r>
          </a:p>
          <a:p>
            <a:pPr lvl="1">
              <a:buFont typeface="Wingdings" panose="05000000000000000000" pitchFamily="2" charset="2"/>
              <a:buChar char="§"/>
            </a:pPr>
            <a:r>
              <a:rPr lang="en-US" sz="2200" b="1" dirty="0">
                <a:cs typeface="Times New Roman" panose="02020603050405020304" pitchFamily="18" charset="0"/>
              </a:rPr>
              <a:t>Timed Testing Options</a:t>
            </a:r>
          </a:p>
          <a:p>
            <a:pPr lvl="1">
              <a:buFont typeface="Wingdings" panose="05000000000000000000" pitchFamily="2" charset="2"/>
              <a:buChar char="§"/>
            </a:pPr>
            <a:r>
              <a:rPr lang="en-US" sz="2200" b="1" dirty="0">
                <a:cs typeface="Times New Roman" panose="02020603050405020304" pitchFamily="18" charset="0"/>
              </a:rPr>
              <a:t>Interactive Features</a:t>
            </a:r>
          </a:p>
          <a:p>
            <a:pPr lvl="1">
              <a:buFont typeface="Wingdings" panose="05000000000000000000" pitchFamily="2" charset="2"/>
              <a:buChar char="§"/>
            </a:pPr>
            <a:r>
              <a:rPr lang="en-US" sz="2200" b="1" dirty="0">
                <a:cs typeface="Times New Roman" panose="02020603050405020304" pitchFamily="18" charset="0"/>
              </a:rPr>
              <a:t>Instant Communication Tools</a:t>
            </a:r>
          </a:p>
          <a:p>
            <a:pPr lvl="1">
              <a:buFont typeface="Wingdings" panose="05000000000000000000" pitchFamily="2" charset="2"/>
              <a:buChar char="§"/>
            </a:pPr>
            <a:r>
              <a:rPr lang="en-US" sz="2200" b="1" dirty="0">
                <a:cs typeface="Times New Roman" panose="02020603050405020304" pitchFamily="18" charset="0"/>
              </a:rPr>
              <a:t>Video Conferencing Software</a:t>
            </a:r>
          </a:p>
          <a:p>
            <a:pPr lvl="1"/>
            <a:endParaRPr lang="en-US" sz="2200" b="1" dirty="0">
              <a:cs typeface="Times New Roman" panose="02020603050405020304" pitchFamily="18" charset="0"/>
            </a:endParaRPr>
          </a:p>
          <a:p>
            <a:pPr lvl="1"/>
            <a:r>
              <a:rPr lang="en-US" sz="2200" b="1" dirty="0">
                <a:cs typeface="Times New Roman" panose="02020603050405020304" pitchFamily="18" charset="0"/>
              </a:rPr>
              <a:t>Examples of VLEs</a:t>
            </a:r>
          </a:p>
          <a:p>
            <a:pPr lvl="2"/>
            <a:r>
              <a:rPr lang="en-US" sz="2000" b="1" dirty="0" err="1">
                <a:cs typeface="Times New Roman" panose="02020603050405020304" pitchFamily="18" charset="0"/>
              </a:rPr>
              <a:t>ezTalks</a:t>
            </a:r>
            <a:r>
              <a:rPr lang="en-US" sz="2000" b="1" dirty="0">
                <a:cs typeface="Times New Roman" panose="02020603050405020304" pitchFamily="18" charset="0"/>
              </a:rPr>
              <a:t>, </a:t>
            </a:r>
            <a:r>
              <a:rPr lang="en-US" sz="2000" b="1" dirty="0" err="1">
                <a:cs typeface="Times New Roman" panose="02020603050405020304" pitchFamily="18" charset="0"/>
              </a:rPr>
              <a:t>LearnCube</a:t>
            </a:r>
            <a:r>
              <a:rPr lang="en-US" sz="2000" b="1" dirty="0">
                <a:cs typeface="Times New Roman" panose="02020603050405020304" pitchFamily="18" charset="0"/>
              </a:rPr>
              <a:t>, </a:t>
            </a:r>
            <a:r>
              <a:rPr lang="en-US" sz="2000" b="1" dirty="0" err="1">
                <a:cs typeface="Times New Roman" panose="02020603050405020304" pitchFamily="18" charset="0"/>
              </a:rPr>
              <a:t>BigBlueButton</a:t>
            </a:r>
            <a:r>
              <a:rPr lang="en-US" sz="2000" b="1" dirty="0">
                <a:cs typeface="Times New Roman" panose="02020603050405020304" pitchFamily="18" charset="0"/>
              </a:rPr>
              <a:t>, Cisco </a:t>
            </a:r>
            <a:r>
              <a:rPr lang="en-US" sz="2000" b="1" dirty="0" err="1">
                <a:cs typeface="Times New Roman" panose="02020603050405020304" pitchFamily="18" charset="0"/>
              </a:rPr>
              <a:t>Webex</a:t>
            </a:r>
            <a:r>
              <a:rPr lang="en-US" sz="2000" b="1" dirty="0">
                <a:cs typeface="Times New Roman" panose="02020603050405020304" pitchFamily="18" charset="0"/>
              </a:rPr>
              <a:t> Meetings, Adobe connect, Zoom, etc.</a:t>
            </a:r>
          </a:p>
        </p:txBody>
      </p:sp>
    </p:spTree>
    <p:extLst>
      <p:ext uri="{BB962C8B-B14F-4D97-AF65-F5344CB8AC3E}">
        <p14:creationId xmlns:p14="http://schemas.microsoft.com/office/powerpoint/2010/main" val="30124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a:t>To Conclude …</a:t>
            </a: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818212" y="1625386"/>
            <a:ext cx="7482950" cy="4012090"/>
          </a:xfrm>
        </p:spPr>
        <p:txBody>
          <a:bodyPr/>
          <a:lstStyle/>
          <a:p>
            <a:r>
              <a:rPr lang="en-IN" sz="1800" dirty="0"/>
              <a:t>With so many different ways to define e-learning and the educational approaches that can be taken in these learning environments, we can conclude that LMS and VLE are an innovative approach to learning. </a:t>
            </a:r>
          </a:p>
          <a:p>
            <a:r>
              <a:rPr lang="en-IN" sz="1800" dirty="0"/>
              <a:t>It is an environment made up of collaboration, choice, and an array of technological resources that supports a successful online learning experience.</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r>
              <a:rPr lang="en-US" dirty="0"/>
              <a:t>13</a:t>
            </a:r>
          </a:p>
        </p:txBody>
      </p:sp>
    </p:spTree>
    <p:extLst>
      <p:ext uri="{BB962C8B-B14F-4D97-AF65-F5344CB8AC3E}">
        <p14:creationId xmlns:p14="http://schemas.microsoft.com/office/powerpoint/2010/main" val="164126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745911" y="1029711"/>
            <a:ext cx="7781544" cy="859055"/>
          </a:xfrm>
        </p:spPr>
        <p:txBody>
          <a:bodyPr>
            <a:normAutofit/>
          </a:bodyPr>
          <a:lstStyle/>
          <a:p>
            <a:r>
              <a:rPr lang="en-US" sz="3600" dirty="0"/>
              <a:t>Outline</a:t>
            </a:r>
            <a:endParaRPr lang="en-US" sz="4400"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1396182" y="2219837"/>
            <a:ext cx="6329601" cy="4277800"/>
          </a:xfrm>
        </p:spPr>
        <p:txBody>
          <a:bodyPr>
            <a:normAutofit/>
          </a:bodyPr>
          <a:lstStyle/>
          <a:p>
            <a:pPr marL="285750" indent="-285750">
              <a:buFont typeface="Arial" panose="020B0604020202020204" pitchFamily="34" charset="0"/>
              <a:buChar char="•"/>
            </a:pPr>
            <a:r>
              <a:rPr lang="en-US" dirty="0"/>
              <a:t>What is LMS?</a:t>
            </a:r>
          </a:p>
          <a:p>
            <a:pPr marL="285750" indent="-285750">
              <a:buFont typeface="Arial" panose="020B0604020202020204" pitchFamily="34" charset="0"/>
              <a:buChar char="•"/>
            </a:pPr>
            <a:r>
              <a:rPr lang="en-US" dirty="0"/>
              <a:t>Types of LMS</a:t>
            </a:r>
          </a:p>
          <a:p>
            <a:pPr marL="285750" indent="-285750">
              <a:buFont typeface="Arial" panose="020B0604020202020204" pitchFamily="34" charset="0"/>
              <a:buChar char="•"/>
            </a:pPr>
            <a:r>
              <a:rPr lang="en-US" dirty="0"/>
              <a:t>LMS Use Cases</a:t>
            </a:r>
          </a:p>
          <a:p>
            <a:pPr marL="285750" indent="-285750">
              <a:buFont typeface="Arial" panose="020B0604020202020204" pitchFamily="34" charset="0"/>
              <a:buChar char="•"/>
            </a:pPr>
            <a:r>
              <a:rPr lang="en-US" dirty="0"/>
              <a:t>Features of LMS</a:t>
            </a:r>
          </a:p>
          <a:p>
            <a:pPr marL="285750" indent="-285750">
              <a:buFont typeface="Arial" panose="020B0604020202020204" pitchFamily="34" charset="0"/>
              <a:buChar char="•"/>
            </a:pPr>
            <a:r>
              <a:rPr lang="en-US" dirty="0"/>
              <a:t>Advantages of LMS</a:t>
            </a:r>
          </a:p>
          <a:p>
            <a:pPr marL="285750" indent="-285750">
              <a:buFont typeface="Arial" panose="020B0604020202020204" pitchFamily="34" charset="0"/>
              <a:buChar char="•"/>
            </a:pPr>
            <a:r>
              <a:rPr lang="en-US" dirty="0"/>
              <a:t>Disadvantages of LMS</a:t>
            </a:r>
          </a:p>
          <a:p>
            <a:pPr marL="285750" indent="-285750">
              <a:buFont typeface="Arial" panose="020B0604020202020204" pitchFamily="34" charset="0"/>
              <a:buChar char="•"/>
            </a:pPr>
            <a:r>
              <a:rPr lang="en-US" dirty="0"/>
              <a:t>LMS Tools</a:t>
            </a:r>
          </a:p>
          <a:p>
            <a:pPr marL="285750" indent="-285750">
              <a:buFont typeface="Arial" panose="020B0604020202020204" pitchFamily="34" charset="0"/>
              <a:buChar char="•"/>
            </a:pPr>
            <a:r>
              <a:rPr lang="en-US" dirty="0"/>
              <a:t>What is VLE?</a:t>
            </a:r>
          </a:p>
          <a:p>
            <a:pPr marL="285750" indent="-285750">
              <a:buFont typeface="Arial" panose="020B0604020202020204" pitchFamily="34" charset="0"/>
              <a:buChar char="•"/>
            </a:pPr>
            <a:r>
              <a:rPr lang="en-US" dirty="0"/>
              <a:t>Advantages of VLE</a:t>
            </a:r>
          </a:p>
          <a:p>
            <a:pPr marL="285750" indent="-285750">
              <a:buFont typeface="Arial" panose="020B0604020202020204" pitchFamily="34" charset="0"/>
              <a:buChar char="•"/>
            </a:pPr>
            <a:r>
              <a:rPr lang="en-US" dirty="0"/>
              <a:t>Disadvantages of VLE</a:t>
            </a:r>
          </a:p>
          <a:p>
            <a:pPr marL="285750" indent="-285750">
              <a:buFont typeface="Arial" panose="020B0604020202020204" pitchFamily="34" charset="0"/>
              <a:buChar char="•"/>
            </a:pPr>
            <a:r>
              <a:rPr lang="en-US" dirty="0"/>
              <a:t>VLE Tools</a:t>
            </a:r>
          </a:p>
          <a:p>
            <a:pPr marL="285750" indent="-28575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a:t>What is LMS?</a:t>
            </a: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625386"/>
            <a:ext cx="5964252" cy="4012090"/>
          </a:xfrm>
        </p:spPr>
        <p:txBody>
          <a:bodyPr/>
          <a:lstStyle/>
          <a:p>
            <a:r>
              <a:rPr lang="en-US" dirty="0"/>
              <a:t>“A Learning Management System (LMS) is a software application for the administration, documentation, tracking, reporting, automation and delivery of educational courses, training programs, or learning and development programs.”</a:t>
            </a:r>
          </a:p>
          <a:p>
            <a:endParaRPr lang="en-US" dirty="0"/>
          </a:p>
          <a:p>
            <a:endParaRPr lang="en-US" dirty="0"/>
          </a:p>
          <a:p>
            <a:r>
              <a:rPr lang="en-US" b="1" dirty="0"/>
              <a:t>LMS Users Falls in two Categories</a:t>
            </a:r>
          </a:p>
          <a:p>
            <a:pPr lvl="1">
              <a:buFont typeface="Wingdings" panose="05000000000000000000" pitchFamily="2" charset="2"/>
              <a:buChar char="§"/>
            </a:pPr>
            <a:r>
              <a:rPr lang="en-US" b="1" dirty="0"/>
              <a:t>Learners</a:t>
            </a:r>
            <a:r>
              <a:rPr lang="en-US" dirty="0"/>
              <a:t>: Participate in online training courses</a:t>
            </a:r>
          </a:p>
          <a:p>
            <a:pPr lvl="1">
              <a:buFont typeface="Wingdings" panose="05000000000000000000" pitchFamily="2" charset="2"/>
              <a:buChar char="§"/>
            </a:pPr>
            <a:r>
              <a:rPr lang="en-US" b="1" dirty="0"/>
              <a:t>Administrators</a:t>
            </a:r>
            <a:r>
              <a:rPr lang="en-US" dirty="0"/>
              <a:t>: Responsible for managing LMS</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r>
              <a:rPr lang="en-US" dirty="0"/>
              <a:t>2</a:t>
            </a:r>
          </a:p>
        </p:txBody>
      </p:sp>
      <p:pic>
        <p:nvPicPr>
          <p:cNvPr id="3" name="Picture 2"/>
          <p:cNvPicPr>
            <a:picLocks noChangeAspect="1"/>
          </p:cNvPicPr>
          <p:nvPr/>
        </p:nvPicPr>
        <p:blipFill>
          <a:blip r:embed="rId2"/>
          <a:stretch>
            <a:fillRect/>
          </a:stretch>
        </p:blipFill>
        <p:spPr>
          <a:xfrm>
            <a:off x="6815372" y="1773084"/>
            <a:ext cx="5175195" cy="3316437"/>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Types of LMS</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r>
              <a:rPr lang="en-US" dirty="0"/>
              <a:t>3</a:t>
            </a: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a:xfrm>
            <a:off x="444500" y="1940532"/>
            <a:ext cx="5157787" cy="3684588"/>
          </a:xfrm>
        </p:spPr>
        <p:txBody>
          <a:bodyPr/>
          <a:lstStyle/>
          <a:p>
            <a:r>
              <a:rPr lang="en-US" b="1" dirty="0"/>
              <a:t>Cloud-based LMS</a:t>
            </a:r>
            <a:r>
              <a:rPr lang="en-US" dirty="0"/>
              <a:t>: A cloud-based LMS is hosted on a secure off-site server and allows users to access the product using different devices</a:t>
            </a:r>
          </a:p>
          <a:p>
            <a:endParaRPr lang="en-US" dirty="0"/>
          </a:p>
          <a:p>
            <a:endParaRPr lang="en-US" b="1" dirty="0"/>
          </a:p>
          <a:p>
            <a:r>
              <a:rPr lang="en-US" b="1" dirty="0"/>
              <a:t>Self Hosted LMS: </a:t>
            </a:r>
            <a:r>
              <a:rPr lang="en-US" dirty="0"/>
              <a:t>A self-hosted LMS platform  is basically a web application, usually sold as a licensed product. You install and maintain the platform on your own server</a:t>
            </a:r>
          </a:p>
          <a:p>
            <a:endParaRPr lang="en-US" dirty="0"/>
          </a:p>
          <a:p>
            <a:endParaRPr lang="en-US"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a:xfrm>
            <a:off x="6475412" y="1940532"/>
            <a:ext cx="5183188" cy="3684588"/>
          </a:xfrm>
        </p:spPr>
        <p:txBody>
          <a:bodyPr/>
          <a:lstStyle/>
          <a:p>
            <a:r>
              <a:rPr lang="en-US" b="1" dirty="0"/>
              <a:t>Software as a Service (SaaS): </a:t>
            </a:r>
            <a:r>
              <a:rPr lang="en-US" dirty="0"/>
              <a:t>A cloud LMS runs in a Software as a Service (or SaaS) model. A subscription plan is chosen and is hosted centrally by the software provider</a:t>
            </a:r>
          </a:p>
          <a:p>
            <a:endParaRPr lang="en-US" dirty="0"/>
          </a:p>
          <a:p>
            <a:r>
              <a:rPr lang="en-US" b="1" dirty="0"/>
              <a:t>Open Source LMS</a:t>
            </a:r>
            <a:r>
              <a:rPr lang="en-US" dirty="0"/>
              <a:t>: An open-source LMS means the creators have made its source code available for any developer or user to modify for any purpose. You’ll have to install, customize, and maintain the system on your own.</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LMS Use Cases</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r>
              <a:rPr lang="en-US" dirty="0"/>
              <a:t>4</a:t>
            </a: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a:xfrm>
            <a:off x="444500" y="1940532"/>
            <a:ext cx="5157787" cy="3684588"/>
          </a:xfrm>
        </p:spPr>
        <p:txBody>
          <a:bodyPr>
            <a:normAutofit/>
          </a:bodyPr>
          <a:lstStyle/>
          <a:p>
            <a:r>
              <a:rPr lang="en-US" b="1" dirty="0"/>
              <a:t>Employee Onboarding: </a:t>
            </a:r>
            <a:r>
              <a:rPr lang="en-US" dirty="0"/>
              <a:t>supports new employees with their initial onboarding so that they can speed up quickly.</a:t>
            </a:r>
          </a:p>
          <a:p>
            <a:endParaRPr lang="en-US" b="1" dirty="0"/>
          </a:p>
          <a:p>
            <a:endParaRPr lang="en-US" b="1" dirty="0"/>
          </a:p>
          <a:p>
            <a:r>
              <a:rPr lang="en-US" b="1" dirty="0"/>
              <a:t>Customer Training</a:t>
            </a:r>
            <a:r>
              <a:rPr lang="en-US" dirty="0"/>
              <a:t>: </a:t>
            </a:r>
            <a:r>
              <a:rPr lang="en-IN" dirty="0"/>
              <a:t>This is especially common for software and technology companies who need to effectively on board users so they can use their product. </a:t>
            </a:r>
          </a:p>
          <a:p>
            <a:endParaRPr lang="en-US" dirty="0"/>
          </a:p>
          <a:p>
            <a:endParaRPr lang="en-US"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a:xfrm>
            <a:off x="6475412" y="1940532"/>
            <a:ext cx="5183188" cy="3684588"/>
          </a:xfrm>
        </p:spPr>
        <p:txBody>
          <a:bodyPr/>
          <a:lstStyle/>
          <a:p>
            <a:pPr lvl="0"/>
            <a:r>
              <a:rPr lang="en-IN" b="1" dirty="0"/>
              <a:t>Educational/Academic Training: </a:t>
            </a:r>
            <a:r>
              <a:rPr lang="en-IN" dirty="0"/>
              <a:t>Used to create personalized learning and social learning experiences for students.</a:t>
            </a:r>
          </a:p>
          <a:p>
            <a:pPr lvl="0"/>
            <a:endParaRPr lang="en-US" dirty="0"/>
          </a:p>
          <a:p>
            <a:pPr lvl="0"/>
            <a:endParaRPr lang="en-IN" b="1" dirty="0"/>
          </a:p>
          <a:p>
            <a:pPr lvl="0"/>
            <a:r>
              <a:rPr lang="en-IN" b="1" dirty="0"/>
              <a:t>Employee Development</a:t>
            </a:r>
            <a:r>
              <a:rPr lang="en-IN" dirty="0"/>
              <a:t>: To support the talent management and training and development of current employees.</a:t>
            </a:r>
            <a:endParaRPr lang="en-US" dirty="0"/>
          </a:p>
          <a:p>
            <a:endParaRPr lang="en-US" dirty="0"/>
          </a:p>
        </p:txBody>
      </p:sp>
    </p:spTree>
    <p:extLst>
      <p:ext uri="{BB962C8B-B14F-4D97-AF65-F5344CB8AC3E}">
        <p14:creationId xmlns:p14="http://schemas.microsoft.com/office/powerpoint/2010/main" val="28265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Features of LMS</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r>
              <a:rPr lang="en-US" dirty="0"/>
              <a:t>5</a:t>
            </a: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a:xfrm>
            <a:off x="444500" y="1940532"/>
            <a:ext cx="5157787" cy="3684588"/>
          </a:xfrm>
        </p:spPr>
        <p:txBody>
          <a:bodyPr>
            <a:normAutofit/>
          </a:bodyPr>
          <a:lstStyle/>
          <a:p>
            <a:r>
              <a:rPr lang="en-US" sz="2400" b="1" dirty="0"/>
              <a:t>Responsive Design</a:t>
            </a:r>
          </a:p>
          <a:p>
            <a:pPr lvl="0"/>
            <a:r>
              <a:rPr lang="en-IN" sz="2400" b="1" dirty="0"/>
              <a:t>Reports and Analytics</a:t>
            </a:r>
          </a:p>
          <a:p>
            <a:pPr lvl="0"/>
            <a:r>
              <a:rPr lang="en-IN" sz="2400" b="1" dirty="0"/>
              <a:t>Certification </a:t>
            </a:r>
          </a:p>
          <a:p>
            <a:pPr lvl="0"/>
            <a:r>
              <a:rPr lang="en-IN" sz="2400" b="1" dirty="0"/>
              <a:t>Course Management</a:t>
            </a:r>
          </a:p>
          <a:p>
            <a:pPr lvl="0"/>
            <a:r>
              <a:rPr lang="en-IN" sz="2400" b="1" dirty="0"/>
              <a:t>Social Learning </a:t>
            </a:r>
          </a:p>
          <a:p>
            <a:pPr lvl="0"/>
            <a:r>
              <a:rPr lang="en-IN" sz="2400" b="1" dirty="0"/>
              <a:t>Gamification Features</a:t>
            </a:r>
          </a:p>
          <a:p>
            <a:endParaRPr lang="en-US"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a:xfrm>
            <a:off x="6475412" y="1940532"/>
            <a:ext cx="5183188" cy="3684588"/>
          </a:xfrm>
        </p:spPr>
        <p:txBody>
          <a:bodyPr/>
          <a:lstStyle/>
          <a:p>
            <a:pPr lvl="0"/>
            <a:r>
              <a:rPr lang="en-IN" sz="2400" b="1" dirty="0"/>
              <a:t>White-labelling </a:t>
            </a:r>
          </a:p>
          <a:p>
            <a:pPr lvl="0"/>
            <a:r>
              <a:rPr lang="en-IN" sz="2400" b="1" dirty="0"/>
              <a:t>Integrations</a:t>
            </a:r>
          </a:p>
          <a:p>
            <a:pPr lvl="0"/>
            <a:r>
              <a:rPr lang="en-IN" sz="2400" b="1" dirty="0"/>
              <a:t>Automation</a:t>
            </a:r>
            <a:r>
              <a:rPr lang="en-IN" sz="2400" dirty="0"/>
              <a:t> </a:t>
            </a:r>
          </a:p>
          <a:p>
            <a:pPr lvl="0"/>
            <a:r>
              <a:rPr lang="en-IN" sz="2400" b="1" dirty="0"/>
              <a:t>Support Services </a:t>
            </a:r>
          </a:p>
          <a:p>
            <a:pPr lvl="0"/>
            <a:r>
              <a:rPr lang="en-IN" sz="2400" b="1" dirty="0"/>
              <a:t>Globalisation</a:t>
            </a:r>
          </a:p>
          <a:p>
            <a:pPr lvl="0"/>
            <a:r>
              <a:rPr lang="en-IN" sz="2400" b="1" dirty="0"/>
              <a:t>Artificial Intelligence (AI)</a:t>
            </a:r>
          </a:p>
          <a:p>
            <a:endParaRPr lang="en-US" dirty="0"/>
          </a:p>
        </p:txBody>
      </p:sp>
    </p:spTree>
    <p:extLst>
      <p:ext uri="{BB962C8B-B14F-4D97-AF65-F5344CB8AC3E}">
        <p14:creationId xmlns:p14="http://schemas.microsoft.com/office/powerpoint/2010/main" val="28217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Advantages of LMS</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r>
              <a:rPr lang="en-US" dirty="0"/>
              <a:t>6</a:t>
            </a: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a:xfrm>
            <a:off x="444500" y="1940532"/>
            <a:ext cx="5157787" cy="3684588"/>
          </a:xfrm>
        </p:spPr>
        <p:txBody>
          <a:bodyPr>
            <a:normAutofit/>
          </a:bodyPr>
          <a:lstStyle/>
          <a:p>
            <a:r>
              <a:rPr lang="en-US" sz="2400" b="1" dirty="0"/>
              <a:t>Benefits for an Organization</a:t>
            </a:r>
          </a:p>
          <a:p>
            <a:pPr lvl="1">
              <a:buFont typeface="Wingdings" panose="05000000000000000000" pitchFamily="2" charset="2"/>
              <a:buChar char="§"/>
            </a:pPr>
            <a:r>
              <a:rPr lang="en-US" sz="2000" dirty="0"/>
              <a:t>Save training cost</a:t>
            </a:r>
          </a:p>
          <a:p>
            <a:pPr lvl="1">
              <a:buFont typeface="Wingdings" panose="05000000000000000000" pitchFamily="2" charset="2"/>
              <a:buChar char="§"/>
            </a:pPr>
            <a:r>
              <a:rPr lang="en-US" sz="2000" dirty="0"/>
              <a:t>Monitor learner progress and performance</a:t>
            </a:r>
          </a:p>
          <a:p>
            <a:pPr lvl="1">
              <a:buFont typeface="Wingdings" panose="05000000000000000000" pitchFamily="2" charset="2"/>
              <a:buChar char="§"/>
            </a:pPr>
            <a:r>
              <a:rPr lang="en-US" sz="2000" dirty="0"/>
              <a:t>Track results</a:t>
            </a:r>
          </a:p>
          <a:p>
            <a:pPr lvl="1">
              <a:buFont typeface="Wingdings" panose="05000000000000000000" pitchFamily="2" charset="2"/>
              <a:buChar char="§"/>
            </a:pPr>
            <a:r>
              <a:rPr lang="en-US" sz="2000" dirty="0"/>
              <a:t>Update content quickly</a:t>
            </a:r>
          </a:p>
          <a:p>
            <a:pPr lvl="1">
              <a:buFont typeface="Wingdings" panose="05000000000000000000" pitchFamily="2" charset="2"/>
              <a:buChar char="§"/>
            </a:pPr>
            <a:r>
              <a:rPr lang="en-US" sz="2000" dirty="0"/>
              <a:t>Train on the go</a:t>
            </a:r>
          </a:p>
          <a:p>
            <a:pPr lvl="1">
              <a:buFont typeface="Wingdings" panose="05000000000000000000" pitchFamily="2" charset="2"/>
              <a:buChar char="§"/>
            </a:pPr>
            <a:r>
              <a:rPr lang="en-US" sz="2000" dirty="0"/>
              <a:t>Improves eLearning accessibility </a:t>
            </a:r>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a:xfrm>
            <a:off x="6475412" y="1940532"/>
            <a:ext cx="5183188" cy="3684588"/>
          </a:xfrm>
        </p:spPr>
        <p:txBody>
          <a:bodyPr>
            <a:normAutofit/>
          </a:bodyPr>
          <a:lstStyle/>
          <a:p>
            <a:r>
              <a:rPr lang="en-US" sz="2800" dirty="0"/>
              <a:t>Benefits for learners</a:t>
            </a:r>
          </a:p>
          <a:p>
            <a:pPr lvl="1">
              <a:buFont typeface="Wingdings" panose="05000000000000000000" pitchFamily="2" charset="2"/>
              <a:buChar char="§"/>
            </a:pPr>
            <a:r>
              <a:rPr lang="en-US" sz="2400" dirty="0"/>
              <a:t>Unlimited access to training content</a:t>
            </a:r>
          </a:p>
          <a:p>
            <a:pPr lvl="1">
              <a:buFont typeface="Wingdings" panose="05000000000000000000" pitchFamily="2" charset="2"/>
              <a:buChar char="§"/>
            </a:pPr>
            <a:r>
              <a:rPr lang="en-US" sz="2400" dirty="0"/>
              <a:t>Self-paced training</a:t>
            </a:r>
          </a:p>
          <a:p>
            <a:pPr lvl="1">
              <a:buFont typeface="Wingdings" panose="05000000000000000000" pitchFamily="2" charset="2"/>
              <a:buChar char="§"/>
            </a:pPr>
            <a:r>
              <a:rPr lang="en-US" sz="2400" dirty="0"/>
              <a:t>Learning from anywhere, any time</a:t>
            </a:r>
          </a:p>
          <a:p>
            <a:pPr lvl="1">
              <a:buFont typeface="Wingdings" panose="05000000000000000000" pitchFamily="2" charset="2"/>
              <a:buChar char="§"/>
            </a:pPr>
            <a:r>
              <a:rPr lang="en-US" sz="2400" dirty="0"/>
              <a:t>Knowledge that sticks</a:t>
            </a:r>
          </a:p>
        </p:txBody>
      </p:sp>
    </p:spTree>
    <p:extLst>
      <p:ext uri="{BB962C8B-B14F-4D97-AF65-F5344CB8AC3E}">
        <p14:creationId xmlns:p14="http://schemas.microsoft.com/office/powerpoint/2010/main" val="164763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Disadvantages of LMS</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r>
              <a:rPr lang="en-US" dirty="0"/>
              <a:t>7</a:t>
            </a: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a:xfrm>
            <a:off x="444500" y="1940532"/>
            <a:ext cx="8890331" cy="3684588"/>
          </a:xfrm>
        </p:spPr>
        <p:txBody>
          <a:bodyPr>
            <a:normAutofit/>
          </a:bodyPr>
          <a:lstStyle/>
          <a:p>
            <a:r>
              <a:rPr lang="en-US" sz="2400" b="1" dirty="0"/>
              <a:t>Lack of Technical Staff</a:t>
            </a:r>
          </a:p>
          <a:p>
            <a:r>
              <a:rPr lang="en-IN" sz="2400" b="1" dirty="0"/>
              <a:t>Some find it hard to motivate and organize themselves</a:t>
            </a:r>
          </a:p>
          <a:p>
            <a:r>
              <a:rPr lang="en-IN" sz="2400" b="1" dirty="0"/>
              <a:t>Some Students might feel isolated</a:t>
            </a:r>
          </a:p>
          <a:p>
            <a:r>
              <a:rPr lang="en-IN" sz="2400" b="1" dirty="0"/>
              <a:t>The feedback might not be enough</a:t>
            </a:r>
          </a:p>
          <a:p>
            <a:r>
              <a:rPr lang="en-IN" sz="2400" b="1" dirty="0"/>
              <a:t> E-Learning is limited to certain disciplines</a:t>
            </a:r>
          </a:p>
          <a:p>
            <a:r>
              <a:rPr lang="en-IN" b="1" dirty="0"/>
              <a:t> </a:t>
            </a:r>
            <a:r>
              <a:rPr lang="en-IN" sz="2400" b="1" dirty="0"/>
              <a:t>Lack of quality assurance in online education</a:t>
            </a:r>
            <a:endParaRPr lang="en-US" sz="2400" b="1" dirty="0"/>
          </a:p>
        </p:txBody>
      </p:sp>
    </p:spTree>
    <p:extLst>
      <p:ext uri="{BB962C8B-B14F-4D97-AF65-F5344CB8AC3E}">
        <p14:creationId xmlns:p14="http://schemas.microsoft.com/office/powerpoint/2010/main" val="333559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LMS Tools</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r>
              <a:rPr lang="en-US" dirty="0"/>
              <a:t>8</a:t>
            </a: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a:xfrm>
            <a:off x="444500" y="1940532"/>
            <a:ext cx="8890331" cy="3684588"/>
          </a:xfrm>
        </p:spPr>
        <p:txBody>
          <a:bodyPr>
            <a:normAutofit/>
          </a:bodyPr>
          <a:lstStyle/>
          <a:p>
            <a:r>
              <a:rPr lang="en-US" sz="2400" b="1" dirty="0">
                <a:cs typeface="Times New Roman" panose="02020603050405020304" pitchFamily="18" charset="0"/>
              </a:rPr>
              <a:t>How to choose right Learning Management System? </a:t>
            </a:r>
          </a:p>
          <a:p>
            <a:pPr lvl="1">
              <a:buFont typeface="Wingdings" panose="05000000000000000000" pitchFamily="2" charset="2"/>
              <a:buChar char="§"/>
            </a:pPr>
            <a:r>
              <a:rPr lang="en-US" sz="2200" b="1" dirty="0">
                <a:cs typeface="Times New Roman" panose="02020603050405020304" pitchFamily="18" charset="0"/>
              </a:rPr>
              <a:t>Needed LMS features</a:t>
            </a:r>
          </a:p>
          <a:p>
            <a:pPr lvl="1">
              <a:buFont typeface="Wingdings" panose="05000000000000000000" pitchFamily="2" charset="2"/>
              <a:buChar char="§"/>
            </a:pPr>
            <a:r>
              <a:rPr lang="en-US" sz="2200" b="1" dirty="0">
                <a:cs typeface="Times New Roman" panose="02020603050405020304" pitchFamily="18" charset="0"/>
              </a:rPr>
              <a:t>Adaptability </a:t>
            </a:r>
          </a:p>
          <a:p>
            <a:pPr lvl="1">
              <a:buFont typeface="Wingdings" panose="05000000000000000000" pitchFamily="2" charset="2"/>
              <a:buChar char="§"/>
            </a:pPr>
            <a:r>
              <a:rPr lang="en-US" sz="2200" b="1" dirty="0">
                <a:cs typeface="Times New Roman" panose="02020603050405020304" pitchFamily="18" charset="0"/>
              </a:rPr>
              <a:t>Possibility of integration with current system</a:t>
            </a:r>
          </a:p>
          <a:p>
            <a:pPr lvl="1">
              <a:buFont typeface="Wingdings" panose="05000000000000000000" pitchFamily="2" charset="2"/>
              <a:buChar char="§"/>
            </a:pPr>
            <a:r>
              <a:rPr lang="en-US" sz="2200" b="1" dirty="0">
                <a:cs typeface="Times New Roman" panose="02020603050405020304" pitchFamily="18" charset="0"/>
              </a:rPr>
              <a:t>After-sales services</a:t>
            </a:r>
          </a:p>
          <a:p>
            <a:pPr lvl="1">
              <a:buFont typeface="Wingdings" panose="05000000000000000000" pitchFamily="2" charset="2"/>
              <a:buChar char="§"/>
            </a:pPr>
            <a:r>
              <a:rPr lang="en-US" sz="2200" b="1" dirty="0">
                <a:cs typeface="Times New Roman" panose="02020603050405020304" pitchFamily="18" charset="0"/>
              </a:rPr>
              <a:t>Budget for purchasing the software</a:t>
            </a:r>
          </a:p>
          <a:p>
            <a:pPr lvl="1">
              <a:buFont typeface="Wingdings" panose="05000000000000000000" pitchFamily="2" charset="2"/>
              <a:buChar char="§"/>
            </a:pPr>
            <a:endParaRPr lang="en-US" sz="2200" b="1" dirty="0">
              <a:cs typeface="Times New Roman" panose="02020603050405020304" pitchFamily="18" charset="0"/>
            </a:endParaRPr>
          </a:p>
          <a:p>
            <a:pPr lvl="1">
              <a:buFont typeface="Wingdings" panose="05000000000000000000" pitchFamily="2" charset="2"/>
              <a:buChar char="§"/>
            </a:pPr>
            <a:r>
              <a:rPr lang="en-US" sz="2200" b="1" dirty="0">
                <a:cs typeface="Times New Roman" panose="02020603050405020304" pitchFamily="18" charset="0"/>
              </a:rPr>
              <a:t>Examples of LMS</a:t>
            </a:r>
          </a:p>
          <a:p>
            <a:pPr lvl="2">
              <a:buFont typeface="Wingdings" panose="05000000000000000000" pitchFamily="2" charset="2"/>
              <a:buChar char="§"/>
            </a:pPr>
            <a:r>
              <a:rPr lang="en-US" sz="2000" b="1" dirty="0">
                <a:cs typeface="Times New Roman" panose="02020603050405020304" pitchFamily="18" charset="0"/>
              </a:rPr>
              <a:t>Moodle, Forma LMS, </a:t>
            </a:r>
            <a:r>
              <a:rPr lang="en-US" sz="2000" b="1" dirty="0" err="1">
                <a:cs typeface="Times New Roman" panose="02020603050405020304" pitchFamily="18" charset="0"/>
              </a:rPr>
              <a:t>CourseSites</a:t>
            </a:r>
            <a:r>
              <a:rPr lang="en-US" sz="2000" b="1" dirty="0">
                <a:cs typeface="Times New Roman" panose="02020603050405020304" pitchFamily="18" charset="0"/>
              </a:rPr>
              <a:t>, Talent LMS, </a:t>
            </a:r>
            <a:r>
              <a:rPr lang="en-US" sz="2000" b="1" dirty="0" err="1">
                <a:cs typeface="Times New Roman" panose="02020603050405020304" pitchFamily="18" charset="0"/>
              </a:rPr>
              <a:t>MyiCourse</a:t>
            </a:r>
            <a:r>
              <a:rPr lang="en-US" sz="2000" b="1" dirty="0">
                <a:cs typeface="Times New Roman" panose="02020603050405020304" pitchFamily="18" charset="0"/>
              </a:rPr>
              <a:t>, </a:t>
            </a:r>
            <a:r>
              <a:rPr lang="en-US" sz="2000" b="1" dirty="0" err="1">
                <a:cs typeface="Times New Roman" panose="02020603050405020304" pitchFamily="18" charset="0"/>
              </a:rPr>
              <a:t>Skyprep</a:t>
            </a:r>
            <a:r>
              <a:rPr lang="en-US" sz="2000" b="1" dirty="0">
                <a:cs typeface="Times New Roman" panose="02020603050405020304" pitchFamily="18" charset="0"/>
              </a:rPr>
              <a:t>, </a:t>
            </a:r>
            <a:r>
              <a:rPr lang="en-US" sz="2000" b="1" dirty="0" err="1">
                <a:cs typeface="Times New Roman" panose="02020603050405020304" pitchFamily="18" charset="0"/>
              </a:rPr>
              <a:t>Thinkfic</a:t>
            </a:r>
            <a:endParaRPr lang="en-US" sz="2000" b="1" dirty="0">
              <a:cs typeface="Times New Roman" panose="02020603050405020304" pitchFamily="18" charset="0"/>
            </a:endParaRPr>
          </a:p>
        </p:txBody>
      </p:sp>
    </p:spTree>
    <p:extLst>
      <p:ext uri="{BB962C8B-B14F-4D97-AF65-F5344CB8AC3E}">
        <p14:creationId xmlns:p14="http://schemas.microsoft.com/office/powerpoint/2010/main" val="75329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2006/documentManagement/types"/>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702</Words>
  <Application>Microsoft Office PowerPoint</Application>
  <PresentationFormat>Custom</PresentationFormat>
  <Paragraphs>125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Learning Management System, Virtual Learning Environment and Tools</vt:lpstr>
      <vt:lpstr>Outline</vt:lpstr>
      <vt:lpstr>What is LMS?</vt:lpstr>
      <vt:lpstr>Types of LMS</vt:lpstr>
      <vt:lpstr>LMS Use Cases</vt:lpstr>
      <vt:lpstr>Features of LMS</vt:lpstr>
      <vt:lpstr>Advantages of LMS</vt:lpstr>
      <vt:lpstr>Disadvantages of LMS</vt:lpstr>
      <vt:lpstr>LMS Tools</vt:lpstr>
      <vt:lpstr>What is VLE?</vt:lpstr>
      <vt:lpstr>Advantages of VLE</vt:lpstr>
      <vt:lpstr>Disadvantages of VLE</vt:lpstr>
      <vt:lpstr>VLE Tools</vt:lpstr>
      <vt:lpstr>To Conclude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2020-12-23T19:58:40Z</dcterms:created>
  <dcterms:modified xsi:type="dcterms:W3CDTF">2023-09-04T07:22:39Z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