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3" r:id="rId2"/>
    <p:sldId id="275" r:id="rId3"/>
    <p:sldId id="344" r:id="rId4"/>
    <p:sldId id="345" r:id="rId5"/>
    <p:sldId id="348" r:id="rId6"/>
    <p:sldId id="349" r:id="rId7"/>
    <p:sldId id="372" r:id="rId8"/>
    <p:sldId id="284" r:id="rId9"/>
    <p:sldId id="364" r:id="rId10"/>
    <p:sldId id="285" r:id="rId11"/>
    <p:sldId id="362" r:id="rId12"/>
    <p:sldId id="459" r:id="rId13"/>
    <p:sldId id="460" r:id="rId14"/>
    <p:sldId id="461" r:id="rId15"/>
    <p:sldId id="462" r:id="rId16"/>
    <p:sldId id="463" r:id="rId17"/>
    <p:sldId id="464" r:id="rId18"/>
    <p:sldId id="4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4660"/>
  </p:normalViewPr>
  <p:slideViewPr>
    <p:cSldViewPr>
      <p:cViewPr varScale="1">
        <p:scale>
          <a:sx n="63" d="100"/>
          <a:sy n="63" d="100"/>
        </p:scale>
        <p:origin x="135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A7ABD-9061-408E-B3FE-AC38E5EF8E3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07AEE-C603-4E56-B9B0-4AB1DA818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8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809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423440" indent="-36972366" defTabSz="917809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10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021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532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042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2382565C-F21C-40DA-BC22-69837FF202C2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809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423440" indent="-36972366" defTabSz="917809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10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021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532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042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0CE855C-34D3-418F-989D-69A8D955258A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8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4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4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8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0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6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0E94-0D35-4825-AFDB-AA059742CAD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7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What is an Operating System?</a:t>
            </a:r>
          </a:p>
        </p:txBody>
      </p:sp>
    </p:spTree>
    <p:extLst>
      <p:ext uri="{BB962C8B-B14F-4D97-AF65-F5344CB8AC3E}">
        <p14:creationId xmlns:p14="http://schemas.microsoft.com/office/powerpoint/2010/main" val="152891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Time-sharing Systems</a:t>
            </a:r>
            <a:r>
              <a:rPr lang="en-US" sz="2800" b="1" dirty="0"/>
              <a:t> (multitasking)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 logical extension of multiprogramming in which CPU switches jobs so frequently that users can interact with each job while it is running, creating </a:t>
            </a:r>
            <a:r>
              <a:rPr lang="en-US" sz="2000" b="1" dirty="0"/>
              <a:t>interactive</a:t>
            </a:r>
            <a:r>
              <a:rPr lang="en-US" sz="2000" dirty="0"/>
              <a:t> computing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Response time </a:t>
            </a:r>
            <a:r>
              <a:rPr lang="en-US" sz="2000" dirty="0"/>
              <a:t>should be &lt; 1 second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user has at least one program executing in memory</a:t>
            </a:r>
            <a:endParaRPr lang="en-US" sz="2000" b="1" dirty="0">
              <a:sym typeface="Wingdings 3" charset="2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Wingdings 3" charset="2"/>
              </a:rPr>
              <a:t>If several jobs ready to run at the same time  </a:t>
            </a:r>
            <a:r>
              <a:rPr lang="en-US" sz="2000" b="1" dirty="0">
                <a:sym typeface="Wingdings 3" charset="2"/>
              </a:rPr>
              <a:t>CPU scheduling</a:t>
            </a:r>
          </a:p>
          <a:p>
            <a:endParaRPr lang="en-US" sz="2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Types of Systems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733800"/>
            <a:ext cx="2905125" cy="226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3657600"/>
            <a:ext cx="1775349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867166"/>
            <a:ext cx="762000" cy="7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61" y="6000750"/>
            <a:ext cx="762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862" y="5103403"/>
            <a:ext cx="7239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6477000" y="3918129"/>
            <a:ext cx="1447800" cy="947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86100" y="389708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Response time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95800" y="3918129"/>
            <a:ext cx="914400" cy="806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62800" y="3886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Response time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86200"/>
            <a:ext cx="762000" cy="7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76800"/>
            <a:ext cx="762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895975"/>
            <a:ext cx="7239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>
            <a:off x="1775348" y="4391998"/>
            <a:ext cx="358252" cy="1514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" idx="1"/>
          </p:cNvCxnSpPr>
          <p:nvPr/>
        </p:nvCxnSpPr>
        <p:spPr>
          <a:xfrm>
            <a:off x="1775348" y="5246866"/>
            <a:ext cx="358252" cy="204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75348" y="5895975"/>
            <a:ext cx="358252" cy="4048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3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277813"/>
            <a:ext cx="7645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Role of Operating system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12900"/>
            <a:ext cx="8534400" cy="48641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Computer system can be divided into four components:</a:t>
            </a:r>
          </a:p>
          <a:p>
            <a:pPr lvl="1"/>
            <a:r>
              <a:rPr lang="en-US" dirty="0"/>
              <a:t>Hardware – provides basic computing resources</a:t>
            </a:r>
          </a:p>
          <a:p>
            <a:pPr lvl="2"/>
            <a:r>
              <a:rPr lang="en-US" dirty="0"/>
              <a:t>CPU, memory, I/O devices</a:t>
            </a:r>
          </a:p>
          <a:p>
            <a:pPr lvl="1"/>
            <a:r>
              <a:rPr lang="en-US" dirty="0"/>
              <a:t>Application programs – define the ways in which the system resources are used to solve the computing problems of the users</a:t>
            </a:r>
          </a:p>
          <a:p>
            <a:pPr lvl="2"/>
            <a:r>
              <a:rPr lang="en-US" dirty="0"/>
              <a:t>Word processors, compilers, web browsers, database systems, video games</a:t>
            </a:r>
          </a:p>
          <a:p>
            <a:pPr lvl="1"/>
            <a:r>
              <a:rPr lang="en-US" dirty="0"/>
              <a:t>Users</a:t>
            </a:r>
          </a:p>
          <a:p>
            <a:pPr lvl="2"/>
            <a:r>
              <a:rPr lang="en-US" dirty="0"/>
              <a:t>People, machines, other computers</a:t>
            </a:r>
          </a:p>
          <a:p>
            <a:pPr lvl="1"/>
            <a:r>
              <a:rPr lang="en-US" dirty="0"/>
              <a:t>Operating system</a:t>
            </a:r>
          </a:p>
          <a:p>
            <a:pPr lvl="2"/>
            <a:r>
              <a:rPr lang="en-US" dirty="0"/>
              <a:t>Controls and coordinates use of hardware among various applications and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2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9025" y="277813"/>
            <a:ext cx="75977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Process Management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87438"/>
            <a:ext cx="8153400" cy="56181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process is a program in execution. Program is a </a:t>
            </a:r>
            <a:r>
              <a:rPr lang="en-US" sz="2400" i="1" dirty="0"/>
              <a:t>passive entity</a:t>
            </a:r>
            <a:r>
              <a:rPr lang="en-US" sz="2400" dirty="0"/>
              <a:t>, process is </a:t>
            </a:r>
            <a:r>
              <a:rPr lang="en-US" sz="2400" dirty="0">
                <a:solidFill>
                  <a:srgbClr val="000000"/>
                </a:solidFill>
              </a:rPr>
              <a:t>an </a:t>
            </a:r>
            <a:r>
              <a:rPr lang="en-US" sz="2400" i="1" dirty="0">
                <a:solidFill>
                  <a:srgbClr val="000000"/>
                </a:solidFill>
              </a:rPr>
              <a:t>active entity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CPU time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Representation of process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Process has one </a:t>
            </a:r>
            <a:r>
              <a:rPr lang="en-US" sz="2000" b="1" dirty="0">
                <a:solidFill>
                  <a:srgbClr val="3366FF"/>
                </a:solidFill>
              </a:rPr>
              <a:t>program counter </a:t>
            </a:r>
            <a:r>
              <a:rPr lang="en-US" sz="2000" dirty="0"/>
              <a:t>specifying location of next instruction to execute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Data structure (stores information of a process)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Many processes may be associated with the same program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Typically system has many processes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 user processes,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 operating system processes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Life cycle of a process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States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Arrival, Computation, I/O, I/O completion, termination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8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Process Management Activities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7913" y="1728788"/>
            <a:ext cx="7958137" cy="4035425"/>
          </a:xfrm>
        </p:spPr>
        <p:txBody>
          <a:bodyPr>
            <a:normAutofit fontScale="85000" lnSpcReduction="10000"/>
          </a:bodyPr>
          <a:lstStyle/>
          <a:p>
            <a:pPr>
              <a:buFont typeface="Monotype Sorts" charset="2"/>
              <a:buNone/>
            </a:pPr>
            <a:r>
              <a:rPr lang="en-US" dirty="0"/>
              <a:t>     </a:t>
            </a:r>
          </a:p>
          <a:p>
            <a:r>
              <a:rPr lang="en-US" dirty="0"/>
              <a:t>Creating and deleting both user and system processes</a:t>
            </a:r>
          </a:p>
          <a:p>
            <a:r>
              <a:rPr lang="en-US" dirty="0"/>
              <a:t>Suspending and resuming processes</a:t>
            </a:r>
          </a:p>
          <a:p>
            <a:r>
              <a:rPr lang="en-US" dirty="0"/>
              <a:t>Process scheduling</a:t>
            </a:r>
          </a:p>
          <a:p>
            <a:r>
              <a:rPr lang="en-US" dirty="0"/>
              <a:t>Providing mechanisms for process synchronization</a:t>
            </a:r>
          </a:p>
          <a:p>
            <a:r>
              <a:rPr lang="en-US" dirty="0"/>
              <a:t>Providing mechanisms for process communication</a:t>
            </a:r>
          </a:p>
          <a:p>
            <a:r>
              <a:rPr lang="en-US" dirty="0"/>
              <a:t>Providing mechanisms for deadlock handling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885825" y="1238250"/>
            <a:ext cx="7586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The operating system is responsible for the following activities in connection with process management: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0" y="56388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61722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743200" y="56388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43200" y="60960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0" y="610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55626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0" y="610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09800" y="57531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6" idx="3"/>
          </p:cNvCxnSpPr>
          <p:nvPr/>
        </p:nvCxnSpPr>
        <p:spPr>
          <a:xfrm flipH="1">
            <a:off x="2209800" y="62484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53000" y="57150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53000" y="62484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91200" y="57150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61722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72000" y="56388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0" y="6183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257800" y="5867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  <a:endCxn id="23" idx="2"/>
          </p:cNvCxnSpPr>
          <p:nvPr/>
        </p:nvCxnSpPr>
        <p:spPr>
          <a:xfrm flipV="1">
            <a:off x="5257800" y="63246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  <a:endCxn id="21" idx="3"/>
          </p:cNvCxnSpPr>
          <p:nvPr/>
        </p:nvCxnSpPr>
        <p:spPr>
          <a:xfrm flipH="1">
            <a:off x="5257800" y="5867400"/>
            <a:ext cx="5334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40" name="Straight Arrow Connector 35839"/>
          <p:cNvCxnSpPr/>
          <p:nvPr/>
        </p:nvCxnSpPr>
        <p:spPr>
          <a:xfrm flipH="1" flipV="1">
            <a:off x="5238206" y="5894921"/>
            <a:ext cx="5334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72200" y="5715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72200" y="6183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12393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0613" y="277813"/>
            <a:ext cx="7596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Memory Management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8915400" cy="6019800"/>
          </a:xfrm>
        </p:spPr>
        <p:txBody>
          <a:bodyPr>
            <a:normAutofit fontScale="62500" lnSpcReduction="20000"/>
          </a:bodyPr>
          <a:lstStyle/>
          <a:p>
            <a:endParaRPr lang="en-US" sz="800" dirty="0"/>
          </a:p>
          <a:p>
            <a:r>
              <a:rPr lang="en-US" dirty="0"/>
              <a:t>All instructions and data in memory in order to execute</a:t>
            </a:r>
          </a:p>
          <a:p>
            <a:pPr lvl="1"/>
            <a:r>
              <a:rPr lang="en-US" dirty="0"/>
              <a:t>Translate the logical address to physical address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sz="8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Process terminates =&gt; MMU declares that the memory space is available</a:t>
            </a:r>
          </a:p>
          <a:p>
            <a:r>
              <a:rPr lang="en-US" dirty="0"/>
              <a:t>Multiprogramming: Memory management manages several processes in memory </a:t>
            </a:r>
          </a:p>
          <a:p>
            <a:pPr lvl="1"/>
            <a:r>
              <a:rPr lang="en-US" dirty="0"/>
              <a:t>Optimizing CPU utilization and computer response to users</a:t>
            </a:r>
          </a:p>
          <a:p>
            <a:r>
              <a:rPr lang="en-US" dirty="0"/>
              <a:t>Ensure memory protection</a:t>
            </a:r>
          </a:p>
          <a:p>
            <a:pPr lvl="1"/>
            <a:r>
              <a:rPr lang="en-US" dirty="0"/>
              <a:t>Track illegal address </a:t>
            </a:r>
          </a:p>
          <a:p>
            <a:pPr lvl="1"/>
            <a:endParaRPr lang="en-US" sz="800" dirty="0"/>
          </a:p>
          <a:p>
            <a:r>
              <a:rPr lang="en-US" dirty="0"/>
              <a:t>Memory management activities</a:t>
            </a:r>
          </a:p>
          <a:p>
            <a:pPr lvl="1"/>
            <a:r>
              <a:rPr lang="en-US" dirty="0"/>
              <a:t>Keeping track of which parts of memory are currently being used and by which process</a:t>
            </a:r>
          </a:p>
          <a:p>
            <a:pPr lvl="1"/>
            <a:r>
              <a:rPr lang="en-US" dirty="0"/>
              <a:t>Allocating and </a:t>
            </a:r>
            <a:r>
              <a:rPr lang="en-US" dirty="0" err="1"/>
              <a:t>deallocating</a:t>
            </a:r>
            <a:r>
              <a:rPr lang="en-US" dirty="0"/>
              <a:t> memory space as needed</a:t>
            </a:r>
          </a:p>
          <a:p>
            <a:r>
              <a:rPr lang="en-US" dirty="0"/>
              <a:t>Introduces Virtual memory</a:t>
            </a:r>
          </a:p>
          <a:p>
            <a:pPr lvl="1"/>
            <a:r>
              <a:rPr lang="en-US" dirty="0"/>
              <a:t>If the process size is bigger than the RAM size</a:t>
            </a:r>
          </a:p>
          <a:p>
            <a:r>
              <a:rPr lang="en-US" sz="3800" dirty="0">
                <a:solidFill>
                  <a:srgbClr val="FF0000"/>
                </a:solidFill>
              </a:rPr>
              <a:t>Hardware support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8400" y="1720637"/>
            <a:ext cx="1676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0" y="1987337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3"/>
          </p:cNvCxnSpPr>
          <p:nvPr/>
        </p:nvCxnSpPr>
        <p:spPr>
          <a:xfrm>
            <a:off x="4114800" y="1987337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16" y="1676400"/>
            <a:ext cx="931248" cy="62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7"/>
          <p:cNvSpPr/>
          <p:nvPr/>
        </p:nvSpPr>
        <p:spPr>
          <a:xfrm>
            <a:off x="381000" y="1720637"/>
            <a:ext cx="762000" cy="5334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17968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4600" y="1716172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Memory Management Unit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2101637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address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4300" y="218950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1778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9597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File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95400"/>
            <a:ext cx="7583488" cy="2133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OS provides uniform, logical view of information storage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Abstracts physical properties to logical storage unit  - </a:t>
            </a:r>
            <a:r>
              <a:rPr lang="en-US" sz="2000" b="1" dirty="0">
                <a:solidFill>
                  <a:srgbClr val="C00000"/>
                </a:solidFill>
              </a:rPr>
              <a:t>File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</a:rPr>
              <a:t>File =&gt; Collection of related information defined by the creator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medium is controlled by device (i.e., disk drive, tape drive)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Varying properties include access speed, capacity, data-transfer rate, access method (sequential or random)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endParaRPr lang="en-US" sz="800" dirty="0"/>
          </a:p>
        </p:txBody>
      </p:sp>
      <p:sp>
        <p:nvSpPr>
          <p:cNvPr id="2" name="Flowchart: Magnetic Disk 1"/>
          <p:cNvSpPr/>
          <p:nvPr/>
        </p:nvSpPr>
        <p:spPr>
          <a:xfrm>
            <a:off x="3608614" y="5775960"/>
            <a:ext cx="1420586" cy="1005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0" y="4419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4419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514" y="3429000"/>
            <a:ext cx="762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4191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(user’s view)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5900" y="5715000"/>
            <a:ext cx="118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 (sector, track)</a:t>
            </a:r>
          </a:p>
        </p:txBody>
      </p:sp>
      <p:sp>
        <p:nvSpPr>
          <p:cNvPr id="9" name="Rectangle 8"/>
          <p:cNvSpPr/>
          <p:nvPr/>
        </p:nvSpPr>
        <p:spPr>
          <a:xfrm>
            <a:off x="3466556" y="4796135"/>
            <a:ext cx="1600200" cy="690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81400" y="4876800"/>
            <a:ext cx="218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Driver</a:t>
            </a:r>
          </a:p>
        </p:txBody>
      </p:sp>
      <p:sp>
        <p:nvSpPr>
          <p:cNvPr id="13" name="Up-Down Arrow 12"/>
          <p:cNvSpPr/>
          <p:nvPr/>
        </p:nvSpPr>
        <p:spPr>
          <a:xfrm>
            <a:off x="4266656" y="5168146"/>
            <a:ext cx="305344" cy="623054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5000" y="6019800"/>
            <a:ext cx="156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media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4876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41717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File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763000" cy="5410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OS provides uniform, logical view of information storage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Abstracts physical properties to logical storage unit  - </a:t>
            </a:r>
            <a:r>
              <a:rPr lang="en-US" b="1" dirty="0">
                <a:solidFill>
                  <a:srgbClr val="3366FF"/>
                </a:solidFill>
              </a:rPr>
              <a:t>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medium is controlled by device (i.e., disk drive, tape drive)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Varying properties include access speed, capacity, data-transfer rate, access method (sequential or random)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OS implements the abstract concept of file by managing mass storage media (disk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) and devices that control them 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dirty="0"/>
              <a:t>Files usually organized into directories</a:t>
            </a:r>
          </a:p>
          <a:p>
            <a:pPr>
              <a:lnSpc>
                <a:spcPct val="90000"/>
              </a:lnSpc>
            </a:pPr>
            <a:r>
              <a:rPr lang="en-US" dirty="0"/>
              <a:t>Access control on most systems to determine who can access what</a:t>
            </a:r>
          </a:p>
          <a:p>
            <a:pPr>
              <a:lnSpc>
                <a:spcPct val="90000"/>
              </a:lnSpc>
            </a:pPr>
            <a:r>
              <a:rPr lang="en-US" dirty="0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Creating and deleting files and directories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Primitives to manipulate files and </a:t>
            </a:r>
            <a:r>
              <a:rPr lang="en-US" dirty="0" err="1"/>
              <a:t>dirs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Mapping files onto secondary storage</a:t>
            </a:r>
          </a:p>
        </p:txBody>
      </p:sp>
    </p:spTree>
    <p:extLst>
      <p:ext uri="{BB962C8B-B14F-4D97-AF65-F5344CB8AC3E}">
        <p14:creationId xmlns:p14="http://schemas.microsoft.com/office/powerpoint/2010/main" val="1808960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4582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Usually disks used to store data that does not fit in main memory or data that must be kept for a “long” period of time</a:t>
            </a:r>
          </a:p>
          <a:p>
            <a:pPr lvl="1"/>
            <a:r>
              <a:rPr lang="en-US" dirty="0"/>
              <a:t>Most of the programs are stored on disk</a:t>
            </a:r>
          </a:p>
          <a:p>
            <a:r>
              <a:rPr lang="en-US" dirty="0"/>
              <a:t>Proper management is of central importance</a:t>
            </a:r>
          </a:p>
          <a:p>
            <a:r>
              <a:rPr lang="en-US" dirty="0"/>
              <a:t>Entire speed of computer operation depends on disk subsystem and its algorithms</a:t>
            </a:r>
          </a:p>
          <a:p>
            <a:r>
              <a:rPr lang="en-US" dirty="0"/>
              <a:t>OS activities</a:t>
            </a:r>
          </a:p>
          <a:p>
            <a:pPr lvl="1"/>
            <a:r>
              <a:rPr lang="en-US" dirty="0"/>
              <a:t>Storage allocation (logical blocks)</a:t>
            </a:r>
          </a:p>
          <a:p>
            <a:pPr lvl="1"/>
            <a:r>
              <a:rPr lang="en-US" dirty="0"/>
              <a:t>Free-space management </a:t>
            </a:r>
          </a:p>
          <a:p>
            <a:pPr lvl="1"/>
            <a:r>
              <a:rPr lang="en-US" dirty="0"/>
              <a:t>Disk scheduling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28713" y="277813"/>
            <a:ext cx="7558087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Disk Management</a:t>
            </a:r>
          </a:p>
        </p:txBody>
      </p:sp>
    </p:spTree>
    <p:extLst>
      <p:ext uri="{BB962C8B-B14F-4D97-AF65-F5344CB8AC3E}">
        <p14:creationId xmlns:p14="http://schemas.microsoft.com/office/powerpoint/2010/main" val="299581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I/O Subsystem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12875"/>
            <a:ext cx="7956550" cy="4530725"/>
          </a:xfrm>
        </p:spPr>
        <p:txBody>
          <a:bodyPr>
            <a:normAutofit/>
          </a:bodyPr>
          <a:lstStyle/>
          <a:p>
            <a:r>
              <a:rPr lang="en-US" sz="2400" dirty="0"/>
              <a:t>One purpose of OS is to hide peculiarities of hardware devices from the user</a:t>
            </a:r>
          </a:p>
          <a:p>
            <a:endParaRPr lang="en-US" sz="2400" dirty="0"/>
          </a:p>
          <a:p>
            <a:r>
              <a:rPr lang="en-US" sz="2400" dirty="0"/>
              <a:t>I/O subsystem responsible for</a:t>
            </a:r>
          </a:p>
          <a:p>
            <a:pPr lvl="1"/>
            <a:r>
              <a:rPr lang="en-US" sz="2000" dirty="0"/>
              <a:t>Memory management of I/O including buffering (storing data temporarily while it is being transferred), caching (storing parts of data in faster storage for performance)</a:t>
            </a:r>
          </a:p>
          <a:p>
            <a:pPr lvl="1"/>
            <a:r>
              <a:rPr lang="en-US" sz="2000" dirty="0"/>
              <a:t>General device-driver interface</a:t>
            </a:r>
          </a:p>
          <a:p>
            <a:pPr lvl="1"/>
            <a:r>
              <a:rPr lang="en-US" sz="2000" dirty="0"/>
              <a:t>Drivers for specific hardware devices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362200" y="6172200"/>
            <a:ext cx="1981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38400" y="6172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I/O devices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5791200"/>
            <a:ext cx="19812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400" y="5715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Drivers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5257800"/>
            <a:ext cx="4267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5000" y="52578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I/O subsystem (general interface)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611" y="5943600"/>
            <a:ext cx="1010450" cy="80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96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Operating System?</a:t>
            </a:r>
            <a:br>
              <a:rPr lang="en-US" dirty="0"/>
            </a:br>
            <a:r>
              <a:rPr lang="en-US" dirty="0"/>
              <a:t>(User’s view)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2762" y="1668463"/>
            <a:ext cx="8326437" cy="503713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 program that acts as an intermediary between a user of a computer and the computer hardware</a:t>
            </a:r>
          </a:p>
          <a:p>
            <a:pPr lvl="1"/>
            <a:r>
              <a:rPr lang="en-US" dirty="0"/>
              <a:t>Defines an interface for the user to use services provided by the system</a:t>
            </a:r>
          </a:p>
          <a:p>
            <a:pPr lvl="1"/>
            <a:r>
              <a:rPr lang="en-US" dirty="0"/>
              <a:t>Creates an environment for the user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4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dirty="0"/>
              <a:t>Abstract Machine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Hides complex details of the underlying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Provides common API to applications and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Simplifies application writing</a:t>
            </a:r>
          </a:p>
          <a:p>
            <a:pPr>
              <a:lnSpc>
                <a:spcPct val="90000"/>
              </a:lnSpc>
            </a:pPr>
            <a:r>
              <a:rPr lang="en-US" dirty="0"/>
              <a:t>Command Interpreter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 of a OS that understands and executes commands that are entered interactively by a human being or from a program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Shell</a:t>
            </a:r>
          </a:p>
          <a:p>
            <a:pPr lvl="4" eaLnBrk="1" hangingPunct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an Operating System?</a:t>
            </a:r>
            <a:br>
              <a:rPr lang="en-US" dirty="0"/>
            </a:br>
            <a:r>
              <a:rPr lang="en-US" dirty="0"/>
              <a:t>(User’s view)</a:t>
            </a:r>
          </a:p>
        </p:txBody>
      </p:sp>
    </p:spTree>
    <p:extLst>
      <p:ext uri="{BB962C8B-B14F-4D97-AF65-F5344CB8AC3E}">
        <p14:creationId xmlns:p14="http://schemas.microsoft.com/office/powerpoint/2010/main" val="169793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is abstraction important?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Without OSs and abstract interfaces, application writers must program all device access directly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load device command codes into device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understand physical characteristics of the devices</a:t>
            </a:r>
          </a:p>
          <a:p>
            <a:pPr lvl="4" eaLnBrk="1" hangingPunct="1">
              <a:lnSpc>
                <a:spcPct val="90000"/>
              </a:lnSpc>
            </a:pPr>
            <a:endParaRPr lang="en-US" sz="1300" dirty="0"/>
          </a:p>
          <a:p>
            <a:pPr lvl="4" eaLnBrk="1" hangingPunct="1">
              <a:lnSpc>
                <a:spcPct val="90000"/>
              </a:lnSpc>
            </a:pPr>
            <a:endParaRPr lang="en-US" sz="13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Applications suffer!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very complicated maintenance and upgrading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 portability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21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Operating Systems Do</a:t>
            </a:r>
            <a:br>
              <a:rPr lang="en-US" dirty="0"/>
            </a:br>
            <a:r>
              <a:rPr lang="en-US" dirty="0"/>
              <a:t>(User’s view)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Depends on the point of view</a:t>
            </a:r>
          </a:p>
          <a:p>
            <a:r>
              <a:rPr lang="en-US" dirty="0"/>
              <a:t>Single user system</a:t>
            </a:r>
          </a:p>
          <a:p>
            <a:r>
              <a:rPr lang="en-US" dirty="0"/>
              <a:t>Users want convenience, </a:t>
            </a:r>
            <a:r>
              <a:rPr lang="en-US" b="1" dirty="0">
                <a:solidFill>
                  <a:srgbClr val="3366FF"/>
                </a:solidFill>
              </a:rPr>
              <a:t>ease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b="1" dirty="0">
                <a:solidFill>
                  <a:srgbClr val="3366FF"/>
                </a:solidFill>
              </a:rPr>
              <a:t>of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b="1" dirty="0">
                <a:solidFill>
                  <a:srgbClr val="3366FF"/>
                </a:solidFill>
              </a:rPr>
              <a:t>use</a:t>
            </a:r>
          </a:p>
          <a:p>
            <a:pPr lvl="1"/>
            <a:r>
              <a:rPr lang="en-US" dirty="0"/>
              <a:t>Don’t care about </a:t>
            </a:r>
            <a:r>
              <a:rPr lang="en-US" b="1" dirty="0">
                <a:solidFill>
                  <a:srgbClr val="3366FF"/>
                </a:solidFill>
              </a:rPr>
              <a:t>resource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b="1" dirty="0">
                <a:solidFill>
                  <a:srgbClr val="3366FF"/>
                </a:solidFill>
              </a:rPr>
              <a:t>utilization</a:t>
            </a:r>
          </a:p>
          <a:p>
            <a:pPr marL="457200" lvl="1" indent="0">
              <a:buNone/>
            </a:pPr>
            <a:endParaRPr lang="en-US" b="1" dirty="0">
              <a:solidFill>
                <a:srgbClr val="3366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000398"/>
            <a:ext cx="2057400" cy="247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29200" y="4592368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for single user experience </a:t>
            </a:r>
          </a:p>
        </p:txBody>
      </p:sp>
    </p:spTree>
    <p:extLst>
      <p:ext uri="{BB962C8B-B14F-4D97-AF65-F5344CB8AC3E}">
        <p14:creationId xmlns:p14="http://schemas.microsoft.com/office/powerpoint/2010/main" val="131547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Operating Systems Do</a:t>
            </a:r>
            <a:br>
              <a:rPr lang="en-US" dirty="0"/>
            </a:br>
            <a:r>
              <a:rPr lang="en-US" dirty="0"/>
              <a:t>(User’s view)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Depends on the point of view</a:t>
            </a:r>
          </a:p>
          <a:p>
            <a:r>
              <a:rPr lang="en-US" dirty="0"/>
              <a:t>Shared computer such as </a:t>
            </a:r>
            <a:r>
              <a:rPr lang="en-US" b="1" dirty="0">
                <a:solidFill>
                  <a:srgbClr val="3366FF"/>
                </a:solidFill>
              </a:rPr>
              <a:t>mainframe</a:t>
            </a:r>
            <a:r>
              <a:rPr lang="en-US" dirty="0"/>
              <a:t> must keep all users happy</a:t>
            </a:r>
          </a:p>
          <a:p>
            <a:r>
              <a:rPr lang="en-US" dirty="0"/>
              <a:t>Response time minimum</a:t>
            </a:r>
          </a:p>
          <a:p>
            <a:pPr lvl="1"/>
            <a:r>
              <a:rPr lang="en-US" dirty="0"/>
              <a:t>Keep all the users happy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60463"/>
            <a:ext cx="3589533" cy="279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86600" y="3773269"/>
            <a:ext cx="145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CPU, memory</a:t>
            </a:r>
          </a:p>
        </p:txBody>
      </p:sp>
    </p:spTree>
    <p:extLst>
      <p:ext uri="{BB962C8B-B14F-4D97-AF65-F5344CB8AC3E}">
        <p14:creationId xmlns:p14="http://schemas.microsoft.com/office/powerpoint/2010/main" val="206209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28700"/>
            <a:ext cx="7688262" cy="4265613"/>
          </a:xfrm>
        </p:spPr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endParaRPr lang="en-US" dirty="0"/>
          </a:p>
          <a:p>
            <a:r>
              <a:rPr lang="en-US" dirty="0"/>
              <a:t>OS is a </a:t>
            </a:r>
            <a:r>
              <a:rPr lang="en-US" b="1" dirty="0">
                <a:solidFill>
                  <a:srgbClr val="3366FF"/>
                </a:solidFill>
              </a:rPr>
              <a:t>resource allocator</a:t>
            </a:r>
          </a:p>
          <a:p>
            <a:pPr lvl="1"/>
            <a:r>
              <a:rPr lang="en-US" dirty="0"/>
              <a:t>Manages all resources</a:t>
            </a:r>
          </a:p>
          <a:p>
            <a:pPr lvl="1"/>
            <a:r>
              <a:rPr lang="en-US" dirty="0"/>
              <a:t>Decides between conflicting requests for efficient and fair resource use</a:t>
            </a:r>
          </a:p>
          <a:p>
            <a:pPr lvl="1"/>
            <a:endParaRPr lang="en-US" dirty="0"/>
          </a:p>
          <a:p>
            <a:r>
              <a:rPr lang="en-US" dirty="0"/>
              <a:t>OS is a </a:t>
            </a:r>
            <a:r>
              <a:rPr lang="en-US" b="1" dirty="0">
                <a:solidFill>
                  <a:srgbClr val="3366FF"/>
                </a:solidFill>
              </a:rPr>
              <a:t>control program</a:t>
            </a:r>
          </a:p>
          <a:p>
            <a:pPr lvl="1"/>
            <a:r>
              <a:rPr lang="en-US" dirty="0"/>
              <a:t>Controls execution of programs to prevent errors and improper use of the computer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Operating Systems Do</a:t>
            </a:r>
          </a:p>
          <a:p>
            <a:r>
              <a:rPr lang="en-US" dirty="0"/>
              <a:t>(Systems view)</a:t>
            </a:r>
          </a:p>
        </p:txBody>
      </p:sp>
    </p:spTree>
    <p:extLst>
      <p:ext uri="{BB962C8B-B14F-4D97-AF65-F5344CB8AC3E}">
        <p14:creationId xmlns:p14="http://schemas.microsoft.com/office/powerpoint/2010/main" val="108253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Batch Systems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Multiple jobs, but only one job in memory at one time and executed (till completion) before the next one starts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67000" y="3657600"/>
            <a:ext cx="1905000" cy="2667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667000" y="44196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67000" y="58674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0" y="3810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Operating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4888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program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793" y="5610691"/>
            <a:ext cx="854413" cy="713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546163"/>
            <a:ext cx="1889287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43600" y="5117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Jobs waiting</a:t>
            </a:r>
          </a:p>
        </p:txBody>
      </p:sp>
    </p:spTree>
    <p:extLst>
      <p:ext uri="{BB962C8B-B14F-4D97-AF65-F5344CB8AC3E}">
        <p14:creationId xmlns:p14="http://schemas.microsoft.com/office/powerpoint/2010/main" val="193148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64820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Multiprogrammed</a:t>
            </a:r>
            <a:r>
              <a:rPr lang="en-US" sz="3400" dirty="0"/>
              <a:t> Systems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Multiple jobs in memory, CPU is multiplexed between them 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Single user cannot keep CPU and I/O devices busy at all times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When it has to wait (for I/O for example), OS switches to another job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Multiprogramming organizes jobs (code and data) so CPU always has one to execute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A subset of total jobs in system is kept in memory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One job selected and run via </a:t>
            </a:r>
            <a:r>
              <a:rPr lang="en-US" sz="2900" b="1" dirty="0">
                <a:solidFill>
                  <a:srgbClr val="3366FF"/>
                </a:solidFill>
              </a:rPr>
              <a:t>job scheduling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33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524000"/>
            <a:ext cx="31115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6200" y="5791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Effective resource utilization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Poor user experience  </a:t>
            </a:r>
          </a:p>
        </p:txBody>
      </p:sp>
    </p:spTree>
    <p:extLst>
      <p:ext uri="{BB962C8B-B14F-4D97-AF65-F5344CB8AC3E}">
        <p14:creationId xmlns:p14="http://schemas.microsoft.com/office/powerpoint/2010/main" val="247438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22174</TotalTime>
  <Words>1131</Words>
  <Application>Microsoft Office PowerPoint</Application>
  <PresentationFormat>On-screen Show (4:3)</PresentationFormat>
  <Paragraphs>187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Helvetica</vt:lpstr>
      <vt:lpstr>Monotype Sorts</vt:lpstr>
      <vt:lpstr>Times New Roman</vt:lpstr>
      <vt:lpstr>Wingdings</vt:lpstr>
      <vt:lpstr>Office Theme</vt:lpstr>
      <vt:lpstr>What is an Operating System?</vt:lpstr>
      <vt:lpstr>What is an Operating System? (User’s view)</vt:lpstr>
      <vt:lpstr>What is an Operating System? (User’s view)</vt:lpstr>
      <vt:lpstr>Why is abstraction important?</vt:lpstr>
      <vt:lpstr>What Operating Systems Do (User’s view)</vt:lpstr>
      <vt:lpstr>What Operating Systems Do (User’s view)</vt:lpstr>
      <vt:lpstr>PowerPoint Presentation</vt:lpstr>
      <vt:lpstr>Types of Systems</vt:lpstr>
      <vt:lpstr>Types of Systems</vt:lpstr>
      <vt:lpstr>Types of Systems</vt:lpstr>
      <vt:lpstr>Role of Operating system</vt:lpstr>
      <vt:lpstr>Process Management</vt:lpstr>
      <vt:lpstr>Process Management Activities</vt:lpstr>
      <vt:lpstr>Memory Management</vt:lpstr>
      <vt:lpstr>File Management</vt:lpstr>
      <vt:lpstr>File Management</vt:lpstr>
      <vt:lpstr>PowerPoint Presentation</vt:lpstr>
      <vt:lpstr>I/O Subsystem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Bivas Mitra</dc:creator>
  <cp:lastModifiedBy>Jyoti Khalkar</cp:lastModifiedBy>
  <cp:revision>150</cp:revision>
  <dcterms:created xsi:type="dcterms:W3CDTF">2014-01-07T15:58:40Z</dcterms:created>
  <dcterms:modified xsi:type="dcterms:W3CDTF">2023-09-09T13:19:16Z</dcterms:modified>
</cp:coreProperties>
</file>