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FFE9"/>
    <a:srgbClr val="F4F4F4"/>
    <a:srgbClr val="280049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9E25A3C-BE5D-424B-956B-7C832846DA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notes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D02542C-D851-4A34-885D-AC6EB5B31F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7D561E5-1F10-41BB-8EBD-60CDF653BD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AC94560-0F3D-4A3F-8949-8325B07C9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36562A9-7B08-4B1E-B3AA-F13CCD528C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25461D5-5CE6-4EAF-9B27-2D5ED949F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E6930D0-F619-49C9-9D21-C126C187E0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1FD3E5C-31BC-415C-B082-9B8341632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B85ED58-1003-41D5-8213-12C629B1F7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29D5A1A-291E-484B-80D2-40C8CADCA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B2AE172-1C18-4086-8C6C-B87BB3AFA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15B5054-663B-4EEE-8EE6-8B8886EF6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20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5454BD6D-32AB-48CD-8F7F-2DD30C0D9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EC2F50B9-0BD7-41EC-8B73-FC2944B95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0DA94010-8E2E-443C-A59D-B07106BDB2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F081706C-D701-430F-B55E-AA49FCFF8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D752393-98E9-4BA9-8DE1-C772AA72E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E765FCB-15F6-41B4-A3DF-FC19059E8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21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9EAFA5E7-DDB4-4FC9-9763-E2949EE24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54A1505F-5297-4165-B429-C9547148D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FECD7B9E-1F3D-43F8-B9AB-1BE1A9E186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0CCEE364-E1C2-46C5-B357-89E9A482C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0B38D9F-BE96-4EB4-ACCA-6355E0596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F47F640-1519-4D86-972B-27816F5F3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22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ECB675CB-4F0D-4847-8510-01531234B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77CA37E2-83F8-4526-9D12-398AEA009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E85CFAC2-42E2-4149-BB1E-9DFEEDCD3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732C291D-16D6-4F17-8EE1-63EE950B4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CEB623-1C15-4119-A59D-E8B1602EFB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C0CE6F7-D7B1-4AD7-AAC3-8F7713EE0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F38F6AC-CA54-49E0-AF9A-C1D16727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9F7B598-BB77-4F28-9A52-C89F6A7A8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0503BDAE-B78D-4B13-BEBB-FF0325BD8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8901A6C0-C9AD-4301-92DD-2953524A3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8A267633-F815-42D6-89EE-F63EE9D938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751B6392-9CFB-4627-8E4B-8F7C72090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4F9818C-DA83-44AD-B92B-B76667E51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C8E0E91-9F86-454C-8582-2B59F4310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B6CA3A5-1E62-4565-AE25-2CCE1F215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3A9813F-7CC2-46FA-94B6-0C0F51BEC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D2B90AB-BA39-4842-A4AA-BBA6CD799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C3AF0E3B-3164-45B7-BC3D-60676D363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0B9062E5-4FCD-44A3-9ED4-646B0DB374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D435FC2B-E94E-4D3E-A31D-980D305EC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813072C-7696-4813-85B4-B48395FE2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B44CCD9-14EB-4DBA-B4A5-B865E3B1A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6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0D72A5BA-4C27-4A4B-9FC0-51EE7D328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8E8E7926-34D0-43BC-80AE-641D81BE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C1D92260-F983-4D2B-89D5-0A60821E7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645BCD78-9339-47A2-B2E4-846E835A9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CBFD048-4F26-432B-84E0-42B386679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1A0A1D4-F965-4DAF-8585-4CB93ACF1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7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44B7CF66-C5E2-43A1-87D8-8D8A3943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35B5B415-A8D9-4C1B-A591-013CC2CA4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7C519CEC-4818-4F85-961B-741D7C741B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39D21144-C029-456A-ADE6-A87CC7361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1384524-1531-48DA-B267-6A455B853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64D234E-3993-4CCE-9171-7422363D2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7E77AE7-E476-421D-8285-2B056C3E36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37FF175-BAA4-4EB7-8749-F720BC873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8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6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35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674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4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98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11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58A0-8B29-4FC5-B460-96FB414D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B32BC-72A8-4ECF-855A-7B87947AF0B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727D2DEB-2D6C-4B47-B395-5715B6FF1A71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5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5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6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5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4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1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8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2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50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3489885-736C-4307-81B5-D62DFC606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What Is a DBMS?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7A7CCF0-08A7-489A-86A6-4F54BA6B5B4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81200"/>
            <a:ext cx="6934200" cy="4076700"/>
          </a:xfrm>
          <a:noFill/>
          <a:ln/>
        </p:spPr>
        <p:txBody>
          <a:bodyPr/>
          <a:lstStyle/>
          <a:p>
            <a:r>
              <a:rPr lang="en-US" altLang="en-US" sz="2400"/>
              <a:t>What is a database?</a:t>
            </a:r>
          </a:p>
          <a:p>
            <a:pPr lvl="1"/>
            <a:r>
              <a:rPr lang="en-US" altLang="en-US" sz="2000"/>
              <a:t>A (possibly very large, ) integrated collection of data.</a:t>
            </a:r>
          </a:p>
          <a:p>
            <a:pPr lvl="1"/>
            <a:r>
              <a:rPr lang="en-US" altLang="en-US" sz="2000"/>
              <a:t>Models real-world </a:t>
            </a:r>
            <a:r>
              <a:rPr lang="en-US" altLang="en-US" sz="2000" i="1" u="sng">
                <a:solidFill>
                  <a:schemeClr val="accent2"/>
                </a:solidFill>
              </a:rPr>
              <a:t>enterprise.</a:t>
            </a:r>
            <a:endParaRPr lang="en-US" altLang="en-US" sz="2000" i="1" u="sng"/>
          </a:p>
          <a:p>
            <a:pPr lvl="2">
              <a:buSzPct val="75000"/>
            </a:pPr>
            <a:r>
              <a:rPr lang="en-US" altLang="en-US" sz="1800"/>
              <a:t> Entities (e.g., students, courses)</a:t>
            </a:r>
          </a:p>
          <a:p>
            <a:pPr lvl="2">
              <a:buSzPct val="75000"/>
            </a:pPr>
            <a:r>
              <a:rPr lang="en-US" altLang="en-US" sz="1800"/>
              <a:t> Relationships (e.g., Madonna is taking CS341)</a:t>
            </a:r>
          </a:p>
          <a:p>
            <a:pPr lvl="2">
              <a:buSzPct val="75000"/>
              <a:buFontTx/>
              <a:buNone/>
            </a:pPr>
            <a:endParaRPr lang="en-US" altLang="en-US" sz="1800"/>
          </a:p>
          <a:p>
            <a:r>
              <a:rPr lang="en-US" altLang="en-US" sz="2400"/>
              <a:t>A </a:t>
            </a:r>
            <a:r>
              <a:rPr lang="en-US" altLang="en-US" sz="2400" i="1" u="sng">
                <a:solidFill>
                  <a:schemeClr val="accent2"/>
                </a:solidFill>
              </a:rPr>
              <a:t>Database Management System (DBMS)</a:t>
            </a:r>
            <a:r>
              <a:rPr lang="en-US" altLang="en-US" sz="2400" i="1">
                <a:solidFill>
                  <a:schemeClr val="accent2"/>
                </a:solidFill>
              </a:rPr>
              <a:t> </a:t>
            </a:r>
            <a:r>
              <a:rPr lang="en-US" altLang="en-US" sz="2400"/>
              <a:t>is a software package designed to store and manage databases.</a:t>
            </a:r>
          </a:p>
        </p:txBody>
      </p:sp>
      <p:graphicFrame>
        <p:nvGraphicFramePr>
          <p:cNvPr id="5125" name="Object 5">
            <a:hlinkClick r:id="" action="ppaction://ole?verb=0"/>
            <a:extLst>
              <a:ext uri="{FF2B5EF4-FFF2-40B4-BE49-F238E27FC236}">
                <a16:creationId xmlns:a16="http://schemas.microsoft.com/office/drawing/2014/main" id="{D033B59D-C512-4C5B-BFCA-CFEFD93067FF}"/>
              </a:ext>
            </a:extLst>
          </p:cNvPr>
          <p:cNvGraphicFramePr>
            <a:graphicFrameLocks noGrp="1"/>
          </p:cNvGraphicFramePr>
          <p:nvPr>
            <p:ph type="clipArt" sz="half" idx="2"/>
          </p:nvPr>
        </p:nvGraphicFramePr>
        <p:xfrm>
          <a:off x="8001000" y="152400"/>
          <a:ext cx="979488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79200" imgH="2184120" progId="MS_ClipArt_Gallery.5">
                  <p:embed/>
                </p:oleObj>
              </mc:Choice>
              <mc:Fallback>
                <p:oleObj name="Clip" r:id="rId3" imgW="979200" imgH="2184120" progId="MS_ClipArt_Gallery.5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52400"/>
                        <a:ext cx="979488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5071C19-F0B8-4E61-B54B-04FB007B4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19100"/>
            <a:ext cx="8534400" cy="1104900"/>
          </a:xfrm>
          <a:noFill/>
          <a:ln/>
        </p:spPr>
        <p:txBody>
          <a:bodyPr/>
          <a:lstStyle/>
          <a:p>
            <a:r>
              <a:rPr lang="en-US" altLang="en-US" sz="3600"/>
              <a:t>Transaction: An Execution of a DB Program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7D24BB4-628F-47C2-91CE-63CCD3630E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305800" cy="4876800"/>
          </a:xfrm>
          <a:noFill/>
          <a:ln/>
        </p:spPr>
        <p:txBody>
          <a:bodyPr/>
          <a:lstStyle/>
          <a:p>
            <a:r>
              <a:rPr lang="en-US" altLang="en-US"/>
              <a:t>Key concept is </a:t>
            </a:r>
            <a:r>
              <a:rPr lang="en-US" altLang="en-US" i="1" u="sng">
                <a:solidFill>
                  <a:schemeClr val="accent2"/>
                </a:solidFill>
              </a:rPr>
              <a:t>transaction</a:t>
            </a:r>
            <a:r>
              <a:rPr lang="en-US" altLang="en-US">
                <a:solidFill>
                  <a:schemeClr val="accent2"/>
                </a:solidFill>
              </a:rPr>
              <a:t>, </a:t>
            </a:r>
            <a:r>
              <a:rPr lang="en-US" altLang="en-US"/>
              <a:t>which is an </a:t>
            </a:r>
            <a:r>
              <a:rPr lang="en-US" altLang="en-US" i="1">
                <a:solidFill>
                  <a:schemeClr val="folHlink"/>
                </a:solidFill>
              </a:rPr>
              <a:t>atomic</a:t>
            </a:r>
            <a:r>
              <a:rPr lang="en-US" altLang="en-US">
                <a:solidFill>
                  <a:schemeClr val="folHlink"/>
                </a:solidFill>
              </a:rPr>
              <a:t> </a:t>
            </a:r>
            <a:r>
              <a:rPr lang="en-US" altLang="en-US"/>
              <a:t>sequence of database actions (reads/writes).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r>
              <a:rPr lang="en-US" altLang="en-US"/>
              <a:t>A transaction, executed completely, must leave the DB in a </a:t>
            </a:r>
            <a:r>
              <a:rPr lang="en-US" altLang="en-US" i="1" u="sng">
                <a:solidFill>
                  <a:srgbClr val="FC0128"/>
                </a:solidFill>
              </a:rPr>
              <a:t>consistent state</a:t>
            </a:r>
            <a:r>
              <a:rPr lang="en-US" altLang="en-US" i="1">
                <a:solidFill>
                  <a:srgbClr val="FC0128"/>
                </a:solidFill>
              </a:rPr>
              <a:t> </a:t>
            </a:r>
            <a:r>
              <a:rPr lang="en-US" altLang="en-US"/>
              <a:t>if it is consistent when the transaction begins.</a:t>
            </a:r>
          </a:p>
          <a:p>
            <a:pPr lvl="1">
              <a:buSzPct val="75000"/>
            </a:pPr>
            <a:r>
              <a:rPr lang="en-US" altLang="en-US"/>
              <a:t>the DBMS does not understand the semantics of the data.  (e.g., how the interest on account is computed). </a:t>
            </a:r>
          </a:p>
          <a:p>
            <a:pPr lvl="1">
              <a:buSzPct val="75000"/>
            </a:pPr>
            <a:r>
              <a:rPr lang="en-US" altLang="en-US"/>
              <a:t>Users can specify </a:t>
            </a:r>
            <a:r>
              <a:rPr lang="en-US" altLang="en-US" i="1" u="sng">
                <a:solidFill>
                  <a:srgbClr val="FC0128"/>
                </a:solidFill>
              </a:rPr>
              <a:t>integrity constraints</a:t>
            </a:r>
            <a:r>
              <a:rPr lang="en-US" altLang="en-US" i="1">
                <a:solidFill>
                  <a:srgbClr val="FC0128"/>
                </a:solidFill>
              </a:rPr>
              <a:t> </a:t>
            </a:r>
            <a:r>
              <a:rPr lang="en-US" altLang="en-US"/>
              <a:t>on the data, and the DBMS will enforce them.</a:t>
            </a:r>
          </a:p>
          <a:p>
            <a:pPr lvl="1">
              <a:buSzPct val="75000"/>
            </a:pPr>
            <a:r>
              <a:rPr lang="en-US" altLang="en-US"/>
              <a:t>Ensuring that a transaction (run alone) preserves consistency is ultimately the </a:t>
            </a:r>
            <a:r>
              <a:rPr lang="en-US" altLang="en-US">
                <a:solidFill>
                  <a:schemeClr val="folHlink"/>
                </a:solidFill>
              </a:rPr>
              <a:t>user’s</a:t>
            </a:r>
            <a:r>
              <a:rPr lang="en-US" altLang="en-US"/>
              <a:t> responsibility!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BAAC251-2305-4216-98C4-50C2FC422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600"/>
              <a:t>Scheduling Concurrent Transactions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8E0CD07-BD75-4305-AA22-3CFC8DBB78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10600" cy="4876800"/>
          </a:xfrm>
          <a:noFill/>
          <a:ln/>
        </p:spPr>
        <p:txBody>
          <a:bodyPr/>
          <a:lstStyle/>
          <a:p>
            <a:r>
              <a:rPr lang="en-US" altLang="en-US" sz="2400"/>
              <a:t>DBMS ensures that execution of {T1, ... , Tn} is equivalent to some </a:t>
            </a:r>
            <a:r>
              <a:rPr lang="en-US" altLang="en-US" sz="2400" i="1" u="sng">
                <a:solidFill>
                  <a:srgbClr val="FC0128"/>
                </a:solidFill>
              </a:rPr>
              <a:t>serial</a:t>
            </a:r>
            <a:r>
              <a:rPr lang="en-US" altLang="en-US" sz="2400"/>
              <a:t> execution T1’ ... Tn’.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 lvl="1">
              <a:buSzPct val="75000"/>
            </a:pPr>
            <a:r>
              <a:rPr lang="en-US" altLang="en-US" sz="2000"/>
              <a:t>Before reading/writing an object, a transaction requests a lock on the object, and waits till the DBMS gives it the lock.  All locks are released at the end of the transaction. </a:t>
            </a:r>
          </a:p>
          <a:p>
            <a:pPr lvl="1">
              <a:buSzPct val="75000"/>
            </a:pPr>
            <a:endParaRPr lang="en-US" altLang="en-US" sz="2000"/>
          </a:p>
          <a:p>
            <a:pPr lvl="1">
              <a:buSzPct val="75000"/>
            </a:pPr>
            <a:r>
              <a:rPr lang="en-US" altLang="en-US" sz="2000">
                <a:solidFill>
                  <a:srgbClr val="FC0128"/>
                </a:solidFill>
              </a:rPr>
              <a:t>Idea: </a:t>
            </a:r>
            <a:r>
              <a:rPr lang="en-US" altLang="en-US" sz="2000"/>
              <a:t>If an action of Ti (say, writing X) affects Tj (which perhaps reads X), one of them, say Ti, will obtain the lock on X first and Tj is forced to wait until Ti completes; this effectively orders the transactions.</a:t>
            </a:r>
          </a:p>
          <a:p>
            <a:pPr lvl="1">
              <a:buSzPct val="75000"/>
            </a:pPr>
            <a:r>
              <a:rPr lang="en-US" altLang="en-US" sz="2000"/>
              <a:t>What if Tj already has a lock on Y and Ti later requests a lock on Y? </a:t>
            </a:r>
            <a:r>
              <a:rPr lang="en-US" altLang="en-US" sz="2000">
                <a:solidFill>
                  <a:srgbClr val="FC0128"/>
                </a:solidFill>
              </a:rPr>
              <a:t>(</a:t>
            </a:r>
            <a:r>
              <a:rPr lang="en-US" altLang="en-US" sz="2000" u="sng">
                <a:solidFill>
                  <a:srgbClr val="FC0128"/>
                </a:solidFill>
              </a:rPr>
              <a:t>Deadlock</a:t>
            </a:r>
            <a:r>
              <a:rPr lang="en-US" altLang="en-US" sz="2000">
                <a:solidFill>
                  <a:srgbClr val="FC0128"/>
                </a:solidFill>
              </a:rPr>
              <a:t>!) </a:t>
            </a:r>
            <a:r>
              <a:rPr lang="en-US" altLang="en-US" sz="2000"/>
              <a:t>Ti or Tj is </a:t>
            </a:r>
            <a:r>
              <a:rPr lang="en-US" altLang="en-US" sz="2000" u="sng">
                <a:solidFill>
                  <a:srgbClr val="FC0128"/>
                </a:solidFill>
              </a:rPr>
              <a:t>aborted</a:t>
            </a:r>
            <a:r>
              <a:rPr lang="en-US" altLang="en-US" sz="2000">
                <a:solidFill>
                  <a:srgbClr val="FC0128"/>
                </a:solidFill>
              </a:rPr>
              <a:t> </a:t>
            </a:r>
            <a:r>
              <a:rPr lang="en-US" altLang="en-US" sz="2000"/>
              <a:t>and restarted! 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0F60B4E-0F44-4859-AB57-1C2472902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19100"/>
            <a:ext cx="7772400" cy="1104900"/>
          </a:xfrm>
          <a:noFill/>
          <a:ln/>
        </p:spPr>
        <p:txBody>
          <a:bodyPr/>
          <a:lstStyle/>
          <a:p>
            <a:r>
              <a:rPr lang="en-US" altLang="en-US"/>
              <a:t>Ensuring Atomicity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5F10621-24A1-4FB1-B337-9C6FBC3B95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610600" cy="4876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DBMS ensures </a:t>
            </a:r>
            <a:r>
              <a:rPr lang="en-US" altLang="en-US" i="1">
                <a:solidFill>
                  <a:srgbClr val="FC0128"/>
                </a:solidFill>
              </a:rPr>
              <a:t>atomicity</a:t>
            </a:r>
            <a:r>
              <a:rPr lang="en-US" altLang="en-US" i="1"/>
              <a:t> </a:t>
            </a:r>
            <a:r>
              <a:rPr lang="en-US" altLang="en-US"/>
              <a:t>(all-or-nothing property) even if system crashes in the middle of a Xact.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C0128"/>
                </a:solidFill>
              </a:rPr>
              <a:t>Idea: </a:t>
            </a:r>
            <a:r>
              <a:rPr lang="en-US" altLang="en-US"/>
              <a:t>Keep a </a:t>
            </a:r>
            <a:r>
              <a:rPr lang="en-US" altLang="en-US" i="1" u="sng">
                <a:solidFill>
                  <a:srgbClr val="FC0128"/>
                </a:solidFill>
              </a:rPr>
              <a:t>log</a:t>
            </a:r>
            <a:r>
              <a:rPr lang="en-US" altLang="en-US">
                <a:solidFill>
                  <a:srgbClr val="FC0128"/>
                </a:solidFill>
              </a:rPr>
              <a:t> </a:t>
            </a:r>
            <a:r>
              <a:rPr lang="en-US" altLang="en-US"/>
              <a:t>(history) of all actions carried out by the DBMS while executing a set of Xacts: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>
                <a:solidFill>
                  <a:srgbClr val="FC0128"/>
                </a:solidFill>
              </a:rPr>
              <a:t>Before</a:t>
            </a:r>
            <a:r>
              <a:rPr lang="en-US" altLang="en-US"/>
              <a:t> a change is made to the database, the corresponding log entry is forced to a safe location. OS support for this is often inadequate.)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/>
              <a:t>After a crash, the effects of partially executed transactions are </a:t>
            </a:r>
            <a:r>
              <a:rPr lang="en-US" altLang="en-US" i="1" u="sng">
                <a:solidFill>
                  <a:srgbClr val="FC0128"/>
                </a:solidFill>
              </a:rPr>
              <a:t>undone</a:t>
            </a:r>
            <a:r>
              <a:rPr lang="en-US" altLang="en-US"/>
              <a:t> using the log. (Thanks to WAL, if log entry wasn’t saved before the crash, corresponding change was not applied to database!)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CEB527A-CE2E-405E-B86E-C52FF3F2C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7C4F0F4-5CE7-4D73-A100-8063A685F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B83D0555-4232-4462-9A50-09191E574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Log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EC1DF25B-37F2-4620-9F98-0AAC31801B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676400"/>
            <a:ext cx="9067800" cy="4800600"/>
          </a:xfrm>
          <a:noFill/>
          <a:ln/>
        </p:spPr>
        <p:txBody>
          <a:bodyPr/>
          <a:lstStyle/>
          <a:p>
            <a:r>
              <a:rPr lang="en-US" altLang="en-US"/>
              <a:t>The following actions are recorded in the log:</a:t>
            </a:r>
          </a:p>
          <a:p>
            <a:pPr lvl="1">
              <a:buSzPct val="75000"/>
            </a:pPr>
            <a:r>
              <a:rPr lang="en-US" altLang="en-US" i="1">
                <a:solidFill>
                  <a:schemeClr val="accent2"/>
                </a:solidFill>
              </a:rPr>
              <a:t>Ti writes an object</a:t>
            </a:r>
            <a:r>
              <a:rPr lang="en-US" altLang="en-US">
                <a:solidFill>
                  <a:schemeClr val="accent2"/>
                </a:solidFill>
              </a:rPr>
              <a:t>:  </a:t>
            </a:r>
            <a:r>
              <a:rPr lang="en-US" altLang="en-US"/>
              <a:t>The old value and the new value.</a:t>
            </a:r>
          </a:p>
          <a:p>
            <a:pPr lvl="2"/>
            <a:r>
              <a:rPr lang="en-US" altLang="en-US"/>
              <a:t>Log record must go to disk </a:t>
            </a:r>
            <a:r>
              <a:rPr lang="en-US" altLang="en-US" i="1" u="sng">
                <a:solidFill>
                  <a:schemeClr val="accent2"/>
                </a:solidFill>
              </a:rPr>
              <a:t>before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the changed page!</a:t>
            </a:r>
          </a:p>
          <a:p>
            <a:pPr lvl="1">
              <a:buSzPct val="75000"/>
            </a:pPr>
            <a:r>
              <a:rPr lang="en-US" altLang="en-US" i="1">
                <a:solidFill>
                  <a:schemeClr val="accent2"/>
                </a:solidFill>
              </a:rPr>
              <a:t>Ti commits/aborts</a:t>
            </a:r>
            <a:r>
              <a:rPr lang="en-US" altLang="en-US">
                <a:solidFill>
                  <a:schemeClr val="accent2"/>
                </a:solidFill>
              </a:rPr>
              <a:t>:  </a:t>
            </a:r>
            <a:r>
              <a:rPr lang="en-US" altLang="en-US"/>
              <a:t>A log record indicating this action.</a:t>
            </a:r>
          </a:p>
          <a:p>
            <a:r>
              <a:rPr lang="en-US" altLang="en-US"/>
              <a:t>Log records chained together by Xact id, so it’s easy to undo a specific Xact (e.g., to resolve a deadlock).</a:t>
            </a:r>
          </a:p>
          <a:p>
            <a:r>
              <a:rPr lang="en-US" altLang="en-US"/>
              <a:t>Log is often </a:t>
            </a:r>
            <a:r>
              <a:rPr lang="en-US" altLang="en-US" i="1"/>
              <a:t>duplexed </a:t>
            </a:r>
            <a:r>
              <a:rPr lang="en-US" altLang="en-US"/>
              <a:t>and </a:t>
            </a:r>
            <a:r>
              <a:rPr lang="en-US" altLang="en-US" i="1"/>
              <a:t>archived</a:t>
            </a:r>
            <a:r>
              <a:rPr lang="en-US" altLang="en-US"/>
              <a:t> on “stable” storage.</a:t>
            </a:r>
          </a:p>
          <a:p>
            <a:r>
              <a:rPr lang="en-US" altLang="en-US"/>
              <a:t>All log related activities (and in fact, all CC related activities such as lock/unlock, dealing with deadlocks etc.) are handled transparently by the DBMS.</a:t>
            </a:r>
          </a:p>
        </p:txBody>
      </p:sp>
      <p:graphicFrame>
        <p:nvGraphicFramePr>
          <p:cNvPr id="29702" name="Object 6">
            <a:hlinkClick r:id="" action="ppaction://ole?verb=0"/>
            <a:extLst>
              <a:ext uri="{FF2B5EF4-FFF2-40B4-BE49-F238E27FC236}">
                <a16:creationId xmlns:a16="http://schemas.microsoft.com/office/drawing/2014/main" id="{0FB1D84E-2DF5-45B8-BFAD-9C6FE8BCCEB6}"/>
              </a:ext>
            </a:extLst>
          </p:cNvPr>
          <p:cNvGraphicFramePr>
            <a:graphicFrameLocks/>
          </p:cNvGraphicFramePr>
          <p:nvPr/>
        </p:nvGraphicFramePr>
        <p:xfrm>
          <a:off x="4859338" y="395288"/>
          <a:ext cx="3376612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376440" imgH="1211040" progId="MS_ClipArt_Gallery.5">
                  <p:embed/>
                </p:oleObj>
              </mc:Choice>
              <mc:Fallback>
                <p:oleObj name="Clip" r:id="rId3" imgW="3376440" imgH="1211040" progId="MS_ClipArt_Gallery.5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95288"/>
                        <a:ext cx="3376612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4C51497-89B0-4953-81B3-F3F577F60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B14C676-A2FF-4247-9556-4993827D9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211BC1E-15DE-421C-9940-7058E9B22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Databases make these folks happy ...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833C388A-0CAE-4D33-B3A2-93E774250E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End users and DBMS vendors</a:t>
            </a:r>
          </a:p>
          <a:p>
            <a:r>
              <a:rPr lang="en-US" altLang="en-US"/>
              <a:t>DB application programmers</a:t>
            </a:r>
          </a:p>
          <a:p>
            <a:pPr lvl="1">
              <a:buSzPct val="75000"/>
            </a:pPr>
            <a:r>
              <a:rPr lang="en-US" altLang="en-US"/>
              <a:t>E.g., smart webmasters</a:t>
            </a:r>
          </a:p>
          <a:p>
            <a:r>
              <a:rPr lang="en-US" altLang="en-US" i="1" u="sng">
                <a:solidFill>
                  <a:schemeClr val="accent2"/>
                </a:solidFill>
              </a:rPr>
              <a:t>Database administrator (DBA)</a:t>
            </a:r>
          </a:p>
          <a:p>
            <a:pPr lvl="1">
              <a:buSzPct val="75000"/>
            </a:pPr>
            <a:r>
              <a:rPr lang="en-US" altLang="en-US"/>
              <a:t>Designs logical /physical schemas</a:t>
            </a:r>
          </a:p>
          <a:p>
            <a:pPr lvl="1">
              <a:buSzPct val="75000"/>
            </a:pPr>
            <a:r>
              <a:rPr lang="en-US" altLang="en-US"/>
              <a:t>Handles security and authorization</a:t>
            </a:r>
          </a:p>
          <a:p>
            <a:pPr lvl="1">
              <a:buSzPct val="75000"/>
            </a:pPr>
            <a:r>
              <a:rPr lang="en-US" altLang="en-US"/>
              <a:t>Data availability, crash recovery </a:t>
            </a:r>
          </a:p>
          <a:p>
            <a:pPr lvl="1">
              <a:buSzPct val="75000"/>
            </a:pPr>
            <a:r>
              <a:rPr lang="en-US" altLang="en-US"/>
              <a:t>Database tuning as needs evolve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1816846A-4AA7-414B-B481-5B4C09F2C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913" y="5776913"/>
            <a:ext cx="49990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i="1">
                <a:latin typeface="Book Antiqua" panose="02040602050305030304" pitchFamily="18" charset="0"/>
              </a:rPr>
              <a:t>Must understand how a DBMS works!</a:t>
            </a:r>
          </a:p>
        </p:txBody>
      </p:sp>
      <p:graphicFrame>
        <p:nvGraphicFramePr>
          <p:cNvPr id="31751" name="Object 7">
            <a:hlinkClick r:id="" action="ppaction://ole?verb=0"/>
            <a:extLst>
              <a:ext uri="{FF2B5EF4-FFF2-40B4-BE49-F238E27FC236}">
                <a16:creationId xmlns:a16="http://schemas.microsoft.com/office/drawing/2014/main" id="{043385F4-5DB4-4D0B-A889-5B7C91B98649}"/>
              </a:ext>
            </a:extLst>
          </p:cNvPr>
          <p:cNvGraphicFramePr>
            <a:graphicFrameLocks/>
          </p:cNvGraphicFramePr>
          <p:nvPr/>
        </p:nvGraphicFramePr>
        <p:xfrm>
          <a:off x="6367463" y="2024063"/>
          <a:ext cx="2690812" cy="252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2690640" imgH="2528640" progId="MS_ClipArt_Gallery.5">
                  <p:embed/>
                </p:oleObj>
              </mc:Choice>
              <mc:Fallback>
                <p:oleObj name="Clip" r:id="rId3" imgW="2690640" imgH="2528640" progId="MS_ClipArt_Gallery.5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63" y="2024063"/>
                        <a:ext cx="2690812" cy="252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C0C33BF-ACA3-45AD-BF05-90C30C97E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E8B5737-19DB-4825-8844-45BCDE645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853041D7-BF9F-48AF-8E1E-6DC472679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Structure of a DBMS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30CDFD03-2064-463B-8581-919DF99499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altLang="en-US" sz="2000"/>
              <a:t>A typical DBMS has a layered architecture.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r>
              <a:rPr lang="en-US" altLang="en-US" sz="2000"/>
              <a:t>This is one of several possible architectures; each system has its own variations.</a:t>
            </a:r>
          </a:p>
          <a:p>
            <a:endParaRPr lang="en-US" altLang="en-US" sz="2000"/>
          </a:p>
          <a:p>
            <a:r>
              <a:rPr lang="en-US" altLang="en-US" sz="2000"/>
              <a:t> The figure does not show the concurrency control and recovery components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8613D36E-8D1D-47C8-B4BA-2B3334EE0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5565775"/>
            <a:ext cx="4656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3815" name="Group 23">
            <a:extLst>
              <a:ext uri="{FF2B5EF4-FFF2-40B4-BE49-F238E27FC236}">
                <a16:creationId xmlns:a16="http://schemas.microsoft.com/office/drawing/2014/main" id="{77B3D4B3-1809-4451-B955-7FAD72F08C8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127250"/>
            <a:ext cx="3276600" cy="4016375"/>
            <a:chOff x="2880" y="1340"/>
            <a:chExt cx="2064" cy="2530"/>
          </a:xfrm>
        </p:grpSpPr>
        <p:sp>
          <p:nvSpPr>
            <p:cNvPr id="33799" name="Rectangle 7">
              <a:extLst>
                <a:ext uri="{FF2B5EF4-FFF2-40B4-BE49-F238E27FC236}">
                  <a16:creationId xmlns:a16="http://schemas.microsoft.com/office/drawing/2014/main" id="{79F0AFA5-ACA2-4938-B0D0-37BF54966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1" y="1340"/>
              <a:ext cx="1483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Query Optimization</a:t>
              </a:r>
            </a:p>
            <a:p>
              <a:pPr algn="ctr"/>
              <a:r>
                <a:rPr lang="en-US" alt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and Execution</a:t>
              </a:r>
            </a:p>
          </p:txBody>
        </p:sp>
        <p:sp>
          <p:nvSpPr>
            <p:cNvPr id="33800" name="Rectangle 8">
              <a:extLst>
                <a:ext uri="{FF2B5EF4-FFF2-40B4-BE49-F238E27FC236}">
                  <a16:creationId xmlns:a16="http://schemas.microsoft.com/office/drawing/2014/main" id="{2F25023C-4685-4337-9FF2-3EE3685AB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2" y="1863"/>
              <a:ext cx="158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Relational Operators</a:t>
              </a:r>
            </a:p>
          </p:txBody>
        </p:sp>
        <p:sp>
          <p:nvSpPr>
            <p:cNvPr id="33801" name="Rectangle 9">
              <a:extLst>
                <a:ext uri="{FF2B5EF4-FFF2-40B4-BE49-F238E27FC236}">
                  <a16:creationId xmlns:a16="http://schemas.microsoft.com/office/drawing/2014/main" id="{F0B43D8C-4694-4C39-B908-0D2A84DDD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2184"/>
              <a:ext cx="198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Files and Access Methods</a:t>
              </a:r>
            </a:p>
          </p:txBody>
        </p:sp>
        <p:sp>
          <p:nvSpPr>
            <p:cNvPr id="33802" name="Rectangle 10">
              <a:extLst>
                <a:ext uri="{FF2B5EF4-FFF2-40B4-BE49-F238E27FC236}">
                  <a16:creationId xmlns:a16="http://schemas.microsoft.com/office/drawing/2014/main" id="{A41E5715-5C18-498A-A704-68DEB5ECE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2551"/>
              <a:ext cx="15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Buffer Management</a:t>
              </a:r>
            </a:p>
          </p:txBody>
        </p:sp>
        <p:sp>
          <p:nvSpPr>
            <p:cNvPr id="33803" name="Rectangle 11">
              <a:extLst>
                <a:ext uri="{FF2B5EF4-FFF2-40B4-BE49-F238E27FC236}">
                  <a16:creationId xmlns:a16="http://schemas.microsoft.com/office/drawing/2014/main" id="{11E39180-9CAF-4CB9-A49A-688A4C8A8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882"/>
              <a:ext cx="190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Disk Space Management</a:t>
              </a:r>
            </a:p>
          </p:txBody>
        </p:sp>
        <p:sp>
          <p:nvSpPr>
            <p:cNvPr id="33804" name="Rectangle 12">
              <a:extLst>
                <a:ext uri="{FF2B5EF4-FFF2-40B4-BE49-F238E27FC236}">
                  <a16:creationId xmlns:a16="http://schemas.microsoft.com/office/drawing/2014/main" id="{C1D1FEF0-8C73-4BA2-8DA9-238A91D20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1343"/>
              <a:ext cx="2030" cy="1809"/>
            </a:xfrm>
            <a:prstGeom prst="rect">
              <a:avLst/>
            </a:prstGeom>
            <a:noFill/>
            <a:ln w="508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05" name="Line 13">
              <a:extLst>
                <a:ext uri="{FF2B5EF4-FFF2-40B4-BE49-F238E27FC236}">
                  <a16:creationId xmlns:a16="http://schemas.microsoft.com/office/drawing/2014/main" id="{E6FD2341-065B-434A-B0B1-7D5961E88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824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06" name="Line 14">
              <a:extLst>
                <a:ext uri="{FF2B5EF4-FFF2-40B4-BE49-F238E27FC236}">
                  <a16:creationId xmlns:a16="http://schemas.microsoft.com/office/drawing/2014/main" id="{0C7DD812-3D59-4C21-8540-D023A0C26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07" name="Line 15">
              <a:extLst>
                <a:ext uri="{FF2B5EF4-FFF2-40B4-BE49-F238E27FC236}">
                  <a16:creationId xmlns:a16="http://schemas.microsoft.com/office/drawing/2014/main" id="{1D04E48B-AECC-409F-B271-22B4087EC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48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08" name="Line 16">
              <a:extLst>
                <a:ext uri="{FF2B5EF4-FFF2-40B4-BE49-F238E27FC236}">
                  <a16:creationId xmlns:a16="http://schemas.microsoft.com/office/drawing/2014/main" id="{B6E8189A-5D22-4DDB-A43B-97B7CE410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832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09" name="Oval 17">
              <a:extLst>
                <a:ext uri="{FF2B5EF4-FFF2-40B4-BE49-F238E27FC236}">
                  <a16:creationId xmlns:a16="http://schemas.microsoft.com/office/drawing/2014/main" id="{6817916D-F9FE-4F5E-9F07-DA51C9C4B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464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0" name="Line 18">
              <a:extLst>
                <a:ext uri="{FF2B5EF4-FFF2-40B4-BE49-F238E27FC236}">
                  <a16:creationId xmlns:a16="http://schemas.microsoft.com/office/drawing/2014/main" id="{38570169-9794-455E-8791-2CDE5F162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0" y="3497"/>
              <a:ext cx="2" cy="36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11" name="Line 19">
              <a:extLst>
                <a:ext uri="{FF2B5EF4-FFF2-40B4-BE49-F238E27FC236}">
                  <a16:creationId xmlns:a16="http://schemas.microsoft.com/office/drawing/2014/main" id="{6472539C-7F0F-46D7-B8FB-9911F49EF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14"/>
              <a:ext cx="0" cy="3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12" name="Oval 20">
              <a:extLst>
                <a:ext uri="{FF2B5EF4-FFF2-40B4-BE49-F238E27FC236}">
                  <a16:creationId xmlns:a16="http://schemas.microsoft.com/office/drawing/2014/main" id="{235F71A3-FDA9-49FD-9A47-CAC5A0AF2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800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3" name="Rectangle 21">
              <a:extLst>
                <a:ext uri="{FF2B5EF4-FFF2-40B4-BE49-F238E27FC236}">
                  <a16:creationId xmlns:a16="http://schemas.microsoft.com/office/drawing/2014/main" id="{3E9C95F9-568B-4DC8-B2DE-C7547A8F7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3586"/>
              <a:ext cx="31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800">
                  <a:solidFill>
                    <a:srgbClr val="280049"/>
                  </a:solidFill>
                  <a:latin typeface="Arial" panose="020B0604020202020204" pitchFamily="34" charset="0"/>
                </a:rPr>
                <a:t>DB</a:t>
              </a:r>
            </a:p>
          </p:txBody>
        </p:sp>
        <p:sp>
          <p:nvSpPr>
            <p:cNvPr id="33814" name="Line 22">
              <a:extLst>
                <a:ext uri="{FF2B5EF4-FFF2-40B4-BE49-F238E27FC236}">
                  <a16:creationId xmlns:a16="http://schemas.microsoft.com/office/drawing/2014/main" id="{A80C86B0-0979-4778-AE87-7E72C48B0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168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3816" name="Line 24">
            <a:extLst>
              <a:ext uri="{FF2B5EF4-FFF2-40B4-BE49-F238E27FC236}">
                <a16:creationId xmlns:a16="http://schemas.microsoft.com/office/drawing/2014/main" id="{9E100E2E-B8C1-47CE-A6EF-620B47F5E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200400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17" name="Line 25">
            <a:extLst>
              <a:ext uri="{FF2B5EF4-FFF2-40B4-BE49-F238E27FC236}">
                <a16:creationId xmlns:a16="http://schemas.microsoft.com/office/drawing/2014/main" id="{AA8DCB9C-79CC-4226-AE3F-BECE51E2A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200400"/>
            <a:ext cx="0" cy="1600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18" name="Line 26">
            <a:extLst>
              <a:ext uri="{FF2B5EF4-FFF2-40B4-BE49-F238E27FC236}">
                <a16:creationId xmlns:a16="http://schemas.microsoft.com/office/drawing/2014/main" id="{4DD2D952-2299-47BB-85D6-B8BD51D8A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800600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19" name="Rectangle 27">
            <a:extLst>
              <a:ext uri="{FF2B5EF4-FFF2-40B4-BE49-F238E27FC236}">
                <a16:creationId xmlns:a16="http://schemas.microsoft.com/office/drawing/2014/main" id="{215E6E40-F9E1-46A5-8191-7A68C12D9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400"/>
            <a:ext cx="1546225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 b="1"/>
              <a:t>These layers</a:t>
            </a:r>
          </a:p>
          <a:p>
            <a:r>
              <a:rPr lang="en-US" altLang="en-US" sz="1800" b="1"/>
              <a:t>must consider</a:t>
            </a:r>
          </a:p>
          <a:p>
            <a:r>
              <a:rPr lang="en-US" altLang="en-US" sz="1800" b="1"/>
              <a:t>concurrency</a:t>
            </a:r>
          </a:p>
          <a:p>
            <a:r>
              <a:rPr lang="en-US" altLang="en-US" sz="1800" b="1"/>
              <a:t>control and</a:t>
            </a:r>
          </a:p>
          <a:p>
            <a:r>
              <a:rPr lang="en-US" altLang="en-US" sz="1800" b="1"/>
              <a:t>recovery</a:t>
            </a:r>
          </a:p>
        </p:txBody>
      </p:sp>
      <p:sp>
        <p:nvSpPr>
          <p:cNvPr id="33820" name="Arc 28">
            <a:extLst>
              <a:ext uri="{FF2B5EF4-FFF2-40B4-BE49-F238E27FC236}">
                <a16:creationId xmlns:a16="http://schemas.microsoft.com/office/drawing/2014/main" id="{FCE42989-4134-44A0-A7B5-B8F547F39FBD}"/>
              </a:ext>
            </a:extLst>
          </p:cNvPr>
          <p:cNvSpPr>
            <a:spLocks/>
          </p:cNvSpPr>
          <p:nvPr/>
        </p:nvSpPr>
        <p:spPr bwMode="auto">
          <a:xfrm>
            <a:off x="7924800" y="1219200"/>
            <a:ext cx="990600" cy="1728788"/>
          </a:xfrm>
          <a:custGeom>
            <a:avLst/>
            <a:gdLst>
              <a:gd name="G0" fmla="+- 0 0 0"/>
              <a:gd name="G1" fmla="+- 21256 0 0"/>
              <a:gd name="G2" fmla="+- 21600 0 0"/>
              <a:gd name="T0" fmla="*/ 3840 w 21600"/>
              <a:gd name="T1" fmla="*/ 0 h 21256"/>
              <a:gd name="T2" fmla="*/ 21600 w 21600"/>
              <a:gd name="T3" fmla="*/ 21256 h 21256"/>
              <a:gd name="T4" fmla="*/ 0 w 21600"/>
              <a:gd name="T5" fmla="*/ 21256 h 2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256" fill="none" extrusionOk="0">
                <a:moveTo>
                  <a:pt x="3839" y="0"/>
                </a:moveTo>
                <a:cubicBezTo>
                  <a:pt x="14121" y="1857"/>
                  <a:pt x="21600" y="10807"/>
                  <a:pt x="21600" y="21256"/>
                </a:cubicBezTo>
              </a:path>
              <a:path w="21600" h="21256" stroke="0" extrusionOk="0">
                <a:moveTo>
                  <a:pt x="3839" y="0"/>
                </a:moveTo>
                <a:cubicBezTo>
                  <a:pt x="14121" y="1857"/>
                  <a:pt x="21600" y="10807"/>
                  <a:pt x="21600" y="21256"/>
                </a:cubicBezTo>
                <a:lnTo>
                  <a:pt x="0" y="21256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21" name="Arc 29">
            <a:extLst>
              <a:ext uri="{FF2B5EF4-FFF2-40B4-BE49-F238E27FC236}">
                <a16:creationId xmlns:a16="http://schemas.microsoft.com/office/drawing/2014/main" id="{3A570021-7EC8-4B37-83C7-5089278C0AE1}"/>
              </a:ext>
            </a:extLst>
          </p:cNvPr>
          <p:cNvSpPr>
            <a:spLocks/>
          </p:cNvSpPr>
          <p:nvPr/>
        </p:nvSpPr>
        <p:spPr bwMode="auto">
          <a:xfrm rot="10800000">
            <a:off x="8458200" y="2895600"/>
            <a:ext cx="457200" cy="1447800"/>
          </a:xfrm>
          <a:custGeom>
            <a:avLst/>
            <a:gdLst>
              <a:gd name="G0" fmla="+- 21598 0 0"/>
              <a:gd name="G1" fmla="+- 21600 0 0"/>
              <a:gd name="G2" fmla="+- 21600 0 0"/>
              <a:gd name="T0" fmla="*/ 0 w 21598"/>
              <a:gd name="T1" fmla="*/ 21339 h 21600"/>
              <a:gd name="T2" fmla="*/ 21523 w 21598"/>
              <a:gd name="T3" fmla="*/ 0 h 21600"/>
              <a:gd name="T4" fmla="*/ 21598 w 2159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8" h="21600" fill="none" extrusionOk="0">
                <a:moveTo>
                  <a:pt x="-1" y="21338"/>
                </a:moveTo>
                <a:cubicBezTo>
                  <a:pt x="142" y="9541"/>
                  <a:pt x="9724" y="41"/>
                  <a:pt x="21523" y="0"/>
                </a:cubicBezTo>
              </a:path>
              <a:path w="21598" h="21600" stroke="0" extrusionOk="0">
                <a:moveTo>
                  <a:pt x="-1" y="21338"/>
                </a:moveTo>
                <a:cubicBezTo>
                  <a:pt x="142" y="9541"/>
                  <a:pt x="9724" y="41"/>
                  <a:pt x="21523" y="0"/>
                </a:cubicBezTo>
                <a:lnTo>
                  <a:pt x="21598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22" name="Line 30">
            <a:extLst>
              <a:ext uri="{FF2B5EF4-FFF2-40B4-BE49-F238E27FC236}">
                <a16:creationId xmlns:a16="http://schemas.microsoft.com/office/drawing/2014/main" id="{1EC13363-2DE7-4AAD-BAF4-5FAE6F6372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4343400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D53830B-89B1-4321-AFFA-017F7B9CF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600"/>
              <a:t>Custom application &amp; Files vs. DBMS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0743ACF-51AC-4E2A-80E7-EB2F63BD4F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7772400" cy="4686300"/>
          </a:xfrm>
          <a:noFill/>
          <a:ln/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altLang="en-US" sz="2400"/>
              <a:t>Application must move large datasets between main memory and secondary storage (e.g., buffering, page-oriented access, 32-bit addressing, etc.)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Special code for different queries (questions to be answered)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Must protect data from inconsistency due to multiple concurrent users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Crash recovery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Security and access control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2FD8AB5-0DD3-404D-9427-15D1CC19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5AF112D-0403-4B40-B8EF-9A2C17BE9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03261B0-4805-4ECB-92B9-5F88CBF4F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Why Use a DBMS?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0DAB695-2429-48E1-AF40-4615E78FA0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514600"/>
            <a:ext cx="7772400" cy="4076700"/>
          </a:xfrm>
          <a:noFill/>
          <a:ln/>
        </p:spPr>
        <p:txBody>
          <a:bodyPr/>
          <a:lstStyle/>
          <a:p>
            <a:r>
              <a:rPr lang="en-US" altLang="en-US"/>
              <a:t>Data independence and efficient access.</a:t>
            </a:r>
          </a:p>
          <a:p>
            <a:r>
              <a:rPr lang="en-US" altLang="en-US"/>
              <a:t>Reduced application development time.</a:t>
            </a:r>
          </a:p>
          <a:p>
            <a:r>
              <a:rPr lang="en-US" altLang="en-US"/>
              <a:t>Data integrity and security.</a:t>
            </a:r>
          </a:p>
          <a:p>
            <a:r>
              <a:rPr lang="en-US" altLang="en-US"/>
              <a:t>Uniform data administration.</a:t>
            </a:r>
          </a:p>
          <a:p>
            <a:r>
              <a:rPr lang="en-US" altLang="en-US"/>
              <a:t>Concurrent access, recovery from crashes.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E67EEAD5-12D4-4027-88DC-3AD92329E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4835525"/>
            <a:ext cx="20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223" name="Object 7">
            <a:hlinkClick r:id="" action="ppaction://ole?verb=0"/>
            <a:extLst>
              <a:ext uri="{FF2B5EF4-FFF2-40B4-BE49-F238E27FC236}">
                <a16:creationId xmlns:a16="http://schemas.microsoft.com/office/drawing/2014/main" id="{B0F79E2A-C83D-4DED-A01D-656264DED385}"/>
              </a:ext>
            </a:extLst>
          </p:cNvPr>
          <p:cNvGraphicFramePr>
            <a:graphicFrameLocks/>
          </p:cNvGraphicFramePr>
          <p:nvPr/>
        </p:nvGraphicFramePr>
        <p:xfrm>
          <a:off x="6630988" y="304800"/>
          <a:ext cx="979487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79200" imgH="2184120" progId="MS_ClipArt_Gallery.5">
                  <p:embed/>
                </p:oleObj>
              </mc:Choice>
              <mc:Fallback>
                <p:oleObj name="Clip" r:id="rId3" imgW="979200" imgH="2184120" progId="MS_ClipArt_Gallery.5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0988" y="304800"/>
                        <a:ext cx="979487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D26B776-0F0C-46CE-A3DB-43858C0FE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0F9474D-84F1-467D-87D2-97665BC5D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AD255265-7207-4C92-93C7-CBC2B298A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Why Study Databases??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8E4C20B9-745C-49E2-9C0C-9A931E862C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Shift from </a:t>
            </a:r>
            <a:r>
              <a:rPr lang="en-US" altLang="en-US" i="1" u="sng">
                <a:solidFill>
                  <a:schemeClr val="accent2"/>
                </a:solidFill>
              </a:rPr>
              <a:t>computation</a:t>
            </a:r>
            <a:r>
              <a:rPr lang="en-US" altLang="en-US"/>
              <a:t> to </a:t>
            </a:r>
            <a:r>
              <a:rPr lang="en-US" altLang="en-US" i="1" u="sng">
                <a:solidFill>
                  <a:schemeClr val="accent2"/>
                </a:solidFill>
              </a:rPr>
              <a:t>information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olidFill>
                <a:schemeClr val="accent2"/>
              </a:solidFill>
            </a:endParaRPr>
          </a:p>
          <a:p>
            <a:r>
              <a:rPr lang="en-US" altLang="en-US"/>
              <a:t>Datasets increasing in diversity and volume.  </a:t>
            </a:r>
          </a:p>
          <a:p>
            <a:pPr lvl="1">
              <a:buSzPct val="75000"/>
            </a:pPr>
            <a:r>
              <a:rPr lang="en-US" altLang="en-US"/>
              <a:t>Digital libraries, interactive video, Human Genome project, EOS project  </a:t>
            </a:r>
          </a:p>
          <a:p>
            <a:pPr lvl="1">
              <a:buSzPct val="75000"/>
            </a:pPr>
            <a:r>
              <a:rPr lang="en-US" altLang="en-US"/>
              <a:t>...  need for DBMS exploding</a:t>
            </a:r>
          </a:p>
          <a:p>
            <a:pPr lvl="1">
              <a:buSzPct val="75000"/>
              <a:buFont typeface="Wingdings" panose="05000000000000000000" pitchFamily="2" charset="2"/>
              <a:buNone/>
            </a:pPr>
            <a:endParaRPr lang="en-US" altLang="en-US"/>
          </a:p>
          <a:p>
            <a:r>
              <a:rPr lang="en-US" altLang="en-US"/>
              <a:t>DBMS encompasses most of CS</a:t>
            </a:r>
          </a:p>
          <a:p>
            <a:pPr lvl="1">
              <a:buSzPct val="75000"/>
            </a:pPr>
            <a:r>
              <a:rPr lang="en-US" altLang="en-US"/>
              <a:t>OS, languages, theory, AI,  multimedia, logic</a:t>
            </a:r>
          </a:p>
        </p:txBody>
      </p:sp>
      <p:graphicFrame>
        <p:nvGraphicFramePr>
          <p:cNvPr id="1127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0960F384-D68D-42AF-924B-5E113BC71CBD}"/>
              </a:ext>
            </a:extLst>
          </p:cNvPr>
          <p:cNvGraphicFramePr>
            <a:graphicFrameLocks/>
          </p:cNvGraphicFramePr>
          <p:nvPr/>
        </p:nvGraphicFramePr>
        <p:xfrm>
          <a:off x="7192963" y="288925"/>
          <a:ext cx="1938337" cy="235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938240" imgH="2350800" progId="MS_ClipArt_Gallery.5">
                  <p:embed/>
                </p:oleObj>
              </mc:Choice>
              <mc:Fallback>
                <p:oleObj name="Clip" r:id="rId3" imgW="1938240" imgH="2350800" progId="MS_ClipArt_Gallery.5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288925"/>
                        <a:ext cx="1938337" cy="235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7">
            <a:extLst>
              <a:ext uri="{FF2B5EF4-FFF2-40B4-BE49-F238E27FC236}">
                <a16:creationId xmlns:a16="http://schemas.microsoft.com/office/drawing/2014/main" id="{0426A9CC-5C47-4C2C-AC3A-4BF43C1A7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5" y="354013"/>
            <a:ext cx="36195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>
                <a:solidFill>
                  <a:schemeClr val="tx2"/>
                </a:solidFill>
                <a:latin typeface="Book Antiqua" panose="02040602050305030304" pitchFamily="18" charset="0"/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35A7CD9-A90F-4EA6-BF9A-9B961204B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CF81217-9451-44D6-BB17-0CA7B905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33D891FD-724B-4497-AE6A-4DF61A392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Data Models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3DBADD42-D21F-415B-A8B4-43DEE1ABC2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485900"/>
            <a:ext cx="7772400" cy="4114800"/>
          </a:xfrm>
          <a:noFill/>
          <a:ln/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i="1" u="sng">
                <a:solidFill>
                  <a:schemeClr val="accent2"/>
                </a:solidFill>
              </a:rPr>
              <a:t>data model</a:t>
            </a:r>
            <a:r>
              <a:rPr lang="en-US" altLang="en-US" i="1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is a collection of high level concepts for describing data.</a:t>
            </a:r>
          </a:p>
          <a:p>
            <a:r>
              <a:rPr lang="en-US" altLang="en-US"/>
              <a:t>A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i="1" u="sng">
                <a:solidFill>
                  <a:schemeClr val="accent2"/>
                </a:solidFill>
              </a:rPr>
              <a:t>schema</a:t>
            </a:r>
            <a:r>
              <a:rPr lang="en-US" altLang="en-US" i="1">
                <a:solidFill>
                  <a:schemeClr val="accent2"/>
                </a:solidFill>
              </a:rPr>
              <a:t> </a:t>
            </a:r>
            <a:r>
              <a:rPr lang="en-US" altLang="en-US"/>
              <a:t>is a description of a particular collection of data, using the a given data model.</a:t>
            </a:r>
          </a:p>
          <a:p>
            <a:r>
              <a:rPr lang="en-US" altLang="en-US"/>
              <a:t>The </a:t>
            </a:r>
            <a:r>
              <a:rPr lang="en-US" altLang="en-US" i="1" u="sng">
                <a:solidFill>
                  <a:schemeClr val="accent2"/>
                </a:solidFill>
              </a:rPr>
              <a:t>relational model of data</a:t>
            </a:r>
            <a:r>
              <a:rPr lang="en-US" altLang="en-US" i="1">
                <a:solidFill>
                  <a:schemeClr val="accent2"/>
                </a:solidFill>
              </a:rPr>
              <a:t> </a:t>
            </a:r>
            <a:r>
              <a:rPr lang="en-US" altLang="en-US"/>
              <a:t>is the most widely used model today.</a:t>
            </a:r>
          </a:p>
          <a:p>
            <a:pPr lvl="1">
              <a:buSzPct val="75000"/>
            </a:pPr>
            <a:r>
              <a:rPr lang="en-US" altLang="en-US"/>
              <a:t>Main concept:  </a:t>
            </a:r>
            <a:r>
              <a:rPr lang="en-US" altLang="en-US" i="1" u="sng">
                <a:solidFill>
                  <a:schemeClr val="accent2"/>
                </a:solidFill>
              </a:rPr>
              <a:t>relation</a:t>
            </a:r>
            <a:r>
              <a:rPr lang="en-US" altLang="en-US"/>
              <a:t>, basically a table with rows and columns. A set of records</a:t>
            </a:r>
          </a:p>
          <a:p>
            <a:pPr lvl="1">
              <a:buSzPct val="75000"/>
            </a:pPr>
            <a:r>
              <a:rPr lang="en-US" altLang="en-US"/>
              <a:t>Every relation has a </a:t>
            </a:r>
            <a:r>
              <a:rPr lang="en-US" altLang="en-US" i="1" u="sng">
                <a:solidFill>
                  <a:srgbClr val="FC0128"/>
                </a:solidFill>
              </a:rPr>
              <a:t>schema</a:t>
            </a:r>
            <a:r>
              <a:rPr lang="en-US" altLang="en-US"/>
              <a:t>, which describes the columns, or fields.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B128EF9-4F59-4F37-AA1C-F7C4862AC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073FA3C-1912-4D3D-B857-308F8FA71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1832357-A7B6-43E0-A888-F51E1EAE4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Levels of Abstraction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FD7D09F7-895C-4AE0-B584-91C71CA205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5029200" cy="4076700"/>
          </a:xfrm>
          <a:noFill/>
          <a:ln/>
        </p:spPr>
        <p:txBody>
          <a:bodyPr/>
          <a:lstStyle/>
          <a:p>
            <a:r>
              <a:rPr lang="en-US" altLang="en-US"/>
              <a:t>Many </a:t>
            </a:r>
            <a:r>
              <a:rPr lang="en-US" altLang="en-US" i="1" u="sng">
                <a:solidFill>
                  <a:schemeClr val="accent2"/>
                </a:solidFill>
              </a:rPr>
              <a:t>views</a:t>
            </a:r>
            <a:r>
              <a:rPr lang="en-US" altLang="en-US"/>
              <a:t>, </a:t>
            </a:r>
            <a:br>
              <a:rPr lang="en-US" altLang="en-US"/>
            </a:br>
            <a:r>
              <a:rPr lang="en-US" altLang="en-US"/>
              <a:t>a </a:t>
            </a:r>
            <a:r>
              <a:rPr lang="en-US" altLang="en-US" i="1" u="sng">
                <a:solidFill>
                  <a:schemeClr val="accent2"/>
                </a:solidFill>
              </a:rPr>
              <a:t>conceptual (logical) schema,</a:t>
            </a:r>
            <a:r>
              <a:rPr lang="en-US" altLang="en-US" i="1">
                <a:solidFill>
                  <a:schemeClr val="accent2"/>
                </a:solidFill>
              </a:rPr>
              <a:t> </a:t>
            </a:r>
            <a:r>
              <a:rPr lang="en-US" altLang="en-US"/>
              <a:t>and a </a:t>
            </a:r>
            <a:r>
              <a:rPr lang="en-US" altLang="en-US" i="1" u="sng">
                <a:solidFill>
                  <a:schemeClr val="accent2"/>
                </a:solidFill>
              </a:rPr>
              <a:t>physical schema</a:t>
            </a:r>
            <a:r>
              <a:rPr lang="en-US" altLang="en-US"/>
              <a:t>.</a:t>
            </a:r>
          </a:p>
          <a:p>
            <a:pPr lvl="1">
              <a:buSzPct val="75000"/>
            </a:pPr>
            <a:r>
              <a:rPr lang="en-US" altLang="en-US"/>
              <a:t>Views describe how users see the data.                                        </a:t>
            </a:r>
          </a:p>
          <a:p>
            <a:pPr lvl="1">
              <a:buSzPct val="75000"/>
            </a:pPr>
            <a:r>
              <a:rPr lang="en-US" altLang="en-US"/>
              <a:t>Conceptual schema defines logical structure</a:t>
            </a:r>
          </a:p>
          <a:p>
            <a:pPr lvl="1">
              <a:buSzPct val="75000"/>
            </a:pPr>
            <a:r>
              <a:rPr lang="en-US" altLang="en-US"/>
              <a:t>Physical schema describes the files and indexes used.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E665C719-F6C5-4A42-8AAD-EEA257754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5646738"/>
            <a:ext cx="553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E1F51F35-1E89-486E-B610-BD3BF3078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5794375"/>
            <a:ext cx="560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1A9E8657-01B4-43FF-B7DD-9AA458FEB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5594350"/>
            <a:ext cx="75771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buFont typeface="Monotype Sorts" charset="0"/>
              <a:buChar char="*"/>
            </a:pPr>
            <a:r>
              <a:rPr lang="en-US" altLang="en-US" sz="2000" i="1">
                <a:latin typeface="Book Antiqua" panose="02040602050305030304" pitchFamily="18" charset="0"/>
              </a:rPr>
              <a:t> Schemas are defined using DDL; data is modified/queried using DML</a:t>
            </a:r>
            <a:r>
              <a:rPr lang="en-US" altLang="en-US" sz="2000"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15369" name="Oval 9">
            <a:extLst>
              <a:ext uri="{FF2B5EF4-FFF2-40B4-BE49-F238E27FC236}">
                <a16:creationId xmlns:a16="http://schemas.microsoft.com/office/drawing/2014/main" id="{09F024AB-441E-465A-A0BA-DAB9F3EBF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3975100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0" name="Line 10">
            <a:extLst>
              <a:ext uri="{FF2B5EF4-FFF2-40B4-BE49-F238E27FC236}">
                <a16:creationId xmlns:a16="http://schemas.microsoft.com/office/drawing/2014/main" id="{EE0A4554-CADC-4470-9176-528BAD131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1425" y="4071938"/>
            <a:ext cx="3175" cy="9572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1" name="Oval 11">
            <a:extLst>
              <a:ext uri="{FF2B5EF4-FFF2-40B4-BE49-F238E27FC236}">
                <a16:creationId xmlns:a16="http://schemas.microsoft.com/office/drawing/2014/main" id="{5F53C4A9-FA5E-4B2E-B195-72145166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4889500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2" name="Line 12">
            <a:extLst>
              <a:ext uri="{FF2B5EF4-FFF2-40B4-BE49-F238E27FC236}">
                <a16:creationId xmlns:a16="http://schemas.microsoft.com/office/drawing/2014/main" id="{348DF94E-C4F2-48ED-9966-D42968912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114800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F05966D3-6FE3-42E6-8AD2-6A8528A7A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25" y="3338513"/>
            <a:ext cx="24225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Physical Schema</a:t>
            </a:r>
          </a:p>
        </p:txBody>
      </p:sp>
      <p:sp>
        <p:nvSpPr>
          <p:cNvPr id="15374" name="Rectangle 14">
            <a:extLst>
              <a:ext uri="{FF2B5EF4-FFF2-40B4-BE49-F238E27FC236}">
                <a16:creationId xmlns:a16="http://schemas.microsoft.com/office/drawing/2014/main" id="{14237AB7-6C8A-42C2-B81D-507F96648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5" y="2652713"/>
            <a:ext cx="28463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Conceptual Schema</a:t>
            </a:r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67C4A1EB-4473-4DF0-B774-EC358F106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325" y="1814513"/>
            <a:ext cx="11191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View 1</a:t>
            </a:r>
          </a:p>
        </p:txBody>
      </p:sp>
      <p:sp>
        <p:nvSpPr>
          <p:cNvPr id="15376" name="Rectangle 16">
            <a:extLst>
              <a:ext uri="{FF2B5EF4-FFF2-40B4-BE49-F238E27FC236}">
                <a16:creationId xmlns:a16="http://schemas.microsoft.com/office/drawing/2014/main" id="{9FCF0245-E658-4FC0-8969-27C94F65E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5" y="1814513"/>
            <a:ext cx="11191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View 2</a:t>
            </a:r>
          </a:p>
        </p:txBody>
      </p:sp>
      <p:sp>
        <p:nvSpPr>
          <p:cNvPr id="15377" name="Rectangle 17">
            <a:extLst>
              <a:ext uri="{FF2B5EF4-FFF2-40B4-BE49-F238E27FC236}">
                <a16:creationId xmlns:a16="http://schemas.microsoft.com/office/drawing/2014/main" id="{8536C7C6-14CB-497A-90D4-D78C6779C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713" y="1814513"/>
            <a:ext cx="11191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View 3</a:t>
            </a:r>
          </a:p>
        </p:txBody>
      </p:sp>
      <p:sp>
        <p:nvSpPr>
          <p:cNvPr id="15378" name="Rectangle 18">
            <a:extLst>
              <a:ext uri="{FF2B5EF4-FFF2-40B4-BE49-F238E27FC236}">
                <a16:creationId xmlns:a16="http://schemas.microsoft.com/office/drawing/2014/main" id="{344432B6-626F-45CC-8B7C-ABF90E13F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0" y="18415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9" name="Rectangle 19">
            <a:extLst>
              <a:ext uri="{FF2B5EF4-FFF2-40B4-BE49-F238E27FC236}">
                <a16:creationId xmlns:a16="http://schemas.microsoft.com/office/drawing/2014/main" id="{1353A147-6BDC-44F2-B92E-0341ADCC8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18415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0" name="Rectangle 20">
            <a:extLst>
              <a:ext uri="{FF2B5EF4-FFF2-40B4-BE49-F238E27FC236}">
                <a16:creationId xmlns:a16="http://schemas.microsoft.com/office/drawing/2014/main" id="{DABF7DEF-CE7E-4AE2-9F94-94CCB1341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700" y="18415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1" name="Rectangle 21">
            <a:extLst>
              <a:ext uri="{FF2B5EF4-FFF2-40B4-BE49-F238E27FC236}">
                <a16:creationId xmlns:a16="http://schemas.microsoft.com/office/drawing/2014/main" id="{4C3DB8EE-4B75-4A3B-8528-63D4BAE34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2679700"/>
            <a:ext cx="27940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2" name="Rectangle 22">
            <a:extLst>
              <a:ext uri="{FF2B5EF4-FFF2-40B4-BE49-F238E27FC236}">
                <a16:creationId xmlns:a16="http://schemas.microsoft.com/office/drawing/2014/main" id="{47C9898B-7A7E-428D-ADBA-5728B6FEA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700" y="3365500"/>
            <a:ext cx="23368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3" name="Line 23">
            <a:extLst>
              <a:ext uri="{FF2B5EF4-FFF2-40B4-BE49-F238E27FC236}">
                <a16:creationId xmlns:a16="http://schemas.microsoft.com/office/drawing/2014/main" id="{6E0392FF-E3A0-41C4-897E-E4F01D871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209800"/>
            <a:ext cx="533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4" name="Line 24">
            <a:extLst>
              <a:ext uri="{FF2B5EF4-FFF2-40B4-BE49-F238E27FC236}">
                <a16:creationId xmlns:a16="http://schemas.microsoft.com/office/drawing/2014/main" id="{BF67EA8D-779E-4D42-A73E-1D809D21A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209800"/>
            <a:ext cx="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5" name="Line 25">
            <a:extLst>
              <a:ext uri="{FF2B5EF4-FFF2-40B4-BE49-F238E27FC236}">
                <a16:creationId xmlns:a16="http://schemas.microsoft.com/office/drawing/2014/main" id="{4E81AD2C-B020-4BB2-9FDE-6365EB3F8D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2209800"/>
            <a:ext cx="533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6" name="Line 26">
            <a:extLst>
              <a:ext uri="{FF2B5EF4-FFF2-40B4-BE49-F238E27FC236}">
                <a16:creationId xmlns:a16="http://schemas.microsoft.com/office/drawing/2014/main" id="{644FA206-5F84-410D-BEA4-E4C973D75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048000"/>
            <a:ext cx="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7" name="Line 27">
            <a:extLst>
              <a:ext uri="{FF2B5EF4-FFF2-40B4-BE49-F238E27FC236}">
                <a16:creationId xmlns:a16="http://schemas.microsoft.com/office/drawing/2014/main" id="{F63F11C9-7440-4F71-889C-9203C85C9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733800"/>
            <a:ext cx="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1CB98CF-2969-4364-B206-1750A59BE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AD481C-C9FA-4318-BF15-29E66DCE3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505E1404-FE95-422E-9C4F-AA778D5A1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Example: University Database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1F1B6598-3466-4109-ADFB-456F6F98B8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3619500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Conceptual schema:                  </a:t>
            </a:r>
          </a:p>
          <a:p>
            <a:pPr lvl="1">
              <a:buSzPct val="75000"/>
            </a:pPr>
            <a:r>
              <a:rPr lang="en-US" altLang="en-US"/>
              <a:t> </a:t>
            </a:r>
            <a:r>
              <a:rPr lang="en-US" altLang="en-US" i="1"/>
              <a:t>Students(sid: string, name: string, login: string,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i="1"/>
              <a:t>			  age: integer, gpa:real)</a:t>
            </a:r>
          </a:p>
          <a:p>
            <a:pPr lvl="1">
              <a:buSzPct val="75000"/>
            </a:pPr>
            <a:r>
              <a:rPr lang="en-US" altLang="en-US" i="1"/>
              <a:t> Courses(cid: string, cname:string, credits:integer) </a:t>
            </a:r>
          </a:p>
          <a:p>
            <a:pPr lvl="1">
              <a:buSzPct val="75000"/>
            </a:pPr>
            <a:r>
              <a:rPr lang="en-US" altLang="en-US" i="1"/>
              <a:t> Enrolled(sid:string, cid:string, grade:string)</a:t>
            </a:r>
          </a:p>
          <a:p>
            <a:r>
              <a:rPr lang="en-US" altLang="en-US"/>
              <a:t>Physical schema:</a:t>
            </a:r>
          </a:p>
          <a:p>
            <a:pPr lvl="1">
              <a:buSzPct val="75000"/>
            </a:pPr>
            <a:r>
              <a:rPr lang="en-US" altLang="en-US"/>
              <a:t>Relations stored as unordered files. </a:t>
            </a:r>
          </a:p>
          <a:p>
            <a:pPr lvl="1">
              <a:buSzPct val="75000"/>
            </a:pPr>
            <a:r>
              <a:rPr lang="en-US" altLang="en-US"/>
              <a:t>Index on first column of Students.</a:t>
            </a:r>
          </a:p>
          <a:p>
            <a:r>
              <a:rPr lang="en-US" altLang="en-US"/>
              <a:t>External Schema (View): </a:t>
            </a:r>
          </a:p>
          <a:p>
            <a:pPr lvl="1">
              <a:buSzPct val="75000"/>
            </a:pPr>
            <a:r>
              <a:rPr lang="en-US" altLang="en-US" i="1"/>
              <a:t>Course_info(cid:string,enrollment:integer)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6F8EF8D-C1E7-4252-844F-C8C46FBD1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Data Independence *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ECBDCEC-0837-41EE-A0F1-850BC71BE5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4457700"/>
          </a:xfrm>
          <a:noFill/>
          <a:ln/>
        </p:spPr>
        <p:txBody>
          <a:bodyPr/>
          <a:lstStyle/>
          <a:p>
            <a:r>
              <a:rPr lang="en-US" altLang="en-US"/>
              <a:t>Applications insulated from how data is structured and stored.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r>
              <a:rPr lang="en-US" altLang="en-US" i="1" u="sng">
                <a:solidFill>
                  <a:schemeClr val="accent2"/>
                </a:solidFill>
              </a:rPr>
              <a:t>Logical data independence</a:t>
            </a:r>
            <a:r>
              <a:rPr lang="en-US" altLang="en-US">
                <a:solidFill>
                  <a:schemeClr val="accent2"/>
                </a:solidFill>
              </a:rPr>
              <a:t>:  </a:t>
            </a:r>
            <a:r>
              <a:rPr lang="en-US" altLang="en-US"/>
              <a:t>Protection from changes in </a:t>
            </a:r>
            <a:r>
              <a:rPr lang="en-US" altLang="en-US" i="1"/>
              <a:t>logical </a:t>
            </a:r>
            <a:r>
              <a:rPr lang="en-US" altLang="en-US"/>
              <a:t>structure of data.</a:t>
            </a:r>
          </a:p>
          <a:p>
            <a:r>
              <a:rPr lang="en-US" altLang="en-US" i="1" u="sng">
                <a:solidFill>
                  <a:schemeClr val="accent2"/>
                </a:solidFill>
              </a:rPr>
              <a:t>Physical data independence</a:t>
            </a:r>
            <a:r>
              <a:rPr lang="en-US" altLang="en-US">
                <a:solidFill>
                  <a:schemeClr val="accent2"/>
                </a:solidFill>
              </a:rPr>
              <a:t>:   </a:t>
            </a:r>
            <a:r>
              <a:rPr lang="en-US" altLang="en-US"/>
              <a:t>Protection from changes in </a:t>
            </a:r>
            <a:r>
              <a:rPr lang="en-US" altLang="en-US" i="1"/>
              <a:t>physical</a:t>
            </a:r>
            <a:r>
              <a:rPr lang="en-US" altLang="en-US"/>
              <a:t> structure of data.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90F24099-314C-4009-B506-30FD3AB49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5434013"/>
            <a:ext cx="70104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buFont typeface="Monotype Sorts" charset="0"/>
              <a:buChar char="*"/>
            </a:pPr>
            <a:r>
              <a:rPr lang="en-US" altLang="en-US" i="1">
                <a:latin typeface="Book Antiqua" panose="02040602050305030304" pitchFamily="18" charset="0"/>
              </a:rPr>
              <a:t> One of the most important benefits of using a DBMS!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76A0B99-F061-4979-9419-1BBF89107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419100"/>
            <a:ext cx="8077200" cy="1104900"/>
          </a:xfrm>
          <a:noFill/>
          <a:ln/>
        </p:spPr>
        <p:txBody>
          <a:bodyPr/>
          <a:lstStyle/>
          <a:p>
            <a:r>
              <a:rPr lang="en-US" altLang="en-US"/>
              <a:t>Concurrency Control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F4E2282-7E96-4847-AF47-D8B948B1B2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077200" cy="4076700"/>
          </a:xfrm>
          <a:noFill/>
          <a:ln/>
        </p:spPr>
        <p:txBody>
          <a:bodyPr/>
          <a:lstStyle/>
          <a:p>
            <a:r>
              <a:rPr lang="en-US" altLang="en-US"/>
              <a:t>Concurrent execution of user programs             is essential for good DBMS performance.</a:t>
            </a:r>
          </a:p>
          <a:p>
            <a:pPr lvl="1">
              <a:buSzPct val="75000"/>
            </a:pPr>
            <a:r>
              <a:rPr lang="en-US" altLang="en-US"/>
              <a:t>Shared use </a:t>
            </a:r>
          </a:p>
          <a:p>
            <a:pPr lvl="1">
              <a:buSzPct val="75000"/>
            </a:pPr>
            <a:r>
              <a:rPr lang="en-US" altLang="en-US"/>
              <a:t>Keep cpu working on several user programs concurrently (disk accesses are frequent, and slow).</a:t>
            </a:r>
          </a:p>
          <a:p>
            <a:r>
              <a:rPr lang="en-US" altLang="en-US"/>
              <a:t>Interleaving actions can lead to inconsistency: </a:t>
            </a:r>
            <a:r>
              <a:rPr lang="en-US" altLang="en-US" sz="2400"/>
              <a:t>e.g., check is cleared while account balance is being computed</a:t>
            </a:r>
            <a:r>
              <a:rPr lang="en-US" altLang="en-US"/>
              <a:t>.</a:t>
            </a:r>
          </a:p>
          <a:p>
            <a:r>
              <a:rPr lang="en-US" altLang="en-US"/>
              <a:t>DBMS ensures such problems don’t arise:  users can pretend they are using a single-user system.</a:t>
            </a:r>
          </a:p>
        </p:txBody>
      </p:sp>
    </p:spTree>
  </p:cSld>
  <p:clrMapOvr>
    <a:masterClrMapping/>
  </p:clrMapOvr>
  <p:transition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536</TotalTime>
  <Pages>16</Pages>
  <Words>1167</Words>
  <Application>Microsoft Office PowerPoint</Application>
  <PresentationFormat>On-screen Show (4:3)</PresentationFormat>
  <Paragraphs>137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 Antiqua</vt:lpstr>
      <vt:lpstr>Calibri</vt:lpstr>
      <vt:lpstr>Century Gothic</vt:lpstr>
      <vt:lpstr>Monotype Sorts</vt:lpstr>
      <vt:lpstr>Wingdings</vt:lpstr>
      <vt:lpstr>Wingdings 3</vt:lpstr>
      <vt:lpstr>Ion</vt:lpstr>
      <vt:lpstr>Clip</vt:lpstr>
      <vt:lpstr>What Is a DBMS?</vt:lpstr>
      <vt:lpstr>Custom application &amp; Files vs. DBMS</vt:lpstr>
      <vt:lpstr>Why Use a DBMS?</vt:lpstr>
      <vt:lpstr>Why Study Databases??</vt:lpstr>
      <vt:lpstr>Data Models</vt:lpstr>
      <vt:lpstr>Levels of Abstraction</vt:lpstr>
      <vt:lpstr>Example: University Database</vt:lpstr>
      <vt:lpstr>Data Independence *</vt:lpstr>
      <vt:lpstr>Concurrency Control</vt:lpstr>
      <vt:lpstr>Transaction: An Execution of a DB Program</vt:lpstr>
      <vt:lpstr>Scheduling Concurrent Transactions</vt:lpstr>
      <vt:lpstr>Ensuring Atomicity</vt:lpstr>
      <vt:lpstr>The Log</vt:lpstr>
      <vt:lpstr>Databases make these folks happy ...</vt:lpstr>
      <vt:lpstr>Structure of a DBMS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subject>Database Management Systems</dc:subject>
  <dc:creator>Raghu Ramakrishnan and Johannes Gehrke</dc:creator>
  <cp:keywords>Chapter 1</cp:keywords>
  <dc:description>See the notes for information on how the slides are organized.</dc:description>
  <cp:lastModifiedBy>Jyoti Khalkar</cp:lastModifiedBy>
  <cp:revision>8</cp:revision>
  <cp:lastPrinted>1995-06-24T08:50:58Z</cp:lastPrinted>
  <dcterms:created xsi:type="dcterms:W3CDTF">1997-01-06T18:13:42Z</dcterms:created>
  <dcterms:modified xsi:type="dcterms:W3CDTF">2023-09-09T13:16:29Z</dcterms:modified>
</cp:coreProperties>
</file>