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2" r:id="rId1"/>
  </p:sldMasterIdLst>
  <p:notesMasterIdLst>
    <p:notesMasterId r:id="rId19"/>
  </p:notesMasterIdLst>
  <p:handoutMasterIdLst>
    <p:handoutMasterId r:id="rId20"/>
  </p:handoutMasterIdLst>
  <p:sldIdLst>
    <p:sldId id="330" r:id="rId2"/>
    <p:sldId id="349" r:id="rId3"/>
    <p:sldId id="351" r:id="rId4"/>
    <p:sldId id="352" r:id="rId5"/>
    <p:sldId id="353" r:id="rId6"/>
    <p:sldId id="354" r:id="rId7"/>
    <p:sldId id="355" r:id="rId8"/>
    <p:sldId id="356" r:id="rId9"/>
    <p:sldId id="386" r:id="rId10"/>
    <p:sldId id="357" r:id="rId11"/>
    <p:sldId id="377" r:id="rId12"/>
    <p:sldId id="378" r:id="rId13"/>
    <p:sldId id="379" r:id="rId14"/>
    <p:sldId id="380" r:id="rId15"/>
    <p:sldId id="381" r:id="rId16"/>
    <p:sldId id="384" r:id="rId17"/>
    <p:sldId id="385" r:id="rId18"/>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snapToGrid="0">
      <p:cViewPr varScale="1">
        <p:scale>
          <a:sx n="63" d="100"/>
          <a:sy n="63" d="100"/>
        </p:scale>
        <p:origin x="1396" y="5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D58A333-D043-43B2-93EB-E47AE47E2511}"/>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3DC0CFAE-0022-4974-8912-42E7F36FB36A}"/>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1E58315C-4615-4BB2-9688-FCD0A1D220CE}"/>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DEC5A499-5E70-4B85-9402-AAF03252E2ED}"/>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CDB3CD74-BB02-4B2F-9765-C78E2996BAB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DDF402D-E489-49F2-BE59-AA5C6152FB7E}"/>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F2482F70-DBCC-45C9-B45D-662D517C928F}"/>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94266016-16EE-466F-9718-63E95F38BB29}"/>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C4C1097-B642-4B21-89E6-090B7E7CE9CC}"/>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11FF65E-7475-418A-9485-356B87B91371}"/>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3E01C751-699B-4BDB-85A4-68C2CCDC70E8}"/>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D0E85085-1E1B-4D38-9F1D-EDD586030B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4A176C9-0DEA-457A-A10D-3E4B759A7D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E403EA-E838-42C0-A44E-AE751EE61230}"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D802006C-DC80-4B91-9CA5-8E7777176DFB}"/>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0EBD844-3049-44B5-842B-E057B3AEDC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3C92F50-6917-43AE-8EA7-0A16FE5883A4}"/>
              </a:ext>
            </a:extLst>
          </p:cNvPr>
          <p:cNvSpPr>
            <a:spLocks noGrp="1" noRot="1" noChangeAspect="1" noChangeArrowheads="1" noTextEdit="1"/>
          </p:cNvSpPr>
          <p:nvPr>
            <p:ph type="sldImg"/>
          </p:nvPr>
        </p:nvSpPr>
        <p:spPr>
          <a:xfrm>
            <a:off x="1117600" y="696913"/>
            <a:ext cx="4648200" cy="3486150"/>
          </a:xfrm>
          <a:ln/>
        </p:spPr>
      </p:sp>
      <p:sp>
        <p:nvSpPr>
          <p:cNvPr id="50179" name="Rectangle 3">
            <a:extLst>
              <a:ext uri="{FF2B5EF4-FFF2-40B4-BE49-F238E27FC236}">
                <a16:creationId xmlns:a16="http://schemas.microsoft.com/office/drawing/2014/main" id="{1969F56F-9A84-4940-9A1A-A15D56FEF9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0F958F0-7F8C-4A0F-9D4A-5A498874980C}"/>
              </a:ext>
            </a:extLst>
          </p:cNvPr>
          <p:cNvSpPr>
            <a:spLocks noGrp="1" noRot="1" noChangeAspect="1" noChangeArrowheads="1" noTextEdit="1"/>
          </p:cNvSpPr>
          <p:nvPr>
            <p:ph type="sldImg"/>
          </p:nvPr>
        </p:nvSpPr>
        <p:spPr>
          <a:xfrm>
            <a:off x="1117600" y="696913"/>
            <a:ext cx="4648200" cy="3486150"/>
          </a:xfrm>
          <a:ln/>
        </p:spPr>
      </p:sp>
      <p:sp>
        <p:nvSpPr>
          <p:cNvPr id="52227" name="Rectangle 3">
            <a:extLst>
              <a:ext uri="{FF2B5EF4-FFF2-40B4-BE49-F238E27FC236}">
                <a16:creationId xmlns:a16="http://schemas.microsoft.com/office/drawing/2014/main" id="{5B05C872-3D6E-439C-A3BF-CAD8A9B2DBA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5C0996D-43B4-413B-961B-A58F6F114409}"/>
              </a:ext>
            </a:extLst>
          </p:cNvPr>
          <p:cNvSpPr>
            <a:spLocks noGrp="1" noRot="1" noChangeAspect="1" noChangeArrowheads="1" noTextEdit="1"/>
          </p:cNvSpPr>
          <p:nvPr>
            <p:ph type="sldImg"/>
          </p:nvPr>
        </p:nvSpPr>
        <p:spPr>
          <a:xfrm>
            <a:off x="1117600" y="696913"/>
            <a:ext cx="4648200" cy="3486150"/>
          </a:xfrm>
          <a:ln/>
        </p:spPr>
      </p:sp>
      <p:sp>
        <p:nvSpPr>
          <p:cNvPr id="54275" name="Rectangle 3">
            <a:extLst>
              <a:ext uri="{FF2B5EF4-FFF2-40B4-BE49-F238E27FC236}">
                <a16:creationId xmlns:a16="http://schemas.microsoft.com/office/drawing/2014/main" id="{E3A331A9-09AC-4B25-BDBD-BF173F7C4C9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C3E3A0C-6EB4-4220-B669-9D41D4BC99B6}"/>
              </a:ext>
            </a:extLst>
          </p:cNvPr>
          <p:cNvSpPr>
            <a:spLocks noGrp="1" noRot="1" noChangeAspect="1" noChangeArrowheads="1" noTextEdit="1"/>
          </p:cNvSpPr>
          <p:nvPr>
            <p:ph type="sldImg"/>
          </p:nvPr>
        </p:nvSpPr>
        <p:spPr>
          <a:xfrm>
            <a:off x="1117600" y="696913"/>
            <a:ext cx="4648200" cy="3486150"/>
          </a:xfrm>
          <a:ln/>
        </p:spPr>
      </p:sp>
      <p:sp>
        <p:nvSpPr>
          <p:cNvPr id="56323" name="Rectangle 3">
            <a:extLst>
              <a:ext uri="{FF2B5EF4-FFF2-40B4-BE49-F238E27FC236}">
                <a16:creationId xmlns:a16="http://schemas.microsoft.com/office/drawing/2014/main" id="{59A83953-CFA9-4B8F-A5AB-E6443C9C02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998CB70-C0A3-4C94-AEED-8531BEB13DA8}"/>
              </a:ext>
            </a:extLst>
          </p:cNvPr>
          <p:cNvSpPr>
            <a:spLocks noGrp="1" noRot="1" noChangeAspect="1" noChangeArrowheads="1" noTextEdit="1"/>
          </p:cNvSpPr>
          <p:nvPr>
            <p:ph type="sldImg"/>
          </p:nvPr>
        </p:nvSpPr>
        <p:spPr>
          <a:xfrm>
            <a:off x="1117600" y="696913"/>
            <a:ext cx="4648200" cy="3486150"/>
          </a:xfrm>
          <a:ln/>
        </p:spPr>
      </p:sp>
      <p:sp>
        <p:nvSpPr>
          <p:cNvPr id="58371" name="Rectangle 3">
            <a:extLst>
              <a:ext uri="{FF2B5EF4-FFF2-40B4-BE49-F238E27FC236}">
                <a16:creationId xmlns:a16="http://schemas.microsoft.com/office/drawing/2014/main" id="{07F1C55B-FDEA-4B32-8E0E-7871B5B8C13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5E72C51-89D8-4614-BFAF-FC6ABE44FA46}"/>
              </a:ext>
            </a:extLst>
          </p:cNvPr>
          <p:cNvSpPr>
            <a:spLocks noGrp="1" noRot="1" noChangeAspect="1" noChangeArrowheads="1" noTextEdit="1"/>
          </p:cNvSpPr>
          <p:nvPr>
            <p:ph type="sldImg"/>
          </p:nvPr>
        </p:nvSpPr>
        <p:spPr>
          <a:xfrm>
            <a:off x="1117600" y="696913"/>
            <a:ext cx="4648200" cy="3486150"/>
          </a:xfrm>
          <a:ln/>
        </p:spPr>
      </p:sp>
      <p:sp>
        <p:nvSpPr>
          <p:cNvPr id="60419" name="Rectangle 3">
            <a:extLst>
              <a:ext uri="{FF2B5EF4-FFF2-40B4-BE49-F238E27FC236}">
                <a16:creationId xmlns:a16="http://schemas.microsoft.com/office/drawing/2014/main" id="{0D7F4DA8-D178-4C20-9CD8-F1371F720CC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4FD3929-C7D4-4D18-9B76-54C37BD182FC}"/>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id="{1ECD82C0-C818-4D3D-B737-A25CFE2936C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80F4CA8-D649-4DB4-A604-FA8F774FFEF0}"/>
              </a:ext>
            </a:extLst>
          </p:cNvPr>
          <p:cNvSpPr>
            <a:spLocks noGrp="1" noRot="1" noChangeAspect="1" noChangeArrowheads="1" noTextEdit="1"/>
          </p:cNvSpPr>
          <p:nvPr>
            <p:ph type="sldImg"/>
          </p:nvPr>
        </p:nvSpPr>
        <p:spPr>
          <a:xfrm>
            <a:off x="1117600" y="696913"/>
            <a:ext cx="4648200" cy="3486150"/>
          </a:xfrm>
          <a:ln/>
        </p:spPr>
      </p:sp>
      <p:sp>
        <p:nvSpPr>
          <p:cNvPr id="16387" name="Rectangle 3">
            <a:extLst>
              <a:ext uri="{FF2B5EF4-FFF2-40B4-BE49-F238E27FC236}">
                <a16:creationId xmlns:a16="http://schemas.microsoft.com/office/drawing/2014/main" id="{02FFCA12-BB96-42E7-A10A-741B20ED57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6CE0CE5-A77B-4FA8-AE10-065A1625B400}"/>
              </a:ext>
            </a:extLst>
          </p:cNvPr>
          <p:cNvSpPr>
            <a:spLocks noGrp="1" noRot="1" noChangeAspect="1" noChangeArrowheads="1" noTextEdit="1"/>
          </p:cNvSpPr>
          <p:nvPr>
            <p:ph type="sldImg"/>
          </p:nvPr>
        </p:nvSpPr>
        <p:spPr>
          <a:xfrm>
            <a:off x="1117600" y="696913"/>
            <a:ext cx="4648200" cy="3486150"/>
          </a:xfrm>
          <a:ln/>
        </p:spPr>
      </p:sp>
      <p:sp>
        <p:nvSpPr>
          <p:cNvPr id="19459" name="Rectangle 3">
            <a:extLst>
              <a:ext uri="{FF2B5EF4-FFF2-40B4-BE49-F238E27FC236}">
                <a16:creationId xmlns:a16="http://schemas.microsoft.com/office/drawing/2014/main" id="{D1829FBE-3C67-4911-BDC7-3F27228D94A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F92141A-21C6-4A28-9D33-0867155E94C6}"/>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144BF0FC-61F7-4BAA-98F0-C8A789F136B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6D37A2D-D50A-4479-81C8-6034EE246989}"/>
              </a:ext>
            </a:extLst>
          </p:cNvPr>
          <p:cNvSpPr>
            <a:spLocks noGrp="1" noRot="1" noChangeAspect="1" noChangeArrowheads="1" noTextEdit="1"/>
          </p:cNvSpPr>
          <p:nvPr>
            <p:ph type="sldImg"/>
          </p:nvPr>
        </p:nvSpPr>
        <p:spPr>
          <a:xfrm>
            <a:off x="1117600" y="696913"/>
            <a:ext cx="4648200" cy="3486150"/>
          </a:xfrm>
          <a:ln/>
        </p:spPr>
      </p:sp>
      <p:sp>
        <p:nvSpPr>
          <p:cNvPr id="23555" name="Rectangle 3">
            <a:extLst>
              <a:ext uri="{FF2B5EF4-FFF2-40B4-BE49-F238E27FC236}">
                <a16:creationId xmlns:a16="http://schemas.microsoft.com/office/drawing/2014/main" id="{576F1D24-5F57-4E3D-9AF6-AD14A96203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EE4CBD6-D37C-4065-A604-C82211852DEA}"/>
              </a:ext>
            </a:extLst>
          </p:cNvPr>
          <p:cNvSpPr>
            <a:spLocks noGrp="1" noRot="1" noChangeAspect="1" noChangeArrowheads="1" noTextEdit="1"/>
          </p:cNvSpPr>
          <p:nvPr>
            <p:ph type="sldImg"/>
          </p:nvPr>
        </p:nvSpPr>
        <p:spPr>
          <a:xfrm>
            <a:off x="1117600" y="696913"/>
            <a:ext cx="4648200" cy="3486150"/>
          </a:xfrm>
          <a:ln/>
        </p:spPr>
      </p:sp>
      <p:sp>
        <p:nvSpPr>
          <p:cNvPr id="25603" name="Rectangle 3">
            <a:extLst>
              <a:ext uri="{FF2B5EF4-FFF2-40B4-BE49-F238E27FC236}">
                <a16:creationId xmlns:a16="http://schemas.microsoft.com/office/drawing/2014/main" id="{81B4E342-8F2A-49D2-B98F-3CB156A1A8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60EA566-3903-4FA5-B38F-162DF6D7B20F}"/>
              </a:ext>
            </a:extLst>
          </p:cNvPr>
          <p:cNvSpPr>
            <a:spLocks noGrp="1" noRot="1" noChangeAspect="1" noChangeArrowheads="1" noTextEdit="1"/>
          </p:cNvSpPr>
          <p:nvPr>
            <p:ph type="sldImg"/>
          </p:nvPr>
        </p:nvSpPr>
        <p:spPr>
          <a:xfrm>
            <a:off x="1117600" y="696913"/>
            <a:ext cx="4648200" cy="3486150"/>
          </a:xfrm>
          <a:ln/>
        </p:spPr>
      </p:sp>
      <p:sp>
        <p:nvSpPr>
          <p:cNvPr id="27651" name="Rectangle 3">
            <a:extLst>
              <a:ext uri="{FF2B5EF4-FFF2-40B4-BE49-F238E27FC236}">
                <a16:creationId xmlns:a16="http://schemas.microsoft.com/office/drawing/2014/main" id="{90BA1B34-E1E0-454D-9F83-46E7D18A719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551CF55-0A50-43CD-B691-C668BC97E9EE}"/>
              </a:ext>
            </a:extLst>
          </p:cNvPr>
          <p:cNvSpPr>
            <a:spLocks noGrp="1" noRot="1" noChangeAspect="1" noChangeArrowheads="1" noTextEdit="1"/>
          </p:cNvSpPr>
          <p:nvPr>
            <p:ph type="sldImg"/>
          </p:nvPr>
        </p:nvSpPr>
        <p:spPr>
          <a:xfrm>
            <a:off x="1117600" y="696913"/>
            <a:ext cx="4648200" cy="3486150"/>
          </a:xfrm>
          <a:ln/>
        </p:spPr>
      </p:sp>
      <p:sp>
        <p:nvSpPr>
          <p:cNvPr id="48131" name="Rectangle 3">
            <a:extLst>
              <a:ext uri="{FF2B5EF4-FFF2-40B4-BE49-F238E27FC236}">
                <a16:creationId xmlns:a16="http://schemas.microsoft.com/office/drawing/2014/main" id="{97C2D92D-6845-49B5-888B-3697F8CB239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57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4222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2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8789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37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95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8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33093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73501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5037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689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26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61475459"/>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C8259EC3-1633-4481-82D8-6785C03C7914}"/>
              </a:ext>
            </a:extLst>
          </p:cNvPr>
          <p:cNvSpPr>
            <a:spLocks noGrp="1" noChangeArrowheads="1"/>
          </p:cNvSpPr>
          <p:nvPr>
            <p:ph type="ctrTitle"/>
          </p:nvPr>
        </p:nvSpPr>
        <p:spPr>
          <a:xfrm>
            <a:off x="371475" y="1900238"/>
            <a:ext cx="8458200" cy="1143000"/>
          </a:xfrm>
          <a:noFill/>
        </p:spPr>
        <p:txBody>
          <a:bodyPr/>
          <a:lstStyle/>
          <a:p>
            <a:pPr eaLnBrk="1" hangingPunct="1"/>
            <a:r>
              <a:rPr lang="en-US" altLang="en-US" dirty="0"/>
              <a:t>Operating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8200EAF-A542-434A-81DA-A92F7A61425F}"/>
              </a:ext>
            </a:extLst>
          </p:cNvPr>
          <p:cNvSpPr>
            <a:spLocks noGrp="1" noChangeArrowheads="1"/>
          </p:cNvSpPr>
          <p:nvPr>
            <p:ph type="title" idx="4294967295"/>
          </p:nvPr>
        </p:nvSpPr>
        <p:spPr>
          <a:xfrm>
            <a:off x="0" y="182563"/>
            <a:ext cx="8229600" cy="576262"/>
          </a:xfrm>
        </p:spPr>
        <p:txBody>
          <a:bodyPr>
            <a:normAutofit/>
          </a:bodyPr>
          <a:lstStyle/>
          <a:p>
            <a:pPr eaLnBrk="1" hangingPunct="1"/>
            <a:r>
              <a:rPr lang="en-US" altLang="en-US"/>
              <a:t>Computer-System Operation</a:t>
            </a:r>
          </a:p>
        </p:txBody>
      </p:sp>
      <p:sp>
        <p:nvSpPr>
          <p:cNvPr id="26627" name="Rectangle 3">
            <a:extLst>
              <a:ext uri="{FF2B5EF4-FFF2-40B4-BE49-F238E27FC236}">
                <a16:creationId xmlns:a16="http://schemas.microsoft.com/office/drawing/2014/main" id="{2785A352-98A9-420B-8BAC-54A8475660AB}"/>
              </a:ext>
            </a:extLst>
          </p:cNvPr>
          <p:cNvSpPr>
            <a:spLocks noGrp="1" noChangeArrowheads="1"/>
          </p:cNvSpPr>
          <p:nvPr>
            <p:ph type="body" idx="4294967295"/>
          </p:nvPr>
        </p:nvSpPr>
        <p:spPr>
          <a:xfrm>
            <a:off x="497840" y="1163637"/>
            <a:ext cx="6745288" cy="4530725"/>
          </a:xfrm>
        </p:spPr>
        <p:txBody>
          <a:bodyPr>
            <a:normAutofit lnSpcReduction="10000"/>
          </a:bodyPr>
          <a:lstStyle/>
          <a:p>
            <a:r>
              <a:rPr lang="en-US" altLang="en-US" sz="2400" dirty="0"/>
              <a:t>I/O devices and the CPU can execute concurrently</a:t>
            </a:r>
            <a:endParaRPr lang="en-US" altLang="en-US" sz="900" dirty="0"/>
          </a:p>
          <a:p>
            <a:r>
              <a:rPr lang="en-US" altLang="en-US" sz="2400" dirty="0"/>
              <a:t>Each device controller is in charge of a particular device type</a:t>
            </a:r>
            <a:endParaRPr lang="en-US" altLang="en-US" sz="900" dirty="0"/>
          </a:p>
          <a:p>
            <a:r>
              <a:rPr lang="en-US" altLang="en-US" sz="2400" dirty="0"/>
              <a:t>Each device controller has a local buffer</a:t>
            </a:r>
            <a:endParaRPr lang="en-US" altLang="en-US" sz="900" dirty="0"/>
          </a:p>
          <a:p>
            <a:r>
              <a:rPr lang="en-US" altLang="en-US" sz="2400" dirty="0"/>
              <a:t>CPU moves data from/to main memory to/from local buffers</a:t>
            </a:r>
            <a:endParaRPr lang="en-US" altLang="en-US" sz="900" dirty="0"/>
          </a:p>
          <a:p>
            <a:r>
              <a:rPr lang="en-US" altLang="en-US" sz="2400" dirty="0"/>
              <a:t>I/O is from the device to local buffer of controller</a:t>
            </a:r>
            <a:endParaRPr lang="en-US" altLang="en-US" sz="900" dirty="0"/>
          </a:p>
          <a:p>
            <a:r>
              <a:rPr lang="en-US" altLang="en-US" sz="2400" dirty="0"/>
              <a:t>Device controller informs CPU that it has finished its operation by causing an </a:t>
            </a:r>
            <a:r>
              <a:rPr lang="en-US" altLang="en-US" sz="2400" dirty="0">
                <a:solidFill>
                  <a:srgbClr val="0000FF"/>
                </a:solidFill>
              </a:rPr>
              <a:t>interrupt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1AE347-55D9-438C-A13C-3D35169B27C4}"/>
              </a:ext>
            </a:extLst>
          </p:cNvPr>
          <p:cNvSpPr>
            <a:spLocks noGrp="1" noChangeArrowheads="1"/>
          </p:cNvSpPr>
          <p:nvPr>
            <p:ph type="title" idx="4294967295"/>
          </p:nvPr>
        </p:nvSpPr>
        <p:spPr>
          <a:xfrm>
            <a:off x="1546225" y="198438"/>
            <a:ext cx="7597775" cy="576262"/>
          </a:xfrm>
        </p:spPr>
        <p:txBody>
          <a:bodyPr>
            <a:normAutofit/>
          </a:bodyPr>
          <a:lstStyle/>
          <a:p>
            <a:pPr eaLnBrk="1" hangingPunct="1"/>
            <a:r>
              <a:rPr lang="en-US" altLang="en-US"/>
              <a:t>Process Management</a:t>
            </a:r>
          </a:p>
        </p:txBody>
      </p:sp>
      <p:sp>
        <p:nvSpPr>
          <p:cNvPr id="47107" name="Rectangle 3">
            <a:extLst>
              <a:ext uri="{FF2B5EF4-FFF2-40B4-BE49-F238E27FC236}">
                <a16:creationId xmlns:a16="http://schemas.microsoft.com/office/drawing/2014/main" id="{880276C5-4CEC-4D13-B0B3-F2B3CA131576}"/>
              </a:ext>
            </a:extLst>
          </p:cNvPr>
          <p:cNvSpPr>
            <a:spLocks noGrp="1" noChangeArrowheads="1"/>
          </p:cNvSpPr>
          <p:nvPr>
            <p:ph type="body" idx="4294967295"/>
          </p:nvPr>
        </p:nvSpPr>
        <p:spPr>
          <a:xfrm>
            <a:off x="400050" y="774700"/>
            <a:ext cx="7961630" cy="5105400"/>
          </a:xfrm>
        </p:spPr>
        <p:txBody>
          <a:bodyPr>
            <a:normAutofit fontScale="92500"/>
          </a:bodyPr>
          <a:lstStyle/>
          <a:p>
            <a:pPr>
              <a:lnSpc>
                <a:spcPct val="90000"/>
              </a:lnSpc>
            </a:pPr>
            <a:r>
              <a:rPr lang="en-US" altLang="en-US" sz="2400" dirty="0"/>
              <a:t>A process is a program in execution. It is a unit of work within the system. Program is a </a:t>
            </a:r>
            <a:r>
              <a:rPr lang="en-US" altLang="en-US" sz="2400" b="1" i="1" dirty="0"/>
              <a:t>passive entity</a:t>
            </a:r>
            <a:r>
              <a:rPr lang="en-US" altLang="en-US" sz="2400" dirty="0"/>
              <a:t>, process is </a:t>
            </a:r>
            <a:r>
              <a:rPr lang="en-US" altLang="en-US" sz="2400" dirty="0">
                <a:solidFill>
                  <a:srgbClr val="000000"/>
                </a:solidFill>
              </a:rPr>
              <a:t>an </a:t>
            </a:r>
            <a:r>
              <a:rPr lang="en-US" altLang="en-US" sz="2400" b="1" i="1" dirty="0">
                <a:solidFill>
                  <a:srgbClr val="000000"/>
                </a:solidFill>
              </a:rPr>
              <a:t>active entity</a:t>
            </a:r>
            <a:r>
              <a:rPr lang="en-US" altLang="en-US" sz="2400" dirty="0"/>
              <a:t>.</a:t>
            </a:r>
          </a:p>
          <a:p>
            <a:pPr>
              <a:lnSpc>
                <a:spcPct val="90000"/>
              </a:lnSpc>
            </a:pPr>
            <a:r>
              <a:rPr lang="en-US" altLang="en-US" sz="2400" dirty="0"/>
              <a:t>Process needs resources to accomplish its task</a:t>
            </a:r>
          </a:p>
          <a:p>
            <a:pPr lvl="1">
              <a:lnSpc>
                <a:spcPct val="90000"/>
              </a:lnSpc>
            </a:pPr>
            <a:r>
              <a:rPr lang="en-US" altLang="en-US" sz="1800" dirty="0"/>
              <a:t>CPU, memory, I/O, files</a:t>
            </a:r>
          </a:p>
          <a:p>
            <a:pPr lvl="1">
              <a:lnSpc>
                <a:spcPct val="90000"/>
              </a:lnSpc>
            </a:pPr>
            <a:r>
              <a:rPr lang="en-US" altLang="en-US" sz="1800" dirty="0"/>
              <a:t>Initialization data</a:t>
            </a:r>
          </a:p>
          <a:p>
            <a:pPr>
              <a:lnSpc>
                <a:spcPct val="90000"/>
              </a:lnSpc>
            </a:pPr>
            <a:r>
              <a:rPr lang="en-US" altLang="en-US" sz="2400" dirty="0"/>
              <a:t>Process termination requires reclaim of any reusable resources</a:t>
            </a:r>
          </a:p>
          <a:p>
            <a:pPr>
              <a:lnSpc>
                <a:spcPct val="90000"/>
              </a:lnSpc>
            </a:pPr>
            <a:r>
              <a:rPr lang="en-US" altLang="en-US" sz="2400" dirty="0"/>
              <a:t>Single-threaded process has one </a:t>
            </a:r>
            <a:r>
              <a:rPr lang="en-US" altLang="en-US" sz="2400" b="1" dirty="0">
                <a:solidFill>
                  <a:srgbClr val="3366FF"/>
                </a:solidFill>
              </a:rPr>
              <a:t>program counter </a:t>
            </a:r>
            <a:r>
              <a:rPr lang="en-US" altLang="en-US" sz="2400" dirty="0"/>
              <a:t>specifying location of next instruction to execute</a:t>
            </a:r>
          </a:p>
          <a:p>
            <a:pPr lvl="1">
              <a:lnSpc>
                <a:spcPct val="90000"/>
              </a:lnSpc>
            </a:pPr>
            <a:r>
              <a:rPr lang="en-US" altLang="en-US" sz="1800" dirty="0"/>
              <a:t>Process executes instructions sequentially, one at a time, until completion</a:t>
            </a:r>
          </a:p>
          <a:p>
            <a:pPr>
              <a:lnSpc>
                <a:spcPct val="90000"/>
              </a:lnSpc>
            </a:pPr>
            <a:r>
              <a:rPr lang="en-US" altLang="en-US" sz="2400" dirty="0"/>
              <a:t>Multi-threaded process has one program counter per thread</a:t>
            </a:r>
          </a:p>
          <a:p>
            <a:pPr>
              <a:lnSpc>
                <a:spcPct val="90000"/>
              </a:lnSpc>
            </a:pPr>
            <a:r>
              <a:rPr lang="en-US" altLang="en-US" sz="2400" dirty="0"/>
              <a:t>Typically system has many processes, some user, some operating system running concurrently on one or more CPUs</a:t>
            </a:r>
          </a:p>
          <a:p>
            <a:pPr lvl="1">
              <a:lnSpc>
                <a:spcPct val="90000"/>
              </a:lnSpc>
            </a:pPr>
            <a:r>
              <a:rPr lang="en-US" altLang="en-US" sz="1800"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9E69FB7-33D8-460C-820E-15BAE8993475}"/>
              </a:ext>
            </a:extLst>
          </p:cNvPr>
          <p:cNvSpPr>
            <a:spLocks noGrp="1" noChangeArrowheads="1"/>
          </p:cNvSpPr>
          <p:nvPr>
            <p:ph type="title" idx="4294967295"/>
          </p:nvPr>
        </p:nvSpPr>
        <p:spPr>
          <a:xfrm>
            <a:off x="1585913" y="152400"/>
            <a:ext cx="7558087" cy="576263"/>
          </a:xfrm>
        </p:spPr>
        <p:txBody>
          <a:bodyPr>
            <a:normAutofit/>
          </a:bodyPr>
          <a:lstStyle/>
          <a:p>
            <a:pPr eaLnBrk="1" hangingPunct="1"/>
            <a:r>
              <a:rPr lang="en-US" altLang="en-US"/>
              <a:t>Process Management Activities</a:t>
            </a:r>
          </a:p>
        </p:txBody>
      </p:sp>
      <p:sp>
        <p:nvSpPr>
          <p:cNvPr id="49155" name="Rectangle 3">
            <a:extLst>
              <a:ext uri="{FF2B5EF4-FFF2-40B4-BE49-F238E27FC236}">
                <a16:creationId xmlns:a16="http://schemas.microsoft.com/office/drawing/2014/main" id="{A7DA53F4-559B-4EC1-9F34-2A11F219D441}"/>
              </a:ext>
            </a:extLst>
          </p:cNvPr>
          <p:cNvSpPr>
            <a:spLocks noGrp="1" noChangeArrowheads="1"/>
          </p:cNvSpPr>
          <p:nvPr>
            <p:ph type="body" idx="4294967295"/>
          </p:nvPr>
        </p:nvSpPr>
        <p:spPr>
          <a:xfrm>
            <a:off x="1185863" y="1587500"/>
            <a:ext cx="7958137" cy="4035425"/>
          </a:xfrm>
        </p:spPr>
        <p:txBody>
          <a:bodyPr>
            <a:normAutofit/>
          </a:bodyPr>
          <a:lstStyle/>
          <a:p>
            <a:pPr>
              <a:buFont typeface="Monotype Sorts" pitchFamily="-84" charset="2"/>
              <a:buNone/>
            </a:pPr>
            <a:r>
              <a:rPr lang="en-US" altLang="en-US" sz="2400" dirty="0"/>
              <a:t>     </a:t>
            </a:r>
          </a:p>
          <a:p>
            <a:r>
              <a:rPr lang="en-US" altLang="en-US" sz="2400" dirty="0"/>
              <a:t>Creating and deleting both user and system processes</a:t>
            </a:r>
          </a:p>
          <a:p>
            <a:r>
              <a:rPr lang="en-US" altLang="en-US" sz="2400" dirty="0"/>
              <a:t>Suspending and resuming processes</a:t>
            </a:r>
          </a:p>
          <a:p>
            <a:r>
              <a:rPr lang="en-US" altLang="en-US" sz="2400" dirty="0"/>
              <a:t>Providing mechanisms for process synchronization</a:t>
            </a:r>
          </a:p>
          <a:p>
            <a:r>
              <a:rPr lang="en-US" altLang="en-US" sz="2400" dirty="0"/>
              <a:t>Providing mechanisms for process communication</a:t>
            </a:r>
          </a:p>
          <a:p>
            <a:r>
              <a:rPr lang="en-US" altLang="en-US" sz="2400" dirty="0"/>
              <a:t>Providing mechanisms for deadlock handling</a:t>
            </a:r>
          </a:p>
        </p:txBody>
      </p:sp>
      <p:sp>
        <p:nvSpPr>
          <p:cNvPr id="49156" name="Text Box 4">
            <a:extLst>
              <a:ext uri="{FF2B5EF4-FFF2-40B4-BE49-F238E27FC236}">
                <a16:creationId xmlns:a16="http://schemas.microsoft.com/office/drawing/2014/main" id="{20C8F9B9-CC3C-4CD3-8BB3-E6072614FB4C}"/>
              </a:ext>
            </a:extLst>
          </p:cNvPr>
          <p:cNvSpPr txBox="1">
            <a:spLocks noChangeArrowheads="1"/>
          </p:cNvSpPr>
          <p:nvPr/>
        </p:nvSpPr>
        <p:spPr bwMode="auto">
          <a:xfrm>
            <a:off x="885825" y="1235075"/>
            <a:ext cx="7586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a:t>The operating system is responsible for the following activities in connection with process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35CF8C2-C225-4484-B260-27969F72D37C}"/>
              </a:ext>
            </a:extLst>
          </p:cNvPr>
          <p:cNvSpPr>
            <a:spLocks noGrp="1" noChangeArrowheads="1"/>
          </p:cNvSpPr>
          <p:nvPr>
            <p:ph type="title" idx="4294967295"/>
          </p:nvPr>
        </p:nvSpPr>
        <p:spPr>
          <a:xfrm>
            <a:off x="1547813" y="166688"/>
            <a:ext cx="7596187" cy="576262"/>
          </a:xfrm>
        </p:spPr>
        <p:txBody>
          <a:bodyPr>
            <a:normAutofit/>
          </a:bodyPr>
          <a:lstStyle/>
          <a:p>
            <a:pPr eaLnBrk="1" hangingPunct="1"/>
            <a:r>
              <a:rPr lang="en-US" altLang="en-US"/>
              <a:t>Memory Management</a:t>
            </a:r>
          </a:p>
        </p:txBody>
      </p:sp>
      <p:sp>
        <p:nvSpPr>
          <p:cNvPr id="51203" name="Rectangle 3">
            <a:extLst>
              <a:ext uri="{FF2B5EF4-FFF2-40B4-BE49-F238E27FC236}">
                <a16:creationId xmlns:a16="http://schemas.microsoft.com/office/drawing/2014/main" id="{9F8C897D-D2DB-4D99-A6B1-8A6464174512}"/>
              </a:ext>
            </a:extLst>
          </p:cNvPr>
          <p:cNvSpPr>
            <a:spLocks noGrp="1" noChangeArrowheads="1"/>
          </p:cNvSpPr>
          <p:nvPr>
            <p:ph type="body" idx="4294967295"/>
          </p:nvPr>
        </p:nvSpPr>
        <p:spPr>
          <a:xfrm>
            <a:off x="0" y="1233488"/>
            <a:ext cx="7107238" cy="4530725"/>
          </a:xfrm>
        </p:spPr>
        <p:txBody>
          <a:bodyPr>
            <a:normAutofit lnSpcReduction="10000"/>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E511B5E-EDDB-45DB-A3CD-EDD6962AD6E0}"/>
              </a:ext>
            </a:extLst>
          </p:cNvPr>
          <p:cNvSpPr>
            <a:spLocks noGrp="1" noChangeArrowheads="1"/>
          </p:cNvSpPr>
          <p:nvPr>
            <p:ph type="title" idx="4294967295"/>
          </p:nvPr>
        </p:nvSpPr>
        <p:spPr>
          <a:xfrm>
            <a:off x="1585913" y="182563"/>
            <a:ext cx="7558087" cy="576262"/>
          </a:xfrm>
        </p:spPr>
        <p:txBody>
          <a:bodyPr>
            <a:normAutofit/>
          </a:bodyPr>
          <a:lstStyle/>
          <a:p>
            <a:pPr eaLnBrk="1" hangingPunct="1"/>
            <a:r>
              <a:rPr lang="en-US" altLang="en-US"/>
              <a:t>Storage Management</a:t>
            </a:r>
          </a:p>
        </p:txBody>
      </p:sp>
      <p:sp>
        <p:nvSpPr>
          <p:cNvPr id="53251" name="Rectangle 3">
            <a:extLst>
              <a:ext uri="{FF2B5EF4-FFF2-40B4-BE49-F238E27FC236}">
                <a16:creationId xmlns:a16="http://schemas.microsoft.com/office/drawing/2014/main" id="{7307430B-683B-4D91-9D72-974A92EBE70A}"/>
              </a:ext>
            </a:extLst>
          </p:cNvPr>
          <p:cNvSpPr>
            <a:spLocks noGrp="1" noChangeArrowheads="1"/>
          </p:cNvSpPr>
          <p:nvPr>
            <p:ph type="body" idx="4294967295"/>
          </p:nvPr>
        </p:nvSpPr>
        <p:spPr>
          <a:xfrm>
            <a:off x="741680" y="1104900"/>
            <a:ext cx="8402320" cy="4992688"/>
          </a:xfrm>
        </p:spPr>
        <p:txBody>
          <a:bodyPr>
            <a:normAutofit lnSpcReduction="10000"/>
          </a:bodyPr>
          <a:lstStyle/>
          <a:p>
            <a:pPr>
              <a:lnSpc>
                <a:spcPct val="90000"/>
              </a:lnSpc>
            </a:pPr>
            <a:r>
              <a:rPr lang="en-US" altLang="en-US" sz="2800" dirty="0"/>
              <a:t>OS provides uniform, logical view of information storage</a:t>
            </a:r>
          </a:p>
          <a:p>
            <a:pPr lvl="1">
              <a:lnSpc>
                <a:spcPct val="90000"/>
              </a:lnSpc>
            </a:pPr>
            <a:r>
              <a:rPr lang="en-US" altLang="en-US" sz="2000" dirty="0"/>
              <a:t>Abstracts physical properties to logical storage unit  - </a:t>
            </a:r>
            <a:r>
              <a:rPr lang="en-US" altLang="en-US" sz="2000" b="1" dirty="0">
                <a:solidFill>
                  <a:srgbClr val="3366FF"/>
                </a:solidFill>
              </a:rPr>
              <a:t>file</a:t>
            </a:r>
          </a:p>
          <a:p>
            <a:pPr lvl="1">
              <a:lnSpc>
                <a:spcPct val="90000"/>
              </a:lnSpc>
            </a:pPr>
            <a:r>
              <a:rPr lang="en-US" altLang="en-US" sz="2000" dirty="0"/>
              <a:t>Each medium is controlled by device (i.e., disk drive, tape drive)</a:t>
            </a:r>
          </a:p>
          <a:p>
            <a:pPr lvl="2">
              <a:lnSpc>
                <a:spcPct val="90000"/>
              </a:lnSpc>
            </a:pPr>
            <a:r>
              <a:rPr lang="en-US" altLang="en-US" sz="2000" dirty="0"/>
              <a:t>Varying properties include access speed, capacity, data-transfer rate, access method (sequential or random)</a:t>
            </a:r>
          </a:p>
          <a:p>
            <a:pPr lvl="2">
              <a:lnSpc>
                <a:spcPct val="90000"/>
              </a:lnSpc>
            </a:pPr>
            <a:endParaRPr lang="en-US" altLang="en-US" sz="1000" dirty="0"/>
          </a:p>
          <a:p>
            <a:pPr>
              <a:lnSpc>
                <a:spcPct val="90000"/>
              </a:lnSpc>
            </a:pPr>
            <a:r>
              <a:rPr lang="en-US" altLang="en-US" sz="2800" dirty="0"/>
              <a:t>File-System management</a:t>
            </a:r>
          </a:p>
          <a:p>
            <a:pPr lvl="1">
              <a:lnSpc>
                <a:spcPct val="90000"/>
              </a:lnSpc>
            </a:pPr>
            <a:r>
              <a:rPr lang="en-US" altLang="en-US" sz="2000" dirty="0"/>
              <a:t>Files usually organized into directories</a:t>
            </a:r>
          </a:p>
          <a:p>
            <a:pPr lvl="1">
              <a:lnSpc>
                <a:spcPct val="90000"/>
              </a:lnSpc>
            </a:pPr>
            <a:r>
              <a:rPr lang="en-US" altLang="en-US" sz="2000" dirty="0"/>
              <a:t>Access control on most systems to determine who can access what</a:t>
            </a:r>
          </a:p>
          <a:p>
            <a:pPr lvl="1">
              <a:lnSpc>
                <a:spcPct val="90000"/>
              </a:lnSpc>
            </a:pPr>
            <a:r>
              <a:rPr lang="en-US" altLang="en-US" sz="2000" dirty="0"/>
              <a:t>OS activities include</a:t>
            </a:r>
          </a:p>
          <a:p>
            <a:pPr lvl="2">
              <a:lnSpc>
                <a:spcPct val="90000"/>
              </a:lnSpc>
            </a:pPr>
            <a:r>
              <a:rPr lang="en-US" altLang="en-US" sz="2000" dirty="0"/>
              <a:t>Creating and deleting files and directories</a:t>
            </a:r>
          </a:p>
          <a:p>
            <a:pPr lvl="2">
              <a:lnSpc>
                <a:spcPct val="90000"/>
              </a:lnSpc>
            </a:pPr>
            <a:r>
              <a:rPr lang="en-US" altLang="en-US" sz="2000" dirty="0"/>
              <a:t>Primitives to manipulate files and directories</a:t>
            </a:r>
          </a:p>
          <a:p>
            <a:pPr lvl="2">
              <a:lnSpc>
                <a:spcPct val="90000"/>
              </a:lnSpc>
            </a:pPr>
            <a:r>
              <a:rPr lang="en-US" altLang="en-US" sz="2000" dirty="0"/>
              <a:t>Mapping files onto secondary storage</a:t>
            </a:r>
          </a:p>
          <a:p>
            <a:pPr lvl="2">
              <a:lnSpc>
                <a:spcPct val="90000"/>
              </a:lnSpc>
            </a:pPr>
            <a:r>
              <a:rPr lang="en-US" altLang="en-US" sz="2000" dirty="0"/>
              <a:t>Backup files onto stable (non-volatile) storage media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F50D1E6-E801-4245-AEEB-9D4DA893B077}"/>
              </a:ext>
            </a:extLst>
          </p:cNvPr>
          <p:cNvSpPr>
            <a:spLocks noGrp="1" noChangeArrowheads="1"/>
          </p:cNvSpPr>
          <p:nvPr>
            <p:ph type="title" idx="4294967295"/>
          </p:nvPr>
        </p:nvSpPr>
        <p:spPr>
          <a:xfrm>
            <a:off x="1789113" y="277813"/>
            <a:ext cx="7354887" cy="576262"/>
          </a:xfrm>
        </p:spPr>
        <p:txBody>
          <a:bodyPr>
            <a:normAutofit/>
          </a:bodyPr>
          <a:lstStyle/>
          <a:p>
            <a:pPr eaLnBrk="1" hangingPunct="1"/>
            <a:r>
              <a:rPr lang="en-US" altLang="en-US"/>
              <a:t>Mass-Storage Management</a:t>
            </a:r>
          </a:p>
        </p:txBody>
      </p:sp>
      <p:sp>
        <p:nvSpPr>
          <p:cNvPr id="55299" name="Rectangle 3">
            <a:extLst>
              <a:ext uri="{FF2B5EF4-FFF2-40B4-BE49-F238E27FC236}">
                <a16:creationId xmlns:a16="http://schemas.microsoft.com/office/drawing/2014/main" id="{801D786E-7F25-4A86-B72C-33BF5F931E84}"/>
              </a:ext>
            </a:extLst>
          </p:cNvPr>
          <p:cNvSpPr>
            <a:spLocks noGrp="1" noChangeArrowheads="1"/>
          </p:cNvSpPr>
          <p:nvPr>
            <p:ph type="body" idx="4294967295"/>
          </p:nvPr>
        </p:nvSpPr>
        <p:spPr>
          <a:xfrm>
            <a:off x="467360" y="959644"/>
            <a:ext cx="8463280" cy="4938712"/>
          </a:xfrm>
        </p:spPr>
        <p:txBody>
          <a:bodyPr>
            <a:normAutofit fontScale="92500" lnSpcReduction="20000"/>
          </a:bodyPr>
          <a:lstStyle/>
          <a:p>
            <a:r>
              <a:rPr lang="en-US" altLang="en-US" sz="2400" dirty="0"/>
              <a:t>Usually disks used to store data that does not fit in main memory or data that must be kept for a </a:t>
            </a:r>
            <a:r>
              <a:rPr lang="ja-JP" altLang="en-US" sz="2400" dirty="0"/>
              <a:t>“</a:t>
            </a:r>
            <a:r>
              <a:rPr lang="en-US" altLang="ja-JP" sz="2400" dirty="0"/>
              <a:t>long</a:t>
            </a:r>
            <a:r>
              <a:rPr lang="ja-JP" altLang="en-US" sz="2400" dirty="0"/>
              <a:t>”</a:t>
            </a:r>
            <a:r>
              <a:rPr lang="en-US" altLang="ja-JP" sz="2400" dirty="0"/>
              <a:t> period of time</a:t>
            </a:r>
          </a:p>
          <a:p>
            <a:r>
              <a:rPr lang="en-US" altLang="en-US" sz="2400" dirty="0"/>
              <a:t>Proper management is of central importance</a:t>
            </a:r>
          </a:p>
          <a:p>
            <a:r>
              <a:rPr lang="en-US" altLang="en-US" sz="2400" dirty="0"/>
              <a:t>Entire speed of computer operation hinges on disk subsystem and its algorithms</a:t>
            </a:r>
          </a:p>
          <a:p>
            <a:r>
              <a:rPr lang="en-US" altLang="en-US" sz="2400" dirty="0"/>
              <a:t>OS activities</a:t>
            </a:r>
          </a:p>
          <a:p>
            <a:pPr lvl="1"/>
            <a:r>
              <a:rPr lang="en-US" altLang="en-US" sz="1800" dirty="0"/>
              <a:t>Free-space management</a:t>
            </a:r>
          </a:p>
          <a:p>
            <a:pPr lvl="1"/>
            <a:r>
              <a:rPr lang="en-US" altLang="en-US" sz="1800" dirty="0"/>
              <a:t>Storage allocation</a:t>
            </a:r>
          </a:p>
          <a:p>
            <a:pPr lvl="1"/>
            <a:r>
              <a:rPr lang="en-US" altLang="en-US" sz="1800" dirty="0"/>
              <a:t>Disk scheduling</a:t>
            </a:r>
          </a:p>
          <a:p>
            <a:r>
              <a:rPr lang="en-US" altLang="en-US" sz="2400" dirty="0"/>
              <a:t>Some storage need not be fast</a:t>
            </a:r>
          </a:p>
          <a:p>
            <a:pPr lvl="1"/>
            <a:r>
              <a:rPr lang="en-US" altLang="en-US" sz="1800" dirty="0"/>
              <a:t>Tertiary storage includes optical storage, magnetic tape</a:t>
            </a:r>
          </a:p>
          <a:p>
            <a:pPr lvl="1"/>
            <a:r>
              <a:rPr lang="en-US" altLang="en-US" sz="1800" dirty="0"/>
              <a:t>Still must be managed – by OS or applications</a:t>
            </a:r>
          </a:p>
          <a:p>
            <a:pPr lvl="1"/>
            <a:r>
              <a:rPr lang="en-US" altLang="en-US" sz="1800" dirty="0"/>
              <a:t>Varies between WORM (write-once, read-many-times) and RW (read-write)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0E51C74-181E-4C93-9E09-784FFDD29620}"/>
              </a:ext>
            </a:extLst>
          </p:cNvPr>
          <p:cNvSpPr>
            <a:spLocks noGrp="1" noChangeArrowheads="1"/>
          </p:cNvSpPr>
          <p:nvPr>
            <p:ph type="title" idx="4294967295"/>
          </p:nvPr>
        </p:nvSpPr>
        <p:spPr>
          <a:xfrm>
            <a:off x="0" y="214313"/>
            <a:ext cx="8229600" cy="576262"/>
          </a:xfrm>
        </p:spPr>
        <p:txBody>
          <a:bodyPr>
            <a:normAutofit/>
          </a:bodyPr>
          <a:lstStyle/>
          <a:p>
            <a:pPr eaLnBrk="1" hangingPunct="1"/>
            <a:r>
              <a:rPr lang="en-US" altLang="en-US" dirty="0"/>
              <a:t>I/O Subsystem</a:t>
            </a:r>
          </a:p>
        </p:txBody>
      </p:sp>
      <p:sp>
        <p:nvSpPr>
          <p:cNvPr id="57347" name="Rectangle 3">
            <a:extLst>
              <a:ext uri="{FF2B5EF4-FFF2-40B4-BE49-F238E27FC236}">
                <a16:creationId xmlns:a16="http://schemas.microsoft.com/office/drawing/2014/main" id="{86FD37FB-7DD1-4838-91F5-2B4BC9FA40CF}"/>
              </a:ext>
            </a:extLst>
          </p:cNvPr>
          <p:cNvSpPr>
            <a:spLocks noGrp="1" noChangeArrowheads="1"/>
          </p:cNvSpPr>
          <p:nvPr>
            <p:ph type="body" idx="4294967295"/>
          </p:nvPr>
        </p:nvSpPr>
        <p:spPr>
          <a:xfrm>
            <a:off x="375920" y="1169988"/>
            <a:ext cx="7609840" cy="4530725"/>
          </a:xfrm>
        </p:spPr>
        <p:txBody>
          <a:bodyPr>
            <a:normAutofit/>
          </a:bodyPr>
          <a:lstStyle/>
          <a:p>
            <a:r>
              <a:rPr lang="en-US" altLang="en-US" sz="2400" dirty="0"/>
              <a:t>One purpose of OS is to hide peculiarities of hardware devices from the user</a:t>
            </a:r>
          </a:p>
          <a:p>
            <a:r>
              <a:rPr lang="en-US" altLang="en-US" sz="2400" dirty="0"/>
              <a:t>I/O subsystem responsible for</a:t>
            </a:r>
          </a:p>
          <a:p>
            <a:pPr lvl="1"/>
            <a:r>
              <a:rPr lang="en-US" altLang="en-US" sz="1800"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sz="1800" dirty="0"/>
              <a:t>General device-driver interface</a:t>
            </a:r>
          </a:p>
          <a:p>
            <a:pPr lvl="1"/>
            <a:r>
              <a:rPr lang="en-US" altLang="en-US" sz="1800" dirty="0"/>
              <a:t>Drivers for specific hardware devices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914A7E6-A88A-437F-BB52-B700EADAFBD0}"/>
              </a:ext>
            </a:extLst>
          </p:cNvPr>
          <p:cNvSpPr>
            <a:spLocks noGrp="1" noChangeArrowheads="1"/>
          </p:cNvSpPr>
          <p:nvPr>
            <p:ph type="title" idx="4294967295"/>
          </p:nvPr>
        </p:nvSpPr>
        <p:spPr>
          <a:xfrm>
            <a:off x="1479550" y="182563"/>
            <a:ext cx="7664450" cy="576262"/>
          </a:xfrm>
        </p:spPr>
        <p:txBody>
          <a:bodyPr>
            <a:normAutofit/>
          </a:bodyPr>
          <a:lstStyle/>
          <a:p>
            <a:pPr eaLnBrk="1" hangingPunct="1"/>
            <a:r>
              <a:rPr lang="en-US" altLang="en-US"/>
              <a:t>Protection and Security</a:t>
            </a:r>
          </a:p>
        </p:txBody>
      </p:sp>
      <p:sp>
        <p:nvSpPr>
          <p:cNvPr id="59395" name="Rectangle 3">
            <a:extLst>
              <a:ext uri="{FF2B5EF4-FFF2-40B4-BE49-F238E27FC236}">
                <a16:creationId xmlns:a16="http://schemas.microsoft.com/office/drawing/2014/main" id="{F608ED6A-6E5D-4E3D-B217-48A6B0DDE0ED}"/>
              </a:ext>
            </a:extLst>
          </p:cNvPr>
          <p:cNvSpPr>
            <a:spLocks noGrp="1" noChangeArrowheads="1"/>
          </p:cNvSpPr>
          <p:nvPr>
            <p:ph type="body" idx="4294967295"/>
          </p:nvPr>
        </p:nvSpPr>
        <p:spPr>
          <a:xfrm>
            <a:off x="550545" y="1040448"/>
            <a:ext cx="7648575" cy="5183187"/>
          </a:xfrm>
        </p:spPr>
        <p:txBody>
          <a:bodyPr>
            <a:normAutofit/>
          </a:bodyPr>
          <a:lstStyle/>
          <a:p>
            <a:pPr>
              <a:lnSpc>
                <a:spcPct val="90000"/>
              </a:lnSpc>
            </a:pPr>
            <a:r>
              <a:rPr lang="en-US" altLang="en-US" sz="2400" b="1" dirty="0">
                <a:solidFill>
                  <a:srgbClr val="3366FF"/>
                </a:solidFill>
              </a:rPr>
              <a:t>Protection </a:t>
            </a:r>
            <a:r>
              <a:rPr lang="en-US" altLang="en-US" sz="2400" dirty="0"/>
              <a:t>– any mechanism for controlling access of processes or users to resources defined by the OS</a:t>
            </a:r>
            <a:endParaRPr lang="en-US" altLang="en-US" sz="900" dirty="0"/>
          </a:p>
          <a:p>
            <a:pPr>
              <a:lnSpc>
                <a:spcPct val="90000"/>
              </a:lnSpc>
            </a:pPr>
            <a:r>
              <a:rPr lang="en-US" altLang="en-US" sz="2400" b="1" dirty="0">
                <a:solidFill>
                  <a:srgbClr val="3366FF"/>
                </a:solidFill>
              </a:rPr>
              <a:t>Security </a:t>
            </a:r>
            <a:r>
              <a:rPr lang="en-US" altLang="en-US" sz="2400" dirty="0"/>
              <a:t>– defense of the system against internal and external attacks</a:t>
            </a:r>
          </a:p>
          <a:p>
            <a:pPr lvl="1">
              <a:lnSpc>
                <a:spcPct val="90000"/>
              </a:lnSpc>
            </a:pPr>
            <a:r>
              <a:rPr lang="en-US" altLang="en-US" sz="1800" dirty="0"/>
              <a:t>Huge range, including denial-of-service, worms, viruses, identity theft, theft of service</a:t>
            </a:r>
            <a:endParaRPr lang="en-US" altLang="en-US" sz="900" dirty="0"/>
          </a:p>
          <a:p>
            <a:pPr>
              <a:lnSpc>
                <a:spcPct val="90000"/>
              </a:lnSpc>
            </a:pPr>
            <a:r>
              <a:rPr lang="en-US" altLang="en-US" sz="2400" dirty="0"/>
              <a:t>Systems generally first distinguish among users, to determine who can do what</a:t>
            </a:r>
          </a:p>
          <a:p>
            <a:pPr lvl="1">
              <a:lnSpc>
                <a:spcPct val="90000"/>
              </a:lnSpc>
            </a:pPr>
            <a:r>
              <a:rPr lang="en-US" altLang="en-US" sz="1800" dirty="0"/>
              <a:t>User identities (</a:t>
            </a:r>
            <a:r>
              <a:rPr lang="en-US" altLang="en-US" sz="1800" b="1" dirty="0">
                <a:solidFill>
                  <a:srgbClr val="3366FF"/>
                </a:solidFill>
              </a:rPr>
              <a:t>user IDs</a:t>
            </a:r>
            <a:r>
              <a:rPr lang="en-US" altLang="en-US" sz="1800" dirty="0"/>
              <a:t>, security IDs) include name and associated number, one per user</a:t>
            </a:r>
          </a:p>
          <a:p>
            <a:pPr lvl="1">
              <a:lnSpc>
                <a:spcPct val="90000"/>
              </a:lnSpc>
            </a:pPr>
            <a:r>
              <a:rPr lang="en-US" altLang="en-US" sz="1800" dirty="0"/>
              <a:t>User ID then associated with all files, processes of that user to determine access control</a:t>
            </a:r>
          </a:p>
          <a:p>
            <a:pPr lvl="1">
              <a:lnSpc>
                <a:spcPct val="90000"/>
              </a:lnSpc>
            </a:pPr>
            <a:r>
              <a:rPr lang="en-US" altLang="en-US" sz="1800" dirty="0"/>
              <a:t>Group identifier (</a:t>
            </a:r>
            <a:r>
              <a:rPr lang="en-US" altLang="en-US" sz="1800" b="1" dirty="0">
                <a:solidFill>
                  <a:srgbClr val="3366FF"/>
                </a:solidFill>
              </a:rPr>
              <a:t>group ID</a:t>
            </a:r>
            <a:r>
              <a:rPr lang="en-US" altLang="en-US" sz="1800" dirty="0"/>
              <a:t>) allows set of users to be defined and controls managed, then also associated with each process, file</a:t>
            </a:r>
          </a:p>
          <a:p>
            <a:pPr lvl="1">
              <a:lnSpc>
                <a:spcPct val="90000"/>
              </a:lnSpc>
            </a:pPr>
            <a:r>
              <a:rPr lang="en-US" altLang="en-US" sz="1800" b="1" dirty="0">
                <a:solidFill>
                  <a:srgbClr val="3366FF"/>
                </a:solidFill>
              </a:rPr>
              <a:t>Privilege escalation </a:t>
            </a:r>
            <a:r>
              <a:rPr lang="en-US" altLang="en-US" sz="1800" dirty="0"/>
              <a:t>allows user to change to effective ID with more rights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5DF0CB9-7C2F-42BA-9FC5-4E5BB9448CD1}"/>
              </a:ext>
            </a:extLst>
          </p:cNvPr>
          <p:cNvSpPr>
            <a:spLocks noGrp="1" noChangeArrowheads="1"/>
          </p:cNvSpPr>
          <p:nvPr>
            <p:ph type="title" idx="4294967295"/>
          </p:nvPr>
        </p:nvSpPr>
        <p:spPr>
          <a:xfrm>
            <a:off x="1420813" y="198438"/>
            <a:ext cx="7723187" cy="576262"/>
          </a:xfrm>
        </p:spPr>
        <p:txBody>
          <a:bodyPr>
            <a:normAutofit/>
          </a:bodyPr>
          <a:lstStyle/>
          <a:p>
            <a:pPr eaLnBrk="1" hangingPunct="1"/>
            <a:r>
              <a:rPr lang="en-US" altLang="en-US"/>
              <a:t>What is an Operating System?</a:t>
            </a:r>
          </a:p>
        </p:txBody>
      </p:sp>
      <p:sp>
        <p:nvSpPr>
          <p:cNvPr id="11267" name="Rectangle 3">
            <a:extLst>
              <a:ext uri="{FF2B5EF4-FFF2-40B4-BE49-F238E27FC236}">
                <a16:creationId xmlns:a16="http://schemas.microsoft.com/office/drawing/2014/main" id="{4904534B-5A1F-4FA6-952F-5FCEC513A6C3}"/>
              </a:ext>
            </a:extLst>
          </p:cNvPr>
          <p:cNvSpPr>
            <a:spLocks noGrp="1" noChangeArrowheads="1"/>
          </p:cNvSpPr>
          <p:nvPr>
            <p:ph type="body" idx="4294967295"/>
          </p:nvPr>
        </p:nvSpPr>
        <p:spPr>
          <a:xfrm>
            <a:off x="1420813" y="1207453"/>
            <a:ext cx="7121525" cy="4159250"/>
          </a:xfrm>
        </p:spPr>
        <p:txBody>
          <a:bodyPr>
            <a:normAutofit/>
          </a:bodyPr>
          <a:lstStyle/>
          <a:p>
            <a:r>
              <a:rPr lang="en-US" altLang="en-US" sz="2400" dirty="0"/>
              <a:t>A program that acts as an intermediary between a user of a computer and the computer hardware</a:t>
            </a:r>
          </a:p>
          <a:p>
            <a:r>
              <a:rPr lang="en-US" altLang="en-US" sz="2400" dirty="0"/>
              <a:t>Operating system goals:</a:t>
            </a:r>
          </a:p>
          <a:p>
            <a:pPr lvl="1"/>
            <a:r>
              <a:rPr lang="en-US" altLang="en-US" sz="1800" dirty="0"/>
              <a:t>Execute user programs and make solving user problems easier</a:t>
            </a:r>
          </a:p>
          <a:p>
            <a:pPr lvl="1"/>
            <a:r>
              <a:rPr lang="en-US" altLang="en-US" sz="1800" dirty="0"/>
              <a:t>Make the computer system convenient to use</a:t>
            </a:r>
          </a:p>
          <a:p>
            <a:pPr lvl="1"/>
            <a:r>
              <a:rPr lang="en-US" altLang="en-US" sz="1800" dirty="0"/>
              <a:t>Use the computer hardware in an efficient manner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0DE11F3-1AA1-417D-9422-46A4BDBDAAE0}"/>
              </a:ext>
            </a:extLst>
          </p:cNvPr>
          <p:cNvSpPr>
            <a:spLocks noGrp="1" noChangeArrowheads="1"/>
          </p:cNvSpPr>
          <p:nvPr>
            <p:ph type="title" idx="4294967295"/>
          </p:nvPr>
        </p:nvSpPr>
        <p:spPr>
          <a:xfrm>
            <a:off x="914400" y="120650"/>
            <a:ext cx="8229600" cy="576263"/>
          </a:xfrm>
        </p:spPr>
        <p:txBody>
          <a:bodyPr/>
          <a:lstStyle/>
          <a:p>
            <a:pPr eaLnBrk="1" hangingPunct="1"/>
            <a:r>
              <a:rPr lang="en-US" altLang="en-US" sz="2800"/>
              <a:t>Four Components of a Computer System</a:t>
            </a:r>
          </a:p>
        </p:txBody>
      </p:sp>
      <p:pic>
        <p:nvPicPr>
          <p:cNvPr id="15363" name="Picture 4">
            <a:extLst>
              <a:ext uri="{FF2B5EF4-FFF2-40B4-BE49-F238E27FC236}">
                <a16:creationId xmlns:a16="http://schemas.microsoft.com/office/drawing/2014/main" id="{7E95CE90-3938-492D-B678-F07D20524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6EE9A51-0EE1-4A22-A01E-D247BAEA7AFF}"/>
              </a:ext>
            </a:extLst>
          </p:cNvPr>
          <p:cNvSpPr>
            <a:spLocks noGrp="1" noChangeArrowheads="1"/>
          </p:cNvSpPr>
          <p:nvPr>
            <p:ph type="title" idx="4294967295"/>
          </p:nvPr>
        </p:nvSpPr>
        <p:spPr>
          <a:xfrm>
            <a:off x="0" y="182563"/>
            <a:ext cx="8229600" cy="576262"/>
          </a:xfrm>
        </p:spPr>
        <p:txBody>
          <a:bodyPr>
            <a:normAutofit/>
          </a:bodyPr>
          <a:lstStyle/>
          <a:p>
            <a:r>
              <a:rPr lang="en-US" altLang="en-US"/>
              <a:t>What Operating Systems Do</a:t>
            </a:r>
          </a:p>
        </p:txBody>
      </p:sp>
      <p:sp>
        <p:nvSpPr>
          <p:cNvPr id="17411" name="Content Placeholder 2">
            <a:extLst>
              <a:ext uri="{FF2B5EF4-FFF2-40B4-BE49-F238E27FC236}">
                <a16:creationId xmlns:a16="http://schemas.microsoft.com/office/drawing/2014/main" id="{D03FD320-4ADE-406D-A5CC-4A477FF707EB}"/>
              </a:ext>
            </a:extLst>
          </p:cNvPr>
          <p:cNvSpPr>
            <a:spLocks noGrp="1" noChangeArrowheads="1"/>
          </p:cNvSpPr>
          <p:nvPr>
            <p:ph idx="4294967295"/>
          </p:nvPr>
        </p:nvSpPr>
        <p:spPr>
          <a:xfrm>
            <a:off x="640080" y="894080"/>
            <a:ext cx="7914640" cy="4947919"/>
          </a:xfrm>
        </p:spPr>
        <p:txBody>
          <a:bodyPr>
            <a:normAutofit fontScale="92500" lnSpcReduction="10000"/>
          </a:bodyPr>
          <a:lstStyle/>
          <a:p>
            <a:r>
              <a:rPr lang="en-US" altLang="en-US" sz="2400" dirty="0"/>
              <a:t>Depends on the point of view</a:t>
            </a:r>
          </a:p>
          <a:p>
            <a:r>
              <a:rPr lang="en-US" altLang="en-US" sz="2400" dirty="0"/>
              <a:t>Users want convenience, </a:t>
            </a:r>
            <a:r>
              <a:rPr lang="en-US" altLang="en-US" sz="2400" b="1" dirty="0">
                <a:solidFill>
                  <a:srgbClr val="3366FF"/>
                </a:solidFill>
              </a:rPr>
              <a:t>ease</a:t>
            </a:r>
            <a:r>
              <a:rPr lang="en-US" altLang="en-US" sz="2400" dirty="0">
                <a:solidFill>
                  <a:srgbClr val="3366FF"/>
                </a:solidFill>
              </a:rPr>
              <a:t> </a:t>
            </a:r>
            <a:r>
              <a:rPr lang="en-US" altLang="en-US" sz="2400" b="1" dirty="0">
                <a:solidFill>
                  <a:srgbClr val="3366FF"/>
                </a:solidFill>
              </a:rPr>
              <a:t>of</a:t>
            </a:r>
            <a:r>
              <a:rPr lang="en-US" altLang="en-US" sz="2400" dirty="0">
                <a:solidFill>
                  <a:srgbClr val="3366FF"/>
                </a:solidFill>
              </a:rPr>
              <a:t> </a:t>
            </a:r>
            <a:r>
              <a:rPr lang="en-US" altLang="en-US" sz="2400" b="1" dirty="0">
                <a:solidFill>
                  <a:srgbClr val="3366FF"/>
                </a:solidFill>
              </a:rPr>
              <a:t>use </a:t>
            </a:r>
            <a:r>
              <a:rPr lang="en-US" altLang="en-US" sz="2400" dirty="0"/>
              <a:t>and</a:t>
            </a:r>
            <a:r>
              <a:rPr lang="en-US" altLang="en-US" sz="2400" b="1" dirty="0">
                <a:solidFill>
                  <a:srgbClr val="3366FF"/>
                </a:solidFill>
              </a:rPr>
              <a:t> good performance </a:t>
            </a:r>
          </a:p>
          <a:p>
            <a:pPr lvl="1"/>
            <a:r>
              <a:rPr lang="en-US" altLang="en-US" sz="1800" dirty="0"/>
              <a:t>Don</a:t>
            </a:r>
            <a:r>
              <a:rPr lang="ja-JP" altLang="en-US" sz="1800" dirty="0"/>
              <a:t>’</a:t>
            </a:r>
            <a:r>
              <a:rPr lang="en-US" altLang="ja-JP" sz="1800" dirty="0"/>
              <a:t>t care about </a:t>
            </a:r>
            <a:r>
              <a:rPr lang="en-US" altLang="ja-JP" sz="1800" b="1" dirty="0">
                <a:solidFill>
                  <a:srgbClr val="3366FF"/>
                </a:solidFill>
              </a:rPr>
              <a:t>resource</a:t>
            </a:r>
            <a:r>
              <a:rPr lang="en-US" altLang="ja-JP" sz="1800" dirty="0">
                <a:solidFill>
                  <a:srgbClr val="3366FF"/>
                </a:solidFill>
              </a:rPr>
              <a:t> </a:t>
            </a:r>
            <a:r>
              <a:rPr lang="en-US" altLang="ja-JP" sz="1800" b="1" dirty="0">
                <a:solidFill>
                  <a:srgbClr val="3366FF"/>
                </a:solidFill>
              </a:rPr>
              <a:t>utilization</a:t>
            </a:r>
          </a:p>
          <a:p>
            <a:r>
              <a:rPr lang="en-US" altLang="en-US" sz="2400" dirty="0"/>
              <a:t>But shared computer such as </a:t>
            </a:r>
            <a:r>
              <a:rPr lang="en-US" altLang="en-US" sz="2400" b="1" dirty="0">
                <a:solidFill>
                  <a:srgbClr val="3366FF"/>
                </a:solidFill>
              </a:rPr>
              <a:t>mainframe</a:t>
            </a:r>
            <a:r>
              <a:rPr lang="en-US" altLang="en-US" sz="2400" dirty="0"/>
              <a:t> or </a:t>
            </a:r>
            <a:r>
              <a:rPr lang="en-US" altLang="en-US" sz="2400" b="1" dirty="0">
                <a:solidFill>
                  <a:srgbClr val="3366FF"/>
                </a:solidFill>
              </a:rPr>
              <a:t>minicomputer</a:t>
            </a:r>
            <a:r>
              <a:rPr lang="en-US" altLang="en-US" sz="2400" dirty="0"/>
              <a:t> must keep all users happy</a:t>
            </a:r>
          </a:p>
          <a:p>
            <a:r>
              <a:rPr lang="en-US" altLang="en-US" sz="2400" dirty="0"/>
              <a:t>Users of dedicate systems such as </a:t>
            </a:r>
            <a:r>
              <a:rPr lang="en-US" altLang="en-US" sz="2400" b="1" dirty="0">
                <a:solidFill>
                  <a:srgbClr val="3366FF"/>
                </a:solidFill>
              </a:rPr>
              <a:t>workstations</a:t>
            </a:r>
            <a:r>
              <a:rPr lang="en-US" altLang="en-US" sz="2400" dirty="0"/>
              <a:t> have dedicated resources but frequently use shared resources from </a:t>
            </a:r>
            <a:r>
              <a:rPr lang="en-US" altLang="en-US" sz="2400" b="1" dirty="0">
                <a:solidFill>
                  <a:srgbClr val="3366FF"/>
                </a:solidFill>
              </a:rPr>
              <a:t>servers</a:t>
            </a:r>
          </a:p>
          <a:p>
            <a:r>
              <a:rPr lang="en-US" altLang="en-US" sz="2400" dirty="0">
                <a:solidFill>
                  <a:srgbClr val="000000"/>
                </a:solidFill>
              </a:rPr>
              <a:t>Handheld computers are resource poor,  optimized for usability and battery life</a:t>
            </a:r>
          </a:p>
          <a:p>
            <a:r>
              <a:rPr lang="en-US" altLang="en-US" sz="2400" dirty="0">
                <a:solidFill>
                  <a:srgbClr val="000000"/>
                </a:solidFill>
              </a:rPr>
              <a:t>Some computers have little or no user interface, such as embedded computers in devices and automobiles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E0CEE05-94A6-4705-8D98-6714C36E14C6}"/>
              </a:ext>
            </a:extLst>
          </p:cNvPr>
          <p:cNvSpPr>
            <a:spLocks noGrp="1" noChangeArrowheads="1"/>
          </p:cNvSpPr>
          <p:nvPr>
            <p:ph type="title" idx="4294967295"/>
          </p:nvPr>
        </p:nvSpPr>
        <p:spPr>
          <a:xfrm>
            <a:off x="1633538" y="166688"/>
            <a:ext cx="7510462" cy="576262"/>
          </a:xfrm>
        </p:spPr>
        <p:txBody>
          <a:bodyPr>
            <a:normAutofit/>
          </a:bodyPr>
          <a:lstStyle/>
          <a:p>
            <a:pPr eaLnBrk="1" hangingPunct="1"/>
            <a:r>
              <a:rPr lang="en-US" altLang="en-US"/>
              <a:t>Operating System Definition</a:t>
            </a:r>
          </a:p>
        </p:txBody>
      </p:sp>
      <p:sp>
        <p:nvSpPr>
          <p:cNvPr id="18435" name="Rectangle 3">
            <a:extLst>
              <a:ext uri="{FF2B5EF4-FFF2-40B4-BE49-F238E27FC236}">
                <a16:creationId xmlns:a16="http://schemas.microsoft.com/office/drawing/2014/main" id="{AFFF16A9-6FB1-4F1D-B4E1-7B72B24EB41D}"/>
              </a:ext>
            </a:extLst>
          </p:cNvPr>
          <p:cNvSpPr>
            <a:spLocks noGrp="1" noChangeArrowheads="1"/>
          </p:cNvSpPr>
          <p:nvPr>
            <p:ph type="body" idx="4294967295"/>
          </p:nvPr>
        </p:nvSpPr>
        <p:spPr>
          <a:xfrm>
            <a:off x="701040" y="1038860"/>
            <a:ext cx="6638925" cy="4265613"/>
          </a:xfrm>
        </p:spPr>
        <p:txBody>
          <a:bodyPr>
            <a:normAutofit/>
          </a:bodyPr>
          <a:lstStyle/>
          <a:p>
            <a:pPr>
              <a:buFont typeface="Monotype Sorts" pitchFamily="-84" charset="2"/>
              <a:buNone/>
            </a:pPr>
            <a:endParaRPr lang="en-US" altLang="en-US" dirty="0"/>
          </a:p>
          <a:p>
            <a:r>
              <a:rPr lang="en-US" altLang="en-US" sz="2800" dirty="0"/>
              <a:t>OS is a </a:t>
            </a:r>
            <a:r>
              <a:rPr lang="en-US" altLang="en-US" sz="2800" b="1" dirty="0">
                <a:solidFill>
                  <a:srgbClr val="3366FF"/>
                </a:solidFill>
              </a:rPr>
              <a:t>resource allocator</a:t>
            </a:r>
          </a:p>
          <a:p>
            <a:pPr lvl="1"/>
            <a:r>
              <a:rPr lang="en-US" altLang="en-US" sz="2000" dirty="0"/>
              <a:t>Manages all resources</a:t>
            </a:r>
          </a:p>
          <a:p>
            <a:pPr lvl="1"/>
            <a:r>
              <a:rPr lang="en-US" altLang="en-US" sz="2000" dirty="0"/>
              <a:t>Decides between conflicting requests for efficient and fair resource use</a:t>
            </a:r>
          </a:p>
          <a:p>
            <a:r>
              <a:rPr lang="en-US" altLang="en-US" sz="2800" dirty="0"/>
              <a:t>OS is a </a:t>
            </a:r>
            <a:r>
              <a:rPr lang="en-US" altLang="en-US" sz="2800" b="1" dirty="0">
                <a:solidFill>
                  <a:srgbClr val="3366FF"/>
                </a:solidFill>
              </a:rPr>
              <a:t>control program</a:t>
            </a:r>
          </a:p>
          <a:p>
            <a:pPr lvl="1"/>
            <a:r>
              <a:rPr lang="en-US" altLang="en-US" sz="2000" dirty="0"/>
              <a:t>Controls execution of programs to prevent errors and improper use of the computer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8C3AE6A-7A1C-45C3-B814-28BAEA2B2D41}"/>
              </a:ext>
            </a:extLst>
          </p:cNvPr>
          <p:cNvSpPr>
            <a:spLocks noGrp="1" noChangeArrowheads="1"/>
          </p:cNvSpPr>
          <p:nvPr>
            <p:ph type="title" idx="4294967295"/>
          </p:nvPr>
        </p:nvSpPr>
        <p:spPr>
          <a:xfrm>
            <a:off x="1119188" y="198438"/>
            <a:ext cx="8024812" cy="576262"/>
          </a:xfrm>
        </p:spPr>
        <p:txBody>
          <a:bodyPr>
            <a:normAutofit/>
          </a:bodyPr>
          <a:lstStyle/>
          <a:p>
            <a:pPr eaLnBrk="1" hangingPunct="1"/>
            <a:r>
              <a:rPr lang="en-US" altLang="en-US"/>
              <a:t>Operating System Definition (Cont.)</a:t>
            </a:r>
          </a:p>
        </p:txBody>
      </p:sp>
      <p:sp>
        <p:nvSpPr>
          <p:cNvPr id="20483" name="Rectangle 3">
            <a:extLst>
              <a:ext uri="{FF2B5EF4-FFF2-40B4-BE49-F238E27FC236}">
                <a16:creationId xmlns:a16="http://schemas.microsoft.com/office/drawing/2014/main" id="{28D77B93-6AAB-4D82-AA79-00DBF3724017}"/>
              </a:ext>
            </a:extLst>
          </p:cNvPr>
          <p:cNvSpPr>
            <a:spLocks noGrp="1" noChangeArrowheads="1"/>
          </p:cNvSpPr>
          <p:nvPr>
            <p:ph type="body" idx="4294967295"/>
          </p:nvPr>
        </p:nvSpPr>
        <p:spPr>
          <a:xfrm>
            <a:off x="802640" y="1247775"/>
            <a:ext cx="6808788" cy="4545013"/>
          </a:xfrm>
        </p:spPr>
        <p:txBody>
          <a:bodyPr>
            <a:normAutofit/>
          </a:bodyPr>
          <a:lstStyle/>
          <a:p>
            <a:r>
              <a:rPr lang="en-US" altLang="en-US" sz="2400" dirty="0"/>
              <a:t>No universally accepted definition</a:t>
            </a:r>
          </a:p>
          <a:p>
            <a:r>
              <a:rPr lang="ja-JP" altLang="en-US" sz="2400" dirty="0"/>
              <a:t>“</a:t>
            </a:r>
            <a:r>
              <a:rPr lang="en-US" altLang="ja-JP" sz="2400" dirty="0"/>
              <a:t>Everything a vendor ships when you order an operating system</a:t>
            </a:r>
            <a:r>
              <a:rPr lang="ja-JP" altLang="en-US" sz="2400" dirty="0"/>
              <a:t>”</a:t>
            </a:r>
            <a:r>
              <a:rPr lang="en-US" altLang="ja-JP" sz="2400" dirty="0"/>
              <a:t> is a good approximation</a:t>
            </a:r>
          </a:p>
          <a:p>
            <a:pPr lvl="1"/>
            <a:r>
              <a:rPr lang="en-US" altLang="en-US" sz="1800" dirty="0"/>
              <a:t>But varies wildly</a:t>
            </a:r>
          </a:p>
          <a:p>
            <a:r>
              <a:rPr lang="ja-JP" altLang="en-US" sz="2400" dirty="0"/>
              <a:t>“</a:t>
            </a:r>
            <a:r>
              <a:rPr lang="en-US" altLang="ja-JP" sz="2400" dirty="0"/>
              <a:t>The one program running at all times on the computer</a:t>
            </a:r>
            <a:r>
              <a:rPr lang="ja-JP" altLang="en-US" sz="2400" dirty="0"/>
              <a:t>”</a:t>
            </a:r>
            <a:r>
              <a:rPr lang="en-US" altLang="ja-JP" sz="2400" dirty="0"/>
              <a:t> is the </a:t>
            </a:r>
            <a:r>
              <a:rPr lang="en-US" altLang="ja-JP" sz="2400" b="1" dirty="0">
                <a:solidFill>
                  <a:srgbClr val="3366FF"/>
                </a:solidFill>
              </a:rPr>
              <a:t>kernel</a:t>
            </a:r>
            <a:r>
              <a:rPr lang="en-US" altLang="ja-JP" sz="2400" dirty="0"/>
              <a:t>.</a:t>
            </a:r>
            <a:r>
              <a:rPr lang="en-US" altLang="ja-JP" sz="2400" b="1" dirty="0"/>
              <a:t>  </a:t>
            </a:r>
            <a:endParaRPr lang="en-US" altLang="ja-JP" sz="2400" dirty="0"/>
          </a:p>
          <a:p>
            <a:r>
              <a:rPr lang="en-US" altLang="ja-JP" sz="2400" dirty="0"/>
              <a:t>Everything else is either</a:t>
            </a:r>
          </a:p>
          <a:p>
            <a:pPr lvl="1"/>
            <a:r>
              <a:rPr lang="en-US" altLang="ja-JP" sz="1800" dirty="0"/>
              <a:t>a system program (ships with the operating system) , or</a:t>
            </a:r>
          </a:p>
          <a:p>
            <a:pPr lvl="1"/>
            <a:r>
              <a:rPr lang="en-US" altLang="ja-JP" sz="1800" dirty="0"/>
              <a:t>an application program.</a:t>
            </a:r>
            <a:endParaRPr lang="en-US"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542DC87-D842-41E7-AF60-8BD0CBE2EF0C}"/>
              </a:ext>
            </a:extLst>
          </p:cNvPr>
          <p:cNvSpPr>
            <a:spLocks noGrp="1" noChangeArrowheads="1"/>
          </p:cNvSpPr>
          <p:nvPr>
            <p:ph type="title" idx="4294967295"/>
          </p:nvPr>
        </p:nvSpPr>
        <p:spPr>
          <a:xfrm>
            <a:off x="0" y="182563"/>
            <a:ext cx="8229600" cy="576262"/>
          </a:xfrm>
        </p:spPr>
        <p:txBody>
          <a:bodyPr>
            <a:normAutofit/>
          </a:bodyPr>
          <a:lstStyle/>
          <a:p>
            <a:pPr eaLnBrk="1" hangingPunct="1"/>
            <a:r>
              <a:rPr lang="en-US" altLang="en-US"/>
              <a:t>Computer Startup</a:t>
            </a:r>
          </a:p>
        </p:txBody>
      </p:sp>
      <p:sp>
        <p:nvSpPr>
          <p:cNvPr id="22531" name="Rectangle 3">
            <a:extLst>
              <a:ext uri="{FF2B5EF4-FFF2-40B4-BE49-F238E27FC236}">
                <a16:creationId xmlns:a16="http://schemas.microsoft.com/office/drawing/2014/main" id="{6164C6F1-B7B1-4903-AEBE-AE2623DC19E7}"/>
              </a:ext>
            </a:extLst>
          </p:cNvPr>
          <p:cNvSpPr>
            <a:spLocks noGrp="1" noChangeArrowheads="1"/>
          </p:cNvSpPr>
          <p:nvPr>
            <p:ph type="body" idx="4294967295"/>
          </p:nvPr>
        </p:nvSpPr>
        <p:spPr>
          <a:xfrm>
            <a:off x="518160" y="1163637"/>
            <a:ext cx="6318250" cy="4530725"/>
          </a:xfrm>
        </p:spPr>
        <p:txBody>
          <a:bodyPr>
            <a:normAutofit/>
          </a:bodyPr>
          <a:lstStyle/>
          <a:p>
            <a:r>
              <a:rPr lang="en-US" altLang="en-US" sz="2400" b="1" dirty="0">
                <a:solidFill>
                  <a:srgbClr val="3366FF"/>
                </a:solidFill>
              </a:rPr>
              <a:t>bootstrap program</a:t>
            </a:r>
            <a:r>
              <a:rPr lang="en-US" altLang="en-US" sz="2400" dirty="0">
                <a:solidFill>
                  <a:srgbClr val="3366FF"/>
                </a:solidFill>
              </a:rPr>
              <a:t> </a:t>
            </a:r>
            <a:r>
              <a:rPr lang="en-US" altLang="en-US" sz="2400" dirty="0"/>
              <a:t>is loaded at power-up or reboot</a:t>
            </a:r>
          </a:p>
          <a:p>
            <a:pPr lvl="1"/>
            <a:r>
              <a:rPr lang="en-US" altLang="en-US" sz="1800" dirty="0"/>
              <a:t>Typically stored in ROM or EPROM, generally known as </a:t>
            </a:r>
            <a:r>
              <a:rPr lang="en-US" altLang="en-US" sz="1800" b="1" dirty="0">
                <a:solidFill>
                  <a:srgbClr val="3366FF"/>
                </a:solidFill>
              </a:rPr>
              <a:t>firmware</a:t>
            </a:r>
          </a:p>
          <a:p>
            <a:pPr lvl="1"/>
            <a:r>
              <a:rPr lang="en-US" altLang="en-US" sz="1800" dirty="0"/>
              <a:t>Initializes all aspects of system</a:t>
            </a:r>
          </a:p>
          <a:p>
            <a:pPr lvl="1"/>
            <a:r>
              <a:rPr lang="en-US" altLang="en-US" sz="1800" dirty="0"/>
              <a:t>Loads operating system kernel and starts execution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4FB992-9F5F-4E40-8FC4-7988CAEF5E8A}"/>
              </a:ext>
            </a:extLst>
          </p:cNvPr>
          <p:cNvSpPr>
            <a:spLocks noGrp="1" noChangeArrowheads="1"/>
          </p:cNvSpPr>
          <p:nvPr>
            <p:ph type="title" idx="4294967295"/>
          </p:nvPr>
        </p:nvSpPr>
        <p:spPr>
          <a:xfrm>
            <a:off x="0" y="214313"/>
            <a:ext cx="8229600" cy="576262"/>
          </a:xfrm>
        </p:spPr>
        <p:txBody>
          <a:bodyPr>
            <a:normAutofit/>
          </a:bodyPr>
          <a:lstStyle/>
          <a:p>
            <a:pPr eaLnBrk="1" hangingPunct="1"/>
            <a:r>
              <a:rPr lang="en-US" altLang="en-US"/>
              <a:t>Computer System Organization</a:t>
            </a:r>
          </a:p>
        </p:txBody>
      </p:sp>
      <p:sp>
        <p:nvSpPr>
          <p:cNvPr id="24579" name="Rectangle 3">
            <a:extLst>
              <a:ext uri="{FF2B5EF4-FFF2-40B4-BE49-F238E27FC236}">
                <a16:creationId xmlns:a16="http://schemas.microsoft.com/office/drawing/2014/main" id="{24854E1A-DB9C-4528-872E-03DB83401595}"/>
              </a:ext>
            </a:extLst>
          </p:cNvPr>
          <p:cNvSpPr>
            <a:spLocks noGrp="1" noChangeArrowheads="1"/>
          </p:cNvSpPr>
          <p:nvPr>
            <p:ph type="body" idx="4294967295"/>
          </p:nvPr>
        </p:nvSpPr>
        <p:spPr>
          <a:xfrm>
            <a:off x="802641" y="1233488"/>
            <a:ext cx="7894320" cy="4530725"/>
          </a:xfrm>
        </p:spPr>
        <p:txBody>
          <a:bodyPr/>
          <a:lstStyle/>
          <a:p>
            <a:r>
              <a:rPr lang="en-US" altLang="en-US" sz="2800" dirty="0"/>
              <a:t>Computer-system operation</a:t>
            </a:r>
          </a:p>
          <a:p>
            <a:pPr lvl="1"/>
            <a:r>
              <a:rPr lang="en-US" altLang="en-US" sz="2000" dirty="0"/>
              <a:t>One or more CPUs, device controllers connect through common bus providing access to shared memory</a:t>
            </a:r>
          </a:p>
          <a:p>
            <a:pPr lvl="1"/>
            <a:r>
              <a:rPr lang="en-US" altLang="en-US" sz="2000" dirty="0"/>
              <a:t>Concurrent execution of CPUs and devices competing for memory cycles</a:t>
            </a:r>
          </a:p>
          <a:p>
            <a:pPr lvl="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740D7433-05AB-4760-A731-8B0F68F53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256" y="2136775"/>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591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9995</TotalTime>
  <Words>1045</Words>
  <Application>Microsoft Office PowerPoint</Application>
  <PresentationFormat>On-screen Show (4:3)</PresentationFormat>
  <Paragraphs>117</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Gill Sans MT</vt:lpstr>
      <vt:lpstr>Helvetica</vt:lpstr>
      <vt:lpstr>Monotype Sorts</vt:lpstr>
      <vt:lpstr>Times New Roman</vt:lpstr>
      <vt:lpstr>Gallery</vt:lpstr>
      <vt:lpstr>Operating System</vt:lpstr>
      <vt:lpstr>What is an Operating System?</vt:lpstr>
      <vt:lpstr>Four Components of a Computer System</vt:lpstr>
      <vt:lpstr>What Operating Systems Do</vt:lpstr>
      <vt:lpstr>Operating System Definition</vt:lpstr>
      <vt:lpstr>Operating System Definition (Cont.)</vt:lpstr>
      <vt:lpstr>Computer Startup</vt:lpstr>
      <vt:lpstr>Computer System Organization</vt:lpstr>
      <vt:lpstr>PowerPoint Presentation</vt:lpstr>
      <vt:lpstr>Computer-System Operation</vt:lpstr>
      <vt:lpstr>Process Management</vt:lpstr>
      <vt:lpstr>Process Management Activities</vt:lpstr>
      <vt:lpstr>Memory Management</vt:lpstr>
      <vt:lpstr>Storage Management</vt:lpstr>
      <vt:lpstr>Mass-Storage Management</vt:lpstr>
      <vt:lpstr>I/O Subsystem</vt:lpstr>
      <vt:lpstr>Protection and Security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Jyoti Khalkar</cp:lastModifiedBy>
  <cp:revision>184</cp:revision>
  <cp:lastPrinted>2001-06-14T13:58:17Z</cp:lastPrinted>
  <dcterms:created xsi:type="dcterms:W3CDTF">2011-01-13T23:43:38Z</dcterms:created>
  <dcterms:modified xsi:type="dcterms:W3CDTF">2022-02-03T16:26:40Z</dcterms:modified>
</cp:coreProperties>
</file>