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333" r:id="rId2"/>
    <p:sldId id="418" r:id="rId3"/>
    <p:sldId id="403" r:id="rId4"/>
    <p:sldId id="419" r:id="rId5"/>
    <p:sldId id="405" r:id="rId6"/>
    <p:sldId id="412" r:id="rId7"/>
    <p:sldId id="422" r:id="rId8"/>
    <p:sldId id="326" r:id="rId9"/>
    <p:sldId id="387" r:id="rId10"/>
    <p:sldId id="360" r:id="rId11"/>
    <p:sldId id="406" r:id="rId12"/>
    <p:sldId id="286" r:id="rId13"/>
    <p:sldId id="428" r:id="rId14"/>
    <p:sldId id="389" r:id="rId15"/>
    <p:sldId id="390" r:id="rId16"/>
    <p:sldId id="424" r:id="rId17"/>
    <p:sldId id="392" r:id="rId18"/>
    <p:sldId id="393" r:id="rId19"/>
    <p:sldId id="394" r:id="rId20"/>
    <p:sldId id="395" r:id="rId21"/>
    <p:sldId id="396" r:id="rId22"/>
    <p:sldId id="397" r:id="rId23"/>
    <p:sldId id="420" r:id="rId24"/>
    <p:sldId id="416" r:id="rId25"/>
  </p:sldIdLst>
  <p:sldSz cx="9144000" cy="6858000" type="screen4x3"/>
  <p:notesSz cx="6780213" cy="9910763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2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542" autoAdjust="0"/>
  </p:normalViewPr>
  <p:slideViewPr>
    <p:cSldViewPr snapToGrid="0">
      <p:cViewPr varScale="1">
        <p:scale>
          <a:sx n="63" d="100"/>
          <a:sy n="63" d="100"/>
        </p:scale>
        <p:origin x="138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068" y="-78"/>
      </p:cViewPr>
      <p:guideLst>
        <p:guide orient="horz" pos="3122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77A39D56-DD13-43FD-87E4-71E05E766C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9" tIns="46484" rIns="92969" bIns="46484" numCol="1" anchor="t" anchorCtr="0" compatLnSpc="1">
            <a:prstTxWarp prst="textNoShape">
              <a:avLst/>
            </a:prstTxWarp>
          </a:bodyPr>
          <a:lstStyle>
            <a:lvl1pPr algn="r" defTabSz="930275" rtl="0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D3B71323-8D63-412E-BB91-6419737C41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9" tIns="46484" rIns="92969" bIns="46484" numCol="1" anchor="t" anchorCtr="0" compatLnSpc="1">
            <a:prstTxWarp prst="textNoShape">
              <a:avLst/>
            </a:prstTxWarp>
          </a:bodyPr>
          <a:lstStyle>
            <a:lvl1pPr algn="l" defTabSz="930275" rtl="0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510AA08D-1024-4A63-9CBC-852450DBBC5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1750" y="941546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9" tIns="46484" rIns="92969" bIns="46484" numCol="1" anchor="b" anchorCtr="0" compatLnSpc="1">
            <a:prstTxWarp prst="textNoShape">
              <a:avLst/>
            </a:prstTxWarp>
          </a:bodyPr>
          <a:lstStyle>
            <a:lvl1pPr algn="r" defTabSz="930275" rtl="0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98CFA7CF-3574-4802-9895-F8346055AB1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941546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9" tIns="46484" rIns="92969" bIns="46484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690CE398-AF1A-4C9D-AC82-D7A8E1DD40F9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5C0D406-5128-44E3-8992-4CFD3AB0C8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69" tIns="46484" rIns="92969" bIns="46484" numCol="1" anchor="ctr" anchorCtr="0" compatLnSpc="1">
            <a:prstTxWarp prst="textNoShape">
              <a:avLst/>
            </a:prstTxWarp>
          </a:bodyPr>
          <a:lstStyle>
            <a:lvl1pPr algn="l" defTabSz="930275" rtl="0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0DE6F2B-4B4E-43AF-A5C3-28303CF7B1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69" tIns="46484" rIns="92969" bIns="46484" numCol="1" anchor="ctr" anchorCtr="0" compatLnSpc="1">
            <a:prstTxWarp prst="textNoShape">
              <a:avLst/>
            </a:prstTxWarp>
          </a:bodyPr>
          <a:lstStyle>
            <a:lvl1pPr algn="r" defTabSz="930275" rtl="0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D1F28CB-559B-48D4-93E0-56B883CD1DD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2950"/>
            <a:ext cx="4954587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7BED1E1-0B55-42BE-A222-FDE18A923C1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06938"/>
            <a:ext cx="4970463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69" tIns="46484" rIns="92969" bIns="4648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73F093E-FAAE-414D-8688-A3D5998FF94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546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69" tIns="46484" rIns="92969" bIns="46484" numCol="1" anchor="b" anchorCtr="0" compatLnSpc="1">
            <a:prstTxWarp prst="textNoShape">
              <a:avLst/>
            </a:prstTxWarp>
          </a:bodyPr>
          <a:lstStyle>
            <a:lvl1pPr algn="l" defTabSz="930275" rtl="0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F6D633F0-AB13-4D45-ACE1-F4CA1E2998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1546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69" tIns="46484" rIns="92969" bIns="464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5046DB2-6A8D-477A-AF67-73F5F952CB90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DBADC558-C42E-4303-B5DB-15BED8CC13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B4E69D-EF98-4284-B606-CDAB92767745}" type="slidenum">
              <a:rPr lang="he-IL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D968D71-1E73-4C72-99C5-D58F1F13C1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F6B6C61-9FD3-4349-9777-80C7A1325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9D89B8DF-0BB2-4F4C-BD73-91C5B869C9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DFEF16-711A-404A-B85B-A4543269C531}" type="slidenum">
              <a:rPr lang="he-IL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469E316-6074-4904-ABB3-B2A21E3C4D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D6D4205-4CDC-46C2-A66B-FB90400D3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06938"/>
            <a:ext cx="4973637" cy="44608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18E462B6-4704-479F-91A3-4DB172A2A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67D38B-88A8-4DCB-9CF2-0AB84F5EE395}" type="slidenum">
              <a:rPr lang="he-IL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A998B0C-B51A-4C70-841F-F4C8E13729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0F4267B-D556-4D07-94F7-3973C7491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8FA75E9-09A1-41D6-9CD0-BA75700C5B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25A0F8-AFA1-45EC-B73B-F715AF26271A}" type="slidenum">
              <a:rPr lang="he-IL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DD0605B-4F54-4C57-A129-A2E298B4EE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51413" cy="3713162"/>
          </a:xfrm>
          <a:ln w="12700" cap="flat">
            <a:solidFill>
              <a:schemeClr val="tx1"/>
            </a:solidFill>
          </a:ln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8C79A72-3882-46EC-BA87-7B94EF851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06938"/>
            <a:ext cx="4972050" cy="4462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10" tIns="45197" rIns="92010" bIns="45197"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992079B-28D3-42CE-B153-EB56046E6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FE19B65-590A-430A-AE54-83D064F4D200}" type="slidenum">
              <a:rPr lang="he-IL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D440F81-8210-43BF-830E-79FFD8A0F9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1183FAC-10FF-4A2A-9671-FEE973FED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68363F0A-1261-430F-A1ED-8CC53A02D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321E4E3-1AE6-4F77-91F0-F4B28D29074B}" type="slidenum">
              <a:rPr lang="he-IL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2338235-7C0F-4FFA-BCCD-F8F09BAB51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47E4BDD-46FF-4DAA-A109-4A291396B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5EF77A5-8600-4C04-B75E-E9F0CCEB48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FEEF91-2ABE-4B1C-8E60-5291F606F128}" type="slidenum">
              <a:rPr lang="he-IL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AA53ECC-5B2D-4B1F-8A0C-50520C8812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70F55C5-0CD1-42B9-B425-AC62C04B0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7AC4D913-B17C-424E-8A8F-6D789B2F1F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3DE174CF-13D6-4077-8B15-8B9660C82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866A7F03-1A15-49BD-A013-4E206B78F6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2548363-32D6-4251-972F-76CB7A92ABD1}" type="slidenum">
              <a:rPr lang="he-IL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46CC2EFA-3342-430A-B8EF-4A5A8DF08D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701701-43B4-4671-B042-CA065E0F059B}" type="slidenum">
              <a:rPr lang="he-IL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E2024D4-C6EA-4292-A032-7F2A5CD5C6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3BC226CC-B597-4FB4-BCED-FDC19E827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105A916C-E8FE-4D71-B69E-2501E01B46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ED92EE-DE87-47F7-9C63-640135BD236A}" type="slidenum">
              <a:rPr lang="he-IL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B562770-0E40-434F-9D64-67CC3D576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8103FE9-A680-48E4-8B61-24EE16008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D5468FBF-4C11-406F-89DD-03B70427AC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A480E19-690C-4241-81D9-479C43B07303}" type="slidenum">
              <a:rPr lang="he-IL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AB62FF0-6A28-4488-BC8D-C30C08ABCF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97929EFD-E2E5-4B30-A9BD-00725FDBB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086D2FC-7A09-417B-8EEB-1615DA8852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0F1CF31-C9E6-4073-AE5A-717C92B97631}" type="slidenum">
              <a:rPr lang="he-IL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D72054C-826F-4772-8E28-9DBDA76B7E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51413" cy="3713162"/>
          </a:xfrm>
          <a:ln w="12700" cap="flat"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7FC3FAD-04FE-4B2D-9E6C-804006906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4706938"/>
            <a:ext cx="5424487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t"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0705475B-F5A8-46D0-ACBB-2E8B3A5913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DFF44F4-B2F0-4CBA-ACFD-4CC75742E0D0}" type="slidenum">
              <a:rPr lang="he-IL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957066F-8E16-46B0-BB05-99B4618ED7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44904C5-3792-4B01-A27F-E6DA40064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2C34AB1F-D7BE-4A1F-801A-37159BF35E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1DE8631-3181-4C27-A9D9-600149134CBC}" type="slidenum">
              <a:rPr lang="he-IL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370EC5A-6790-412A-AE7E-67355CE9F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3CBFB75B-85CF-4CEE-8650-5A36446E7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57D8E151-AC33-4EE4-B19C-1717A7C84A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F992F45-D264-42B2-87D6-C5A101DE5EB9}" type="slidenum">
              <a:rPr lang="he-IL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0CA2209-8148-43B2-9B37-70940245A5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FF597B3-0DF8-4A23-8F82-F9D651B41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AB543013-ED25-4B4A-B259-12C77DF768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397671D-30AA-46B3-984B-BE70D6FD4202}" type="slidenum">
              <a:rPr lang="he-IL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EC09F04-B44A-4A3E-8F9D-7C2E00B738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5488D3FC-0E65-4ABC-89AC-460A33850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86257011-FF1A-4270-89B6-D6F044BEC9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CD620DB-7FAD-4E49-843F-E99D682A0CBA}" type="slidenum">
              <a:rPr lang="he-IL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75A2BE1-F846-4604-83D1-37DF013A68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817C8D4-BA45-41FD-A746-455E216E0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B9D8035-9F78-4281-8EC7-EB751CDC9C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71F9B3-0C6E-4ED2-BB4D-2476CED8ED07}" type="slidenum">
              <a:rPr lang="he-IL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2E3AE19-4F18-4138-B30A-FB5AF6AA18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0EF7AAA-3FB4-401D-AC48-51AF1D00C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C1E6891E-25DD-4DEC-B708-7CA898E300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AF502F-4B63-4D4A-A883-3AA9C5848144}" type="slidenum">
              <a:rPr lang="he-IL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0E079C2-A649-4D32-8570-8F9D731A40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F3FDE60-6BC0-43BE-94BF-A70993B0E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F512F8A2-B0ED-4F14-9B6E-0F9E37F2EA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0DA8F8-378E-4FDA-B75C-DE4E89FC9069}" type="slidenum">
              <a:rPr lang="he-IL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B0EDBD3-5BD3-4E4F-A4E1-B9B157D224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53000" cy="3716337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8C18AE3-942C-4810-B526-2E55B83A7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08525"/>
            <a:ext cx="4972050" cy="4459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976" tIns="46488" rIns="92976" bIns="46488" anchor="t"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900FE23-F09F-47CC-9A15-50FD5E9AEF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396EEE-4000-42A8-87B1-EA195628206A}" type="slidenum">
              <a:rPr lang="he-IL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6921B3D-B306-4BB9-9D60-700B0F3CBF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53000" cy="3714750"/>
          </a:xfrm>
          <a:ln w="12700" cap="flat">
            <a:solidFill>
              <a:schemeClr val="tx1"/>
            </a:solidFill>
          </a:ln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68856D8-38C2-4BE5-9552-F82EEB72D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06938"/>
            <a:ext cx="4972050" cy="4462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99" tIns="45192" rIns="91999" bIns="45192" anchor="t"/>
          <a:lstStyle/>
          <a:p>
            <a:pPr>
              <a:spcBef>
                <a:spcPct val="0"/>
              </a:spcBef>
            </a:pPr>
            <a:endParaRPr lang="he-IL" altLang="en-US" sz="2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4F944608-2CBD-49D5-9083-A103DFC5CA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D410B0A-C279-4E04-9478-D7160D9862A6}" type="slidenum">
              <a:rPr lang="he-IL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5AF197B-1269-4741-BD1D-8A75891EE7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B7170BD-EA86-4C40-92A1-38E0F8697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06938"/>
            <a:ext cx="4973637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B06A165D-26F8-4E02-A6B5-FDAB3FB26B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87C9425-DB45-4BFF-BFA9-934727B8439E}" type="slidenum">
              <a:rPr lang="he-IL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AEA1124-29F5-4B84-ACDB-5C7144510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648A441-E24F-4F7A-BC74-63DFC49B0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81B5FC4-3962-443B-8682-41D52AB399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E7AE98-CF03-49F6-A542-32A538BFAB81}" type="slidenum">
              <a:rPr lang="he-IL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2DB3FD9-E383-44A9-89C8-5DB2CA3BAD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84E8EF4-3223-445B-9BA3-5F79FBFEE0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5FFE35C-56C8-4EF4-97A7-8A6D5445D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rgbClr val="99CC99"/>
          </a:solidFill>
          <a:ln>
            <a:noFill/>
          </a:ln>
        </p:spPr>
        <p:txBody>
          <a:bodyPr wrap="none" anchor="ctr"/>
          <a:lstStyle>
            <a:lvl1pPr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0" eaLnBrk="1" hangingPunct="1">
              <a:defRPr/>
            </a:pPr>
            <a:endParaRPr kumimoji="1" lang="he-IL" altLang="en-U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97C342D1-A05A-433D-9634-2CA46856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0" eaLnBrk="1" hangingPunct="1">
              <a:defRPr/>
            </a:pPr>
            <a:endParaRPr kumimoji="1" lang="he-IL" altLang="en-US"/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B6B59969-8820-4E14-BDB7-7BDDDD270A4E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D42C9AB9-09E2-41A9-9992-755A8C49343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rgbClr val="003366"/>
            </a:solidFill>
            <a:ln>
              <a:noFill/>
            </a:ln>
          </p:spPr>
          <p:txBody>
            <a:bodyPr wrap="none" anchor="ctr"/>
            <a:lstStyle>
              <a:lvl1pPr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he-IL" altLang="en-US"/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9409929B-994F-47EF-9613-DC65E1FC6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rgbClr val="003366"/>
            </a:solidFill>
            <a:ln>
              <a:noFill/>
            </a:ln>
          </p:spPr>
          <p:txBody>
            <a:bodyPr wrap="none" anchor="ctr"/>
            <a:lstStyle>
              <a:lvl1pPr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he-IL" altLang="en-US"/>
            </a:p>
          </p:txBody>
        </p:sp>
      </p:grpSp>
      <p:sp>
        <p:nvSpPr>
          <p:cNvPr id="1105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Sub Title</a:t>
            </a:r>
          </a:p>
        </p:txBody>
      </p:sp>
      <p:sp>
        <p:nvSpPr>
          <p:cNvPr id="11060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Press Here to change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9C8AD38-D9D0-44D3-BD50-8371030122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5195888" y="6553200"/>
            <a:ext cx="3279775" cy="304800"/>
          </a:xfrm>
        </p:spPr>
        <p:txBody>
          <a:bodyPr anchor="b">
            <a:spAutoFit/>
          </a:bodyPr>
          <a:lstStyle>
            <a:lvl1pPr algn="r" eaLnBrk="1" hangingPunct="1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EB09F6-FA2C-4583-9F1C-AE34BCD646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525" y="6359525"/>
            <a:ext cx="587375" cy="488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2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A8421EE-80FD-489E-881A-5EFF69FB6A7C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61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4475075-0F27-43BB-A75F-15A96A39009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66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762000"/>
            <a:ext cx="20955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61341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C236A71-EA54-41B4-885E-368D9665CD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23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762000"/>
            <a:ext cx="82883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00200"/>
            <a:ext cx="40767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91100" y="1600200"/>
            <a:ext cx="40767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91100" y="4267200"/>
            <a:ext cx="40767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EFF08E-023F-4902-9FF0-CE05FC24C4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46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762000"/>
            <a:ext cx="82883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00200"/>
            <a:ext cx="40767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40767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94B137-F177-4D9F-84CB-16562EDC8A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39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DDB06A5-2ED0-446F-8B80-22613D7899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14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3109943-7A04-4142-A48D-81387410D2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84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40767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40767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3A2B584-BD50-4616-8EEC-5BA524F1C7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72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EC070D-AA9D-4804-8A1A-A880EDC70E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92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4496EF2-DC85-4084-96A1-3A42606AFE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46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6CD00C0-D052-4AE0-8327-50C2CFBF23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55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1434E39-A347-4348-A0EC-58B3CE8986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75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6A38268-2E62-4082-93E7-80D3618BD3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26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C297F39-E8FE-4535-B891-B24AA38D198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35" name="Rectangle 3">
              <a:extLst>
                <a:ext uri="{FF2B5EF4-FFF2-40B4-BE49-F238E27FC236}">
                  <a16:creationId xmlns:a16="http://schemas.microsoft.com/office/drawing/2014/main" id="{0FDE04F3-567E-462A-AA59-65DF12787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rgbClr val="99CC99"/>
            </a:solidFill>
            <a:ln>
              <a:noFill/>
            </a:ln>
          </p:spPr>
          <p:txBody>
            <a:bodyPr wrap="none" anchor="ctr"/>
            <a:lstStyle>
              <a:lvl1pPr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he-IL" altLang="en-US"/>
            </a:p>
          </p:txBody>
        </p:sp>
        <p:sp>
          <p:nvSpPr>
            <p:cNvPr id="1036" name="Rectangle 4">
              <a:extLst>
                <a:ext uri="{FF2B5EF4-FFF2-40B4-BE49-F238E27FC236}">
                  <a16:creationId xmlns:a16="http://schemas.microsoft.com/office/drawing/2014/main" id="{813F662B-B651-4285-8314-E7B88EC02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rgbClr val="99CC99"/>
            </a:solidFill>
            <a:ln>
              <a:noFill/>
            </a:ln>
          </p:spPr>
          <p:txBody>
            <a:bodyPr wrap="none" anchor="ctr"/>
            <a:lstStyle>
              <a:lvl1pPr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he-IL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82D77D12-485C-4F59-992B-442A89D77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8305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D787A81A-DC22-4FFB-85E8-6291BE6EA05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14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AutoShape 7">
            <a:extLst>
              <a:ext uri="{FF2B5EF4-FFF2-40B4-BE49-F238E27FC236}">
                <a16:creationId xmlns:a16="http://schemas.microsoft.com/office/drawing/2014/main" id="{3BE856A7-0EF8-4712-962B-2F2E5C0BA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31242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0" eaLnBrk="1" hangingPunct="1">
              <a:defRPr/>
            </a:pPr>
            <a:endParaRPr kumimoji="1" lang="he-IL" altLang="en-US" sz="3200" b="1">
              <a:solidFill>
                <a:srgbClr val="009999"/>
              </a:solidFill>
            </a:endParaRPr>
          </a:p>
        </p:txBody>
      </p:sp>
      <p:sp>
        <p:nvSpPr>
          <p:cNvPr id="109576" name="Rectangle 8">
            <a:extLst>
              <a:ext uri="{FF2B5EF4-FFF2-40B4-BE49-F238E27FC236}">
                <a16:creationId xmlns:a16="http://schemas.microsoft.com/office/drawing/2014/main" id="{0102192D-D8A8-4FB8-80AD-E9AA3EFA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363141F8-1BF7-4CDC-A1EA-5A6BC84F728B}" type="slidenum">
              <a:rPr lang="he-IL" altLang="en-US" sz="2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lang="en-US" altLang="en-US" sz="2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031" name="Group 9">
            <a:extLst>
              <a:ext uri="{FF2B5EF4-FFF2-40B4-BE49-F238E27FC236}">
                <a16:creationId xmlns:a16="http://schemas.microsoft.com/office/drawing/2014/main" id="{02778648-3EB0-453E-BA5C-62C6B2515DF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295400"/>
            <a:ext cx="7391400" cy="319088"/>
            <a:chOff x="144" y="1248"/>
            <a:chExt cx="4656" cy="201"/>
          </a:xfrm>
        </p:grpSpPr>
        <p:sp>
          <p:nvSpPr>
            <p:cNvPr id="1033" name="AutoShape 10">
              <a:extLst>
                <a:ext uri="{FF2B5EF4-FFF2-40B4-BE49-F238E27FC236}">
                  <a16:creationId xmlns:a16="http://schemas.microsoft.com/office/drawing/2014/main" id="{AE6DFF68-C069-4596-921B-EB5128261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rgbClr val="003366"/>
            </a:solidFill>
            <a:ln>
              <a:noFill/>
            </a:ln>
          </p:spPr>
          <p:txBody>
            <a:bodyPr wrap="none" anchor="ctr"/>
            <a:lstStyle>
              <a:lvl1pPr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he-IL" altLang="en-US"/>
            </a:p>
          </p:txBody>
        </p:sp>
        <p:sp>
          <p:nvSpPr>
            <p:cNvPr id="1034" name="AutoShape 11">
              <a:extLst>
                <a:ext uri="{FF2B5EF4-FFF2-40B4-BE49-F238E27FC236}">
                  <a16:creationId xmlns:a16="http://schemas.microsoft.com/office/drawing/2014/main" id="{C2B2C29C-0040-41AA-898C-43334C162F2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rgbClr val="003366"/>
            </a:solidFill>
            <a:ln>
              <a:noFill/>
            </a:ln>
          </p:spPr>
          <p:txBody>
            <a:bodyPr wrap="none" anchor="ctr"/>
            <a:lstStyle>
              <a:lvl1pPr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he-IL" altLang="en-US"/>
            </a:p>
          </p:txBody>
        </p:sp>
      </p:grpSp>
      <p:sp>
        <p:nvSpPr>
          <p:cNvPr id="1032" name="Rectangle 12">
            <a:extLst>
              <a:ext uri="{FF2B5EF4-FFF2-40B4-BE49-F238E27FC236}">
                <a16:creationId xmlns:a16="http://schemas.microsoft.com/office/drawing/2014/main" id="{9D59AA71-47E3-4F47-8FFD-E0D51EEE5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5663" y="762000"/>
            <a:ext cx="82883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Press here to Change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</p:sldLayoutIdLst>
  <p:hf sldNum="0"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Times New Roman" pitchFamily="18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Times New Roman" pitchFamily="18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Times New Roman" pitchFamily="18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Times New Roman" pitchFamily="18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876ADAC-8014-4A6D-B9F7-506FFBB520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8229600" cy="1676400"/>
          </a:xfrm>
        </p:spPr>
        <p:txBody>
          <a:bodyPr/>
          <a:lstStyle/>
          <a:p>
            <a:pPr eaLnBrk="1" hangingPunct="1"/>
            <a:r>
              <a:rPr lang="en-US" altLang="en-US" sz="4400"/>
              <a:t>Operating Systems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461F3F9-4A0E-4C32-828A-74FFF36CC91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0" y="2927350"/>
            <a:ext cx="4572000" cy="1822450"/>
          </a:xfrm>
        </p:spPr>
        <p:txBody>
          <a:bodyPr/>
          <a:lstStyle/>
          <a:p>
            <a:r>
              <a:rPr lang="en-US" altLang="he-IL" sz="3600"/>
              <a:t>Introduction to Operating System (OS)</a:t>
            </a:r>
            <a:endParaRPr lang="en-US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EC613C7E-9276-466B-A7CF-220965AB6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Static View of System Components</a:t>
            </a:r>
          </a:p>
        </p:txBody>
      </p:sp>
      <p:pic>
        <p:nvPicPr>
          <p:cNvPr id="25603" name="Picture 1028">
            <a:extLst>
              <a:ext uri="{FF2B5EF4-FFF2-40B4-BE49-F238E27FC236}">
                <a16:creationId xmlns:a16="http://schemas.microsoft.com/office/drawing/2014/main" id="{7D97A7FD-D517-4659-895F-66FFDBD568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950" y="1766888"/>
            <a:ext cx="8101013" cy="4889500"/>
          </a:xfrm>
          <a:noFill/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64184D4-7F75-49E4-A6BF-B4307947D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Dynamic View of System Components</a:t>
            </a:r>
          </a:p>
        </p:txBody>
      </p:sp>
      <p:pic>
        <p:nvPicPr>
          <p:cNvPr id="27651" name="Picture 3" descr="user">
            <a:extLst>
              <a:ext uri="{FF2B5EF4-FFF2-40B4-BE49-F238E27FC236}">
                <a16:creationId xmlns:a16="http://schemas.microsoft.com/office/drawing/2014/main" id="{F2E56DB1-440F-4738-90BB-10C8CBE9B0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3800" y="1930400"/>
            <a:ext cx="7454900" cy="4737100"/>
          </a:xfrm>
          <a:noFill/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2CA1FC0-5088-4868-9CAF-5495095C0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663" y="784225"/>
            <a:ext cx="8288337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600"/>
              <a:t>Layers of a Computer System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E7A447D1-FBB8-462A-AC3A-7C9462D8703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5140325"/>
            <a:ext cx="3560762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168AB622-6EBE-4AAC-9101-08965F14AEC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4408488"/>
            <a:ext cx="3073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>
            <a:extLst>
              <a:ext uri="{FF2B5EF4-FFF2-40B4-BE49-F238E27FC236}">
                <a16:creationId xmlns:a16="http://schemas.microsoft.com/office/drawing/2014/main" id="{10F1AE78-613E-4C18-824B-E520F890FDDC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3722688"/>
            <a:ext cx="2540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>
            <a:extLst>
              <a:ext uri="{FF2B5EF4-FFF2-40B4-BE49-F238E27FC236}">
                <a16:creationId xmlns:a16="http://schemas.microsoft.com/office/drawing/2014/main" id="{62BBDE30-C00E-4173-9518-AAECBCAF81F3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3036888"/>
            <a:ext cx="2082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3" name="Group 7">
            <a:extLst>
              <a:ext uri="{FF2B5EF4-FFF2-40B4-BE49-F238E27FC236}">
                <a16:creationId xmlns:a16="http://schemas.microsoft.com/office/drawing/2014/main" id="{AB8B76DB-3E71-460F-8733-374423454469}"/>
              </a:ext>
            </a:extLst>
          </p:cNvPr>
          <p:cNvGrpSpPr>
            <a:grpSpLocks/>
          </p:cNvGrpSpPr>
          <p:nvPr/>
        </p:nvGrpSpPr>
        <p:grpSpPr bwMode="auto">
          <a:xfrm>
            <a:off x="3998913" y="2141538"/>
            <a:ext cx="858837" cy="604837"/>
            <a:chOff x="2207" y="1391"/>
            <a:chExt cx="483" cy="339"/>
          </a:xfrm>
        </p:grpSpPr>
        <p:sp>
          <p:nvSpPr>
            <p:cNvPr id="29718" name="Freeform 8">
              <a:extLst>
                <a:ext uri="{FF2B5EF4-FFF2-40B4-BE49-F238E27FC236}">
                  <a16:creationId xmlns:a16="http://schemas.microsoft.com/office/drawing/2014/main" id="{B3BD9129-1E59-4F04-B60D-CECA2F9CE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" y="1391"/>
              <a:ext cx="483" cy="339"/>
            </a:xfrm>
            <a:custGeom>
              <a:avLst/>
              <a:gdLst>
                <a:gd name="T0" fmla="*/ 43 w 483"/>
                <a:gd name="T1" fmla="*/ 0 h 339"/>
                <a:gd name="T2" fmla="*/ 26 w 483"/>
                <a:gd name="T3" fmla="*/ 3 h 339"/>
                <a:gd name="T4" fmla="*/ 13 w 483"/>
                <a:gd name="T5" fmla="*/ 14 h 339"/>
                <a:gd name="T6" fmla="*/ 4 w 483"/>
                <a:gd name="T7" fmla="*/ 25 h 339"/>
                <a:gd name="T8" fmla="*/ 0 w 483"/>
                <a:gd name="T9" fmla="*/ 42 h 339"/>
                <a:gd name="T10" fmla="*/ 0 w 483"/>
                <a:gd name="T11" fmla="*/ 294 h 339"/>
                <a:gd name="T12" fmla="*/ 4 w 483"/>
                <a:gd name="T13" fmla="*/ 310 h 339"/>
                <a:gd name="T14" fmla="*/ 13 w 483"/>
                <a:gd name="T15" fmla="*/ 324 h 339"/>
                <a:gd name="T16" fmla="*/ 26 w 483"/>
                <a:gd name="T17" fmla="*/ 335 h 339"/>
                <a:gd name="T18" fmla="*/ 43 w 483"/>
                <a:gd name="T19" fmla="*/ 338 h 339"/>
                <a:gd name="T20" fmla="*/ 439 w 483"/>
                <a:gd name="T21" fmla="*/ 338 h 339"/>
                <a:gd name="T22" fmla="*/ 456 w 483"/>
                <a:gd name="T23" fmla="*/ 335 h 339"/>
                <a:gd name="T24" fmla="*/ 469 w 483"/>
                <a:gd name="T25" fmla="*/ 324 h 339"/>
                <a:gd name="T26" fmla="*/ 478 w 483"/>
                <a:gd name="T27" fmla="*/ 310 h 339"/>
                <a:gd name="T28" fmla="*/ 482 w 483"/>
                <a:gd name="T29" fmla="*/ 294 h 339"/>
                <a:gd name="T30" fmla="*/ 482 w 483"/>
                <a:gd name="T31" fmla="*/ 42 h 339"/>
                <a:gd name="T32" fmla="*/ 478 w 483"/>
                <a:gd name="T33" fmla="*/ 25 h 339"/>
                <a:gd name="T34" fmla="*/ 469 w 483"/>
                <a:gd name="T35" fmla="*/ 14 h 339"/>
                <a:gd name="T36" fmla="*/ 456 w 483"/>
                <a:gd name="T37" fmla="*/ 3 h 339"/>
                <a:gd name="T38" fmla="*/ 439 w 483"/>
                <a:gd name="T39" fmla="*/ 0 h 339"/>
                <a:gd name="T40" fmla="*/ 43 w 483"/>
                <a:gd name="T41" fmla="*/ 0 h 33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83"/>
                <a:gd name="T64" fmla="*/ 0 h 339"/>
                <a:gd name="T65" fmla="*/ 483 w 483"/>
                <a:gd name="T66" fmla="*/ 339 h 33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83" h="339">
                  <a:moveTo>
                    <a:pt x="43" y="0"/>
                  </a:moveTo>
                  <a:lnTo>
                    <a:pt x="26" y="3"/>
                  </a:lnTo>
                  <a:lnTo>
                    <a:pt x="13" y="14"/>
                  </a:lnTo>
                  <a:lnTo>
                    <a:pt x="4" y="25"/>
                  </a:lnTo>
                  <a:lnTo>
                    <a:pt x="0" y="42"/>
                  </a:lnTo>
                  <a:lnTo>
                    <a:pt x="0" y="294"/>
                  </a:lnTo>
                  <a:lnTo>
                    <a:pt x="4" y="310"/>
                  </a:lnTo>
                  <a:lnTo>
                    <a:pt x="13" y="324"/>
                  </a:lnTo>
                  <a:lnTo>
                    <a:pt x="26" y="335"/>
                  </a:lnTo>
                  <a:lnTo>
                    <a:pt x="43" y="338"/>
                  </a:lnTo>
                  <a:lnTo>
                    <a:pt x="439" y="338"/>
                  </a:lnTo>
                  <a:lnTo>
                    <a:pt x="456" y="335"/>
                  </a:lnTo>
                  <a:lnTo>
                    <a:pt x="469" y="324"/>
                  </a:lnTo>
                  <a:lnTo>
                    <a:pt x="478" y="310"/>
                  </a:lnTo>
                  <a:lnTo>
                    <a:pt x="482" y="294"/>
                  </a:lnTo>
                  <a:lnTo>
                    <a:pt x="482" y="42"/>
                  </a:lnTo>
                  <a:lnTo>
                    <a:pt x="478" y="25"/>
                  </a:lnTo>
                  <a:lnTo>
                    <a:pt x="469" y="14"/>
                  </a:lnTo>
                  <a:lnTo>
                    <a:pt x="456" y="3"/>
                  </a:lnTo>
                  <a:lnTo>
                    <a:pt x="439" y="0"/>
                  </a:lnTo>
                  <a:lnTo>
                    <a:pt x="43" y="0"/>
                  </a:lnTo>
                </a:path>
              </a:pathLst>
            </a:custGeom>
            <a:solidFill>
              <a:srgbClr val="DDDDDD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19" name="Rectangle 9">
              <a:extLst>
                <a:ext uri="{FF2B5EF4-FFF2-40B4-BE49-F238E27FC236}">
                  <a16:creationId xmlns:a16="http://schemas.microsoft.com/office/drawing/2014/main" id="{BEE3E881-8AC4-4D35-A717-38AA1B3DE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1435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End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User</a:t>
              </a:r>
            </a:p>
          </p:txBody>
        </p:sp>
      </p:grpSp>
      <p:grpSp>
        <p:nvGrpSpPr>
          <p:cNvPr id="29704" name="Group 10">
            <a:extLst>
              <a:ext uri="{FF2B5EF4-FFF2-40B4-BE49-F238E27FC236}">
                <a16:creationId xmlns:a16="http://schemas.microsoft.com/office/drawing/2014/main" id="{0B801739-1418-4105-81F0-370B1D5056C5}"/>
              </a:ext>
            </a:extLst>
          </p:cNvPr>
          <p:cNvGrpSpPr>
            <a:grpSpLocks/>
          </p:cNvGrpSpPr>
          <p:nvPr/>
        </p:nvGrpSpPr>
        <p:grpSpPr bwMode="auto">
          <a:xfrm>
            <a:off x="6002338" y="2743200"/>
            <a:ext cx="1428750" cy="536575"/>
            <a:chOff x="3411" y="1728"/>
            <a:chExt cx="575" cy="338"/>
          </a:xfrm>
        </p:grpSpPr>
        <p:sp>
          <p:nvSpPr>
            <p:cNvPr id="29716" name="Freeform 11">
              <a:extLst>
                <a:ext uri="{FF2B5EF4-FFF2-40B4-BE49-F238E27FC236}">
                  <a16:creationId xmlns:a16="http://schemas.microsoft.com/office/drawing/2014/main" id="{86D02B81-D9ED-4AA6-8023-FB21C6642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" y="1728"/>
              <a:ext cx="575" cy="338"/>
            </a:xfrm>
            <a:custGeom>
              <a:avLst/>
              <a:gdLst>
                <a:gd name="T0" fmla="*/ 38 w 575"/>
                <a:gd name="T1" fmla="*/ 0 h 338"/>
                <a:gd name="T2" fmla="*/ 19 w 575"/>
                <a:gd name="T3" fmla="*/ 3 h 338"/>
                <a:gd name="T4" fmla="*/ 13 w 575"/>
                <a:gd name="T5" fmla="*/ 13 h 338"/>
                <a:gd name="T6" fmla="*/ 0 w 575"/>
                <a:gd name="T7" fmla="*/ 26 h 338"/>
                <a:gd name="T8" fmla="*/ 0 w 575"/>
                <a:gd name="T9" fmla="*/ 43 h 338"/>
                <a:gd name="T10" fmla="*/ 0 w 575"/>
                <a:gd name="T11" fmla="*/ 294 h 338"/>
                <a:gd name="T12" fmla="*/ 0 w 575"/>
                <a:gd name="T13" fmla="*/ 311 h 338"/>
                <a:gd name="T14" fmla="*/ 13 w 575"/>
                <a:gd name="T15" fmla="*/ 324 h 338"/>
                <a:gd name="T16" fmla="*/ 19 w 575"/>
                <a:gd name="T17" fmla="*/ 334 h 338"/>
                <a:gd name="T18" fmla="*/ 38 w 575"/>
                <a:gd name="T19" fmla="*/ 337 h 338"/>
                <a:gd name="T20" fmla="*/ 529 w 575"/>
                <a:gd name="T21" fmla="*/ 337 h 338"/>
                <a:gd name="T22" fmla="*/ 548 w 575"/>
                <a:gd name="T23" fmla="*/ 334 h 338"/>
                <a:gd name="T24" fmla="*/ 561 w 575"/>
                <a:gd name="T25" fmla="*/ 324 h 338"/>
                <a:gd name="T26" fmla="*/ 574 w 575"/>
                <a:gd name="T27" fmla="*/ 311 h 338"/>
                <a:gd name="T28" fmla="*/ 574 w 575"/>
                <a:gd name="T29" fmla="*/ 294 h 338"/>
                <a:gd name="T30" fmla="*/ 574 w 575"/>
                <a:gd name="T31" fmla="*/ 43 h 338"/>
                <a:gd name="T32" fmla="*/ 574 w 575"/>
                <a:gd name="T33" fmla="*/ 26 h 338"/>
                <a:gd name="T34" fmla="*/ 561 w 575"/>
                <a:gd name="T35" fmla="*/ 13 h 338"/>
                <a:gd name="T36" fmla="*/ 548 w 575"/>
                <a:gd name="T37" fmla="*/ 3 h 338"/>
                <a:gd name="T38" fmla="*/ 529 w 575"/>
                <a:gd name="T39" fmla="*/ 0 h 338"/>
                <a:gd name="T40" fmla="*/ 38 w 575"/>
                <a:gd name="T41" fmla="*/ 0 h 33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75"/>
                <a:gd name="T64" fmla="*/ 0 h 338"/>
                <a:gd name="T65" fmla="*/ 575 w 575"/>
                <a:gd name="T66" fmla="*/ 338 h 33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75" h="338">
                  <a:moveTo>
                    <a:pt x="38" y="0"/>
                  </a:moveTo>
                  <a:lnTo>
                    <a:pt x="19" y="3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43"/>
                  </a:lnTo>
                  <a:lnTo>
                    <a:pt x="0" y="294"/>
                  </a:lnTo>
                  <a:lnTo>
                    <a:pt x="0" y="311"/>
                  </a:lnTo>
                  <a:lnTo>
                    <a:pt x="13" y="324"/>
                  </a:lnTo>
                  <a:lnTo>
                    <a:pt x="19" y="334"/>
                  </a:lnTo>
                  <a:lnTo>
                    <a:pt x="38" y="337"/>
                  </a:lnTo>
                  <a:lnTo>
                    <a:pt x="529" y="337"/>
                  </a:lnTo>
                  <a:lnTo>
                    <a:pt x="548" y="334"/>
                  </a:lnTo>
                  <a:lnTo>
                    <a:pt x="561" y="324"/>
                  </a:lnTo>
                  <a:lnTo>
                    <a:pt x="574" y="311"/>
                  </a:lnTo>
                  <a:lnTo>
                    <a:pt x="574" y="294"/>
                  </a:lnTo>
                  <a:lnTo>
                    <a:pt x="574" y="43"/>
                  </a:lnTo>
                  <a:lnTo>
                    <a:pt x="574" y="26"/>
                  </a:lnTo>
                  <a:lnTo>
                    <a:pt x="561" y="13"/>
                  </a:lnTo>
                  <a:lnTo>
                    <a:pt x="548" y="3"/>
                  </a:lnTo>
                  <a:lnTo>
                    <a:pt x="529" y="0"/>
                  </a:lnTo>
                  <a:lnTo>
                    <a:pt x="38" y="0"/>
                  </a:lnTo>
                </a:path>
              </a:pathLst>
            </a:custGeom>
            <a:solidFill>
              <a:srgbClr val="DDDDDD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17" name="Rectangle 12">
              <a:extLst>
                <a:ext uri="{FF2B5EF4-FFF2-40B4-BE49-F238E27FC236}">
                  <a16:creationId xmlns:a16="http://schemas.microsoft.com/office/drawing/2014/main" id="{2EF10355-AA17-4E35-A698-8DB1B62F7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1771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Programmer</a:t>
              </a:r>
            </a:p>
          </p:txBody>
        </p:sp>
      </p:grpSp>
      <p:grpSp>
        <p:nvGrpSpPr>
          <p:cNvPr id="29705" name="Group 13">
            <a:extLst>
              <a:ext uri="{FF2B5EF4-FFF2-40B4-BE49-F238E27FC236}">
                <a16:creationId xmlns:a16="http://schemas.microsoft.com/office/drawing/2014/main" id="{67F44BF3-D7B8-4CFE-9BF9-BE4AEA41E2EC}"/>
              </a:ext>
            </a:extLst>
          </p:cNvPr>
          <p:cNvGrpSpPr>
            <a:grpSpLocks/>
          </p:cNvGrpSpPr>
          <p:nvPr/>
        </p:nvGrpSpPr>
        <p:grpSpPr bwMode="auto">
          <a:xfrm>
            <a:off x="6602413" y="4038600"/>
            <a:ext cx="1452562" cy="1000125"/>
            <a:chOff x="3789" y="2544"/>
            <a:chExt cx="581" cy="338"/>
          </a:xfrm>
        </p:grpSpPr>
        <p:sp>
          <p:nvSpPr>
            <p:cNvPr id="29714" name="Freeform 14">
              <a:extLst>
                <a:ext uri="{FF2B5EF4-FFF2-40B4-BE49-F238E27FC236}">
                  <a16:creationId xmlns:a16="http://schemas.microsoft.com/office/drawing/2014/main" id="{27780A6C-61F2-4A05-9BB8-A01144676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9" y="2544"/>
              <a:ext cx="581" cy="338"/>
            </a:xfrm>
            <a:custGeom>
              <a:avLst/>
              <a:gdLst>
                <a:gd name="T0" fmla="*/ 42 w 581"/>
                <a:gd name="T1" fmla="*/ 0 h 338"/>
                <a:gd name="T2" fmla="*/ 28 w 581"/>
                <a:gd name="T3" fmla="*/ 5 h 338"/>
                <a:gd name="T4" fmla="*/ 14 w 581"/>
                <a:gd name="T5" fmla="*/ 14 h 338"/>
                <a:gd name="T6" fmla="*/ 7 w 581"/>
                <a:gd name="T7" fmla="*/ 28 h 338"/>
                <a:gd name="T8" fmla="*/ 0 w 581"/>
                <a:gd name="T9" fmla="*/ 42 h 338"/>
                <a:gd name="T10" fmla="*/ 0 w 581"/>
                <a:gd name="T11" fmla="*/ 296 h 338"/>
                <a:gd name="T12" fmla="*/ 7 w 581"/>
                <a:gd name="T13" fmla="*/ 314 h 338"/>
                <a:gd name="T14" fmla="*/ 14 w 581"/>
                <a:gd name="T15" fmla="*/ 323 h 338"/>
                <a:gd name="T16" fmla="*/ 28 w 581"/>
                <a:gd name="T17" fmla="*/ 332 h 338"/>
                <a:gd name="T18" fmla="*/ 42 w 581"/>
                <a:gd name="T19" fmla="*/ 337 h 338"/>
                <a:gd name="T20" fmla="*/ 538 w 581"/>
                <a:gd name="T21" fmla="*/ 337 h 338"/>
                <a:gd name="T22" fmla="*/ 552 w 581"/>
                <a:gd name="T23" fmla="*/ 332 h 338"/>
                <a:gd name="T24" fmla="*/ 566 w 581"/>
                <a:gd name="T25" fmla="*/ 323 h 338"/>
                <a:gd name="T26" fmla="*/ 580 w 581"/>
                <a:gd name="T27" fmla="*/ 314 h 338"/>
                <a:gd name="T28" fmla="*/ 580 w 581"/>
                <a:gd name="T29" fmla="*/ 296 h 338"/>
                <a:gd name="T30" fmla="*/ 580 w 581"/>
                <a:gd name="T31" fmla="*/ 42 h 338"/>
                <a:gd name="T32" fmla="*/ 580 w 581"/>
                <a:gd name="T33" fmla="*/ 28 h 338"/>
                <a:gd name="T34" fmla="*/ 566 w 581"/>
                <a:gd name="T35" fmla="*/ 14 h 338"/>
                <a:gd name="T36" fmla="*/ 552 w 581"/>
                <a:gd name="T37" fmla="*/ 5 h 338"/>
                <a:gd name="T38" fmla="*/ 538 w 581"/>
                <a:gd name="T39" fmla="*/ 0 h 338"/>
                <a:gd name="T40" fmla="*/ 42 w 581"/>
                <a:gd name="T41" fmla="*/ 0 h 33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81"/>
                <a:gd name="T64" fmla="*/ 0 h 338"/>
                <a:gd name="T65" fmla="*/ 581 w 581"/>
                <a:gd name="T66" fmla="*/ 338 h 33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81" h="338">
                  <a:moveTo>
                    <a:pt x="42" y="0"/>
                  </a:moveTo>
                  <a:lnTo>
                    <a:pt x="28" y="5"/>
                  </a:lnTo>
                  <a:lnTo>
                    <a:pt x="14" y="14"/>
                  </a:lnTo>
                  <a:lnTo>
                    <a:pt x="7" y="28"/>
                  </a:lnTo>
                  <a:lnTo>
                    <a:pt x="0" y="42"/>
                  </a:lnTo>
                  <a:lnTo>
                    <a:pt x="0" y="296"/>
                  </a:lnTo>
                  <a:lnTo>
                    <a:pt x="7" y="314"/>
                  </a:lnTo>
                  <a:lnTo>
                    <a:pt x="14" y="323"/>
                  </a:lnTo>
                  <a:lnTo>
                    <a:pt x="28" y="332"/>
                  </a:lnTo>
                  <a:lnTo>
                    <a:pt x="42" y="337"/>
                  </a:lnTo>
                  <a:lnTo>
                    <a:pt x="538" y="337"/>
                  </a:lnTo>
                  <a:lnTo>
                    <a:pt x="552" y="332"/>
                  </a:lnTo>
                  <a:lnTo>
                    <a:pt x="566" y="323"/>
                  </a:lnTo>
                  <a:lnTo>
                    <a:pt x="580" y="314"/>
                  </a:lnTo>
                  <a:lnTo>
                    <a:pt x="580" y="296"/>
                  </a:lnTo>
                  <a:lnTo>
                    <a:pt x="580" y="42"/>
                  </a:lnTo>
                  <a:lnTo>
                    <a:pt x="580" y="28"/>
                  </a:lnTo>
                  <a:lnTo>
                    <a:pt x="566" y="14"/>
                  </a:lnTo>
                  <a:lnTo>
                    <a:pt x="552" y="5"/>
                  </a:lnTo>
                  <a:lnTo>
                    <a:pt x="538" y="0"/>
                  </a:lnTo>
                  <a:lnTo>
                    <a:pt x="42" y="0"/>
                  </a:lnTo>
                </a:path>
              </a:pathLst>
            </a:custGeom>
            <a:solidFill>
              <a:srgbClr val="DDDDDD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715" name="Rectangle 15">
              <a:extLst>
                <a:ext uri="{FF2B5EF4-FFF2-40B4-BE49-F238E27FC236}">
                  <a16:creationId xmlns:a16="http://schemas.microsoft.com/office/drawing/2014/main" id="{6795E6CB-3943-42A2-A02E-06B6EF1E9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587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Operating-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System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Designer</a:t>
              </a:r>
            </a:p>
          </p:txBody>
        </p:sp>
      </p:grpSp>
      <p:sp>
        <p:nvSpPr>
          <p:cNvPr id="29706" name="Line 16">
            <a:extLst>
              <a:ext uri="{FF2B5EF4-FFF2-40B4-BE49-F238E27FC236}">
                <a16:creationId xmlns:a16="http://schemas.microsoft.com/office/drawing/2014/main" id="{DE351F3F-4AAC-4495-B1DD-103D998E8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3575" y="2744788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7" name="Line 17">
            <a:extLst>
              <a:ext uri="{FF2B5EF4-FFF2-40B4-BE49-F238E27FC236}">
                <a16:creationId xmlns:a16="http://schemas.microsoft.com/office/drawing/2014/main" id="{68F14667-5587-4DF0-AC5A-64F33AC73A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4363" y="3278188"/>
            <a:ext cx="4556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8" name="Line 18">
            <a:extLst>
              <a:ext uri="{FF2B5EF4-FFF2-40B4-BE49-F238E27FC236}">
                <a16:creationId xmlns:a16="http://schemas.microsoft.com/office/drawing/2014/main" id="{29B84FF8-8722-4BC7-AE4B-9C50D924BC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2963" y="3278188"/>
            <a:ext cx="608012" cy="121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9" name="Line 19">
            <a:extLst>
              <a:ext uri="{FF2B5EF4-FFF2-40B4-BE49-F238E27FC236}">
                <a16:creationId xmlns:a16="http://schemas.microsoft.com/office/drawing/2014/main" id="{3A7F1304-721B-4B86-B1F5-20CF45CA18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7763" y="4573588"/>
            <a:ext cx="5318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0" name="Rectangle 20">
            <a:extLst>
              <a:ext uri="{FF2B5EF4-FFF2-40B4-BE49-F238E27FC236}">
                <a16:creationId xmlns:a16="http://schemas.microsoft.com/office/drawing/2014/main" id="{A0BAF592-786C-422A-8125-78854DDE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175" y="5257800"/>
            <a:ext cx="34290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/>
              <a:t>Computer Hardware</a:t>
            </a:r>
          </a:p>
        </p:txBody>
      </p:sp>
      <p:sp>
        <p:nvSpPr>
          <p:cNvPr id="29711" name="Rectangle 21">
            <a:extLst>
              <a:ext uri="{FF2B5EF4-FFF2-40B4-BE49-F238E27FC236}">
                <a16:creationId xmlns:a16="http://schemas.microsoft.com/office/drawing/2014/main" id="{CEA4608C-187B-4A88-802D-7F4659A70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975" y="4572000"/>
            <a:ext cx="2895600" cy="685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/>
              <a:t>Operating-System</a:t>
            </a:r>
          </a:p>
        </p:txBody>
      </p:sp>
      <p:sp>
        <p:nvSpPr>
          <p:cNvPr id="29712" name="Rectangle 22">
            <a:extLst>
              <a:ext uri="{FF2B5EF4-FFF2-40B4-BE49-F238E27FC236}">
                <a16:creationId xmlns:a16="http://schemas.microsoft.com/office/drawing/2014/main" id="{6C18A952-712E-4040-9DEE-FDCDBFFE9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3886200"/>
            <a:ext cx="23622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/>
              <a:t>Utilities</a:t>
            </a:r>
          </a:p>
        </p:txBody>
      </p:sp>
      <p:sp>
        <p:nvSpPr>
          <p:cNvPr id="29713" name="Rectangle 23">
            <a:extLst>
              <a:ext uri="{FF2B5EF4-FFF2-40B4-BE49-F238E27FC236}">
                <a16:creationId xmlns:a16="http://schemas.microsoft.com/office/drawing/2014/main" id="{9374ADDC-BBD6-4AB0-94B7-2F8E47555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800" y="2989263"/>
            <a:ext cx="1984375" cy="8969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/>
              <a:t>Application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/>
              <a:t>Programs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7169A79-8F78-4E12-8DB7-AAA9C53C0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663" y="781050"/>
            <a:ext cx="8288337" cy="533400"/>
          </a:xfrm>
        </p:spPr>
        <p:txBody>
          <a:bodyPr/>
          <a:lstStyle/>
          <a:p>
            <a:pPr eaLnBrk="1" hangingPunct="1"/>
            <a:r>
              <a:rPr lang="en-US" altLang="en-US" sz="3600"/>
              <a:t>What Operating Systems Do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2A1AADB-8BCA-4568-9E3A-5C9579523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1050" y="1651000"/>
            <a:ext cx="8362950" cy="5207000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Depends on the point of view.</a:t>
            </a:r>
          </a:p>
          <a:p>
            <a:pPr>
              <a:defRPr/>
            </a:pPr>
            <a:r>
              <a:rPr lang="en-US" altLang="en-US" sz="2400" dirty="0"/>
              <a:t>Users want convenience, ease of use and good performance </a:t>
            </a:r>
          </a:p>
          <a:p>
            <a:pPr lvl="1">
              <a:defRPr/>
            </a:pPr>
            <a:r>
              <a:rPr lang="en-US" altLang="en-US" sz="2400" dirty="0">
                <a:ea typeface="+mn-ea"/>
                <a:cs typeface="+mn-cs"/>
              </a:rPr>
              <a:t>Don</a:t>
            </a:r>
            <a:r>
              <a:rPr lang="ja-JP" altLang="en-US" sz="2400">
                <a:ea typeface="+mn-ea"/>
                <a:cs typeface="+mn-cs"/>
              </a:rPr>
              <a:t>’</a:t>
            </a:r>
            <a:r>
              <a:rPr lang="en-US" altLang="ja-JP" sz="2400" dirty="0">
                <a:ea typeface="+mn-ea"/>
                <a:cs typeface="+mn-cs"/>
              </a:rPr>
              <a:t>t care about resource utilization.</a:t>
            </a:r>
          </a:p>
          <a:p>
            <a:pPr>
              <a:defRPr/>
            </a:pPr>
            <a:r>
              <a:rPr lang="en-US" altLang="en-US" sz="2400" dirty="0"/>
              <a:t>But a shared computer such as mainframe or minicomputer must keep all users happy.</a:t>
            </a:r>
          </a:p>
          <a:p>
            <a:pPr>
              <a:defRPr/>
            </a:pPr>
            <a:r>
              <a:rPr lang="en-US" altLang="en-US" sz="2400" dirty="0"/>
              <a:t>Users of dedicate systems such as workstations have dedicated resources but frequently use shared resources from servers.</a:t>
            </a:r>
          </a:p>
          <a:p>
            <a:pPr>
              <a:defRPr/>
            </a:pPr>
            <a:r>
              <a:rPr lang="en-US" altLang="en-US" sz="2400" dirty="0"/>
              <a:t>Handheld computers are resource poor, optimized for usability and battery life.</a:t>
            </a:r>
          </a:p>
          <a:p>
            <a:pPr>
              <a:defRPr/>
            </a:pPr>
            <a:r>
              <a:rPr lang="en-US" altLang="en-US" sz="2400" dirty="0"/>
              <a:t>Some computers have little or no user interface, such as embedded computers in devices and automobiles.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4C8F698-6216-44EE-BC9B-9D0F1C532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663" y="781050"/>
            <a:ext cx="8288337" cy="533400"/>
          </a:xfrm>
        </p:spPr>
        <p:txBody>
          <a:bodyPr/>
          <a:lstStyle/>
          <a:p>
            <a:pPr eaLnBrk="1" hangingPunct="1"/>
            <a:r>
              <a:rPr lang="en-US" altLang="en-US" sz="3600"/>
              <a:t>Views of an Operating System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BB85E50-10A9-44A8-88AF-09CB99D30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1050" y="1651000"/>
            <a:ext cx="8362950" cy="5207000"/>
          </a:xfrm>
        </p:spPr>
        <p:txBody>
          <a:bodyPr/>
          <a:lstStyle/>
          <a:p>
            <a:pPr marL="609600" indent="-609600" eaLnBrk="1" hangingPunct="1"/>
            <a:r>
              <a:rPr lang="en-US" altLang="en-US"/>
              <a:t>There are three classical views (in literature):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Resource Manager – manages and allocates resources.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Control program – controls the execution of user programs and operations of I/O devices.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Command Executer – Provides an environment for running user commands.</a:t>
            </a:r>
          </a:p>
          <a:p>
            <a:pPr marL="609600" indent="-609600" eaLnBrk="1" hangingPunct="1"/>
            <a:r>
              <a:rPr lang="en-US" altLang="en-US"/>
              <a:t>But one more modern view: the Operating System as a Virtual Machine.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B726A8D-3BC6-4D93-BE88-51BB27CCE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836613"/>
            <a:ext cx="8331200" cy="457200"/>
          </a:xfrm>
        </p:spPr>
        <p:txBody>
          <a:bodyPr/>
          <a:lstStyle/>
          <a:p>
            <a:pPr eaLnBrk="1" hangingPunct="1"/>
            <a:r>
              <a:rPr lang="en-US" altLang="en-US" sz="3600"/>
              <a:t>1. Resource Manager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EDC12EF-8C4E-4706-8987-631ABA1EC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8825" y="1639888"/>
            <a:ext cx="8210550" cy="5145087"/>
          </a:xfrm>
        </p:spPr>
        <p:txBody>
          <a:bodyPr/>
          <a:lstStyle/>
          <a:p>
            <a:pPr eaLnBrk="1" hangingPunct="1"/>
            <a:r>
              <a:rPr lang="en-US" altLang="en-US" sz="2800"/>
              <a:t>Resource Manager:</a:t>
            </a:r>
          </a:p>
          <a:p>
            <a:pPr lvl="1" eaLnBrk="1" hangingPunct="1"/>
            <a:r>
              <a:rPr lang="en-US" altLang="en-US" sz="2400"/>
              <a:t>Manages and protects multiple computer resources: CPU, Processes, Internal/External memory, Tasks, Applications, Users, Communication channels, etc…</a:t>
            </a:r>
          </a:p>
          <a:p>
            <a:pPr lvl="1" eaLnBrk="1" hangingPunct="1"/>
            <a:r>
              <a:rPr lang="en-US" altLang="en-US" sz="2400"/>
              <a:t>Handles and allocates resources to multiple users or multiple programs running at the same time and space (e.g., processor time, memory, I/O devices).</a:t>
            </a:r>
          </a:p>
          <a:p>
            <a:pPr lvl="1" eaLnBrk="1" hangingPunct="1"/>
            <a:r>
              <a:rPr lang="en-US" altLang="en-US" sz="2400"/>
              <a:t>Decides between conflicting requests for efficient and fair resource use (e.g., maximize throughput, minimize response time). </a:t>
            </a:r>
          </a:p>
          <a:p>
            <a:pPr eaLnBrk="1" hangingPunct="1"/>
            <a:r>
              <a:rPr lang="en-US" altLang="en-US" sz="2800"/>
              <a:t>Sort of a bottom-up view.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40920F66-670E-45B9-8440-6DAF6395B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663" y="774700"/>
            <a:ext cx="8288337" cy="533400"/>
          </a:xfrm>
        </p:spPr>
        <p:txBody>
          <a:bodyPr/>
          <a:lstStyle/>
          <a:p>
            <a:r>
              <a:rPr lang="en-US" altLang="en-US" sz="3600"/>
              <a:t>OS as a Resource Manager</a:t>
            </a:r>
            <a:endParaRPr lang="he-IL" altLang="en-US" sz="3600"/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6E6AB6ED-9535-43C2-9423-8043DC91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611313"/>
            <a:ext cx="8356600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94F70DE-B6E7-45E8-A49A-C95B29F93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893763"/>
            <a:ext cx="8331200" cy="457200"/>
          </a:xfrm>
        </p:spPr>
        <p:txBody>
          <a:bodyPr/>
          <a:lstStyle/>
          <a:p>
            <a:pPr eaLnBrk="1" hangingPunct="1"/>
            <a:r>
              <a:rPr lang="en-US" altLang="en-US" sz="3600"/>
              <a:t>Resource Manager oriented OS names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AC12533-76DA-42F6-8FF7-F0B8F4539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665288"/>
            <a:ext cx="8104187" cy="5145087"/>
          </a:xfrm>
        </p:spPr>
        <p:txBody>
          <a:bodyPr/>
          <a:lstStyle/>
          <a:p>
            <a:pPr eaLnBrk="1" hangingPunct="1"/>
            <a:r>
              <a:rPr lang="en-US" altLang="en-US" sz="2800"/>
              <a:t>DEC RSX – Resource Sharing eXecutive</a:t>
            </a:r>
          </a:p>
          <a:p>
            <a:pPr eaLnBrk="1" hangingPunct="1"/>
            <a:r>
              <a:rPr lang="en-US" altLang="en-US" sz="2800"/>
              <a:t>MIT Multics – MULTiplexed Information and Computing Services</a:t>
            </a:r>
          </a:p>
          <a:p>
            <a:pPr eaLnBrk="1" hangingPunct="1"/>
            <a:r>
              <a:rPr lang="en-US" altLang="en-US" sz="2800"/>
              <a:t>IBM MFT/MVT – Multiple Fixed/Variable Tasks</a:t>
            </a:r>
          </a:p>
          <a:p>
            <a:pPr eaLnBrk="1" hangingPunct="1"/>
            <a:r>
              <a:rPr lang="en-US" altLang="en-US" sz="2800"/>
              <a:t>IBM MVS – Multiple Virtual Storage</a:t>
            </a:r>
          </a:p>
          <a:p>
            <a:pPr eaLnBrk="1" hangingPunct="1"/>
            <a:r>
              <a:rPr lang="en-US" altLang="en-US" sz="2800"/>
              <a:t>DEC VMS – Virtual Memory System</a:t>
            </a:r>
          </a:p>
          <a:p>
            <a:pPr eaLnBrk="1" hangingPunct="1"/>
            <a:r>
              <a:rPr lang="en-US" altLang="en-US" sz="2800"/>
              <a:t>MVS TSO – Time Sharing Option</a:t>
            </a:r>
          </a:p>
          <a:p>
            <a:pPr eaLnBrk="1" hangingPunct="1"/>
            <a:r>
              <a:rPr lang="en-US" altLang="en-US" sz="2800"/>
              <a:t>CTSS – Compatible Time Sharing System</a:t>
            </a:r>
          </a:p>
          <a:p>
            <a:pPr eaLnBrk="1" hangingPunct="1"/>
            <a:r>
              <a:rPr lang="en-US" altLang="en-US" sz="2800"/>
              <a:t>IBM VM – Virtual machine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8150C19-9D0E-4644-B4C6-81582AFD6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881063"/>
            <a:ext cx="8331200" cy="457200"/>
          </a:xfrm>
        </p:spPr>
        <p:txBody>
          <a:bodyPr/>
          <a:lstStyle/>
          <a:p>
            <a:pPr eaLnBrk="1" hangingPunct="1"/>
            <a:r>
              <a:rPr lang="en-US" altLang="en-US" sz="3600"/>
              <a:t>2. Control Program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E23137E-5741-4A26-8EFB-4F014C62A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3425" y="1630363"/>
            <a:ext cx="8235950" cy="51768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600"/>
              <a:t>Control Program: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200"/>
              <a:t>Manages all the components of a complex computer system in an integrated manner.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200"/>
              <a:t>Controls the execution of user programs and I/O devices to prevent errors and improper use of computer resources.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200"/>
              <a:t>Looks over and protects the computer: Monitor, Supervisor, Executive, Controller, Master, Coordinator ….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600"/>
              <a:t>Sort of a black box view. </a:t>
            </a:r>
          </a:p>
        </p:txBody>
      </p:sp>
      <p:pic>
        <p:nvPicPr>
          <p:cNvPr id="41988" name="Picture 5">
            <a:extLst>
              <a:ext uri="{FF2B5EF4-FFF2-40B4-BE49-F238E27FC236}">
                <a16:creationId xmlns:a16="http://schemas.microsoft.com/office/drawing/2014/main" id="{F943B755-C885-498C-BAB1-17A9F0B77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89538"/>
            <a:ext cx="216535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077647F-B168-4B07-B8FE-2A89C6C51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868363"/>
            <a:ext cx="8331200" cy="457200"/>
          </a:xfrm>
        </p:spPr>
        <p:txBody>
          <a:bodyPr/>
          <a:lstStyle/>
          <a:p>
            <a:pPr eaLnBrk="1" hangingPunct="1"/>
            <a:r>
              <a:rPr lang="en-US" altLang="en-US" sz="3600"/>
              <a:t>Control program oriented OS names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DFB4786-FC42-4770-93BF-40154F929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665288"/>
            <a:ext cx="8104187" cy="5145087"/>
          </a:xfrm>
        </p:spPr>
        <p:txBody>
          <a:bodyPr/>
          <a:lstStyle/>
          <a:p>
            <a:pPr eaLnBrk="1" hangingPunct="1"/>
            <a:r>
              <a:rPr lang="en-US" altLang="en-US"/>
              <a:t>Unisys MCP – Master Control Program</a:t>
            </a:r>
          </a:p>
          <a:p>
            <a:pPr eaLnBrk="1" hangingPunct="1"/>
            <a:r>
              <a:rPr lang="en-US" altLang="en-US"/>
              <a:t>DR CP/M – Control Program/Microcomputer</a:t>
            </a:r>
          </a:p>
          <a:p>
            <a:pPr eaLnBrk="1" hangingPunct="1"/>
            <a:r>
              <a:rPr lang="en-US" altLang="en-US"/>
              <a:t>IBM VM/CP – VM Control Program</a:t>
            </a:r>
          </a:p>
          <a:p>
            <a:pPr eaLnBrk="1" hangingPunct="1"/>
            <a:r>
              <a:rPr lang="en-US" altLang="en-US"/>
              <a:t>IBM AIX – Advanced Interactive eXecutive</a:t>
            </a:r>
          </a:p>
          <a:p>
            <a:pPr eaLnBrk="1" hangingPunct="1"/>
            <a:r>
              <a:rPr lang="en-US" altLang="en-US"/>
              <a:t>DEC RSX – Resource Sharing eXecutive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D186503-15F8-49B2-84EB-241FB81BC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90563"/>
            <a:ext cx="83820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6666"/>
                </a:solidFill>
              </a:rPr>
              <a:t>What is an Operating System (1)?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E0FFADE-76F1-4144-BFFE-D20B230B1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1668463"/>
            <a:ext cx="8347075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 modern computer consists of: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>
                <a:latin typeface="Arial" panose="020B0604020202020204" pitchFamily="34" charset="0"/>
              </a:rPr>
              <a:t> One or more processors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>
                <a:latin typeface="Arial" panose="020B0604020202020204" pitchFamily="34" charset="0"/>
              </a:rPr>
              <a:t> Main memory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>
                <a:latin typeface="Arial" panose="020B0604020202020204" pitchFamily="34" charset="0"/>
              </a:rPr>
              <a:t> Disks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>
                <a:latin typeface="Arial" panose="020B0604020202020204" pitchFamily="34" charset="0"/>
              </a:rPr>
              <a:t> Printers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>
                <a:latin typeface="Arial" panose="020B0604020202020204" pitchFamily="34" charset="0"/>
              </a:rPr>
              <a:t> Various input/output devices.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>
                <a:latin typeface="Arial" panose="020B0604020202020204" pitchFamily="34" charset="0"/>
              </a:rPr>
              <a:t>Managing all these varied components requires a layer of software – the 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 b="1">
                <a:latin typeface="Arial" panose="020B0604020202020204" pitchFamily="34" charset="0"/>
              </a:rPr>
              <a:t>Operating System (OS).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69993D4-B73F-4DED-9BF7-23290F037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893763"/>
            <a:ext cx="8331200" cy="457200"/>
          </a:xfrm>
        </p:spPr>
        <p:txBody>
          <a:bodyPr/>
          <a:lstStyle/>
          <a:p>
            <a:pPr eaLnBrk="1" hangingPunct="1"/>
            <a:r>
              <a:rPr lang="en-US" altLang="en-US" sz="3600"/>
              <a:t>3. Command Executer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1F093E6-963C-4BEB-A99D-49A4E5EDF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88" y="1560513"/>
            <a:ext cx="8104187" cy="5145087"/>
          </a:xfrm>
        </p:spPr>
        <p:txBody>
          <a:bodyPr/>
          <a:lstStyle/>
          <a:p>
            <a:pPr eaLnBrk="1" hangingPunct="1"/>
            <a:r>
              <a:rPr lang="en-US" altLang="en-US" sz="3600"/>
              <a:t>Command Executer:</a:t>
            </a:r>
          </a:p>
          <a:p>
            <a:pPr lvl="1" eaLnBrk="1" hangingPunct="1"/>
            <a:r>
              <a:rPr lang="en-US" altLang="en-US" sz="3200"/>
              <a:t>Interfaces between the users and machine. </a:t>
            </a:r>
          </a:p>
          <a:p>
            <a:pPr lvl="1" eaLnBrk="1" hangingPunct="1"/>
            <a:r>
              <a:rPr lang="en-US" altLang="en-US" sz="3200"/>
              <a:t>Supplies services/utilities to users.</a:t>
            </a:r>
          </a:p>
          <a:p>
            <a:pPr lvl="1" eaLnBrk="1" hangingPunct="1"/>
            <a:r>
              <a:rPr lang="en-US" altLang="en-US" sz="3200"/>
              <a:t>Provides the users with a convenient CLI (Command Language Interface), also called a Shell (in UNIX), for entering the user commands. </a:t>
            </a:r>
          </a:p>
          <a:p>
            <a:pPr eaLnBrk="1" hangingPunct="1"/>
            <a:r>
              <a:rPr lang="en-US" altLang="en-US" sz="3600"/>
              <a:t>Sort of a top-down view. 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7B33C1F-42BC-42D1-B84A-559D0D2C8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893763"/>
            <a:ext cx="8331200" cy="457200"/>
          </a:xfrm>
        </p:spPr>
        <p:txBody>
          <a:bodyPr/>
          <a:lstStyle/>
          <a:p>
            <a:pPr eaLnBrk="1" hangingPunct="1"/>
            <a:r>
              <a:rPr lang="en-US" altLang="en-US" sz="3600"/>
              <a:t>Command Executer oriented OS names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E69F96D-1866-4345-99C9-7B9C62FB2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665288"/>
            <a:ext cx="8104187" cy="5145087"/>
          </a:xfrm>
        </p:spPr>
        <p:txBody>
          <a:bodyPr/>
          <a:lstStyle/>
          <a:p>
            <a:pPr eaLnBrk="1" hangingPunct="1"/>
            <a:r>
              <a:rPr lang="en-US" altLang="en-US"/>
              <a:t>IBM AIX – Advanced Interactive Executive</a:t>
            </a:r>
            <a:endParaRPr lang="en-US" altLang="en-US" sz="2800"/>
          </a:p>
          <a:p>
            <a:pPr eaLnBrk="1" hangingPunct="1"/>
            <a:r>
              <a:rPr lang="en-US" altLang="en-US"/>
              <a:t>IBM VM/CMS – Conversational monitor System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54490D3-A784-49DA-ABA4-FBBD0EA41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893763"/>
            <a:ext cx="8337550" cy="457200"/>
          </a:xfrm>
        </p:spPr>
        <p:txBody>
          <a:bodyPr/>
          <a:lstStyle/>
          <a:p>
            <a:pPr eaLnBrk="1" hangingPunct="1"/>
            <a:r>
              <a:rPr lang="en-US" altLang="en-US" sz="3600"/>
              <a:t>Modern view: Virtual Machine (1)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AC2BBC5-8D2B-4AC6-BD18-3250C6B22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1565275"/>
            <a:ext cx="8366125" cy="5307013"/>
          </a:xfrm>
        </p:spPr>
        <p:txBody>
          <a:bodyPr/>
          <a:lstStyle/>
          <a:p>
            <a:pPr eaLnBrk="1" hangingPunct="1"/>
            <a:r>
              <a:rPr lang="en-US" altLang="en-US"/>
              <a:t>Operating System as a Virtual Machine:</a:t>
            </a:r>
          </a:p>
          <a:p>
            <a:pPr lvl="1" eaLnBrk="1" hangingPunct="1"/>
            <a:r>
              <a:rPr lang="en-US" altLang="en-US"/>
              <a:t>An interface between the user and hardware that hides the details of the hardware (e.g., I/O).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/>
              <a:t>Constructs higher-level (virtual) resources out of lower-level (physical) resources (e.g., files).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b="1"/>
              <a:t>Definition</a:t>
            </a:r>
            <a:r>
              <a:rPr lang="en-US" altLang="en-US"/>
              <a:t>: OS is a collection of software enhancements, executed on the bare hardware, culminating in a high-level virtual machine that serves as an advanced programming environment. 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/>
              <a:t>virtual machine = software enhancement = extended machine = abstract machine = layer = level = ring.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>
            <a:extLst>
              <a:ext uri="{FF2B5EF4-FFF2-40B4-BE49-F238E27FC236}">
                <a16:creationId xmlns:a16="http://schemas.microsoft.com/office/drawing/2014/main" id="{F479B7D3-AEB1-4BD6-B5C9-5B1E4A462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Modern view: Virtual Machine (2)</a:t>
            </a:r>
          </a:p>
        </p:txBody>
      </p:sp>
      <p:pic>
        <p:nvPicPr>
          <p:cNvPr id="52227" name="Picture 4" descr="01-02">
            <a:extLst>
              <a:ext uri="{FF2B5EF4-FFF2-40B4-BE49-F238E27FC236}">
                <a16:creationId xmlns:a16="http://schemas.microsoft.com/office/drawing/2014/main" id="{B1AA6066-D8A2-4A09-81C7-C5D7DA7CC8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8275" y="1878013"/>
            <a:ext cx="7173913" cy="4776787"/>
          </a:xfr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EDD70FD-DD7A-43B6-83E7-459DA6AEF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Definition of Operating System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360AC09-104E-4687-9842-4A3F6244B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There is no universally accepted definition.</a:t>
            </a:r>
          </a:p>
          <a:p>
            <a:pPr eaLnBrk="1" hangingPunct="1"/>
            <a:r>
              <a:rPr lang="en-US" altLang="en-US"/>
              <a:t>“Everything a vendor ships when you order an operating system” is good approximation but varies widely.</a:t>
            </a:r>
          </a:p>
          <a:p>
            <a:pPr eaLnBrk="1" hangingPunct="1"/>
            <a:r>
              <a:rPr lang="en-US" altLang="en-US"/>
              <a:t>“The one program running at all times on the computer” is the </a:t>
            </a:r>
            <a:r>
              <a:rPr lang="en-US" altLang="en-US" b="1"/>
              <a:t>Kernel.  </a:t>
            </a:r>
          </a:p>
          <a:p>
            <a:pPr eaLnBrk="1" hangingPunct="1"/>
            <a:r>
              <a:rPr lang="en-US" altLang="en-US"/>
              <a:t>Everything else is either a system program (ships with the operating system) or an application program.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AF161B4-7D9A-467D-B761-EA1381816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7713" y="836613"/>
            <a:ext cx="8396287" cy="457200"/>
          </a:xfrm>
        </p:spPr>
        <p:txBody>
          <a:bodyPr/>
          <a:lstStyle/>
          <a:p>
            <a:pPr eaLnBrk="1" hangingPunct="1"/>
            <a:r>
              <a:rPr lang="en-US" altLang="en-US" sz="3600"/>
              <a:t>What is an Operating System (2)?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9A97C97-AB74-4375-A4FF-3B4D39A7DD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1646238"/>
            <a:ext cx="8240713" cy="5086350"/>
          </a:xfrm>
        </p:spPr>
        <p:txBody>
          <a:bodyPr/>
          <a:lstStyle/>
          <a:p>
            <a:pPr eaLnBrk="1" hangingPunct="1"/>
            <a:r>
              <a:rPr lang="en-US" altLang="en-US"/>
              <a:t>An Operating System is a program that acts as an intermediary/interface between a user of a computer and the computer hardware.</a:t>
            </a:r>
          </a:p>
          <a:p>
            <a:pPr eaLnBrk="1" hangingPunct="1"/>
            <a:r>
              <a:rPr lang="en-US" altLang="en-US"/>
              <a:t>OS goals:</a:t>
            </a:r>
          </a:p>
          <a:p>
            <a:pPr lvl="1" eaLnBrk="1" hangingPunct="1"/>
            <a:r>
              <a:rPr lang="en-US" altLang="en-US"/>
              <a:t>Control/execute user/application programs.</a:t>
            </a:r>
          </a:p>
          <a:p>
            <a:pPr lvl="1" eaLnBrk="1" hangingPunct="1"/>
            <a:r>
              <a:rPr lang="en-US" altLang="en-US"/>
              <a:t>Make the computer system convenient to use.</a:t>
            </a:r>
          </a:p>
          <a:p>
            <a:pPr lvl="1" eaLnBrk="1" hangingPunct="1"/>
            <a:r>
              <a:rPr lang="en-US" altLang="en-US"/>
              <a:t>Ease the solving of user problems.</a:t>
            </a:r>
          </a:p>
          <a:p>
            <a:pPr lvl="1" eaLnBrk="1" hangingPunct="1"/>
            <a:r>
              <a:rPr lang="en-US" altLang="en-US"/>
              <a:t>Use the computer hardware in an efficient manner.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>
            <a:extLst>
              <a:ext uri="{FF2B5EF4-FFF2-40B4-BE49-F238E27FC236}">
                <a16:creationId xmlns:a16="http://schemas.microsoft.com/office/drawing/2014/main" id="{F5878828-B5AD-405A-9A6F-2B531E2A3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200" y="762000"/>
            <a:ext cx="8432800" cy="533400"/>
          </a:xfrm>
        </p:spPr>
        <p:txBody>
          <a:bodyPr/>
          <a:lstStyle/>
          <a:p>
            <a:pPr eaLnBrk="1" hangingPunct="1"/>
            <a:r>
              <a:rPr lang="en-US" altLang="en-US" sz="3600"/>
              <a:t>Where does the OS fit in?</a:t>
            </a:r>
          </a:p>
        </p:txBody>
      </p:sp>
      <p:pic>
        <p:nvPicPr>
          <p:cNvPr id="13315" name="Picture 4" descr="01-01">
            <a:extLst>
              <a:ext uri="{FF2B5EF4-FFF2-40B4-BE49-F238E27FC236}">
                <a16:creationId xmlns:a16="http://schemas.microsoft.com/office/drawing/2014/main" id="{F04C8FF2-FCC9-43B2-92B6-19E77017A3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1563" y="1884363"/>
            <a:ext cx="7700962" cy="4792662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10A464E-C4E2-440E-B16F-5CA8072FF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7738" y="808038"/>
            <a:ext cx="8196262" cy="50641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600"/>
              <a:t>Services provided by an OS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55C4F3E-9AC2-4200-857F-294CA25F3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4225" y="1582738"/>
            <a:ext cx="8359775" cy="5227637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Facilities for program creation</a:t>
            </a:r>
          </a:p>
          <a:p>
            <a:pPr lvl="1" eaLnBrk="1" hangingPunct="1"/>
            <a:r>
              <a:rPr lang="en-US" altLang="en-US"/>
              <a:t>editors, compilers, linkers, debuggers, etc.</a:t>
            </a:r>
          </a:p>
          <a:p>
            <a:pPr eaLnBrk="1" hangingPunct="1"/>
            <a:r>
              <a:rPr lang="en-US" altLang="en-US"/>
              <a:t>Program execution</a:t>
            </a:r>
          </a:p>
          <a:p>
            <a:pPr lvl="1" eaLnBrk="1" hangingPunct="1"/>
            <a:r>
              <a:rPr lang="en-US" altLang="en-US"/>
              <a:t>loading in memory, I/O and file initialization.</a:t>
            </a:r>
          </a:p>
          <a:p>
            <a:pPr eaLnBrk="1" hangingPunct="1"/>
            <a:r>
              <a:rPr lang="en-US" altLang="en-US"/>
              <a:t>Access to I/O and files</a:t>
            </a:r>
          </a:p>
          <a:p>
            <a:pPr lvl="1" eaLnBrk="1" hangingPunct="1"/>
            <a:r>
              <a:rPr lang="en-US" altLang="en-US"/>
              <a:t>deals with the specifics of I/O and file formats.</a:t>
            </a:r>
          </a:p>
          <a:p>
            <a:pPr eaLnBrk="1" hangingPunct="1"/>
            <a:r>
              <a:rPr lang="en-US" altLang="en-US"/>
              <a:t>System access</a:t>
            </a:r>
          </a:p>
          <a:p>
            <a:pPr lvl="1" eaLnBrk="1" hangingPunct="1"/>
            <a:r>
              <a:rPr lang="en-US" altLang="en-US"/>
              <a:t>resolves conflicts for resource contention.</a:t>
            </a:r>
          </a:p>
          <a:p>
            <a:pPr lvl="1" eaLnBrk="1" hangingPunct="1"/>
            <a:r>
              <a:rPr lang="en-US" altLang="en-US"/>
              <a:t>protection in access to resources and data.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0E868E8-CBEA-44F5-9367-5B0C27C8A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696913"/>
            <a:ext cx="8188325" cy="565150"/>
          </a:xfrm>
          <a:noFill/>
        </p:spPr>
        <p:txBody>
          <a:bodyPr lIns="90482" tIns="44447" rIns="90482" bIns="44447" anchor="ctr"/>
          <a:lstStyle/>
          <a:p>
            <a:pPr eaLnBrk="1" hangingPunct="1"/>
            <a:r>
              <a:rPr lang="en-US" altLang="en-US" sz="3600"/>
              <a:t>Why are Operating Systems Important?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6D3B577-C7A1-4F64-B2F3-8AD80BDED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47825"/>
            <a:ext cx="8305800" cy="5181600"/>
          </a:xfrm>
          <a:noFill/>
        </p:spPr>
        <p:txBody>
          <a:bodyPr lIns="90482" tIns="44447" rIns="90482" bIns="44447"/>
          <a:lstStyle/>
          <a:p>
            <a:pPr marL="344488" indent="-344488" eaLnBrk="1" hangingPunct="1">
              <a:lnSpc>
                <a:spcPct val="90000"/>
              </a:lnSpc>
            </a:pPr>
            <a:r>
              <a:rPr lang="en-US" altLang="en-US" sz="2900"/>
              <a:t>Important to understand and know how to correctly use when writing user applications. </a:t>
            </a:r>
          </a:p>
          <a:p>
            <a:pPr marL="344488" indent="-344488" eaLnBrk="1" hangingPunct="1">
              <a:lnSpc>
                <a:spcPct val="90000"/>
              </a:lnSpc>
            </a:pPr>
            <a:r>
              <a:rPr lang="en-US" altLang="en-US" sz="2900"/>
              <a:t>Large and complex systems that have a high economic impact and result in interesting problems of management.</a:t>
            </a:r>
          </a:p>
          <a:p>
            <a:pPr marL="344488" indent="-344488" eaLnBrk="1" hangingPunct="1">
              <a:lnSpc>
                <a:spcPct val="90000"/>
              </a:lnSpc>
            </a:pPr>
            <a:r>
              <a:rPr lang="en-US" altLang="en-US" sz="2900"/>
              <a:t>Few actually involved in OS design and implementation but nevertheless many general techniques to be learned and applied. </a:t>
            </a:r>
          </a:p>
          <a:p>
            <a:pPr marL="344488" indent="-344488" eaLnBrk="1" hangingPunct="1">
              <a:lnSpc>
                <a:spcPct val="90000"/>
              </a:lnSpc>
            </a:pPr>
            <a:r>
              <a:rPr lang="en-US" altLang="en-US" sz="2900"/>
              <a:t>Combines concepts from many other areas of Computer Science: Architecture, Languages, </a:t>
            </a:r>
            <a:br>
              <a:rPr lang="en-US" altLang="en-US" sz="2900"/>
            </a:br>
            <a:r>
              <a:rPr lang="en-US" altLang="en-US" sz="2900"/>
              <a:t>Data Structures, Algorithms, etc.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EF8B3FF-D808-4881-9EB1-151373B1A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90563"/>
            <a:ext cx="8382000" cy="609600"/>
          </a:xfrm>
          <a:noFill/>
        </p:spPr>
        <p:txBody>
          <a:bodyPr anchor="ctr"/>
          <a:lstStyle/>
          <a:p>
            <a:pPr eaLnBrk="1" hangingPunct="1"/>
            <a:r>
              <a:rPr lang="en-US" altLang="en-US" sz="3600"/>
              <a:t>Computer Hardware Organization</a:t>
            </a: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0BEABBCF-5384-4607-ACA1-4E145DBB27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676400"/>
            <a:ext cx="8382000" cy="5002213"/>
          </a:xfrm>
          <a:noFill/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>
            <a:extLst>
              <a:ext uri="{FF2B5EF4-FFF2-40B4-BE49-F238E27FC236}">
                <a16:creationId xmlns:a16="http://schemas.microsoft.com/office/drawing/2014/main" id="{18593491-24D4-4003-9500-5530C6FC4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Computer System Components</a:t>
            </a:r>
          </a:p>
        </p:txBody>
      </p:sp>
      <p:sp>
        <p:nvSpPr>
          <p:cNvPr id="21507" name="Rectangle 1027">
            <a:extLst>
              <a:ext uri="{FF2B5EF4-FFF2-40B4-BE49-F238E27FC236}">
                <a16:creationId xmlns:a16="http://schemas.microsoft.com/office/drawing/2014/main" id="{8EC23E5A-6669-4001-8754-258B894F1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47825"/>
            <a:ext cx="8305800" cy="5210175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z="2800"/>
              <a:t>Hardware – provides basic computing resources (CPU, Memory, I/O devices, Communication).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800"/>
              <a:t>Operating System – controls and coordinates </a:t>
            </a:r>
            <a:br>
              <a:rPr lang="en-US" altLang="en-US" sz="2800"/>
            </a:br>
            <a:r>
              <a:rPr lang="en-US" altLang="en-US" sz="2800"/>
              <a:t>use of the hardware among various application programs for various users.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800"/>
              <a:t>System &amp; Application Programs – ways in which the system resources are used to solve computing problems of the users (Word processors, Compilers, Web browsers, Database systems, Video games).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800"/>
              <a:t>Users – (People, Machines, other computers).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EE9A51D-D856-4E74-BD4F-E46B59AAB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663" y="793750"/>
            <a:ext cx="8288337" cy="533400"/>
          </a:xfrm>
        </p:spPr>
        <p:txBody>
          <a:bodyPr/>
          <a:lstStyle/>
          <a:p>
            <a:pPr eaLnBrk="1" hangingPunct="1"/>
            <a:r>
              <a:rPr lang="en-US" altLang="en-US" sz="3600"/>
              <a:t>Hierarchical view of computer system</a:t>
            </a:r>
          </a:p>
        </p:txBody>
      </p:sp>
      <p:pic>
        <p:nvPicPr>
          <p:cNvPr id="23555" name="Picture 3" descr="Picture1">
            <a:extLst>
              <a:ext uri="{FF2B5EF4-FFF2-40B4-BE49-F238E27FC236}">
                <a16:creationId xmlns:a16="http://schemas.microsoft.com/office/drawing/2014/main" id="{B65C61A4-82FB-443F-86EF-F5C7F88E3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1644650"/>
            <a:ext cx="8294687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PWI" val="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3"/>
  <p:tag name="BSN" val="23"/>
  <p:tag name="SVT" val="FALSE"/>
  <p:tag name="NBP" val="1"/>
  <p:tag name="CVB" val="23"/>
  <p:tag name="SPT" val="FALSE"/>
  <p:tag name="CII" val="2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5"/>
  <p:tag name="NBP" val="1"/>
  <p:tag name="BSN" val="5"/>
  <p:tag name="SVT" val="TRUE"/>
  <p:tag name="CVB" val="5"/>
  <p:tag name="SPT" val="FALSE"/>
  <p:tag name="CII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4"/>
  <p:tag name="BSN" val="24"/>
  <p:tag name="SVT" val="FALSE"/>
  <p:tag name="NBP" val="1"/>
  <p:tag name="CVB" val="24"/>
  <p:tag name="SPT" val="FALSE"/>
  <p:tag name="CII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4"/>
  <p:tag name="BSN" val="24"/>
  <p:tag name="SVT" val="FALSE"/>
  <p:tag name="NBP" val="1"/>
  <p:tag name="CVB" val="24"/>
  <p:tag name="SPT" val="FALSE"/>
  <p:tag name="CII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"/>
  <p:tag name="BSN" val="1"/>
  <p:tag name="SVT" val="FALSE"/>
  <p:tag name="NBP" val="1"/>
  <p:tag name="CVB" val="1"/>
  <p:tag name="SPT" val="FALSE"/>
  <p:tag name="CII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2"/>
  <p:tag name="BSN" val="22"/>
  <p:tag name="SVT" val="FALSE"/>
  <p:tag name="NBP" val="1"/>
  <p:tag name="CVB" val="22"/>
  <p:tag name="SPT" val="FALSE"/>
  <p:tag name="CII" val="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BSN" val="3"/>
  <p:tag name="SVT" val="FALSE"/>
  <p:tag name="NBP" val="1"/>
  <p:tag name="CVB" val="3"/>
  <p:tag name="SPT" val="FALSE"/>
  <p:tag name="CII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56"/>
  <p:tag name="BSN" val="56"/>
  <p:tag name="SVT" val="FALSE"/>
  <p:tag name="NBP" val="1"/>
  <p:tag name="CVB" val="56"/>
  <p:tag name="SPT" val="FALSE"/>
  <p:tag name="CII" val="5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BSN" val="4"/>
  <p:tag name="SVT" val="FALSE"/>
  <p:tag name="NBP" val="1"/>
  <p:tag name="CVB" val="4"/>
  <p:tag name="SPT" val="FALSE"/>
  <p:tag name="CII" val="4"/>
</p:tagLst>
</file>

<file path=ppt/theme/theme1.xml><?xml version="1.0" encoding="utf-8"?>
<a:theme xmlns:a="http://schemas.openxmlformats.org/drawingml/2006/main" name="EngGreenCap">
  <a:themeElements>
    <a:clrScheme name="EngGreenCap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ngGreenCap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ngGreenCa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gGreenCa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GreenCa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GreenCa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GreenCa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GreenCa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GreenCa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Settings\ariel\Application Data\Microsoft\Templates\EngGreenCap.pot</Template>
  <TotalTime>6333</TotalTime>
  <Words>1097</Words>
  <Application>Microsoft Office PowerPoint</Application>
  <PresentationFormat>On-screen Show (4:3)</PresentationFormat>
  <Paragraphs>141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Helvetica</vt:lpstr>
      <vt:lpstr>Times New Roman</vt:lpstr>
      <vt:lpstr>Wingdings</vt:lpstr>
      <vt:lpstr>EngGreenCap</vt:lpstr>
      <vt:lpstr>Operating Systems</vt:lpstr>
      <vt:lpstr>PowerPoint Presentation</vt:lpstr>
      <vt:lpstr>What is an Operating System (2)?</vt:lpstr>
      <vt:lpstr>Where does the OS fit in?</vt:lpstr>
      <vt:lpstr>Services provided by an OS</vt:lpstr>
      <vt:lpstr>Why are Operating Systems Important?</vt:lpstr>
      <vt:lpstr>Computer Hardware Organization</vt:lpstr>
      <vt:lpstr>Computer System Components</vt:lpstr>
      <vt:lpstr>Hierarchical view of computer system</vt:lpstr>
      <vt:lpstr>Static View of System Components</vt:lpstr>
      <vt:lpstr>Dynamic View of System Components</vt:lpstr>
      <vt:lpstr>Layers of a Computer System</vt:lpstr>
      <vt:lpstr>What Operating Systems Do</vt:lpstr>
      <vt:lpstr>Views of an Operating System</vt:lpstr>
      <vt:lpstr>1. Resource Manager</vt:lpstr>
      <vt:lpstr>OS as a Resource Manager</vt:lpstr>
      <vt:lpstr>Resource Manager oriented OS names</vt:lpstr>
      <vt:lpstr>2. Control Program</vt:lpstr>
      <vt:lpstr>Control program oriented OS names</vt:lpstr>
      <vt:lpstr>3. Command Executer</vt:lpstr>
      <vt:lpstr>Command Executer oriented OS names</vt:lpstr>
      <vt:lpstr>Modern view: Virtual Machine (1)</vt:lpstr>
      <vt:lpstr>Modern view: Virtual Machine (2)</vt:lpstr>
      <vt:lpstr>Definition of Operating System</vt:lpstr>
    </vt:vector>
  </TitlesOfParts>
  <Company>BIU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subject>OS</dc:subject>
  <dc:creator>אריאל פרנק ופנחס וייסברג</dc:creator>
  <cp:lastModifiedBy>Jyoti Khalkar</cp:lastModifiedBy>
  <cp:revision>185</cp:revision>
  <cp:lastPrinted>1999-08-26T15:07:06Z</cp:lastPrinted>
  <dcterms:created xsi:type="dcterms:W3CDTF">1999-06-25T18:38:26Z</dcterms:created>
  <dcterms:modified xsi:type="dcterms:W3CDTF">2022-02-02T17:15:29Z</dcterms:modified>
</cp:coreProperties>
</file>