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5" r:id="rId2"/>
    <p:sldId id="257" r:id="rId3"/>
    <p:sldId id="259" r:id="rId4"/>
    <p:sldId id="284" r:id="rId5"/>
    <p:sldId id="260" r:id="rId6"/>
    <p:sldId id="261" r:id="rId7"/>
    <p:sldId id="262" r:id="rId8"/>
    <p:sldId id="263" r:id="rId9"/>
    <p:sldId id="264" r:id="rId10"/>
    <p:sldId id="265" r:id="rId11"/>
    <p:sldId id="282" r:id="rId12"/>
    <p:sldId id="266" r:id="rId13"/>
    <p:sldId id="283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9F070E6-7CF2-4925-A8C3-EE4DF4C633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FEEACC9-DBA0-4D33-A371-659DF1D65DE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97CD382-CEC3-4145-B7ED-8DEB5D3525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03793ACA-27C6-4FC9-8234-F268F5C1C98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1847E2FC-3B24-495C-A789-E17ACB6658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4B2073CF-5E91-4556-8CE6-0BD19B684F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/>
              </a:defRPr>
            </a:lvl1pPr>
          </a:lstStyle>
          <a:p>
            <a:pPr>
              <a:defRPr/>
            </a:pPr>
            <a:fld id="{87DC81B9-BE49-455F-9814-0B815755D4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9AABBDDD-AEBA-48B4-9BF9-58A18F507B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E06A67-AC99-4B41-B459-3D03E2AE296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1EC975B-7D57-4161-A505-78B83A236E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4535B39-6447-4935-935A-ECE82D7120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b="1" i="1">
                <a:cs typeface="Times New Roman" panose="02020603050405020304" pitchFamily="18" charset="0"/>
              </a:rPr>
              <a:t>Teaching tip</a:t>
            </a:r>
          </a:p>
          <a:p>
            <a:pPr eaLnBrk="1" hangingPunct="1"/>
            <a:r>
              <a:rPr lang="en-US" altLang="en-US">
                <a:ea typeface="Times" panose="02020603050405020304" pitchFamily="18" charset="0"/>
                <a:cs typeface="Times" panose="02020603050405020304" pitchFamily="18" charset="0"/>
              </a:rPr>
              <a:t>Www.w3schools.com/browsers/browsers_stats.asp provides a neutral look at OS statistics. Refer to this page as you lecture. Visit www.wordiq.com/definition/Microsoft_Windows for an excellent timeline and description of Windows operating systems.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3F31FEB-1F27-4293-9A29-A27CFFC5B1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3B056A-7466-4BF9-94F5-12E1F8A666C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B1D26A0E-9702-4575-8605-9F75B5140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82C59B87-2A6A-4D91-92CA-62DB8C31B3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b="1" i="1">
                <a:cs typeface="Times New Roman" panose="02020603050405020304" pitchFamily="18" charset="0"/>
              </a:rPr>
              <a:t>Teaching tip</a:t>
            </a:r>
          </a:p>
          <a:p>
            <a:pPr eaLnBrk="1" hangingPunct="1"/>
            <a:r>
              <a:rPr lang="en-US" altLang="en-US">
                <a:ea typeface="Times" panose="02020603050405020304" pitchFamily="18" charset="0"/>
                <a:cs typeface="Times" panose="02020603050405020304" pitchFamily="18" charset="0"/>
              </a:rPr>
              <a:t>Students often fail to see the value in older OS or applications. As an example, a metal fabrication plant in Pittsburgh PA is still using a program written in the early 70’s that calculates metal temperatures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CE45BC18-6AE3-4582-A6D5-BCE94C8C6D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5B4DBC-45CA-4877-821A-664D15EAE8A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261698E-E1DC-4FA5-B534-B82E55A304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DF7D117-DCC1-4905-94E8-250708100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b="1" i="1">
                <a:cs typeface="Times New Roman" panose="02020603050405020304" pitchFamily="18" charset="0"/>
              </a:rPr>
              <a:t>Discussion point</a:t>
            </a:r>
          </a:p>
          <a:p>
            <a:pPr eaLnBrk="1" hangingPunct="1"/>
            <a:r>
              <a:rPr lang="en-US" altLang="en-US">
                <a:ea typeface="Times" panose="02020603050405020304" pitchFamily="18" charset="0"/>
                <a:cs typeface="Times" panose="02020603050405020304" pitchFamily="18" charset="0"/>
              </a:rPr>
              <a:t>There are many computer professionals that say that Windows 2000 was the first stable Microsoft product. Engage your class in a discussion regarding a software developer’s obligation to create stable products.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79A2A014-5BEB-4B4A-8B3E-40FEF56083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09EC83-CD6B-4704-8792-21D8DA8B8A0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D0EA6FD-EE20-4AA0-BE45-CFADAD7410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D54F20E-6296-4A5D-AF55-60FC5E278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b="1" i="1">
                <a:cs typeface="Times New Roman" panose="02020603050405020304" pitchFamily="18" charset="0"/>
              </a:rPr>
              <a:t>Teaching tip</a:t>
            </a:r>
          </a:p>
          <a:p>
            <a:pPr eaLnBrk="1" hangingPunct="1"/>
            <a:r>
              <a:rPr lang="en-US" altLang="en-US">
                <a:ea typeface="Times" panose="02020603050405020304" pitchFamily="18" charset="0"/>
                <a:cs typeface="Times" panose="02020603050405020304" pitchFamily="18" charset="0"/>
              </a:rPr>
              <a:t>At press time, the 64 bit version of  XP was still in the late beta stage. More information can be found at www.microsoft.com/presspass/press/2003/sep03/09-23athlon64betapr.asp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BF17DA80-6572-4BC7-B0CD-E758DA71BB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8D3E16-D92A-47F3-9816-3CF5285C503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25357EE-71C3-4CA7-8272-0B7F57DA00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3472DAB-4489-422D-975D-2A981FA91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b="1" i="1">
                <a:cs typeface="Times New Roman" panose="02020603050405020304" pitchFamily="18" charset="0"/>
              </a:rPr>
              <a:t>Teaching tip</a:t>
            </a:r>
          </a:p>
          <a:p>
            <a:pPr eaLnBrk="1" hangingPunct="1"/>
            <a:r>
              <a:rPr lang="en-US" altLang="en-US">
                <a:ea typeface="Times" panose="02020603050405020304" pitchFamily="18" charset="0"/>
                <a:cs typeface="Times" panose="02020603050405020304" pitchFamily="18" charset="0"/>
              </a:rPr>
              <a:t>OS X versions change often. Keep track of the most current and present this to the class. Visit www.apple.com/macosx/ to keep up to date. At press time the latest version was 10.4 Tiger.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D423F9A8-85D5-43DA-AAE4-CC4A92018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4DEBD3-2FFB-4853-98B0-40D6E42D684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2E89A75-DFA6-4716-96EC-CBC0A97A85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1F98F10-2CDE-42C2-A467-E410787AA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b="1" i="1">
                <a:cs typeface="Times New Roman" panose="02020603050405020304" pitchFamily="18" charset="0"/>
              </a:rPr>
              <a:t>Teaching tip</a:t>
            </a:r>
          </a:p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Tell your students what NOS your school uses.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5E78F3CA-BD1C-4AE5-914B-4CB4A7C13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>
            <a:extLst>
              <a:ext uri="{FF2B5EF4-FFF2-40B4-BE49-F238E27FC236}">
                <a16:creationId xmlns:a16="http://schemas.microsoft.com/office/drawing/2014/main" id="{FBA5D92B-EFFF-4091-8826-8D12B2F84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64770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1" i="1">
                <a:solidFill>
                  <a:schemeClr val="bg1"/>
                </a:solidFill>
                <a:latin typeface="Book Antiqua" panose="02040602050305030304" pitchFamily="18" charset="0"/>
              </a:rPr>
              <a:t>Copyright</a:t>
            </a:r>
            <a:r>
              <a:rPr lang="en-US" altLang="en-US" sz="120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altLang="en-US" sz="1200" b="1" i="1">
                <a:solidFill>
                  <a:schemeClr val="bg1"/>
                </a:solidFill>
                <a:latin typeface="Book Antiqua" panose="02040602050305030304" pitchFamily="18" charset="0"/>
              </a:rPr>
              <a:t>© 2006 by The McGraw-Hill Companies, Inc. All rights reserved.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E69086A-BF45-4FDD-9BB9-7F3A4EB47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4770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 i="1">
                <a:solidFill>
                  <a:srgbClr val="F6F2EA"/>
                </a:solidFill>
                <a:latin typeface="Book Antiqua" panose="02040602050305030304" pitchFamily="18" charset="0"/>
              </a:rPr>
              <a:t>McGraw-Hill Technology Education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0"/>
            <a:ext cx="5410200" cy="1295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524000"/>
            <a:ext cx="7772400" cy="4114800"/>
          </a:xfrm>
          <a:effectLst>
            <a:outerShdw dist="35921" dir="2700000" algn="ctr" rotWithShape="0">
              <a:schemeClr val="bg2"/>
            </a:outerShdw>
          </a:effectLst>
        </p:spPr>
        <p:txBody>
          <a:bodyPr anchor="ctr" anchorCtr="1"/>
          <a:lstStyle>
            <a:lvl1pPr marL="0" indent="0" algn="ctr">
              <a:buFontTx/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205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99275E7-9F40-464B-A797-DCDB442CCF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7B-</a:t>
            </a:r>
            <a:fld id="{FF7764BD-3FBF-4931-B82C-5F2147E70D0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11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152400"/>
            <a:ext cx="21717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3627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0025A1D-A884-4A5A-9DE6-60F490D871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7B-</a:t>
            </a:r>
            <a:fld id="{B33DD75E-EE55-4427-B24B-27F7A8A7C0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4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0B21938-3BEA-4A60-9933-6BD299F3C7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7B-</a:t>
            </a:r>
            <a:fld id="{A31CA945-53F6-4ACD-86BE-2318C3EAD6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32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48B2D8-1A0F-4B0C-AF9F-C2D63F168A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7B-</a:t>
            </a:r>
            <a:fld id="{81D78189-2F3E-4E1C-A827-373AE33D3FD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478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295400"/>
            <a:ext cx="38481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295400"/>
            <a:ext cx="38481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5A876EA-F638-466C-ACA9-29B8E7D4EB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7B-</a:t>
            </a:r>
            <a:fld id="{70EE6BF0-C78B-4087-86F6-C83D1EBFE7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56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2F2329-4E9B-476D-A3BE-5802BE80A7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7B-</a:t>
            </a:r>
            <a:fld id="{5DA3F258-049D-4513-B351-EC018B6A4BC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63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F4FCCEF-77F1-4E87-9266-D2FA9980FA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7B-</a:t>
            </a:r>
            <a:fld id="{5CC24233-1C7A-4236-A291-1CD57E5265A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22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D6DBAEFB-EB53-4523-A429-1027C74580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7B-</a:t>
            </a:r>
            <a:fld id="{EAB3AEC1-07AD-4BFF-907F-355FCFCE91C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49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ABF463C-C850-4262-9288-B49DB198B3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7B-</a:t>
            </a:r>
            <a:fld id="{B410F592-1461-4B41-9825-358D74867AF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27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9CAB36D-1995-4E1C-8A70-DA2215F1F6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7B-</a:t>
            </a:r>
            <a:fld id="{E945A752-D163-4372-9EE3-F88B5E6632A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97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>
            <a:extLst>
              <a:ext uri="{FF2B5EF4-FFF2-40B4-BE49-F238E27FC236}">
                <a16:creationId xmlns:a16="http://schemas.microsoft.com/office/drawing/2014/main" id="{710B2B32-CFF7-4C32-9E04-923F386FC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9A3A42A1-01BE-49AB-B04E-4D3ED22DB5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54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01353082-4DE7-47BF-95AC-96541ADF0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295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4865AB4-F7FD-40A6-A887-1FEDC1CF02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371600" y="6477000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altLang="en-US"/>
              <a:t>7B-</a:t>
            </a:r>
            <a:fld id="{0430F5DC-5B75-4EAB-BE43-D8A606963BD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54D4-C61A-4BE2-9089-23A1C86C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B8D4B-3C22-456B-84DD-9160D5E79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124200"/>
            <a:ext cx="8534400" cy="2209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</a:t>
            </a:r>
            <a:r>
              <a:rPr lang="en-US" sz="4800" dirty="0"/>
              <a:t>Network Operating System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C8AFE-B4BB-4613-8877-E8B41FDB2D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7B-</a:t>
            </a:r>
            <a:fld id="{A31CA945-53F6-4ACD-86BE-2318C3EAD635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772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B35E53AA-4D78-43CF-A61D-C37B538FC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7B-</a:t>
            </a:r>
            <a:fld id="{05E5102E-514A-4897-858B-8092B1E42C5D}" type="slidenum">
              <a:rPr lang="en-US" altLang="en-US" smtClean="0">
                <a:solidFill>
                  <a:schemeClr val="bg1"/>
                </a:solidFill>
              </a:rPr>
              <a:pPr/>
              <a:t>10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E2800BA-612D-4980-8112-54AD7E11B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PC Operating Systems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D873D86-CEBA-4C8D-8524-542E41EB3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Linux</a:t>
            </a:r>
          </a:p>
          <a:p>
            <a:pPr lvl="1" eaLnBrk="1" hangingPunct="1"/>
            <a:r>
              <a:rPr lang="en-US" altLang="en-US"/>
              <a:t>Free or inexpensive version of UNIX</a:t>
            </a:r>
          </a:p>
          <a:p>
            <a:pPr lvl="1" eaLnBrk="1" hangingPunct="1"/>
            <a:r>
              <a:rPr lang="en-US" altLang="en-US"/>
              <a:t>32-bit OS</a:t>
            </a:r>
          </a:p>
          <a:p>
            <a:pPr lvl="1" eaLnBrk="1" hangingPunct="1"/>
            <a:r>
              <a:rPr lang="en-US" altLang="en-US"/>
              <a:t>Very stable and fast</a:t>
            </a:r>
          </a:p>
          <a:p>
            <a:pPr lvl="1" eaLnBrk="1" hangingPunct="1"/>
            <a:r>
              <a:rPr lang="en-US" altLang="en-US"/>
              <a:t>Most flavors are open source</a:t>
            </a:r>
          </a:p>
          <a:p>
            <a:pPr lvl="1" eaLnBrk="1" hangingPunct="1"/>
            <a:r>
              <a:rPr lang="en-US" altLang="en-US"/>
              <a:t>X Windows GUI</a:t>
            </a:r>
          </a:p>
          <a:p>
            <a:pPr lvl="2" eaLnBrk="1" hangingPunct="1"/>
            <a:r>
              <a:rPr lang="en-US" altLang="en-US"/>
              <a:t>Command line interface is available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2">
            <a:extLst>
              <a:ext uri="{FF2B5EF4-FFF2-40B4-BE49-F238E27FC236}">
                <a16:creationId xmlns:a16="http://schemas.microsoft.com/office/drawing/2014/main" id="{EE4F8154-D1B0-45EA-96F0-6DC422AE60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7B-</a:t>
            </a:r>
            <a:fld id="{5356FE88-4EA1-41D8-A1E3-3D16164E18D7}" type="slidenum">
              <a:rPr lang="en-US" altLang="en-US" smtClean="0">
                <a:solidFill>
                  <a:schemeClr val="bg1"/>
                </a:solidFill>
              </a:rPr>
              <a:pPr/>
              <a:t>11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9459" name="Rectangle 1026">
            <a:extLst>
              <a:ext uri="{FF2B5EF4-FFF2-40B4-BE49-F238E27FC236}">
                <a16:creationId xmlns:a16="http://schemas.microsoft.com/office/drawing/2014/main" id="{41152418-A7F9-46F4-ABC6-07617821C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Linux Desktop</a:t>
            </a:r>
          </a:p>
        </p:txBody>
      </p:sp>
      <p:pic>
        <p:nvPicPr>
          <p:cNvPr id="19460" name="Picture 1028">
            <a:extLst>
              <a:ext uri="{FF2B5EF4-FFF2-40B4-BE49-F238E27FC236}">
                <a16:creationId xmlns:a16="http://schemas.microsoft.com/office/drawing/2014/main" id="{04692576-C58D-405A-8602-BBB353075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6675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0B66CAC2-5FFF-4C14-B31C-10458774E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7B-</a:t>
            </a:r>
            <a:fld id="{3E2F48B5-7487-4595-BDA0-D4732CFB4F2F}" type="slidenum">
              <a:rPr lang="en-US" altLang="en-US" smtClean="0">
                <a:solidFill>
                  <a:schemeClr val="bg1"/>
                </a:solidFill>
              </a:rPr>
              <a:pPr/>
              <a:t>12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1EAA74F-628C-4CAA-9A3F-AB5FF49F3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PC Operating Systems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C83EA54-AA39-4F5F-9230-C905D9547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Macintosh operating systems</a:t>
            </a:r>
          </a:p>
          <a:p>
            <a:pPr lvl="1" eaLnBrk="1" hangingPunct="1"/>
            <a:r>
              <a:rPr lang="en-US" altLang="en-US"/>
              <a:t>OS X</a:t>
            </a:r>
          </a:p>
          <a:p>
            <a:pPr lvl="1" eaLnBrk="1" hangingPunct="1"/>
            <a:r>
              <a:rPr lang="en-US" altLang="en-US"/>
              <a:t>Based on FreeBSD Linux</a:t>
            </a:r>
          </a:p>
          <a:p>
            <a:pPr lvl="1" eaLnBrk="1" hangingPunct="1"/>
            <a:r>
              <a:rPr lang="en-US" altLang="en-US"/>
              <a:t>Very stable and easy to configure</a:t>
            </a:r>
          </a:p>
          <a:p>
            <a:pPr lvl="1" eaLnBrk="1" hangingPunct="1"/>
            <a:r>
              <a:rPr lang="en-US" altLang="en-US"/>
              <a:t>Only runs on Mac hardware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FC7BFB41-77A6-48E7-9F88-4381FE8355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7B-</a:t>
            </a:r>
            <a:fld id="{3152ABB7-B639-4466-B19B-7BBF7457A6A2}" type="slidenum">
              <a:rPr lang="en-US" altLang="en-US" smtClean="0">
                <a:solidFill>
                  <a:schemeClr val="bg1"/>
                </a:solidFill>
              </a:rPr>
              <a:pPr/>
              <a:t>13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5F2E425-F5B1-4211-8094-C619EA47D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OS X Desktop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94FC4E48-B825-46B7-A63C-B428928140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447800"/>
            <a:ext cx="6772275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2EE17346-4473-488E-B559-C2354DA89C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7B-</a:t>
            </a:r>
            <a:fld id="{3FA22D0B-991B-4029-8B24-F4A3E818D41E}" type="slidenum">
              <a:rPr lang="en-US" altLang="en-US" smtClean="0">
                <a:solidFill>
                  <a:schemeClr val="bg1"/>
                </a:solidFill>
              </a:rPr>
              <a:pPr/>
              <a:t>14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299E48A-2720-47FA-8F30-A6DC46D6A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NOS Features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5331496-E657-434D-B53B-8E901F8E0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Network operating system</a:t>
            </a:r>
          </a:p>
          <a:p>
            <a:pPr eaLnBrk="1" hangingPunct="1"/>
            <a:r>
              <a:rPr lang="en-US" altLang="en-US"/>
              <a:t>Fast and stable</a:t>
            </a:r>
          </a:p>
          <a:p>
            <a:pPr eaLnBrk="1" hangingPunct="1"/>
            <a:r>
              <a:rPr lang="en-US" altLang="en-US"/>
              <a:t>Runs on servers</a:t>
            </a:r>
          </a:p>
          <a:p>
            <a:pPr eaLnBrk="1" hangingPunct="1"/>
            <a:r>
              <a:rPr lang="en-US" altLang="en-US"/>
              <a:t>Multi-user and multitasking OS</a:t>
            </a:r>
          </a:p>
          <a:p>
            <a:pPr eaLnBrk="1" hangingPunct="1"/>
            <a:r>
              <a:rPr lang="en-US" altLang="en-US"/>
              <a:t>32- or 64-bit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9B6FD598-08E6-41B9-B184-1F0BB5C2CA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7B-</a:t>
            </a:r>
            <a:fld id="{43922483-10B1-4A84-BF82-B5F4BB202A81}" type="slidenum">
              <a:rPr lang="en-US" altLang="en-US" smtClean="0">
                <a:solidFill>
                  <a:schemeClr val="bg1"/>
                </a:solidFill>
              </a:rPr>
              <a:pPr/>
              <a:t>15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34470AC-1DB4-4C1E-AE0E-C8B15F79C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NOS Features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71BA8D1B-1096-4827-82E8-CE22F30B0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 and print sharing</a:t>
            </a:r>
          </a:p>
          <a:p>
            <a:pPr lvl="1" eaLnBrk="1" hangingPunct="1"/>
            <a:r>
              <a:rPr lang="en-US" altLang="en-US"/>
              <a:t>Users access the same files</a:t>
            </a:r>
          </a:p>
          <a:p>
            <a:pPr lvl="1" eaLnBrk="1" hangingPunct="1"/>
            <a:r>
              <a:rPr lang="en-US" altLang="en-US"/>
              <a:t>Hundreds of users use a printer</a:t>
            </a:r>
          </a:p>
          <a:p>
            <a:pPr lvl="1" eaLnBrk="1" hangingPunct="1"/>
            <a:r>
              <a:rPr lang="en-US" altLang="en-US"/>
              <a:t>Different OS can interact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586BDBFF-A7F0-45FE-AEB4-632F1E325E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7B-</a:t>
            </a:r>
            <a:fld id="{65AB510B-F7DF-4105-BDBB-5395C650A9CA}" type="slidenum">
              <a:rPr lang="en-US" altLang="en-US" smtClean="0">
                <a:solidFill>
                  <a:schemeClr val="bg1"/>
                </a:solidFill>
              </a:rPr>
              <a:pPr/>
              <a:t>16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D641065-62B0-4F85-ACE8-0F234D95A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NOS Features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742CF44-E7B5-44B3-853E-30FEDBB64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integrity</a:t>
            </a:r>
          </a:p>
          <a:p>
            <a:pPr lvl="1" eaLnBrk="1" hangingPunct="1"/>
            <a:r>
              <a:rPr lang="en-US" altLang="en-US"/>
              <a:t>Backups copies data onto tape</a:t>
            </a:r>
          </a:p>
          <a:p>
            <a:pPr lvl="1" eaLnBrk="1" hangingPunct="1"/>
            <a:r>
              <a:rPr lang="en-US" altLang="en-US"/>
              <a:t>RAID copies data onto other drives</a:t>
            </a:r>
          </a:p>
          <a:p>
            <a:pPr lvl="2" eaLnBrk="1" hangingPunct="1"/>
            <a:r>
              <a:rPr lang="en-US" altLang="en-US"/>
              <a:t>Redundant Array of Inexpensive Disks</a:t>
            </a:r>
          </a:p>
          <a:p>
            <a:pPr lvl="2" eaLnBrk="1" hangingPunct="1"/>
            <a:r>
              <a:rPr lang="en-US" altLang="en-US"/>
              <a:t>Relies on two or more hard drives</a:t>
            </a:r>
          </a:p>
          <a:p>
            <a:pPr lvl="2" eaLnBrk="1" hangingPunct="1"/>
            <a:r>
              <a:rPr lang="en-US" altLang="en-US"/>
              <a:t>May speed access to data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13FD1665-3E29-4BE5-9DB5-7167D2C622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7B-</a:t>
            </a:r>
            <a:fld id="{A57E160A-AA7D-442B-9F0C-6AE24B216E56}" type="slidenum">
              <a:rPr lang="en-US" altLang="en-US" smtClean="0">
                <a:solidFill>
                  <a:schemeClr val="bg1"/>
                </a:solidFill>
              </a:rPr>
              <a:pPr/>
              <a:t>17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181344C-5B60-49B9-99D3-8EC979373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NOS Features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2A0B5B8-C3A9-4B69-A84B-F6476A8B1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security</a:t>
            </a:r>
          </a:p>
          <a:p>
            <a:pPr lvl="1" eaLnBrk="1" hangingPunct="1"/>
            <a:r>
              <a:rPr lang="en-US" altLang="en-US"/>
              <a:t>Access to data can be restricted</a:t>
            </a:r>
          </a:p>
          <a:p>
            <a:pPr lvl="1" eaLnBrk="1" hangingPunct="1"/>
            <a:r>
              <a:rPr lang="en-US" altLang="en-US"/>
              <a:t>Access to server resources is controlled</a:t>
            </a:r>
          </a:p>
          <a:p>
            <a:pPr lvl="1" eaLnBrk="1" hangingPunct="1"/>
            <a:r>
              <a:rPr lang="en-US" altLang="en-US"/>
              <a:t>Audits can be kept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3252E77B-73C1-4798-8E0D-3F4AE8A4D3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7B-</a:t>
            </a:r>
            <a:fld id="{690DCCEB-9718-4816-8956-5423EE7DA79F}" type="slidenum">
              <a:rPr lang="en-US" altLang="en-US" smtClean="0">
                <a:solidFill>
                  <a:schemeClr val="bg1"/>
                </a:solidFill>
              </a:rPr>
              <a:pPr/>
              <a:t>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C490836-E809-4485-ACA0-E751544A70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PC Operating Systems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5734AA6-05F1-45A7-B3B6-DE951BE82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Microsoft Windows is the most popular</a:t>
            </a:r>
          </a:p>
          <a:p>
            <a:pPr lvl="1" eaLnBrk="1" hangingPunct="1"/>
            <a:r>
              <a:rPr lang="en-US" altLang="en-US"/>
              <a:t>Installed more than other OS combined</a:t>
            </a:r>
          </a:p>
          <a:p>
            <a:pPr lvl="1" eaLnBrk="1" hangingPunct="1"/>
            <a:r>
              <a:rPr lang="en-US" altLang="en-US"/>
              <a:t>Installed on about 95% of computers</a:t>
            </a:r>
          </a:p>
          <a:p>
            <a:pPr lvl="1" eaLnBrk="1" hangingPunct="1"/>
            <a:r>
              <a:rPr lang="en-US" altLang="en-US"/>
              <a:t>Apple and Linux represent the other 5%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B26A0B66-EE1F-4B99-8D80-38D680F137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7B-</a:t>
            </a:r>
            <a:fld id="{09E310DF-52E9-4F9F-82AA-CDED34E6518F}" type="slidenum">
              <a:rPr lang="en-US" altLang="en-US" smtClean="0">
                <a:solidFill>
                  <a:schemeClr val="bg1"/>
                </a:solidFill>
              </a:rPr>
              <a:pPr/>
              <a:t>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014F4C7-5442-42FE-94D4-910C5DEF3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PC Operating Systems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3C83EBA-5523-4124-92D8-39A6C8D64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DOS</a:t>
            </a:r>
          </a:p>
          <a:p>
            <a:pPr lvl="1" eaLnBrk="1" hangingPunct="1"/>
            <a:r>
              <a:rPr lang="en-US" altLang="en-US"/>
              <a:t>Disk Operating System</a:t>
            </a:r>
          </a:p>
          <a:p>
            <a:pPr lvl="1" eaLnBrk="1" hangingPunct="1"/>
            <a:r>
              <a:rPr lang="en-US" altLang="en-US"/>
              <a:t>Single user single-tasking OS</a:t>
            </a:r>
          </a:p>
          <a:p>
            <a:pPr lvl="1" eaLnBrk="1" hangingPunct="1"/>
            <a:r>
              <a:rPr lang="en-US" altLang="en-US"/>
              <a:t>Command line interface</a:t>
            </a:r>
          </a:p>
          <a:p>
            <a:pPr lvl="1" eaLnBrk="1" hangingPunct="1"/>
            <a:r>
              <a:rPr lang="en-US" altLang="en-US"/>
              <a:t>16-bit OS</a:t>
            </a:r>
          </a:p>
          <a:p>
            <a:pPr lvl="1" eaLnBrk="1" hangingPunct="1"/>
            <a:r>
              <a:rPr lang="en-US" altLang="en-US"/>
              <a:t>Powerful</a:t>
            </a:r>
          </a:p>
          <a:p>
            <a:pPr lvl="1" eaLnBrk="1" hangingPunct="1"/>
            <a:r>
              <a:rPr lang="en-US" altLang="en-US"/>
              <a:t>Fast</a:t>
            </a:r>
          </a:p>
          <a:p>
            <a:pPr lvl="1" eaLnBrk="1" hangingPunct="1"/>
            <a:r>
              <a:rPr lang="en-US" altLang="en-US"/>
              <a:t>Supports legacy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2">
            <a:extLst>
              <a:ext uri="{FF2B5EF4-FFF2-40B4-BE49-F238E27FC236}">
                <a16:creationId xmlns:a16="http://schemas.microsoft.com/office/drawing/2014/main" id="{1D22E535-54E4-49B2-BFA4-6D14079EAE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7B-</a:t>
            </a:r>
            <a:fld id="{EC669376-FE50-4D4C-AC9D-BD9E4E7292D4}" type="slidenum">
              <a:rPr lang="en-US" altLang="en-US" smtClean="0">
                <a:solidFill>
                  <a:schemeClr val="bg1"/>
                </a:solidFill>
              </a:rPr>
              <a:pPr/>
              <a:t>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2D77CA9-34FD-476B-9285-EC2E785EF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DOS Application</a:t>
            </a:r>
          </a:p>
        </p:txBody>
      </p:sp>
      <p:pic>
        <p:nvPicPr>
          <p:cNvPr id="10244" name="Picture 6">
            <a:extLst>
              <a:ext uri="{FF2B5EF4-FFF2-40B4-BE49-F238E27FC236}">
                <a16:creationId xmlns:a16="http://schemas.microsoft.com/office/drawing/2014/main" id="{C7065FBE-E8F2-4361-90F2-C88E85442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76200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B7ABB7D7-359E-4B78-8A75-1BAAF2E45D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7B-</a:t>
            </a:r>
            <a:fld id="{A8C7780D-C2C7-4620-B4A1-5B0FD9C8FA1F}" type="slidenum">
              <a:rPr lang="en-US" altLang="en-US" smtClean="0">
                <a:solidFill>
                  <a:schemeClr val="bg1"/>
                </a:solidFill>
              </a:rPr>
              <a:pPr/>
              <a:t>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419ABD6-1E11-446D-9548-8093738C4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PC Operating Systems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2A4748A8-9A31-440F-8FE7-CDEF3C391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Windows NT</a:t>
            </a:r>
          </a:p>
          <a:p>
            <a:pPr lvl="1" eaLnBrk="1" hangingPunct="1"/>
            <a:r>
              <a:rPr lang="en-US" altLang="en-US"/>
              <a:t>Designed for a powerful system</a:t>
            </a:r>
          </a:p>
          <a:p>
            <a:pPr lvl="1" eaLnBrk="1" hangingPunct="1"/>
            <a:r>
              <a:rPr lang="en-US" altLang="en-US"/>
              <a:t>32-bit OS</a:t>
            </a:r>
          </a:p>
          <a:p>
            <a:pPr lvl="1" eaLnBrk="1" hangingPunct="1"/>
            <a:r>
              <a:rPr lang="en-US" altLang="en-US"/>
              <a:t>Very stable</a:t>
            </a:r>
          </a:p>
          <a:p>
            <a:pPr lvl="1" eaLnBrk="1" hangingPunct="1"/>
            <a:r>
              <a:rPr lang="en-US" altLang="en-US"/>
              <a:t>Windows NT Workstation</a:t>
            </a:r>
          </a:p>
          <a:p>
            <a:pPr lvl="2" eaLnBrk="1" hangingPunct="1"/>
            <a:r>
              <a:rPr lang="en-US" altLang="en-US"/>
              <a:t>Single user multi tasking OS</a:t>
            </a:r>
          </a:p>
          <a:p>
            <a:pPr lvl="1" eaLnBrk="1" hangingPunct="1"/>
            <a:r>
              <a:rPr lang="en-US" altLang="en-US"/>
              <a:t>Windows NT Server</a:t>
            </a:r>
          </a:p>
          <a:p>
            <a:pPr lvl="2" eaLnBrk="1" hangingPunct="1"/>
            <a:r>
              <a:rPr lang="en-US" altLang="en-US"/>
              <a:t>Multi user multi tasking OS</a:t>
            </a:r>
          </a:p>
          <a:p>
            <a:pPr lvl="2" eaLnBrk="1" hangingPunct="1"/>
            <a:r>
              <a:rPr lang="en-US" altLang="en-US"/>
              <a:t>Network operating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0A5F5EB6-3B23-4FE1-AD78-CBA71DAE03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7B-</a:t>
            </a:r>
            <a:fld id="{CBE51B9F-9099-4C96-87E2-D895E60B8160}" type="slidenum">
              <a:rPr lang="en-US" altLang="en-US" smtClean="0">
                <a:solidFill>
                  <a:schemeClr val="bg1"/>
                </a:solidFill>
              </a:rPr>
              <a:pPr/>
              <a:t>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309BA3E-E116-4EFF-B157-BDCC0DFCEC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PC Operating Systems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8BD7920-2BEC-4DF3-BF4A-2350EC92AC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Windows 9x</a:t>
            </a:r>
          </a:p>
          <a:p>
            <a:pPr lvl="1" eaLnBrk="1" hangingPunct="1"/>
            <a:r>
              <a:rPr lang="en-US" altLang="en-US"/>
              <a:t>95, 98, and Millennium Edition (Me)</a:t>
            </a:r>
          </a:p>
          <a:p>
            <a:pPr lvl="1" eaLnBrk="1" hangingPunct="1"/>
            <a:r>
              <a:rPr lang="en-US" altLang="en-US"/>
              <a:t>32-bit OS</a:t>
            </a:r>
          </a:p>
          <a:p>
            <a:pPr lvl="2" eaLnBrk="1" hangingPunct="1"/>
            <a:r>
              <a:rPr lang="en-US" altLang="en-US"/>
              <a:t>Supported 16-bit programs well</a:t>
            </a:r>
          </a:p>
          <a:p>
            <a:pPr lvl="1" eaLnBrk="1" hangingPunct="1"/>
            <a:r>
              <a:rPr lang="en-US" altLang="en-US"/>
              <a:t>Very pretty not stable OS</a:t>
            </a:r>
          </a:p>
          <a:p>
            <a:pPr lvl="1" eaLnBrk="1" hangingPunct="1"/>
            <a:r>
              <a:rPr lang="en-US" altLang="en-US"/>
              <a:t>Still found in large corporations</a:t>
            </a:r>
          </a:p>
          <a:p>
            <a:pPr lvl="1" eaLnBrk="1" hangingPunct="1"/>
            <a:r>
              <a:rPr lang="en-US" altLang="en-US"/>
              <a:t>95 introduced the Start button</a:t>
            </a:r>
          </a:p>
          <a:p>
            <a:pPr lvl="1" eaLnBrk="1" hangingPunct="1"/>
            <a:r>
              <a:rPr lang="en-US" altLang="en-US"/>
              <a:t>98 introduced active desktop</a:t>
            </a:r>
          </a:p>
          <a:p>
            <a:pPr lvl="1" eaLnBrk="1" hangingPunct="1"/>
            <a:r>
              <a:rPr lang="en-US" altLang="en-US"/>
              <a:t>Me improved multimedia software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3B3203E5-78E6-4F04-A731-F525F51871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7B-</a:t>
            </a:r>
            <a:fld id="{F46E08DF-72A2-46A8-B780-362B5811ED78}" type="slidenum">
              <a:rPr lang="en-US" altLang="en-US" smtClean="0">
                <a:solidFill>
                  <a:schemeClr val="bg1"/>
                </a:solidFill>
              </a:rPr>
              <a:pPr/>
              <a:t>7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02C08C9C-FEFC-4A97-95D1-05BE8304E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PC Operating Systems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1B77D37-0133-4E0A-AE36-86F1E5C52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Windows 2000</a:t>
            </a:r>
          </a:p>
          <a:p>
            <a:pPr lvl="1" eaLnBrk="1" hangingPunct="1"/>
            <a:r>
              <a:rPr lang="en-US" altLang="en-US"/>
              <a:t>Look of 9x with NT stability</a:t>
            </a:r>
          </a:p>
          <a:p>
            <a:pPr lvl="1" eaLnBrk="1" hangingPunct="1"/>
            <a:r>
              <a:rPr lang="en-US" altLang="en-US"/>
              <a:t>Optimized for office and developers</a:t>
            </a:r>
          </a:p>
          <a:p>
            <a:pPr lvl="1" eaLnBrk="1" hangingPunct="1"/>
            <a:r>
              <a:rPr lang="en-US" altLang="en-US"/>
              <a:t>Application software ran very well</a:t>
            </a:r>
          </a:p>
          <a:p>
            <a:pPr lvl="1" eaLnBrk="1" hangingPunct="1"/>
            <a:r>
              <a:rPr lang="en-US" altLang="en-US"/>
              <a:t>Entertainment software ran very poorly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E84628E4-4829-41F0-BA9B-0DA8FE718F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7B-</a:t>
            </a:r>
            <a:fld id="{62049ACA-9BF5-4A29-9094-D3C3DD7B9C4B}" type="slidenum">
              <a:rPr lang="en-US" altLang="en-US" smtClean="0">
                <a:solidFill>
                  <a:schemeClr val="bg1"/>
                </a:solidFill>
              </a:rPr>
              <a:pPr/>
              <a:t>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4DCD387-19DF-4F90-BF18-D68F0F5E5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PC Operating Systems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21DBB16-1400-4833-A5F5-DF820272EF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Windows XP</a:t>
            </a:r>
          </a:p>
          <a:p>
            <a:pPr lvl="1" eaLnBrk="1" hangingPunct="1"/>
            <a:r>
              <a:rPr lang="en-US" altLang="en-US"/>
              <a:t>Microsoft’s newest desktop product</a:t>
            </a:r>
          </a:p>
          <a:p>
            <a:pPr lvl="1" eaLnBrk="1" hangingPunct="1"/>
            <a:r>
              <a:rPr lang="en-US" altLang="en-US"/>
              <a:t>Different look from 2000</a:t>
            </a:r>
          </a:p>
          <a:p>
            <a:pPr lvl="1" eaLnBrk="1" hangingPunct="1"/>
            <a:r>
              <a:rPr lang="en-US" altLang="en-US"/>
              <a:t>Many different versions</a:t>
            </a:r>
          </a:p>
          <a:p>
            <a:pPr lvl="1" eaLnBrk="1" hangingPunct="1"/>
            <a:r>
              <a:rPr lang="en-US" altLang="en-US"/>
              <a:t>Digital multimedia support was enhanced</a:t>
            </a:r>
          </a:p>
          <a:p>
            <a:pPr lvl="1" eaLnBrk="1" hangingPunct="1"/>
            <a:r>
              <a:rPr lang="en-US" altLang="en-US"/>
              <a:t>Communications was enhanced</a:t>
            </a:r>
          </a:p>
          <a:p>
            <a:pPr lvl="1" eaLnBrk="1" hangingPunct="1"/>
            <a:r>
              <a:rPr lang="en-US" altLang="en-US"/>
              <a:t>Mobile computing became a priority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110BF532-575F-4933-B9F4-8C1701AD41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7B-</a:t>
            </a:r>
            <a:fld id="{B64D8C73-6414-42A7-91F8-78D3EB1C9BB8}" type="slidenum">
              <a:rPr lang="en-US" altLang="en-US" smtClean="0">
                <a:solidFill>
                  <a:schemeClr val="bg1"/>
                </a:solidFill>
              </a:rPr>
              <a:pPr/>
              <a:t>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29B2DF3-C0E3-4DE8-81DF-523B4560B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PC Operating Systems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18152B3-877F-4B2E-9808-A1F2822EF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UNIX</a:t>
            </a:r>
          </a:p>
          <a:p>
            <a:pPr lvl="1" eaLnBrk="1" hangingPunct="1"/>
            <a:r>
              <a:rPr lang="en-US" altLang="en-US"/>
              <a:t>Runs on all computer types</a:t>
            </a:r>
          </a:p>
          <a:p>
            <a:pPr lvl="1" eaLnBrk="1" hangingPunct="1"/>
            <a:r>
              <a:rPr lang="en-US" altLang="en-US"/>
              <a:t>32- or 64-bit</a:t>
            </a:r>
          </a:p>
          <a:p>
            <a:pPr lvl="1" eaLnBrk="1" hangingPunct="1"/>
            <a:r>
              <a:rPr lang="en-US" altLang="en-US"/>
              <a:t>Very stable and fast</a:t>
            </a:r>
          </a:p>
          <a:p>
            <a:pPr lvl="1" eaLnBrk="1" hangingPunct="1"/>
            <a:r>
              <a:rPr lang="en-US" altLang="en-US"/>
              <a:t>Command-line interface</a:t>
            </a:r>
          </a:p>
          <a:p>
            <a:pPr lvl="1" eaLnBrk="1" hangingPunct="1"/>
            <a:r>
              <a:rPr lang="en-US" altLang="en-US"/>
              <a:t>Can cost thousands of dollars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rton Intro template">
  <a:themeElements>
    <a:clrScheme name="Norton Intro template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Norton Intro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lnDef>
  </a:objectDefaults>
  <a:extraClrSchemeLst>
    <a:extraClrScheme>
      <a:clrScheme name="Norton Intro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ton Intro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ton Intro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ton Intro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ton Intro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ton Intro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ton Intro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ton Intro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ton Intro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ton Intro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ton Intro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ton Intro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ton Intro template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Settings\Lee Cottrell\Application Data\Microsoft\Templates\Norton Intro template.pot</Template>
  <TotalTime>147</TotalTime>
  <Words>612</Words>
  <Application>Microsoft Office PowerPoint</Application>
  <PresentationFormat>On-screen Show (4:3)</PresentationFormat>
  <Paragraphs>131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Book Antiqua</vt:lpstr>
      <vt:lpstr>Norton Intro template</vt:lpstr>
      <vt:lpstr>PowerPoint Presentation</vt:lpstr>
      <vt:lpstr>PC Operating Systems</vt:lpstr>
      <vt:lpstr>PC Operating Systems</vt:lpstr>
      <vt:lpstr>DOS Application</vt:lpstr>
      <vt:lpstr>PC Operating Systems</vt:lpstr>
      <vt:lpstr>PC Operating Systems</vt:lpstr>
      <vt:lpstr>PC Operating Systems</vt:lpstr>
      <vt:lpstr>PC Operating Systems</vt:lpstr>
      <vt:lpstr>PC Operating Systems</vt:lpstr>
      <vt:lpstr>PC Operating Systems</vt:lpstr>
      <vt:lpstr>Linux Desktop</vt:lpstr>
      <vt:lpstr>PC Operating Systems</vt:lpstr>
      <vt:lpstr>OS X Desktop</vt:lpstr>
      <vt:lpstr>NOS Features</vt:lpstr>
      <vt:lpstr>NOS Features</vt:lpstr>
      <vt:lpstr>NOS Features</vt:lpstr>
      <vt:lpstr>NOS Features</vt:lpstr>
    </vt:vector>
  </TitlesOfParts>
  <Company>Cottrell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Cottrell</dc:creator>
  <cp:lastModifiedBy>Jyoti Khalkar</cp:lastModifiedBy>
  <cp:revision>38</cp:revision>
  <dcterms:created xsi:type="dcterms:W3CDTF">2004-10-14T00:30:46Z</dcterms:created>
  <dcterms:modified xsi:type="dcterms:W3CDTF">2022-02-03T16:30:11Z</dcterms:modified>
</cp:coreProperties>
</file>