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13" r:id="rId3"/>
    <p:sldId id="309" r:id="rId4"/>
    <p:sldId id="292" r:id="rId5"/>
    <p:sldId id="314" r:id="rId6"/>
    <p:sldId id="308" r:id="rId7"/>
    <p:sldId id="318" r:id="rId8"/>
    <p:sldId id="302" r:id="rId9"/>
    <p:sldId id="316" r:id="rId10"/>
    <p:sldId id="320" r:id="rId11"/>
    <p:sldId id="306" r:id="rId12"/>
    <p:sldId id="312" r:id="rId13"/>
    <p:sldId id="317" r:id="rId14"/>
    <p:sldId id="310" r:id="rId15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3" autoAdjust="0"/>
    <p:restoredTop sz="90929"/>
  </p:normalViewPr>
  <p:slideViewPr>
    <p:cSldViewPr>
      <p:cViewPr varScale="1">
        <p:scale>
          <a:sx n="61" d="100"/>
          <a:sy n="61" d="100"/>
        </p:scale>
        <p:origin x="1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932801E4-EB83-4227-9DC6-A884CA03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899" name="Rectangle 1027">
            <a:extLst>
              <a:ext uri="{FF2B5EF4-FFF2-40B4-BE49-F238E27FC236}">
                <a16:creationId xmlns:a16="http://schemas.microsoft.com/office/drawing/2014/main" id="{961AB0E8-CDE7-420C-BC62-80392F135B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0" name="Rectangle 1028">
            <a:extLst>
              <a:ext uri="{FF2B5EF4-FFF2-40B4-BE49-F238E27FC236}">
                <a16:creationId xmlns:a16="http://schemas.microsoft.com/office/drawing/2014/main" id="{0F57C49A-B40D-41FA-9196-F9C80710BE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1" name="Rectangle 1029">
            <a:extLst>
              <a:ext uri="{FF2B5EF4-FFF2-40B4-BE49-F238E27FC236}">
                <a16:creationId xmlns:a16="http://schemas.microsoft.com/office/drawing/2014/main" id="{21567907-6C4B-46C8-89F7-F738248CBE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fld id="{2E1F48D0-ECAF-498F-A252-A31C6DF1D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427A4AB-33F8-408E-A232-4E089B8F91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FBD84FB-18E9-4586-AAB5-78F0C2F42D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CA94076-55AF-4389-931E-4C5242EC41A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3258CCAA-F1D7-4E38-B14A-148A2E9794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35AC2241-C29A-453F-8B73-E1F2E738E4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1D4610E1-8EC5-4236-9C67-DAAC3AF01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053C19-3376-414D-91D2-16DC492724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0FF5C3-94E8-4AE4-8789-9404A3CC0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7D7438-3897-492B-BA87-00499267A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3782F7-365A-4388-8694-AA7B3D412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11381-D1B8-4AD5-B90F-B0CC40A76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1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54735F-3708-4227-8C3E-0F3CAA70B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68A123-6F34-421C-A752-0D62D4EEC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B336AE-C916-4751-9BD6-5240A6AF4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5A2B-B8F0-4D71-81C6-2B404D452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80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190178-6EF1-482D-9258-417DD759B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B18EE8-B317-4791-8F2D-786B6802B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B4E6A-FEB2-41F4-9F64-9BC71E481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2836C-0086-42AE-8C1C-9DEF09985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23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CAF1A-9B08-44F1-9710-552A27DC2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92C2A8-4FC4-4D2A-B80D-42A2525C86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BBD1B8-B398-45F0-A5F7-243168721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460F8-FE7A-4D8C-9148-B3264B7CD6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5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290BC9-4F28-4EC1-A088-F3D1A539C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100C39-C991-4C2C-B674-DD42EC0B7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F870D4-644F-4AB5-8728-6967ED3BF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9A0A-04D2-45F4-BFC4-96E366A0F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4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D07FE-7A74-430F-BBE2-D76DDE95F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DF069-A257-45EC-B63E-B91E90C10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35A3B-B5B1-41F7-AAF4-9894A656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6BF5A-CE03-457C-B015-A599E6C16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82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7AB7A5-D44F-44B4-A8A9-A1E37F6D3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653764-B228-49D9-BC96-992DA5E9E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A10194-473F-4E82-8DBD-E40DB12C7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E4077-1B5F-45F2-B7D5-0452AC6CB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54B1F4-2857-4A94-A57B-8D91206A1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55BD74-EECF-4FB6-B9C8-9331A365C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696D09-18AB-42AA-B6FF-BFEF891DB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96FC0-2FAB-42A0-928D-8087F231C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1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51CEAE-1E81-40BA-ACB5-E08CFA143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32834C-61A4-49EB-A32F-D50214E18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FEBB42-A2AF-4DCC-A472-84F9B2C18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CD8F-23DC-413A-932D-B0EF7CDB9B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9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8D83E-1629-4900-96A1-767765B6A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0D495-8671-42F7-BF25-A0AA47335A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34494-1A4C-421F-8B3E-D11E18926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91096-B790-4CDA-B825-F268B7BCC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07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5905B-861B-4708-9285-F88D4E06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E55AF-0C26-4C97-8758-16F101F7FD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ECBCF-AB22-40EA-9AE4-6CFCF6F5F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67374-9B33-409F-BFB8-DDD64694F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6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632DDEC-3C18-41F5-922E-61B0A3A53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44D6F2-F8B7-4F84-BBA1-F98DC5266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C3FDD19-4D37-4906-AFBC-0B2FF60071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C5A3F0-E5A1-4EEB-B905-2FD56E6570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8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6D9C2C-5BF7-457B-914B-FD1560B7E1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9DC196B-B52F-4B19-AF38-C4F81D83F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0D129EA9-5709-424C-B5D0-1DD1E3F6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6248400"/>
            <a:ext cx="358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3622FBC8-B391-480D-A49D-7F6D3F67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229D34-AFA4-4BBF-A86F-F3BC1726CE6E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42D3F87-1D19-4402-9175-6EF536F44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257800"/>
            <a:ext cx="8458200" cy="685800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A8A009C3-336B-405F-90C2-870F7CB5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FF0000"/>
                </a:solidFill>
              </a:rPr>
              <a:t>OPERATING SYSTEMS </a:t>
            </a:r>
          </a:p>
          <a:p>
            <a:pPr algn="ctr"/>
            <a:endParaRPr lang="en-US" altLang="en-US" sz="4400">
              <a:solidFill>
                <a:srgbClr val="FF0000"/>
              </a:solidFill>
            </a:endParaRPr>
          </a:p>
          <a:p>
            <a:pPr algn="ctr"/>
            <a:r>
              <a:rPr lang="en-US" altLang="en-US" sz="4400">
                <a:solidFill>
                  <a:srgbClr val="FF0000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7F8FE893-99C8-461D-ACEC-406AE1D1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685A3F15-A69A-44DB-AD43-B887AA5D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9C7FAB-04ED-4BFF-A07C-92D163B6A027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0B51F2D-3E63-4453-80FF-E70D459A4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Caching:</a:t>
            </a:r>
            <a:endParaRPr lang="en-US" altLang="en-US" sz="1800"/>
          </a:p>
          <a:p>
            <a:pPr marL="0" indent="0">
              <a:lnSpc>
                <a:spcPct val="90000"/>
              </a:lnSpc>
            </a:pPr>
            <a:r>
              <a:rPr lang="en-US" altLang="en-US" sz="1800"/>
              <a:t>Important principle, performed at many levels in a computer (in hardware, operating system, software)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800"/>
              <a:t>Information in use copied from slower to faster storage temporarily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800"/>
              <a:t>Faster storage (cache) checked first to determine if information is there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If it is, information used directly from the cache (fast)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If not, data copied to cache and used there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1800"/>
              <a:t>Cache smaller than storage being cached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Cache management important design problem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Cache size and replacement policy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E12CFC6-118A-45D8-A9AD-1336A3043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85C9851D-8176-4B46-8211-14E63951E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Storage</a:t>
            </a:r>
          </a:p>
          <a:p>
            <a:pPr algn="ctr"/>
            <a:r>
              <a:rPr lang="en-US" altLang="en-US" sz="2800">
                <a:solidFill>
                  <a:srgbClr val="FF0000"/>
                </a:solidFill>
              </a:rPr>
              <a:t>Hierarchy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CF9DF42B-F561-4509-A221-F0EEA660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C7ADF00-8EB6-43EC-8980-58BD6E1E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E98539-6BDB-4370-AFD9-DE3E0412E4B4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9628DC1-6F3F-4BC6-8BE6-968F77D03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800600" cy="31242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600"/>
              <a:t>The goal is protecting the Operating System and others from malicious or ignorant users.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600"/>
              <a:t>The </a:t>
            </a:r>
            <a:r>
              <a:rPr lang="en-US" altLang="en-US" sz="1600" b="1"/>
              <a:t>User/Supervisor Mode</a:t>
            </a:r>
            <a:r>
              <a:rPr lang="en-US" altLang="en-US" sz="1600"/>
              <a:t> and </a:t>
            </a:r>
            <a:r>
              <a:rPr lang="en-US" altLang="en-US" sz="1600" b="1"/>
              <a:t>privileged</a:t>
            </a:r>
            <a:r>
              <a:rPr lang="en-US" altLang="en-US" sz="1600"/>
              <a:t> instructions.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600"/>
              <a:t>Concurrent threads might interfere with others. This leads to protection of resources by user/supervisor mode. These resources include:</a:t>
            </a:r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1600" b="1"/>
              <a:t>I/O</a:t>
            </a:r>
            <a:r>
              <a:rPr lang="en-US" altLang="en-US" sz="1600"/>
              <a:t> Define I/O instructions as privileged; they can be executed only in Supervisor mode. System calls get us from user to supervisor mode.    </a:t>
            </a:r>
            <a:endParaRPr lang="en-US" altLang="en-US" sz="18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5057A02C-14B9-4450-911F-66FAF0689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45A3657D-03CC-43A2-B051-3E13A1B0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Protection</a:t>
            </a:r>
          </a:p>
        </p:txBody>
      </p:sp>
      <p:pic>
        <p:nvPicPr>
          <p:cNvPr id="17415" name="Picture 8">
            <a:extLst>
              <a:ext uri="{FF2B5EF4-FFF2-40B4-BE49-F238E27FC236}">
                <a16:creationId xmlns:a16="http://schemas.microsoft.com/office/drawing/2014/main" id="{1D4C1BBF-C5C9-4FE7-9511-4E8D1D5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948" r="17307" b="575"/>
          <a:stretch>
            <a:fillRect/>
          </a:stretch>
        </p:blipFill>
        <p:spPr bwMode="auto">
          <a:xfrm>
            <a:off x="5305425" y="1295400"/>
            <a:ext cx="3838575" cy="46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9">
            <a:extLst>
              <a:ext uri="{FF2B5EF4-FFF2-40B4-BE49-F238E27FC236}">
                <a16:creationId xmlns:a16="http://schemas.microsoft.com/office/drawing/2014/main" id="{F6A5A906-125C-4092-BB5A-5E441DE2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0" y="4495800"/>
            <a:ext cx="5970588" cy="1793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2E7E076F-1EFB-4277-B677-34BAE88B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7E9CE7CD-AC4A-42D0-8C1B-BC8C205F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B55218-B149-49CE-84C1-1771115F1516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97068BF-6829-4745-9F25-82125C872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838200"/>
          </a:xfrm>
        </p:spPr>
        <p:txBody>
          <a:bodyPr/>
          <a:lstStyle/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1800" b="1"/>
              <a:t>Memory </a:t>
            </a:r>
            <a:r>
              <a:rPr lang="en-US" altLang="en-US" sz="1800"/>
              <a:t>	A user program can only access its own logical memory. For instance, it can't modify supervisor code.   Depends on an address translation scheme such as that shown here.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35DB0ED-BD12-46B8-B61F-FE390F25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A5113FD5-A3D9-4594-9D5F-B21107DB4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Protection</a:t>
            </a:r>
          </a:p>
        </p:txBody>
      </p:sp>
      <p:pic>
        <p:nvPicPr>
          <p:cNvPr id="18439" name="Picture 5">
            <a:extLst>
              <a:ext uri="{FF2B5EF4-FFF2-40B4-BE49-F238E27FC236}">
                <a16:creationId xmlns:a16="http://schemas.microsoft.com/office/drawing/2014/main" id="{5B1C7D71-2170-4E28-8419-5609ED5D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23012" r="476" b="23203"/>
          <a:stretch>
            <a:fillRect/>
          </a:stretch>
        </p:blipFill>
        <p:spPr bwMode="auto">
          <a:xfrm>
            <a:off x="3886200" y="3200400"/>
            <a:ext cx="5002213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85F6059F-2F4E-4AD5-8E3B-008F56BF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FB957E67-27B6-4028-B263-E88FD8F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F4D26-39DA-4AF9-90E0-A2B91AB00258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31A2305-EB4B-43D3-B479-BFD3D6781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1447800"/>
          </a:xfrm>
        </p:spPr>
        <p:txBody>
          <a:bodyPr/>
          <a:lstStyle/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1800" b="1"/>
              <a:t>CPU</a:t>
            </a:r>
            <a:r>
              <a:rPr lang="en-US" altLang="en-US" sz="1800"/>
              <a:t> 	A clock prevents programs from using all the CPU time.  This clock causes an interrupt that causes the operating system to gain control from a user program.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52580DD7-D8C8-4DAD-8A26-9A8350B9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C9484E63-2683-4285-B879-8658959F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Protection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A2659FA-86EA-4305-B77C-85876F1D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194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0"/>
              <a:t>For machines connected together, this protection must extend across: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en-US" sz="1800"/>
              <a:t>Shared resources,   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en-US" sz="1800"/>
              <a:t>Multiprocessor Architectures,   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en-US" sz="1800"/>
              <a:t>Clustered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0"/>
              <a:t>The practice of this is called “distributed operating systems”.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688A943B-4D9F-4DEF-A06B-9478FAEF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81204642-8395-4D45-9D6C-7DCA8B4F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5069C-0BFE-4406-A8AB-AAD432AFE97F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7014665-4AEE-4FF8-83A1-5177530FF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</a:rPr>
              <a:t>WRAPUP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36CE5C35-DCF3-4358-A27D-AA9F1A393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077200" cy="2438400"/>
          </a:xfrm>
          <a:solidFill>
            <a:srgbClr val="CCFFFF"/>
          </a:solidFill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800" b="1"/>
              <a:t>We’ve completed our first overview of an Operating System – this was the equivalent of a Satellite picture.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800" b="1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800" b="1"/>
              <a:t>The next view will be at the level of a high flying plane.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800" b="1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800" b="1"/>
              <a:t>After that, we’ll be at ground level, looking at pieces in detail.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800" b="1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800" b="1"/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EBA8EED3-3DFC-498E-8D9C-18A6B31A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848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B89ADB1C-DBAE-4DE9-B53F-125D6A8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580C4F83-FE00-4664-A22C-8776FF6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09904-F121-4A35-B8A1-A5BB456998FF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FCEF2E0-4894-4A09-BDE3-C5806512F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458200" cy="3429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WHAT IS AN OPERATING SYSTEM?</a:t>
            </a:r>
            <a:endParaRPr lang="en-US" altLang="en-US" sz="18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1800" b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1800"/>
              <a:t>An interface between users and hardware - an environment "architecture”</a:t>
            </a:r>
          </a:p>
          <a:p>
            <a:pPr>
              <a:lnSpc>
                <a:spcPct val="120000"/>
              </a:lnSpc>
            </a:pPr>
            <a:r>
              <a:rPr lang="en-US" altLang="en-US" sz="1800"/>
              <a:t>Allows convenient usage; hides the tedious stuff</a:t>
            </a:r>
          </a:p>
          <a:p>
            <a:pPr>
              <a:lnSpc>
                <a:spcPct val="120000"/>
              </a:lnSpc>
            </a:pPr>
            <a:r>
              <a:rPr lang="en-US" altLang="en-US" sz="1800"/>
              <a:t>Allows efficient usage; parallel activity, avoids wasted cycles</a:t>
            </a:r>
          </a:p>
          <a:p>
            <a:pPr>
              <a:lnSpc>
                <a:spcPct val="120000"/>
              </a:lnSpc>
            </a:pPr>
            <a:r>
              <a:rPr lang="en-US" altLang="en-US" sz="1800"/>
              <a:t>Provides information protection</a:t>
            </a:r>
          </a:p>
          <a:p>
            <a:pPr>
              <a:lnSpc>
                <a:spcPct val="120000"/>
              </a:lnSpc>
            </a:pPr>
            <a:r>
              <a:rPr lang="en-US" altLang="en-US" sz="1800"/>
              <a:t>Gives each user a slice of the resources</a:t>
            </a:r>
          </a:p>
          <a:p>
            <a:pPr>
              <a:lnSpc>
                <a:spcPct val="120000"/>
              </a:lnSpc>
            </a:pPr>
            <a:r>
              <a:rPr lang="en-US" altLang="en-US" sz="1800"/>
              <a:t>Acts as a control program.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8ADD733-D608-4F38-B21D-116FE1C0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/>
              <a:t>OPERATING SYSTEM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2D3679B8-162F-4649-8B52-0107E46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D7FD2C03-6929-4FB4-BE1A-971CA87F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3807D9-C8F5-46A5-8FA2-FC4FA2C1AE0B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93C5BC71-357E-4AA6-BB2F-D5A1BE375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4800600" cy="9906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OPERATING SYSTEM OVERVIEW</a:t>
            </a:r>
          </a:p>
        </p:txBody>
      </p:sp>
      <p:sp>
        <p:nvSpPr>
          <p:cNvPr id="6149" name="Text Box 6">
            <a:extLst>
              <a:ext uri="{FF2B5EF4-FFF2-40B4-BE49-F238E27FC236}">
                <a16:creationId xmlns:a16="http://schemas.microsoft.com/office/drawing/2014/main" id="{9E8CBD1E-A6B2-4740-9A50-C8952F42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52400"/>
            <a:ext cx="2682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The Layers Of A System</a:t>
            </a:r>
          </a:p>
        </p:txBody>
      </p:sp>
      <p:pic>
        <p:nvPicPr>
          <p:cNvPr id="6150" name="Picture 7">
            <a:extLst>
              <a:ext uri="{FF2B5EF4-FFF2-40B4-BE49-F238E27FC236}">
                <a16:creationId xmlns:a16="http://schemas.microsoft.com/office/drawing/2014/main" id="{8AAEF196-2C67-4A6C-A8E6-50A11FA3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7478" r="7574" b="5096"/>
          <a:stretch>
            <a:fillRect/>
          </a:stretch>
        </p:blipFill>
        <p:spPr bwMode="auto">
          <a:xfrm>
            <a:off x="2819400" y="1295400"/>
            <a:ext cx="6076950" cy="49752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1" name="Text Box 8">
            <a:extLst>
              <a:ext uri="{FF2B5EF4-FFF2-40B4-BE49-F238E27FC236}">
                <a16:creationId xmlns:a16="http://schemas.microsoft.com/office/drawing/2014/main" id="{7C57257A-8CEE-4C0E-885A-B6FE09FBB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Program Interface</a:t>
            </a:r>
          </a:p>
        </p:txBody>
      </p:sp>
      <p:sp>
        <p:nvSpPr>
          <p:cNvPr id="6152" name="Line 9">
            <a:extLst>
              <a:ext uri="{FF2B5EF4-FFF2-40B4-BE49-F238E27FC236}">
                <a16:creationId xmlns:a16="http://schemas.microsoft.com/office/drawing/2014/main" id="{0CB6DFF7-C2EF-4612-90D8-F523D844D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3" name="Text Box 10">
            <a:extLst>
              <a:ext uri="{FF2B5EF4-FFF2-40B4-BE49-F238E27FC236}">
                <a16:creationId xmlns:a16="http://schemas.microsoft.com/office/drawing/2014/main" id="{D0B65ECD-E4B9-4544-A3E3-ED9553C1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Humans</a:t>
            </a:r>
          </a:p>
        </p:txBody>
      </p:sp>
      <p:sp>
        <p:nvSpPr>
          <p:cNvPr id="6154" name="Line 11">
            <a:extLst>
              <a:ext uri="{FF2B5EF4-FFF2-40B4-BE49-F238E27FC236}">
                <a16:creationId xmlns:a16="http://schemas.microsoft.com/office/drawing/2014/main" id="{AE57E614-90EF-454E-9FDD-7E8B6D3CB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752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5" name="Text Box 12">
            <a:extLst>
              <a:ext uri="{FF2B5EF4-FFF2-40B4-BE49-F238E27FC236}">
                <a16:creationId xmlns:a16="http://schemas.microsoft.com/office/drawing/2014/main" id="{CA4874DD-28D8-4BF1-B771-4D4A595C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User Programs</a:t>
            </a:r>
          </a:p>
        </p:txBody>
      </p:sp>
      <p:sp>
        <p:nvSpPr>
          <p:cNvPr id="6156" name="Line 13">
            <a:extLst>
              <a:ext uri="{FF2B5EF4-FFF2-40B4-BE49-F238E27FC236}">
                <a16:creationId xmlns:a16="http://schemas.microsoft.com/office/drawing/2014/main" id="{9804FFFD-9FA0-4CAB-9DD1-AEF53F6FF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7" name="Text Box 14">
            <a:extLst>
              <a:ext uri="{FF2B5EF4-FFF2-40B4-BE49-F238E27FC236}">
                <a16:creationId xmlns:a16="http://schemas.microsoft.com/office/drawing/2014/main" id="{7CB31FD4-8D10-43F9-84DE-146BF7A5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O.S. Interface</a:t>
            </a:r>
          </a:p>
        </p:txBody>
      </p:sp>
      <p:sp>
        <p:nvSpPr>
          <p:cNvPr id="6158" name="Line 15">
            <a:extLst>
              <a:ext uri="{FF2B5EF4-FFF2-40B4-BE49-F238E27FC236}">
                <a16:creationId xmlns:a16="http://schemas.microsoft.com/office/drawing/2014/main" id="{F8C507E1-FBD2-4B05-A73E-79733E62D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191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9" name="Text Box 16">
            <a:extLst>
              <a:ext uri="{FF2B5EF4-FFF2-40B4-BE49-F238E27FC236}">
                <a16:creationId xmlns:a16="http://schemas.microsoft.com/office/drawing/2014/main" id="{366D9930-477F-4796-80AE-8C8156506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06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O.S.</a:t>
            </a:r>
          </a:p>
        </p:txBody>
      </p:sp>
      <p:sp>
        <p:nvSpPr>
          <p:cNvPr id="6160" name="Line 17">
            <a:extLst>
              <a:ext uri="{FF2B5EF4-FFF2-40B4-BE49-F238E27FC236}">
                <a16:creationId xmlns:a16="http://schemas.microsoft.com/office/drawing/2014/main" id="{8DA07170-3724-4472-A58D-042CE58E09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648200"/>
            <a:ext cx="2438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1" name="Text Box 18">
            <a:extLst>
              <a:ext uri="{FF2B5EF4-FFF2-40B4-BE49-F238E27FC236}">
                <a16:creationId xmlns:a16="http://schemas.microsoft.com/office/drawing/2014/main" id="{073C7FD2-02B5-4E7E-8BF0-EB7148DB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0"/>
            <a:ext cx="25146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Hardware Interface/ Privileged Instructions</a:t>
            </a:r>
          </a:p>
        </p:txBody>
      </p:sp>
      <p:sp>
        <p:nvSpPr>
          <p:cNvPr id="6162" name="Line 19">
            <a:extLst>
              <a:ext uri="{FF2B5EF4-FFF2-40B4-BE49-F238E27FC236}">
                <a16:creationId xmlns:a16="http://schemas.microsoft.com/office/drawing/2014/main" id="{5CB7B7A6-5311-48EE-B6F6-679234987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029200"/>
            <a:ext cx="2743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3" name="Text Box 20">
            <a:extLst>
              <a:ext uri="{FF2B5EF4-FFF2-40B4-BE49-F238E27FC236}">
                <a16:creationId xmlns:a16="http://schemas.microsoft.com/office/drawing/2014/main" id="{7BC9148F-63C0-4747-A96B-B9BFCC53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Disk/Tape/Memory</a:t>
            </a:r>
          </a:p>
        </p:txBody>
      </p:sp>
      <p:sp>
        <p:nvSpPr>
          <p:cNvPr id="6164" name="Line 21">
            <a:extLst>
              <a:ext uri="{FF2B5EF4-FFF2-40B4-BE49-F238E27FC236}">
                <a16:creationId xmlns:a16="http://schemas.microsoft.com/office/drawing/2014/main" id="{7E7B3978-25AF-4F05-8115-544160C01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638800"/>
            <a:ext cx="3048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4087B07E-1FE1-4E6C-A97A-8C677E5A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8AEB319A-D936-4524-86E5-7F93265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57809B-85D6-4AB2-A2D7-339089007135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537FDD-9642-4D84-84AC-D22A02026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3429000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1800" b="1"/>
              <a:t>A mechanism for scheduling jobs or processes. Scheduling can be as simple as running the next process, or it can use relatively complex rules to pick a running process.</a:t>
            </a:r>
          </a:p>
          <a:p>
            <a:pPr lvl="1" algn="just">
              <a:lnSpc>
                <a:spcPct val="95000"/>
              </a:lnSpc>
              <a:buFontTx/>
              <a:buNone/>
            </a:pPr>
            <a:endParaRPr lang="en-US" altLang="en-US" sz="1800" b="1"/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n-US" sz="1800" b="1"/>
              <a:t>A method for simultaneous CPU execution and IO handling.  Processing is going on even as IO is occurring in preparation for future CPU work.</a:t>
            </a:r>
          </a:p>
          <a:p>
            <a:pPr>
              <a:lnSpc>
                <a:spcPct val="95000"/>
              </a:lnSpc>
              <a:buFontTx/>
              <a:buNone/>
            </a:pPr>
            <a:endParaRPr lang="en-US" altLang="en-US" sz="1800" b="1"/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n-US" sz="1800" b="1"/>
              <a:t>Off Line Processing;  not only are IO and CPU happening concurrently, but some off-board processing is occurring with the IO.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n-US" sz="1800" b="1"/>
              <a:t> 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0BCA6C6-26CE-4716-AD75-588A40A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22727B60-87F1-4F0B-A765-14249285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1E0B76DD-8EAF-4370-AF6E-B2C39ECE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D8B8B9D1-63E8-4B7B-BB5C-98F750F7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ED75D-1382-4E86-9793-7FF11D0F9D2F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88E220E-E416-44E5-94CE-55CD3FBE8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648200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1800"/>
              <a:t>The CPU is wasted if a job waits for I/O. This leads to:</a:t>
            </a:r>
          </a:p>
          <a:p>
            <a:pPr>
              <a:lnSpc>
                <a:spcPct val="95000"/>
              </a:lnSpc>
              <a:buFontTx/>
              <a:buNone/>
            </a:pPr>
            <a:endParaRPr lang="en-US" altLang="en-US" sz="1800"/>
          </a:p>
          <a:p>
            <a:pPr lvl="1" algn="just">
              <a:lnSpc>
                <a:spcPct val="95000"/>
              </a:lnSpc>
            </a:pPr>
            <a:r>
              <a:rPr lang="en-US" altLang="en-US" sz="1800" b="1"/>
              <a:t>Multiprogramming </a:t>
            </a:r>
            <a:r>
              <a:rPr lang="en-US" altLang="en-US" sz="1800"/>
              <a:t>( dynamic switching ). While one job waits for a resource, the CPU can find another job to run.  It means that several jobs are ready to run and only need the CPU in order to continue.</a:t>
            </a:r>
          </a:p>
          <a:p>
            <a:pPr lvl="1" algn="just">
              <a:lnSpc>
                <a:spcPct val="95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n-US" sz="1800"/>
              <a:t>CPU scheduling is the subject of Chapter 6.</a:t>
            </a:r>
          </a:p>
          <a:p>
            <a:pPr>
              <a:lnSpc>
                <a:spcPct val="95000"/>
              </a:lnSpc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All of this leads to:</a:t>
            </a:r>
          </a:p>
          <a:p>
            <a:pPr lvl="1" algn="just"/>
            <a:r>
              <a:rPr lang="en-US" altLang="en-US" sz="1800" b="1"/>
              <a:t>	memory management</a:t>
            </a:r>
          </a:p>
          <a:p>
            <a:pPr lvl="1" algn="just"/>
            <a:r>
              <a:rPr lang="en-US" altLang="en-US" sz="1800" b="1"/>
              <a:t> 	resource scheduling</a:t>
            </a:r>
          </a:p>
          <a:p>
            <a:pPr lvl="1" algn="just"/>
            <a:r>
              <a:rPr lang="en-US" altLang="en-US" sz="1800" b="1"/>
              <a:t> 	deadlock protection</a:t>
            </a:r>
          </a:p>
          <a:p>
            <a:pPr lvl="1" algn="just"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which are the subject of the rest of this course.</a:t>
            </a:r>
          </a:p>
          <a:p>
            <a:pPr>
              <a:lnSpc>
                <a:spcPct val="95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4E2C551-E44C-4745-A17C-B8EA9EFA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7DE53307-D5F9-4E49-9107-FB9EC98F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04AE13F5-6CCF-400C-9DAF-FB69507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DBCD3D68-3511-4544-B0DF-30CEA6B9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3AC7FD-3069-4803-AAF8-3CCDDD3026DB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C90E497-1683-4A66-8DB0-5CB586BED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Other Characteristics include:</a:t>
            </a:r>
          </a:p>
          <a:p>
            <a:pPr>
              <a:lnSpc>
                <a:spcPct val="90000"/>
              </a:lnSpc>
            </a:pPr>
            <a:r>
              <a:rPr lang="en-US" altLang="en-US" sz="1600" b="1"/>
              <a:t>Time Sharing</a:t>
            </a:r>
            <a:r>
              <a:rPr lang="en-US" altLang="en-US" sz="1600"/>
              <a:t> - multiprogramming environment that's also interactive.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 b="1"/>
              <a:t>Multiprocessing  </a:t>
            </a:r>
            <a:r>
              <a:rPr lang="en-US" altLang="en-US" sz="1600"/>
              <a:t> - Tightly coupled systems that communicate via shared memory.  Used for scientific applications. Used for speed improvement by putting together a number of off-the-shelf processors.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 b="1"/>
              <a:t>Distributed Systems</a:t>
            </a:r>
            <a:r>
              <a:rPr lang="en-US" altLang="en-US" sz="1600"/>
              <a:t> - Loosely coupled systems that communicate via message passing.  Advantages include resource sharing, speed up, reliability, communication.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 b="1"/>
              <a:t>Real Time Systems</a:t>
            </a:r>
            <a:r>
              <a:rPr lang="en-US" altLang="en-US" sz="1600"/>
              <a:t> - Rapid response time is main characteristic.  Used in control of applications where rapid response to a stimulus is essential.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538DA968-2DEC-4D26-893F-E0A5A2A5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9222" name="Text Box 8">
            <a:extLst>
              <a:ext uri="{FF2B5EF4-FFF2-40B4-BE49-F238E27FC236}">
                <a16:creationId xmlns:a16="http://schemas.microsoft.com/office/drawing/2014/main" id="{51A134F8-DDFC-4336-97E2-D0BFE002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Characteristics</a:t>
            </a:r>
          </a:p>
        </p:txBody>
      </p:sp>
      <p:pic>
        <p:nvPicPr>
          <p:cNvPr id="9223" name="Picture 10">
            <a:extLst>
              <a:ext uri="{FF2B5EF4-FFF2-40B4-BE49-F238E27FC236}">
                <a16:creationId xmlns:a16="http://schemas.microsoft.com/office/drawing/2014/main" id="{4D206F2E-DB6B-457C-94F2-C4F13E89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34227" r="494" b="34227"/>
          <a:stretch>
            <a:fillRect/>
          </a:stretch>
        </p:blipFill>
        <p:spPr bwMode="auto">
          <a:xfrm>
            <a:off x="3200400" y="2743200"/>
            <a:ext cx="5729288" cy="9636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11">
            <a:extLst>
              <a:ext uri="{FF2B5EF4-FFF2-40B4-BE49-F238E27FC236}">
                <a16:creationId xmlns:a16="http://schemas.microsoft.com/office/drawing/2014/main" id="{4FE6F4D2-0BBF-4028-8218-82125B3B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32166" r="3943" b="31702"/>
          <a:stretch>
            <a:fillRect/>
          </a:stretch>
        </p:blipFill>
        <p:spPr bwMode="auto">
          <a:xfrm>
            <a:off x="3200400" y="4572000"/>
            <a:ext cx="5715000" cy="9540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5ADD54F6-94B0-4270-9E38-3F59599C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6219A2DF-ACD1-47A8-8609-7E236D6D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CB6F3-7E38-45ED-935E-6AB52BBD405E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23E6042-2408-4D60-A1C8-68D98950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196A446-973B-4EF4-8B79-618585DC2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Characteristics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BBD18597-6308-4467-B7C9-32AEFFBB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423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Interrupts:</a:t>
            </a:r>
            <a:endParaRPr lang="en-US" altLang="en-US" sz="1600" b="0"/>
          </a:p>
          <a:p>
            <a:r>
              <a:rPr lang="en-US" altLang="en-US" sz="1600" b="0"/>
              <a:t>Interrupt transfers control to the interrupt service routine generally, through the </a:t>
            </a:r>
            <a:r>
              <a:rPr lang="en-US" altLang="en-US" sz="1600" b="0" i="1"/>
              <a:t>interrupt vector</a:t>
            </a:r>
            <a:r>
              <a:rPr lang="en-US" altLang="en-US" sz="1600" b="0"/>
              <a:t>, which contains the addresses of all the service routines.</a:t>
            </a:r>
          </a:p>
          <a:p>
            <a:r>
              <a:rPr lang="en-US" altLang="en-US" sz="1600" b="0"/>
              <a:t>Interrupt architecture must save the address of the interrupted instruction.</a:t>
            </a:r>
          </a:p>
          <a:p>
            <a:r>
              <a:rPr lang="en-US" altLang="en-US" sz="1600" b="0"/>
              <a:t>Incoming interrupts are </a:t>
            </a:r>
            <a:r>
              <a:rPr lang="en-US" altLang="en-US" sz="1600" b="0" i="1"/>
              <a:t>disabled</a:t>
            </a:r>
            <a:r>
              <a:rPr lang="en-US" altLang="en-US" sz="1600" b="0"/>
              <a:t> while another interrupt is being processed to prevent a </a:t>
            </a:r>
            <a:r>
              <a:rPr lang="en-US" altLang="en-US" sz="1600" b="0" i="1"/>
              <a:t>lost interrupt</a:t>
            </a:r>
            <a:r>
              <a:rPr lang="en-US" altLang="en-US" sz="1600" b="0"/>
              <a:t>.</a:t>
            </a:r>
          </a:p>
          <a:p>
            <a:r>
              <a:rPr lang="en-US" altLang="en-US" sz="1600" b="0"/>
              <a:t>A </a:t>
            </a:r>
            <a:r>
              <a:rPr lang="en-US" altLang="en-US" sz="1600" b="0" i="1"/>
              <a:t>trap</a:t>
            </a:r>
            <a:r>
              <a:rPr lang="en-US" altLang="en-US" sz="1600" b="0"/>
              <a:t> is a software-generated interrupt caused either by an error or a user request.</a:t>
            </a:r>
          </a:p>
          <a:p>
            <a:r>
              <a:rPr lang="en-US" altLang="en-US" sz="1600" b="0"/>
              <a:t>An operating system is </a:t>
            </a:r>
            <a:r>
              <a:rPr lang="en-US" altLang="en-US" sz="1600" b="0" i="1"/>
              <a:t>interrupt</a:t>
            </a:r>
            <a:r>
              <a:rPr lang="en-US" altLang="en-US" sz="1600" b="0"/>
              <a:t> driven.</a:t>
            </a:r>
          </a:p>
        </p:txBody>
      </p:sp>
      <p:pic>
        <p:nvPicPr>
          <p:cNvPr id="10247" name="Picture 8">
            <a:extLst>
              <a:ext uri="{FF2B5EF4-FFF2-40B4-BE49-F238E27FC236}">
                <a16:creationId xmlns:a16="http://schemas.microsoft.com/office/drawing/2014/main" id="{5070128D-14A7-4632-A9B4-FF3E624D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2133600" y="3657600"/>
            <a:ext cx="6565900" cy="259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48AA1C3C-AD63-446A-8701-5814201C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814AC330-0D49-48EF-8D84-1BE600D8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0B9C0F-1F8D-4828-A06A-921751DD3AEF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AD9056CF-D7AA-4ACF-A36D-B7686DCB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1269" name="Text Box 8">
            <a:extLst>
              <a:ext uri="{FF2B5EF4-FFF2-40B4-BE49-F238E27FC236}">
                <a16:creationId xmlns:a16="http://schemas.microsoft.com/office/drawing/2014/main" id="{D2AB3C5D-4329-407D-9391-AC52F4B3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Hardware</a:t>
            </a:r>
          </a:p>
          <a:p>
            <a:pPr algn="ctr"/>
            <a:r>
              <a:rPr lang="en-US" altLang="en-US" sz="2800">
                <a:solidFill>
                  <a:srgbClr val="FF0000"/>
                </a:solidFill>
              </a:rPr>
              <a:t>Support</a:t>
            </a:r>
          </a:p>
        </p:txBody>
      </p:sp>
      <p:pic>
        <p:nvPicPr>
          <p:cNvPr id="11270" name="Picture 9">
            <a:extLst>
              <a:ext uri="{FF2B5EF4-FFF2-40B4-BE49-F238E27FC236}">
                <a16:creationId xmlns:a16="http://schemas.microsoft.com/office/drawing/2014/main" id="{9EA4D963-8D43-47E1-84D2-D2525B23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6097588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0">
            <a:extLst>
              <a:ext uri="{FF2B5EF4-FFF2-40B4-BE49-F238E27FC236}">
                <a16:creationId xmlns:a16="http://schemas.microsoft.com/office/drawing/2014/main" id="{50951E17-FD94-48C6-A556-9E3F16CF7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149475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2"/>
                </a:solidFill>
              </a:rPr>
              <a:t>These are the devices that make up a typical system.</a:t>
            </a:r>
          </a:p>
        </p:txBody>
      </p:sp>
      <p:sp>
        <p:nvSpPr>
          <p:cNvPr id="11272" name="Text Box 11">
            <a:extLst>
              <a:ext uri="{FF2B5EF4-FFF2-40B4-BE49-F238E27FC236}">
                <a16:creationId xmlns:a16="http://schemas.microsoft.com/office/drawing/2014/main" id="{949E5DEC-F455-4FB5-8B2B-C9610D8EE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2149475" cy="1568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2"/>
                </a:solidFill>
              </a:rPr>
              <a:t>Any of these devices can cause an electrical interrupt that grabs the attention of the CPU.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ECF8E6E5-1A82-4BE9-B79C-FFD6F779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1: Operating Systems Overview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92F61E31-DF56-4264-BF60-16C8574C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BA12-88C5-40CE-9C2F-87A0DE28DBAC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13E6057-9890-48C1-A9F2-FE4E9C61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OPERATING SYSTEM OVERVIEW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8B6F4DB1-A6C9-4C80-B1AA-B1CDB5A6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24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</a:rPr>
              <a:t>Hardware</a:t>
            </a:r>
          </a:p>
          <a:p>
            <a:pPr algn="ctr"/>
            <a:r>
              <a:rPr lang="en-US" altLang="en-US" sz="2800">
                <a:solidFill>
                  <a:srgbClr val="FF0000"/>
                </a:solidFill>
              </a:rPr>
              <a:t>Support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56B1BBA6-BCC3-40B3-8CEA-D2E97F07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1761" r="642" b="21663"/>
          <a:stretch>
            <a:fillRect/>
          </a:stretch>
        </p:blipFill>
        <p:spPr bwMode="auto">
          <a:xfrm>
            <a:off x="1828800" y="1219200"/>
            <a:ext cx="7096125" cy="22860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Text Box 7">
            <a:extLst>
              <a:ext uri="{FF2B5EF4-FFF2-40B4-BE49-F238E27FC236}">
                <a16:creationId xmlns:a16="http://schemas.microsoft.com/office/drawing/2014/main" id="{FAFF3613-7C20-43CF-B60D-B402BA1D4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311275" cy="1568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2"/>
                </a:solidFill>
              </a:rPr>
              <a:t>Sequence of events for processing an IO request.</a:t>
            </a: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8B0B8C89-7846-4F84-A84B-EC4F2236D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828800" y="3657600"/>
            <a:ext cx="7137400" cy="26003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7" name="Text Box 9">
            <a:extLst>
              <a:ext uri="{FF2B5EF4-FFF2-40B4-BE49-F238E27FC236}">
                <a16:creationId xmlns:a16="http://schemas.microsoft.com/office/drawing/2014/main" id="{B82E24E3-491C-4C8A-9049-7180DEFD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1524000" cy="1165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accent2"/>
                </a:solidFill>
              </a:rPr>
              <a:t>Comparing Synchronous and Asynchronous IO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913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Times New Roman</vt:lpstr>
      <vt:lpstr>Default Design</vt:lpstr>
      <vt:lpstr>PowerPoint Presentation</vt:lpstr>
      <vt:lpstr>PowerPoint Presentation</vt:lpstr>
      <vt:lpstr>OPERATING 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WRAPUP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</dc:title>
  <dc:creator>jb</dc:creator>
  <cp:lastModifiedBy>Jyoti Khalkar</cp:lastModifiedBy>
  <cp:revision>38</cp:revision>
  <cp:lastPrinted>2000-11-22T18:19:47Z</cp:lastPrinted>
  <dcterms:created xsi:type="dcterms:W3CDTF">2000-11-22T17:30:46Z</dcterms:created>
  <dcterms:modified xsi:type="dcterms:W3CDTF">2022-02-03T16:31:37Z</dcterms:modified>
</cp:coreProperties>
</file>