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C42DB8-8185-4167-8253-530FD1DDD78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ED27050-446B-41CC-92A1-ED0F873CAA05}">
      <dgm:prSet phldrT="[Text]"/>
      <dgm:spPr/>
      <dgm:t>
        <a:bodyPr/>
        <a:lstStyle/>
        <a:p>
          <a:pPr algn="ctr"/>
          <a:r>
            <a:rPr lang="en-US" dirty="0"/>
            <a:t>Suppliers</a:t>
          </a:r>
        </a:p>
      </dgm:t>
    </dgm:pt>
    <dgm:pt modelId="{D29BA69A-14D2-44A0-95F0-609573B37604}" type="parTrans" cxnId="{44C57A62-22D3-4E37-9E87-17D534167A5C}">
      <dgm:prSet/>
      <dgm:spPr/>
      <dgm:t>
        <a:bodyPr/>
        <a:lstStyle/>
        <a:p>
          <a:pPr algn="ctr"/>
          <a:endParaRPr lang="en-US"/>
        </a:p>
      </dgm:t>
    </dgm:pt>
    <dgm:pt modelId="{AA83E269-3BF1-4F3B-9F5D-8958140ADCD3}" type="sibTrans" cxnId="{44C57A62-22D3-4E37-9E87-17D534167A5C}">
      <dgm:prSet/>
      <dgm:spPr/>
      <dgm:t>
        <a:bodyPr/>
        <a:lstStyle/>
        <a:p>
          <a:pPr algn="ctr"/>
          <a:endParaRPr lang="en-US"/>
        </a:p>
      </dgm:t>
    </dgm:pt>
    <dgm:pt modelId="{FFE52117-71C3-420C-AB78-B46AE77AB750}">
      <dgm:prSet phldrT="[Text]"/>
      <dgm:spPr/>
      <dgm:t>
        <a:bodyPr/>
        <a:lstStyle/>
        <a:p>
          <a:pPr algn="ctr"/>
          <a:r>
            <a:rPr lang="en-US" dirty="0"/>
            <a:t>Manufacturing Facilities</a:t>
          </a:r>
        </a:p>
      </dgm:t>
    </dgm:pt>
    <dgm:pt modelId="{050DCF88-BBA9-4AF1-BC8A-A4B1F9D2BD47}" type="parTrans" cxnId="{E733C904-C7E7-4F57-BA32-066FCBD1342F}">
      <dgm:prSet/>
      <dgm:spPr/>
      <dgm:t>
        <a:bodyPr/>
        <a:lstStyle/>
        <a:p>
          <a:pPr algn="ctr"/>
          <a:endParaRPr lang="en-US"/>
        </a:p>
      </dgm:t>
    </dgm:pt>
    <dgm:pt modelId="{2703D3AF-CDB5-456E-84A8-20EF863171EF}" type="sibTrans" cxnId="{E733C904-C7E7-4F57-BA32-066FCBD1342F}">
      <dgm:prSet/>
      <dgm:spPr/>
      <dgm:t>
        <a:bodyPr/>
        <a:lstStyle/>
        <a:p>
          <a:pPr algn="ctr"/>
          <a:endParaRPr lang="en-US"/>
        </a:p>
      </dgm:t>
    </dgm:pt>
    <dgm:pt modelId="{4978D2E8-B1C6-4E8F-BE44-AAE31368B2B5}">
      <dgm:prSet phldrT="[Text]"/>
      <dgm:spPr/>
      <dgm:t>
        <a:bodyPr/>
        <a:lstStyle/>
        <a:p>
          <a:pPr algn="ctr"/>
          <a:r>
            <a:rPr lang="en-US" dirty="0"/>
            <a:t>Distributors</a:t>
          </a:r>
        </a:p>
      </dgm:t>
    </dgm:pt>
    <dgm:pt modelId="{4E78AAAF-9170-4854-A60F-E5FD59D4918A}" type="parTrans" cxnId="{E97DCC29-2494-42C8-8385-C4CC551A299A}">
      <dgm:prSet/>
      <dgm:spPr/>
      <dgm:t>
        <a:bodyPr/>
        <a:lstStyle/>
        <a:p>
          <a:pPr algn="ctr"/>
          <a:endParaRPr lang="en-US"/>
        </a:p>
      </dgm:t>
    </dgm:pt>
    <dgm:pt modelId="{7BE40B7A-7ABB-4B05-88C6-B2EB2BEC1E4B}" type="sibTrans" cxnId="{E97DCC29-2494-42C8-8385-C4CC551A299A}">
      <dgm:prSet/>
      <dgm:spPr/>
      <dgm:t>
        <a:bodyPr/>
        <a:lstStyle/>
        <a:p>
          <a:pPr algn="ctr"/>
          <a:endParaRPr lang="en-US"/>
        </a:p>
      </dgm:t>
    </dgm:pt>
    <dgm:pt modelId="{54E7B86D-6B4B-4BBD-A250-66C924FAEEEC}" type="pres">
      <dgm:prSet presAssocID="{03C42DB8-8185-4167-8253-530FD1DDD780}" presName="Name0" presStyleCnt="0">
        <dgm:presLayoutVars>
          <dgm:dir/>
          <dgm:resizeHandles val="exact"/>
        </dgm:presLayoutVars>
      </dgm:prSet>
      <dgm:spPr/>
    </dgm:pt>
    <dgm:pt modelId="{CCC825B6-071D-4847-9C31-8093F6FC516E}" type="pres">
      <dgm:prSet presAssocID="{4ED27050-446B-41CC-92A1-ED0F873CAA05}" presName="node" presStyleLbl="node1" presStyleIdx="0" presStyleCnt="3">
        <dgm:presLayoutVars>
          <dgm:bulletEnabled val="1"/>
        </dgm:presLayoutVars>
      </dgm:prSet>
      <dgm:spPr/>
    </dgm:pt>
    <dgm:pt modelId="{E01D8084-A480-408D-923B-80B97695E9E1}" type="pres">
      <dgm:prSet presAssocID="{AA83E269-3BF1-4F3B-9F5D-8958140ADCD3}" presName="sibTrans" presStyleLbl="sibTrans2D1" presStyleIdx="0" presStyleCnt="2"/>
      <dgm:spPr/>
    </dgm:pt>
    <dgm:pt modelId="{65E7A8D7-B505-4523-A6F1-1B05D32536C0}" type="pres">
      <dgm:prSet presAssocID="{AA83E269-3BF1-4F3B-9F5D-8958140ADCD3}" presName="connectorText" presStyleLbl="sibTrans2D1" presStyleIdx="0" presStyleCnt="2"/>
      <dgm:spPr/>
    </dgm:pt>
    <dgm:pt modelId="{16FBCDA5-0A5F-4375-B663-12717CA450E0}" type="pres">
      <dgm:prSet presAssocID="{FFE52117-71C3-420C-AB78-B46AE77AB750}" presName="node" presStyleLbl="node1" presStyleIdx="1" presStyleCnt="3">
        <dgm:presLayoutVars>
          <dgm:bulletEnabled val="1"/>
        </dgm:presLayoutVars>
      </dgm:prSet>
      <dgm:spPr/>
    </dgm:pt>
    <dgm:pt modelId="{1D3210FE-1846-46C0-8728-EBAC4DB9E681}" type="pres">
      <dgm:prSet presAssocID="{2703D3AF-CDB5-456E-84A8-20EF863171EF}" presName="sibTrans" presStyleLbl="sibTrans2D1" presStyleIdx="1" presStyleCnt="2"/>
      <dgm:spPr/>
    </dgm:pt>
    <dgm:pt modelId="{93C72781-304F-4F7A-BC0B-01C5935370DA}" type="pres">
      <dgm:prSet presAssocID="{2703D3AF-CDB5-456E-84A8-20EF863171EF}" presName="connectorText" presStyleLbl="sibTrans2D1" presStyleIdx="1" presStyleCnt="2"/>
      <dgm:spPr/>
    </dgm:pt>
    <dgm:pt modelId="{F1728FC1-9FD3-4BC8-BDC4-B92EE0BBEF75}" type="pres">
      <dgm:prSet presAssocID="{4978D2E8-B1C6-4E8F-BE44-AAE31368B2B5}" presName="node" presStyleLbl="node1" presStyleIdx="2" presStyleCnt="3">
        <dgm:presLayoutVars>
          <dgm:bulletEnabled val="1"/>
        </dgm:presLayoutVars>
      </dgm:prSet>
      <dgm:spPr/>
    </dgm:pt>
  </dgm:ptLst>
  <dgm:cxnLst>
    <dgm:cxn modelId="{E733C904-C7E7-4F57-BA32-066FCBD1342F}" srcId="{03C42DB8-8185-4167-8253-530FD1DDD780}" destId="{FFE52117-71C3-420C-AB78-B46AE77AB750}" srcOrd="1" destOrd="0" parTransId="{050DCF88-BBA9-4AF1-BC8A-A4B1F9D2BD47}" sibTransId="{2703D3AF-CDB5-456E-84A8-20EF863171EF}"/>
    <dgm:cxn modelId="{210D4A10-E3EC-4464-A789-0312698F0497}" type="presOf" srcId="{AA83E269-3BF1-4F3B-9F5D-8958140ADCD3}" destId="{65E7A8D7-B505-4523-A6F1-1B05D32536C0}" srcOrd="1" destOrd="0" presId="urn:microsoft.com/office/officeart/2005/8/layout/process1"/>
    <dgm:cxn modelId="{46E05521-0470-45E5-A60D-0571427D4F5A}" type="presOf" srcId="{4ED27050-446B-41CC-92A1-ED0F873CAA05}" destId="{CCC825B6-071D-4847-9C31-8093F6FC516E}" srcOrd="0" destOrd="0" presId="urn:microsoft.com/office/officeart/2005/8/layout/process1"/>
    <dgm:cxn modelId="{E97DCC29-2494-42C8-8385-C4CC551A299A}" srcId="{03C42DB8-8185-4167-8253-530FD1DDD780}" destId="{4978D2E8-B1C6-4E8F-BE44-AAE31368B2B5}" srcOrd="2" destOrd="0" parTransId="{4E78AAAF-9170-4854-A60F-E5FD59D4918A}" sibTransId="{7BE40B7A-7ABB-4B05-88C6-B2EB2BEC1E4B}"/>
    <dgm:cxn modelId="{44C57A62-22D3-4E37-9E87-17D534167A5C}" srcId="{03C42DB8-8185-4167-8253-530FD1DDD780}" destId="{4ED27050-446B-41CC-92A1-ED0F873CAA05}" srcOrd="0" destOrd="0" parTransId="{D29BA69A-14D2-44A0-95F0-609573B37604}" sibTransId="{AA83E269-3BF1-4F3B-9F5D-8958140ADCD3}"/>
    <dgm:cxn modelId="{ECBBBF4B-AFC1-41E4-8B44-EBECEE8FF573}" type="presOf" srcId="{AA83E269-3BF1-4F3B-9F5D-8958140ADCD3}" destId="{E01D8084-A480-408D-923B-80B97695E9E1}" srcOrd="0" destOrd="0" presId="urn:microsoft.com/office/officeart/2005/8/layout/process1"/>
    <dgm:cxn modelId="{C20C3170-4B72-4191-BED8-76DF897B058C}" type="presOf" srcId="{4978D2E8-B1C6-4E8F-BE44-AAE31368B2B5}" destId="{F1728FC1-9FD3-4BC8-BDC4-B92EE0BBEF75}" srcOrd="0" destOrd="0" presId="urn:microsoft.com/office/officeart/2005/8/layout/process1"/>
    <dgm:cxn modelId="{C326F677-446A-42C9-B970-A2861E828704}" type="presOf" srcId="{03C42DB8-8185-4167-8253-530FD1DDD780}" destId="{54E7B86D-6B4B-4BBD-A250-66C924FAEEEC}" srcOrd="0" destOrd="0" presId="urn:microsoft.com/office/officeart/2005/8/layout/process1"/>
    <dgm:cxn modelId="{26612380-D0A3-415C-92A1-E580629F1CB2}" type="presOf" srcId="{2703D3AF-CDB5-456E-84A8-20EF863171EF}" destId="{93C72781-304F-4F7A-BC0B-01C5935370DA}" srcOrd="1" destOrd="0" presId="urn:microsoft.com/office/officeart/2005/8/layout/process1"/>
    <dgm:cxn modelId="{719A6DD6-DDEF-4B70-A31B-B34026570BE4}" type="presOf" srcId="{FFE52117-71C3-420C-AB78-B46AE77AB750}" destId="{16FBCDA5-0A5F-4375-B663-12717CA450E0}" srcOrd="0" destOrd="0" presId="urn:microsoft.com/office/officeart/2005/8/layout/process1"/>
    <dgm:cxn modelId="{172403F5-9D02-4A63-B082-C4976AB7D265}" type="presOf" srcId="{2703D3AF-CDB5-456E-84A8-20EF863171EF}" destId="{1D3210FE-1846-46C0-8728-EBAC4DB9E681}" srcOrd="0" destOrd="0" presId="urn:microsoft.com/office/officeart/2005/8/layout/process1"/>
    <dgm:cxn modelId="{291B8BA6-BA2F-48EB-A3BC-2190A3F328DE}" type="presParOf" srcId="{54E7B86D-6B4B-4BBD-A250-66C924FAEEEC}" destId="{CCC825B6-071D-4847-9C31-8093F6FC516E}" srcOrd="0" destOrd="0" presId="urn:microsoft.com/office/officeart/2005/8/layout/process1"/>
    <dgm:cxn modelId="{B9524F50-7626-4198-9538-0E770E890D26}" type="presParOf" srcId="{54E7B86D-6B4B-4BBD-A250-66C924FAEEEC}" destId="{E01D8084-A480-408D-923B-80B97695E9E1}" srcOrd="1" destOrd="0" presId="urn:microsoft.com/office/officeart/2005/8/layout/process1"/>
    <dgm:cxn modelId="{C195B2EE-BC79-4429-B40F-8FA2EB3F8099}" type="presParOf" srcId="{E01D8084-A480-408D-923B-80B97695E9E1}" destId="{65E7A8D7-B505-4523-A6F1-1B05D32536C0}" srcOrd="0" destOrd="0" presId="urn:microsoft.com/office/officeart/2005/8/layout/process1"/>
    <dgm:cxn modelId="{44573C03-413C-4E47-9543-33BE833F96DC}" type="presParOf" srcId="{54E7B86D-6B4B-4BBD-A250-66C924FAEEEC}" destId="{16FBCDA5-0A5F-4375-B663-12717CA450E0}" srcOrd="2" destOrd="0" presId="urn:microsoft.com/office/officeart/2005/8/layout/process1"/>
    <dgm:cxn modelId="{6B84EBDB-397C-4A5B-943B-857C6A48E4DD}" type="presParOf" srcId="{54E7B86D-6B4B-4BBD-A250-66C924FAEEEC}" destId="{1D3210FE-1846-46C0-8728-EBAC4DB9E681}" srcOrd="3" destOrd="0" presId="urn:microsoft.com/office/officeart/2005/8/layout/process1"/>
    <dgm:cxn modelId="{7F7499E3-B2C4-4728-A2A6-E6B4C6B12706}" type="presParOf" srcId="{1D3210FE-1846-46C0-8728-EBAC4DB9E681}" destId="{93C72781-304F-4F7A-BC0B-01C5935370DA}" srcOrd="0" destOrd="0" presId="urn:microsoft.com/office/officeart/2005/8/layout/process1"/>
    <dgm:cxn modelId="{7094B573-C762-4880-B6B3-3FA4AEB90680}" type="presParOf" srcId="{54E7B86D-6B4B-4BBD-A250-66C924FAEEEC}" destId="{F1728FC1-9FD3-4BC8-BDC4-B92EE0BBEF7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C825B6-071D-4847-9C31-8093F6FC516E}">
      <dsp:nvSpPr>
        <dsp:cNvPr id="0" name=""/>
        <dsp:cNvSpPr/>
      </dsp:nvSpPr>
      <dsp:spPr>
        <a:xfrm>
          <a:off x="5357" y="686639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Suppliers</a:t>
          </a:r>
        </a:p>
      </dsp:txBody>
      <dsp:txXfrm>
        <a:off x="33499" y="714781"/>
        <a:ext cx="1545106" cy="904550"/>
      </dsp:txXfrm>
    </dsp:sp>
    <dsp:sp modelId="{E01D8084-A480-408D-923B-80B97695E9E1}">
      <dsp:nvSpPr>
        <dsp:cNvPr id="0" name=""/>
        <dsp:cNvSpPr/>
      </dsp:nvSpPr>
      <dsp:spPr>
        <a:xfrm>
          <a:off x="1766887" y="968484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766887" y="1047913"/>
        <a:ext cx="237646" cy="238286"/>
      </dsp:txXfrm>
    </dsp:sp>
    <dsp:sp modelId="{16FBCDA5-0A5F-4375-B663-12717CA450E0}">
      <dsp:nvSpPr>
        <dsp:cNvPr id="0" name=""/>
        <dsp:cNvSpPr/>
      </dsp:nvSpPr>
      <dsp:spPr>
        <a:xfrm>
          <a:off x="2247304" y="686639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Manufacturing Facilities</a:t>
          </a:r>
        </a:p>
      </dsp:txBody>
      <dsp:txXfrm>
        <a:off x="2275446" y="714781"/>
        <a:ext cx="1545106" cy="904550"/>
      </dsp:txXfrm>
    </dsp:sp>
    <dsp:sp modelId="{1D3210FE-1846-46C0-8728-EBAC4DB9E681}">
      <dsp:nvSpPr>
        <dsp:cNvPr id="0" name=""/>
        <dsp:cNvSpPr/>
      </dsp:nvSpPr>
      <dsp:spPr>
        <a:xfrm>
          <a:off x="4008834" y="968484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008834" y="1047913"/>
        <a:ext cx="237646" cy="238286"/>
      </dsp:txXfrm>
    </dsp:sp>
    <dsp:sp modelId="{F1728FC1-9FD3-4BC8-BDC4-B92EE0BBEF75}">
      <dsp:nvSpPr>
        <dsp:cNvPr id="0" name=""/>
        <dsp:cNvSpPr/>
      </dsp:nvSpPr>
      <dsp:spPr>
        <a:xfrm>
          <a:off x="4489251" y="686639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Distributors</a:t>
          </a:r>
        </a:p>
      </dsp:txBody>
      <dsp:txXfrm>
        <a:off x="4517393" y="714781"/>
        <a:ext cx="1545106" cy="904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310 Slides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138" y="142732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5353" y="1824889"/>
            <a:ext cx="6400800" cy="7333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577C-36B9-A749-96AC-1A7E3C40902D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3A3C7-8D46-DB42-89CB-992E9276F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71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310 Slides-0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4450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2571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117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577C-36B9-A749-96AC-1A7E3C40902D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3A3C7-8D46-DB42-89CB-992E9276F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05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310 Slides-0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577C-36B9-A749-96AC-1A7E3C40902D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3A3C7-8D46-DB42-89CB-992E9276F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310 Slides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577C-36B9-A749-96AC-1A7E3C40902D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3A3C7-8D46-DB42-89CB-992E9276F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5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310 Slides-0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2683"/>
            <a:ext cx="7772400" cy="764118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05957"/>
            <a:ext cx="7772400" cy="61740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577C-36B9-A749-96AC-1A7E3C40902D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3A3C7-8D46-DB42-89CB-992E9276F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1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310 Slides-0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577C-36B9-A749-96AC-1A7E3C40902D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3A3C7-8D46-DB42-89CB-992E9276F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62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310 Slides-0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577C-36B9-A749-96AC-1A7E3C40902D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3A3C7-8D46-DB42-89CB-992E9276F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56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310 Slides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577C-36B9-A749-96AC-1A7E3C40902D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3A3C7-8D46-DB42-89CB-992E9276F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95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310 Slides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577C-36B9-A749-96AC-1A7E3C40902D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3A3C7-8D46-DB42-89CB-992E9276F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85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310 Slides-0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577C-36B9-A749-96AC-1A7E3C40902D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3A3C7-8D46-DB42-89CB-992E9276F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5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C577C-36B9-A749-96AC-1A7E3C40902D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3A3C7-8D46-DB42-89CB-992E9276F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64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hAJm6RYTIro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MjcO2ExtHso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977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Software is the set of instructions that tells the hardware what to do</a:t>
            </a:r>
          </a:p>
          <a:p>
            <a:pPr marL="0" indent="0">
              <a:buNone/>
            </a:pPr>
            <a:r>
              <a:rPr lang="en-US" dirty="0"/>
              <a:t>Two main types of software: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Operating Systems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Application Software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Productivity software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Utility software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Programming software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Applications for the Enterprise (ERP)</a:t>
            </a:r>
          </a:p>
        </p:txBody>
      </p:sp>
    </p:spTree>
    <p:extLst>
      <p:ext uri="{BB962C8B-B14F-4D97-AF65-F5344CB8AC3E}">
        <p14:creationId xmlns:p14="http://schemas.microsoft.com/office/powerpoint/2010/main" val="406054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Cloud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4852"/>
            <a:ext cx="8229600" cy="4525963"/>
          </a:xfrm>
        </p:spPr>
        <p:txBody>
          <a:bodyPr/>
          <a:lstStyle/>
          <a:p>
            <a:r>
              <a:rPr lang="en-US" dirty="0"/>
              <a:t>Private Cloud</a:t>
            </a:r>
          </a:p>
          <a:p>
            <a:pPr lvl="1"/>
            <a:r>
              <a:rPr lang="en-US" dirty="0"/>
              <a:t>Still uses cloud concepts but allows the business to control over that space</a:t>
            </a:r>
          </a:p>
          <a:p>
            <a:pPr lvl="1"/>
            <a:r>
              <a:rPr lang="en-US" dirty="0"/>
              <a:t>Improves who can access it and how it is secured</a:t>
            </a:r>
          </a:p>
          <a:p>
            <a:r>
              <a:rPr lang="en-US" dirty="0"/>
              <a:t>Virtualization</a:t>
            </a:r>
          </a:p>
          <a:p>
            <a:pPr lvl="1"/>
            <a:r>
              <a:rPr lang="en-US" dirty="0"/>
              <a:t>Using software to simulate a computer or some other device</a:t>
            </a:r>
          </a:p>
          <a:p>
            <a:pPr lvl="1"/>
            <a:r>
              <a:rPr lang="en-US" dirty="0"/>
              <a:t>Can create a server without </a:t>
            </a:r>
            <a:br>
              <a:rPr lang="en-US" dirty="0"/>
            </a:br>
            <a:r>
              <a:rPr lang="en-US" dirty="0"/>
              <a:t>actually purchasing a server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372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9038"/>
            <a:ext cx="8229600" cy="5137334"/>
          </a:xfrm>
        </p:spPr>
        <p:txBody>
          <a:bodyPr>
            <a:noAutofit/>
          </a:bodyPr>
          <a:lstStyle/>
          <a:p>
            <a:r>
              <a:rPr lang="en-US" sz="2200" dirty="0"/>
              <a:t>Software is written in a programming language</a:t>
            </a:r>
          </a:p>
          <a:p>
            <a:pPr lvl="1"/>
            <a:r>
              <a:rPr lang="en-US" sz="2200" dirty="0"/>
              <a:t>Consists of commands organized logically to execute specific functions</a:t>
            </a:r>
          </a:p>
          <a:p>
            <a:pPr lvl="1"/>
            <a:r>
              <a:rPr lang="en-US" sz="2200" dirty="0"/>
              <a:t>Written in human-readable format (source code) and converted to machine-readable format (object code)</a:t>
            </a:r>
          </a:p>
          <a:p>
            <a:pPr lvl="1"/>
            <a:r>
              <a:rPr lang="en-US" sz="2200" dirty="0"/>
              <a:t>Object code can be interpreted by the computer to allow interaction with the hardware</a:t>
            </a:r>
          </a:p>
          <a:p>
            <a:r>
              <a:rPr lang="en-US" sz="2200" dirty="0"/>
              <a:t>Usually done in pieces so several programmers can work together</a:t>
            </a:r>
          </a:p>
          <a:p>
            <a:r>
              <a:rPr lang="en-US" sz="2200" dirty="0"/>
              <a:t>Closed-Source Software – only object code is available for purchase</a:t>
            </a:r>
          </a:p>
          <a:p>
            <a:r>
              <a:rPr lang="en-US" sz="2200" dirty="0"/>
              <a:t>Open-Source Software:</a:t>
            </a:r>
          </a:p>
          <a:p>
            <a:pPr lvl="1"/>
            <a:r>
              <a:rPr lang="en-US" sz="2200" dirty="0"/>
              <a:t>Code is shared with everyone to use and </a:t>
            </a:r>
            <a:br>
              <a:rPr lang="en-US" sz="2200" dirty="0"/>
            </a:br>
            <a:r>
              <a:rPr lang="en-US" sz="2200" dirty="0"/>
              <a:t>add features or fix bugs</a:t>
            </a:r>
          </a:p>
          <a:p>
            <a:pPr lvl="1"/>
            <a:r>
              <a:rPr lang="en-US" sz="2200" dirty="0"/>
              <a:t>Examples are Firefox browser and Linux </a:t>
            </a:r>
            <a:br>
              <a:rPr lang="en-US" sz="2200" dirty="0"/>
            </a:br>
            <a:r>
              <a:rPr lang="en-US" sz="2200" dirty="0"/>
              <a:t>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981092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vs. Closed Source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875" y="1600200"/>
            <a:ext cx="8229600" cy="489629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Open-Source Software:</a:t>
            </a:r>
          </a:p>
          <a:p>
            <a:pPr lvl="1"/>
            <a:r>
              <a:rPr lang="en-US" dirty="0"/>
              <a:t>Software is available for free</a:t>
            </a:r>
          </a:p>
          <a:p>
            <a:pPr lvl="1"/>
            <a:r>
              <a:rPr lang="en-US" dirty="0"/>
              <a:t>Source code can be reviewed prior to installing</a:t>
            </a:r>
          </a:p>
          <a:p>
            <a:pPr lvl="1"/>
            <a:r>
              <a:rPr lang="en-US" dirty="0"/>
              <a:t>Large programmer groups can fix bugs and add feature</a:t>
            </a:r>
          </a:p>
          <a:p>
            <a:pPr lvl="1"/>
            <a:r>
              <a:rPr lang="en-US" dirty="0"/>
              <a:t>May increase risk of attack as everyone knows how your software works </a:t>
            </a:r>
          </a:p>
          <a:p>
            <a:r>
              <a:rPr lang="en-US" dirty="0"/>
              <a:t>Closed-Source Software:</a:t>
            </a:r>
          </a:p>
          <a:p>
            <a:pPr lvl="1"/>
            <a:r>
              <a:rPr lang="en-US" dirty="0"/>
              <a:t>Company that developed the software </a:t>
            </a:r>
            <a:br>
              <a:rPr lang="en-US" dirty="0"/>
            </a:br>
            <a:r>
              <a:rPr lang="en-US" dirty="0"/>
              <a:t>provides technical support</a:t>
            </a:r>
          </a:p>
          <a:p>
            <a:pPr lvl="1"/>
            <a:r>
              <a:rPr lang="en-US" dirty="0"/>
              <a:t>Employs large number of programmers </a:t>
            </a:r>
            <a:br>
              <a:rPr lang="en-US" dirty="0"/>
            </a:br>
            <a:r>
              <a:rPr lang="en-US" dirty="0"/>
              <a:t>to enhance the product </a:t>
            </a:r>
          </a:p>
        </p:txBody>
      </p:sp>
    </p:spTree>
    <p:extLst>
      <p:ext uri="{BB962C8B-B14F-4D97-AF65-F5344CB8AC3E}">
        <p14:creationId xmlns:p14="http://schemas.microsoft.com/office/powerpoint/2010/main" val="241681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Defined the term software</a:t>
            </a:r>
          </a:p>
          <a:p>
            <a:r>
              <a:rPr lang="en-US" dirty="0"/>
              <a:t>Described the two primary categories of software</a:t>
            </a:r>
          </a:p>
          <a:p>
            <a:r>
              <a:rPr lang="en-US" dirty="0"/>
              <a:t>Described the role ERP software plays in an organization</a:t>
            </a:r>
          </a:p>
          <a:p>
            <a:r>
              <a:rPr lang="en-US" dirty="0"/>
              <a:t>Described cloud computing and its advantages and disadvantages for use in an </a:t>
            </a:r>
            <a:br>
              <a:rPr lang="en-US" dirty="0"/>
            </a:br>
            <a:r>
              <a:rPr lang="en-US" dirty="0"/>
              <a:t>organization</a:t>
            </a:r>
          </a:p>
          <a:p>
            <a:r>
              <a:rPr lang="en-US" dirty="0"/>
              <a:t>Defined the term open source and </a:t>
            </a:r>
            <a:br>
              <a:rPr lang="en-US" dirty="0"/>
            </a:br>
            <a:r>
              <a:rPr lang="en-US" dirty="0"/>
              <a:t>identify its primary characteristics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799" y="565176"/>
            <a:ext cx="870158" cy="103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095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337" y="2169928"/>
            <a:ext cx="2857500" cy="3810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2569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All devices have an operating system</a:t>
            </a:r>
          </a:p>
          <a:p>
            <a:r>
              <a:rPr lang="en-US" dirty="0"/>
              <a:t>Software which manages the hardware </a:t>
            </a:r>
          </a:p>
          <a:p>
            <a:r>
              <a:rPr lang="en-US" dirty="0"/>
              <a:t>Creates the interface between the </a:t>
            </a:r>
            <a:br>
              <a:rPr lang="en-US" dirty="0"/>
            </a:br>
            <a:r>
              <a:rPr lang="en-US" dirty="0"/>
              <a:t>hardware and the user</a:t>
            </a:r>
          </a:p>
          <a:p>
            <a:r>
              <a:rPr lang="en-US" dirty="0"/>
              <a:t>Functions performed by the </a:t>
            </a:r>
            <a:br>
              <a:rPr lang="en-US" dirty="0"/>
            </a:br>
            <a:r>
              <a:rPr lang="en-US" dirty="0"/>
              <a:t>operating systems:</a:t>
            </a:r>
          </a:p>
          <a:p>
            <a:pPr lvl="1"/>
            <a:r>
              <a:rPr lang="en-US" dirty="0"/>
              <a:t>Managing the hardware resources of the </a:t>
            </a:r>
            <a:br>
              <a:rPr lang="en-US" dirty="0"/>
            </a:br>
            <a:r>
              <a:rPr lang="en-US" dirty="0"/>
              <a:t>computer</a:t>
            </a:r>
          </a:p>
          <a:p>
            <a:pPr lvl="1"/>
            <a:r>
              <a:rPr lang="en-US" dirty="0"/>
              <a:t>Providing the user-interface components</a:t>
            </a:r>
          </a:p>
          <a:p>
            <a:pPr lvl="1"/>
            <a:r>
              <a:rPr lang="en-US" dirty="0"/>
              <a:t>Providing a platform for software developers </a:t>
            </a:r>
            <a:br>
              <a:rPr lang="en-US" dirty="0"/>
            </a:br>
            <a:r>
              <a:rPr lang="en-US" dirty="0"/>
              <a:t>to write applications</a:t>
            </a:r>
          </a:p>
          <a:p>
            <a:r>
              <a:rPr lang="en-US" dirty="0"/>
              <a:t>Most popular are Microsoft Windows, </a:t>
            </a:r>
            <a:br>
              <a:rPr lang="en-US" dirty="0"/>
            </a:br>
            <a:r>
              <a:rPr lang="en-US" dirty="0"/>
              <a:t>Apple Mac OS, and Linux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855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Microsoft Windows</a:t>
            </a:r>
          </a:p>
        </p:txBody>
      </p:sp>
      <p:pic>
        <p:nvPicPr>
          <p:cNvPr id="8" name="hAJm6RYTIro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30086" y="1932709"/>
            <a:ext cx="5946198" cy="3675784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737880" y="5933209"/>
            <a:ext cx="197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 YouTube</a:t>
            </a:r>
          </a:p>
        </p:txBody>
      </p:sp>
    </p:spTree>
    <p:extLst>
      <p:ext uri="{BB962C8B-B14F-4D97-AF65-F5344CB8AC3E}">
        <p14:creationId xmlns:p14="http://schemas.microsoft.com/office/powerpoint/2010/main" val="187928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Software that allows users to accomplish some goal or purpose</a:t>
            </a:r>
          </a:p>
          <a:p>
            <a:r>
              <a:rPr lang="en-US" dirty="0"/>
              <a:t>Categories:</a:t>
            </a:r>
          </a:p>
          <a:p>
            <a:pPr lvl="1"/>
            <a:r>
              <a:rPr lang="en-US" dirty="0"/>
              <a:t>Productivity software to help employees complete their job duties such as Microsoft Office</a:t>
            </a:r>
          </a:p>
          <a:p>
            <a:pPr lvl="1"/>
            <a:r>
              <a:rPr lang="en-US" dirty="0"/>
              <a:t>Utility software allows you to fix or modify your computer</a:t>
            </a:r>
          </a:p>
          <a:p>
            <a:pPr lvl="2"/>
            <a:r>
              <a:rPr lang="en-US" dirty="0"/>
              <a:t>For example, antivirus software</a:t>
            </a:r>
          </a:p>
          <a:p>
            <a:pPr lvl="1"/>
            <a:r>
              <a:rPr lang="en-US" dirty="0"/>
              <a:t>Programming software makes more software</a:t>
            </a:r>
          </a:p>
          <a:p>
            <a:pPr lvl="2"/>
            <a:r>
              <a:rPr lang="en-US" dirty="0"/>
              <a:t>Programmers can code, test, and convert into a format that the computer will understand</a:t>
            </a:r>
          </a:p>
          <a:p>
            <a:pPr lvl="2"/>
            <a:r>
              <a:rPr lang="en-US" dirty="0"/>
              <a:t>CIS students typically use Visual Studio</a:t>
            </a:r>
          </a:p>
        </p:txBody>
      </p:sp>
    </p:spTree>
    <p:extLst>
      <p:ext uri="{BB962C8B-B14F-4D97-AF65-F5344CB8AC3E}">
        <p14:creationId xmlns:p14="http://schemas.microsoft.com/office/powerpoint/2010/main" val="1187852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Software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17639"/>
            <a:ext cx="7886700" cy="530528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Finding the right software to do what you need to do</a:t>
            </a:r>
          </a:p>
          <a:p>
            <a:r>
              <a:rPr lang="en-US" dirty="0"/>
              <a:t>How to use the right software to do what you need to do</a:t>
            </a:r>
          </a:p>
          <a:p>
            <a:r>
              <a:rPr lang="en-US" dirty="0"/>
              <a:t>Power Point to Death video: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only purchase a license for the software</a:t>
            </a:r>
          </a:p>
        </p:txBody>
      </p:sp>
      <p:pic>
        <p:nvPicPr>
          <p:cNvPr id="5" name="MjcO2ExtHso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86000" y="3620386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984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 Application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518518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Early applications were often independent from other applications</a:t>
            </a:r>
          </a:p>
          <a:p>
            <a:r>
              <a:rPr lang="en-US" dirty="0"/>
              <a:t>Consequently, information from one application did not always correlate to information from another application</a:t>
            </a:r>
          </a:p>
          <a:p>
            <a:r>
              <a:rPr lang="en-US" dirty="0"/>
              <a:t>Enterprise Resource Applications (ERP) were developed to provide a common application that supports functions across the entire enterprise for the company’s employees</a:t>
            </a:r>
          </a:p>
          <a:p>
            <a:pPr lvl="1"/>
            <a:r>
              <a:rPr lang="en-US" dirty="0"/>
              <a:t>For example, an ERP can contain the </a:t>
            </a:r>
            <a:br>
              <a:rPr lang="en-US" dirty="0"/>
            </a:br>
            <a:r>
              <a:rPr lang="en-US" dirty="0"/>
              <a:t>general ledger and its subsidiary ledgers </a:t>
            </a:r>
            <a:br>
              <a:rPr lang="en-US" dirty="0"/>
            </a:br>
            <a:r>
              <a:rPr lang="en-US" dirty="0"/>
              <a:t>such as accounts payable, accounts </a:t>
            </a:r>
            <a:br>
              <a:rPr lang="en-US" dirty="0"/>
            </a:br>
            <a:r>
              <a:rPr lang="en-US" dirty="0"/>
              <a:t>receivables, etc.</a:t>
            </a:r>
          </a:p>
          <a:p>
            <a:pPr lvl="1"/>
            <a:r>
              <a:rPr lang="en-US" dirty="0"/>
              <a:t>Builds in best business practices for an </a:t>
            </a:r>
            <a:br>
              <a:rPr lang="en-US" dirty="0"/>
            </a:br>
            <a:r>
              <a:rPr lang="en-US" dirty="0"/>
              <a:t>enterprise</a:t>
            </a:r>
          </a:p>
        </p:txBody>
      </p:sp>
    </p:spTree>
    <p:extLst>
      <p:ext uri="{BB962C8B-B14F-4D97-AF65-F5344CB8AC3E}">
        <p14:creationId xmlns:p14="http://schemas.microsoft.com/office/powerpoint/2010/main" val="820198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 Application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dirty="0"/>
              <a:t>SAP is the most popular</a:t>
            </a:r>
          </a:p>
          <a:p>
            <a:pPr marL="228600" lvl="1">
              <a:spcBef>
                <a:spcPts val="1000"/>
              </a:spcBef>
            </a:pPr>
            <a:r>
              <a:rPr lang="en-US" dirty="0"/>
              <a:t>Customer Relationship Management (CRM)</a:t>
            </a:r>
          </a:p>
          <a:p>
            <a:pPr marL="685800" lvl="2">
              <a:spcBef>
                <a:spcPts val="1000"/>
              </a:spcBef>
            </a:pPr>
            <a:r>
              <a:rPr lang="en-US" dirty="0"/>
              <a:t>Manages an organization’s customers</a:t>
            </a:r>
          </a:p>
          <a:p>
            <a:pPr marL="685800" lvl="2">
              <a:spcBef>
                <a:spcPts val="1000"/>
              </a:spcBef>
            </a:pPr>
            <a:r>
              <a:rPr lang="en-US" dirty="0"/>
              <a:t>Personalize your relationship with the customer</a:t>
            </a:r>
          </a:p>
          <a:p>
            <a:pPr marL="685800" lvl="2">
              <a:spcBef>
                <a:spcPts val="1000"/>
              </a:spcBef>
            </a:pPr>
            <a:r>
              <a:rPr lang="en-US" dirty="0"/>
              <a:t>An example is Salesforce</a:t>
            </a:r>
          </a:p>
          <a:p>
            <a:pPr marL="228600" lvl="1">
              <a:spcBef>
                <a:spcPts val="1000"/>
              </a:spcBef>
            </a:pPr>
            <a:r>
              <a:rPr lang="en-US" dirty="0"/>
              <a:t>Supply Chain Management (SCM) manages an organization’s</a:t>
            </a:r>
          </a:p>
          <a:p>
            <a:pPr marL="457200" lvl="2" indent="0">
              <a:spcBef>
                <a:spcPts val="1000"/>
              </a:spcBef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195" y="1590517"/>
            <a:ext cx="577735" cy="657802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052358162"/>
              </p:ext>
            </p:extLst>
          </p:nvPr>
        </p:nvGraphicFramePr>
        <p:xfrm>
          <a:off x="1298046" y="4523886"/>
          <a:ext cx="6096000" cy="2334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77651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874" y="1268783"/>
            <a:ext cx="8229600" cy="4917558"/>
          </a:xfrm>
        </p:spPr>
        <p:txBody>
          <a:bodyPr>
            <a:normAutofit/>
          </a:bodyPr>
          <a:lstStyle/>
          <a:p>
            <a:r>
              <a:rPr lang="en-US" dirty="0"/>
              <a:t>Operate on tablets and smartphones</a:t>
            </a:r>
          </a:p>
          <a:p>
            <a:r>
              <a:rPr lang="en-US" dirty="0"/>
              <a:t>Each device has its own operating system (e.g., Android or iOS)</a:t>
            </a:r>
          </a:p>
          <a:p>
            <a:r>
              <a:rPr lang="en-US" dirty="0"/>
              <a:t>Each application is developed for the specific mobile device’s operating system</a:t>
            </a:r>
          </a:p>
          <a:p>
            <a:r>
              <a:rPr lang="en-US" dirty="0"/>
              <a:t>Websites are now offering mobile friendly interfaces to run on mobile devices </a:t>
            </a:r>
          </a:p>
          <a:p>
            <a:pPr lvl="1"/>
            <a:r>
              <a:rPr lang="en-US" dirty="0"/>
              <a:t>Independent of the mobile devices’</a:t>
            </a:r>
            <a:br>
              <a:rPr lang="en-US" dirty="0"/>
            </a:br>
            <a:r>
              <a:rPr lang="en-US" dirty="0"/>
              <a:t>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3407817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076334" cy="460707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Internet-based applications, services,</a:t>
            </a:r>
            <a:br>
              <a:rPr lang="en-US" dirty="0"/>
            </a:br>
            <a:r>
              <a:rPr lang="en-US" dirty="0"/>
              <a:t>and data storage</a:t>
            </a:r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No software to install or upgrade</a:t>
            </a:r>
          </a:p>
          <a:p>
            <a:pPr lvl="1"/>
            <a:r>
              <a:rPr lang="en-US" dirty="0"/>
              <a:t>If you have Internet access, you can always use it</a:t>
            </a:r>
          </a:p>
          <a:p>
            <a:pPr lvl="1"/>
            <a:r>
              <a:rPr lang="en-US" dirty="0"/>
              <a:t>No restrictions on how much you store and don’t have to worry about losing it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Your information is stored on someone else’s computer – how safe is it?</a:t>
            </a:r>
          </a:p>
          <a:p>
            <a:pPr lvl="1"/>
            <a:r>
              <a:rPr lang="en-US" dirty="0"/>
              <a:t>Internet access is required</a:t>
            </a:r>
          </a:p>
          <a:p>
            <a:pPr lvl="1"/>
            <a:r>
              <a:rPr lang="en-US" dirty="0"/>
              <a:t>Relying on someone else to provide these services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209" y="1281352"/>
            <a:ext cx="2636165" cy="172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347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68&quot;&gt;&lt;property id=&quot;20148&quot; value=&quot;5&quot;/&gt;&lt;property id=&quot;20300&quot; value=&quot;Slide 1 - &amp;quot;Chapter 3&amp;quot;&quot;/&gt;&lt;property id=&quot;20307&quot; value=&quot;257&quot;/&gt;&lt;/object&gt;&lt;object type=&quot;3&quot; unique_id=&quot;10069&quot;&gt;&lt;property id=&quot;20148&quot; value=&quot;5&quot;/&gt;&lt;property id=&quot;20300&quot; value=&quot;Slide 2 - &amp;quot;Learning Objectives&amp;quot;&quot;/&gt;&lt;property id=&quot;20307&quot; value=&quot;258&quot;/&gt;&lt;/object&gt;&lt;object type=&quot;3&quot; unique_id=&quot;10070&quot;&gt;&lt;property id=&quot;20148&quot; value=&quot;5&quot;/&gt;&lt;property id=&quot;20300&quot; value=&quot;Slide 3 - &amp;quot;Types of Software&amp;quot;&quot;/&gt;&lt;property id=&quot;20307&quot; value=&quot;259&quot;/&gt;&lt;/object&gt;&lt;object type=&quot;3&quot; unique_id=&quot;10071&quot;&gt;&lt;property id=&quot;20148&quot; value=&quot;5&quot;/&gt;&lt;property id=&quot;20300&quot; value=&quot;Slide 4 - &amp;quot;Operating Systems&amp;quot;&quot;/&gt;&lt;property id=&quot;20307&quot; value=&quot;260&quot;/&gt;&lt;/object&gt;&lt;object type=&quot;3&quot; unique_id=&quot;10072&quot;&gt;&lt;property id=&quot;20148&quot; value=&quot;5&quot;/&gt;&lt;property id=&quot;20300&quot; value=&quot;Slide 5 - &amp;quot;History of Microsoft Windows&amp;quot;&quot;/&gt;&lt;property id=&quot;20307&quot; value=&quot;261&quot;/&gt;&lt;/object&gt;&lt;object type=&quot;3&quot; unique_id=&quot;10073&quot;&gt;&lt;property id=&quot;20148&quot; value=&quot;5&quot;/&gt;&lt;property id=&quot;20300&quot; value=&quot;Slide 6 - &amp;quot;Application Software&amp;quot;&quot;/&gt;&lt;property id=&quot;20307&quot; value=&quot;262&quot;/&gt;&lt;/object&gt;&lt;object type=&quot;3&quot; unique_id=&quot;10074&quot;&gt;&lt;property id=&quot;20148&quot; value=&quot;5&quot;/&gt;&lt;property id=&quot;20300&quot; value=&quot;Slide 7 - &amp;quot;Application Software Challenges&amp;quot;&quot;/&gt;&lt;property id=&quot;20307&quot; value=&quot;263&quot;/&gt;&lt;/object&gt;&lt;object type=&quot;3&quot; unique_id=&quot;10075&quot;&gt;&lt;property id=&quot;20148&quot; value=&quot;5&quot;/&gt;&lt;property id=&quot;20300&quot; value=&quot;Slide 8 - &amp;quot;Enterprise Application Software&amp;quot;&quot;/&gt;&lt;property id=&quot;20307&quot; value=&quot;264&quot;/&gt;&lt;/object&gt;&lt;object type=&quot;3&quot; unique_id=&quot;10076&quot;&gt;&lt;property id=&quot;20148&quot; value=&quot;5&quot;/&gt;&lt;property id=&quot;20300&quot; value=&quot;Slide 9 - &amp;quot;Enterprise Application Software&amp;quot;&quot;/&gt;&lt;property id=&quot;20307&quot; value=&quot;265&quot;/&gt;&lt;/object&gt;&lt;object type=&quot;3&quot; unique_id=&quot;10077&quot;&gt;&lt;property id=&quot;20148&quot; value=&quot;5&quot;/&gt;&lt;property id=&quot;20300&quot; value=&quot;Slide 10 - &amp;quot;Mobile Applications&amp;quot;&quot;/&gt;&lt;property id=&quot;20307&quot; value=&quot;266&quot;/&gt;&lt;/object&gt;&lt;object type=&quot;3&quot; unique_id=&quot;10078&quot;&gt;&lt;property id=&quot;20148&quot; value=&quot;5&quot;/&gt;&lt;property id=&quot;20300&quot; value=&quot;Slide 11 - &amp;quot;Cloud Computing&amp;quot;&quot;/&gt;&lt;property id=&quot;20307&quot; value=&quot;267&quot;/&gt;&lt;/object&gt;&lt;object type=&quot;3&quot; unique_id=&quot;10079&quot;&gt;&lt;property id=&quot;20148&quot; value=&quot;5&quot;/&gt;&lt;property id=&quot;20300&quot; value=&quot;Slide 12 - &amp;quot;Business Cloud Usage&amp;quot;&quot;/&gt;&lt;property id=&quot;20307&quot; value=&quot;268&quot;/&gt;&lt;/object&gt;&lt;object type=&quot;3&quot; unique_id=&quot;10080&quot;&gt;&lt;property id=&quot;20148&quot; value=&quot;5&quot;/&gt;&lt;property id=&quot;20300&quot; value=&quot;Slide 13 - &amp;quot;Software Creation&amp;quot;&quot;/&gt;&lt;property id=&quot;20307&quot; value=&quot;269&quot;/&gt;&lt;/object&gt;&lt;object type=&quot;3&quot; unique_id=&quot;10081&quot;&gt;&lt;property id=&quot;20148&quot; value=&quot;5&quot;/&gt;&lt;property id=&quot;20300&quot; value=&quot;Slide 14 - &amp;quot;Open vs. Closed Source Software&amp;quot;&quot;/&gt;&lt;property id=&quot;20307&quot; value=&quot;270&quot;/&gt;&lt;/object&gt;&lt;object type=&quot;3&quot; unique_id=&quot;10082&quot;&gt;&lt;property id=&quot;20148&quot; value=&quot;5&quot;/&gt;&lt;property id=&quot;20300&quot; value=&quot;Slide 15 - &amp;quot;Summary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732</Words>
  <Application>Microsoft Office PowerPoint</Application>
  <PresentationFormat>On-screen Show (4:3)</PresentationFormat>
  <Paragraphs>104</Paragraphs>
  <Slides>13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Types of Software</vt:lpstr>
      <vt:lpstr>Operating Systems</vt:lpstr>
      <vt:lpstr>History of Microsoft Windows</vt:lpstr>
      <vt:lpstr>Application Software</vt:lpstr>
      <vt:lpstr>Application Software Challenges</vt:lpstr>
      <vt:lpstr>Enterprise Application Software</vt:lpstr>
      <vt:lpstr>Enterprise Application Software</vt:lpstr>
      <vt:lpstr>Mobile Applications</vt:lpstr>
      <vt:lpstr>Cloud Computing</vt:lpstr>
      <vt:lpstr>Business Cloud Usage</vt:lpstr>
      <vt:lpstr>Software Creation</vt:lpstr>
      <vt:lpstr>Open vs. Closed Source Software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Torres</dc:creator>
  <cp:lastModifiedBy>Jyoti Khalkar</cp:lastModifiedBy>
  <cp:revision>21</cp:revision>
  <dcterms:created xsi:type="dcterms:W3CDTF">2015-07-22T22:44:37Z</dcterms:created>
  <dcterms:modified xsi:type="dcterms:W3CDTF">2022-02-02T17:27:30Z</dcterms:modified>
</cp:coreProperties>
</file>