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19"/>
  </p:notesMasterIdLst>
  <p:sldIdLst>
    <p:sldId id="262" r:id="rId3"/>
    <p:sldId id="265" r:id="rId4"/>
    <p:sldId id="292" r:id="rId5"/>
    <p:sldId id="266" r:id="rId6"/>
    <p:sldId id="267" r:id="rId7"/>
    <p:sldId id="284" r:id="rId8"/>
    <p:sldId id="268" r:id="rId9"/>
    <p:sldId id="269" r:id="rId10"/>
    <p:sldId id="285" r:id="rId11"/>
    <p:sldId id="272" r:id="rId12"/>
    <p:sldId id="256" r:id="rId13"/>
    <p:sldId id="274" r:id="rId14"/>
    <p:sldId id="296" r:id="rId15"/>
    <p:sldId id="257" r:id="rId16"/>
    <p:sldId id="276" r:id="rId17"/>
    <p:sldId id="29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7" autoAdjust="0"/>
  </p:normalViewPr>
  <p:slideViewPr>
    <p:cSldViewPr>
      <p:cViewPr varScale="1">
        <p:scale>
          <a:sx n="63" d="100"/>
          <a:sy n="63" d="100"/>
        </p:scale>
        <p:origin x="1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AF8CCA-CD17-4C0B-90A3-B17A305C5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6A94-655B-444A-A0EC-957B95A3A6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F03A50A-6436-4D09-BF4B-296C69603946}" type="datetimeFigureOut">
              <a:rPr lang="en-IN"/>
              <a:pPr>
                <a:defRPr/>
              </a:pPr>
              <a:t>09-02-2022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033487-D6C6-486F-BCDB-5BAD48B01F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3134FF-9BB5-45B0-80F2-9E0DDF90C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B1BE-49DE-44A1-ADF1-FE063381D3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B4999-2BA6-44C4-98BE-FAE11A8DB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E2989F-A0CF-4D33-BED6-5D9B3647C4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3450F905-D53E-45CC-9745-3220C1C4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400"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/>
              <a:t> 2004 Deitel &amp; Associates, Inc.  All rights reserved.</a:t>
            </a:r>
          </a:p>
        </p:txBody>
      </p:sp>
      <p:sp>
        <p:nvSpPr>
          <p:cNvPr id="5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77CA71-4917-40CC-BF38-80EA9300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83C3049-67AE-47CF-B878-E916454BC4F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113C9A-3164-404C-A48E-871CD077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DB02B6-DDAB-49CE-B676-DEB5135E028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1AD0002-2BC2-4236-8365-C03A6CB9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43994E3-9318-4FE2-986E-1908433743C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0AD4E7-6C0C-4E11-B32C-A6CFDE9C37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AutoShape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46D698-43B2-42CC-8E26-C43DBABABD0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447800"/>
            <a:ext cx="7772400" cy="45720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600" b="1" u="sng">
                <a:solidFill>
                  <a:srgbClr val="CC6600"/>
                </a:solidFill>
                <a:latin typeface="Arial" charset="0"/>
              </a:defRPr>
            </a:lvl1pPr>
          </a:lstStyle>
          <a:p>
            <a:pPr lvl="0"/>
            <a:r>
              <a:rPr lang="en-US" noProof="0"/>
              <a:t>Outline</a:t>
            </a:r>
            <a:br>
              <a:rPr lang="en-US" noProof="0"/>
            </a:br>
            <a:endParaRPr lang="en-US" noProof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B8F2D04-2ADC-4423-B554-740CB9816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4194F9-673C-438B-BD97-109A740FE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78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C10F16-1548-4E01-B245-3C548CD63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D2CC7-142A-4CE1-80DE-960FD7FEF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9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90DD1F3-E06D-4709-8697-7EEBB65EEC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70A5-795B-4295-B21E-43AA2177A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04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194F9-673C-438B-BD97-109A740FEA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8AAE59-16D1-4382-871D-65EBFEE1E7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AutoShape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250DE62-4F50-42F4-8044-BD9CF136FCA5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7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4A281-211B-4DAA-91FE-DE5E9A2C9A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76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E7880-EA68-434A-AA3F-CF74A7A88C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8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91888-C9C8-451F-8DB9-CDEDF7FE95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8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652A6-3F28-4029-A132-DC2C4087B5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109A2-41D5-4C93-901A-675D2931AD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21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80FFD-3117-475D-8567-2D167E42CF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106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920EF-E432-4373-BF16-F57AFC8CD2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5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1EA0B96-4092-4061-B1BB-768BF79AE9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4A281-211B-4DAA-91FE-DE5E9A2C9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49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26E62-AB5A-4317-BE61-08733E0136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07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D2CC7-142A-4CE1-80DE-960FD7FEFA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965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370A5-795B-4295-B21E-43AA2177A5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D04020-25F2-46C7-833A-134D4CFD07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7880-EA68-434A-AA3F-CF74A7A88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20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A6C5B3-B4D7-41AB-A3B2-1BD2925246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91888-C9C8-451F-8DB9-CDEDF7FE9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BF7522A-F90A-421C-B4D2-33B9846AC6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652A6-3F28-4029-A132-DC2C4087B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C3A0860-405B-4B9A-8CDC-11E9EBE47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09A2-41D5-4C93-901A-675D2931AD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25C3C1B-413D-4C9B-BBA2-EE0A220200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0FFD-3117-475D-8567-2D167E42C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0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9E2E713-1DD5-4FB1-BB4E-0027D76C2E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920EF-E432-4373-BF16-F57AFC8CD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8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5F576C-2949-42D0-95B7-DF0302AC44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26E62-AB5A-4317-BE61-08733E013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4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BEF5B-8CD2-492C-8C78-7EF6A15A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3B4BFC-7914-4CEE-8083-E43F2DC90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7ECAA9F1-031D-4E70-B4CE-575BF825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400"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/>
              <a:t> 2004 Deitel &amp; Associates, Inc.  All rights reserved.</a:t>
            </a:r>
          </a:p>
        </p:txBody>
      </p:sp>
      <p:sp>
        <p:nvSpPr>
          <p:cNvPr id="102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8FA8DFE-79DC-4500-9E4C-F7CD1B02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3BE61BF-8D21-4F77-8CF0-24942D02CDE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5D5C3356-8CD1-4D27-9DA5-5495D28319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001CC8-93DE-43F4-92C7-E029AB6B1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1C8EB6-B4F5-46E1-AE4E-AD121A5C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8DBCFC3-3CFB-40E3-A1B4-FB6D5C05CC1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280CE59-7F25-4E60-ADC5-95419A2254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6B62BB-9DAD-466A-B23E-5B0577664115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E001CC8-93DE-43F4-92C7-E029AB6B18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D1319E5-CA86-445E-BBCC-9FC40C41F7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484E46D-BAE3-47FC-9D61-801861956D00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4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>
            <a:extLst>
              <a:ext uri="{FF2B5EF4-FFF2-40B4-BE49-F238E27FC236}">
                <a16:creationId xmlns:a16="http://schemas.microsoft.com/office/drawing/2014/main" id="{D07942EB-762D-4544-A7FE-7F90A8F745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Operating Systems</a:t>
            </a:r>
          </a:p>
        </p:txBody>
      </p:sp>
      <p:sp>
        <p:nvSpPr>
          <p:cNvPr id="4099" name="Rectangle 11">
            <a:extLst>
              <a:ext uri="{FF2B5EF4-FFF2-40B4-BE49-F238E27FC236}">
                <a16:creationId xmlns:a16="http://schemas.microsoft.com/office/drawing/2014/main" id="{65C95ECB-18C9-4846-B5F7-137578F616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D0B0F2E-4E3D-465E-9EFF-07F97FD95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2000 and Beyond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D30C956-9FE9-406F-96AC-0D7EFC3F4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Middleware</a:t>
            </a:r>
          </a:p>
          <a:p>
            <a:pPr lvl="1" eaLnBrk="1" hangingPunct="1"/>
            <a:r>
              <a:rPr lang="en-US" altLang="en-US"/>
              <a:t>Links two separate applications</a:t>
            </a:r>
          </a:p>
          <a:p>
            <a:pPr lvl="2" eaLnBrk="1" hangingPunct="1"/>
            <a:r>
              <a:rPr lang="en-US" altLang="en-US"/>
              <a:t>Often over a network and between incompatible machines</a:t>
            </a:r>
          </a:p>
          <a:p>
            <a:pPr lvl="1" eaLnBrk="1" hangingPunct="1"/>
            <a:r>
              <a:rPr lang="en-US" altLang="en-US"/>
              <a:t>Particularly important for Web services</a:t>
            </a:r>
          </a:p>
          <a:p>
            <a:pPr lvl="2" eaLnBrk="1" hangingPunct="1"/>
            <a:r>
              <a:rPr lang="en-US" altLang="en-US"/>
              <a:t>Simplifies communication across multiple architectures</a:t>
            </a:r>
          </a:p>
          <a:p>
            <a:pPr eaLnBrk="1" hangingPunct="1"/>
            <a:r>
              <a:rPr lang="en-US" altLang="en-US"/>
              <a:t>Web services </a:t>
            </a:r>
          </a:p>
          <a:p>
            <a:pPr lvl="1" eaLnBrk="1" hangingPunct="1"/>
            <a:r>
              <a:rPr lang="en-US" altLang="en-US"/>
              <a:t>Encompass set of related standards</a:t>
            </a:r>
          </a:p>
          <a:p>
            <a:pPr lvl="1" eaLnBrk="1" hangingPunct="1"/>
            <a:r>
              <a:rPr lang="en-US" altLang="en-US"/>
              <a:t>Ready-to-use pieces of software on the Internet</a:t>
            </a:r>
          </a:p>
          <a:p>
            <a:pPr lvl="1" eaLnBrk="1" hangingPunct="1"/>
            <a:r>
              <a:rPr lang="en-US" altLang="en-US"/>
              <a:t>Enable any two applications to communicate and exchange data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Fig 1-1">
            <a:extLst>
              <a:ext uri="{FF2B5EF4-FFF2-40B4-BE49-F238E27FC236}">
                <a16:creationId xmlns:a16="http://schemas.microsoft.com/office/drawing/2014/main" id="{18182DC9-6F88-4332-8F3F-697CF94C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77527229-8ACA-4C01-927D-E6F7A1AB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Times New Roman" panose="02020603050405020304" pitchFamily="18" charset="0"/>
              </a:rPr>
              <a:t>Figure 1.1 </a:t>
            </a: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Interaction between applications and the operating system.</a:t>
            </a: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2D520977-2B26-4862-8BE1-F3108B7A5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Application Bases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4B64B74-0671-4A5E-B755-3A3632BCC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Operating System Environments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C49042-9FBC-487D-A2F1-F823B5A2B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systems intended for high-end environments</a:t>
            </a:r>
          </a:p>
          <a:p>
            <a:pPr lvl="1" eaLnBrk="1" hangingPunct="1"/>
            <a:r>
              <a:rPr lang="en-US" altLang="en-US"/>
              <a:t>Special design requirements and hardware support needs</a:t>
            </a:r>
          </a:p>
          <a:p>
            <a:pPr lvl="2" eaLnBrk="1" hangingPunct="1"/>
            <a:r>
              <a:rPr lang="en-US" altLang="en-US"/>
              <a:t>Large main memory</a:t>
            </a:r>
          </a:p>
          <a:p>
            <a:pPr lvl="2" eaLnBrk="1" hangingPunct="1"/>
            <a:r>
              <a:rPr lang="en-US" altLang="en-US"/>
              <a:t>Special-purpose hardware</a:t>
            </a:r>
          </a:p>
          <a:p>
            <a:pPr lvl="2" eaLnBrk="1" hangingPunct="1"/>
            <a:r>
              <a:rPr lang="en-US" altLang="en-US"/>
              <a:t>Large numbers of processes</a:t>
            </a:r>
          </a:p>
          <a:p>
            <a:pPr eaLnBrk="1" hangingPunct="1"/>
            <a:r>
              <a:rPr lang="en-US" altLang="en-US"/>
              <a:t>Embedded systems</a:t>
            </a:r>
          </a:p>
          <a:p>
            <a:pPr lvl="1" eaLnBrk="1" hangingPunct="1"/>
            <a:r>
              <a:rPr lang="en-US" altLang="en-US"/>
              <a:t>Characterized by small set of specialized resources </a:t>
            </a:r>
          </a:p>
          <a:p>
            <a:pPr lvl="1" eaLnBrk="1" hangingPunct="1"/>
            <a:r>
              <a:rPr lang="en-US" altLang="en-US"/>
              <a:t>Provide functionality to devices such as cell phones and PDAs</a:t>
            </a:r>
          </a:p>
          <a:p>
            <a:pPr lvl="1" eaLnBrk="1" hangingPunct="1"/>
            <a:r>
              <a:rPr lang="en-US" altLang="en-US"/>
              <a:t>Efficient resource management key to building successful operating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1710726-1692-4724-B5B6-6168061D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Operating System Environments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B009AFC-A7BC-4729-B49E-9B200C86E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Real-time systems</a:t>
            </a:r>
          </a:p>
          <a:p>
            <a:pPr lvl="1" eaLnBrk="1" hangingPunct="1"/>
            <a:r>
              <a:rPr lang="en-US" altLang="en-US"/>
              <a:t>Require that tasks be performed within particular (often short) time frame</a:t>
            </a:r>
          </a:p>
          <a:p>
            <a:pPr lvl="2" eaLnBrk="1" hangingPunct="1"/>
            <a:r>
              <a:rPr lang="en-US" altLang="en-US"/>
              <a:t>Autopilot feature of an aircraft must constantly adjust speed, altitude and direction </a:t>
            </a:r>
          </a:p>
          <a:p>
            <a:pPr lvl="1" eaLnBrk="1" hangingPunct="1"/>
            <a:r>
              <a:rPr lang="en-US" altLang="en-US"/>
              <a:t>Such actions cannot wait indefinitely—and sometimes cannot wait at all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Fig 1-2">
            <a:extLst>
              <a:ext uri="{FF2B5EF4-FFF2-40B4-BE49-F238E27FC236}">
                <a16:creationId xmlns:a16="http://schemas.microsoft.com/office/drawing/2014/main" id="{6770947D-38D9-4127-932A-2C71DB2E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>
            <a:extLst>
              <a:ext uri="{FF2B5EF4-FFF2-40B4-BE49-F238E27FC236}">
                <a16:creationId xmlns:a16="http://schemas.microsoft.com/office/drawing/2014/main" id="{ABB56B27-4A72-4965-8276-52C90CDD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US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 Schematic of a virtual machine.</a:t>
            </a:r>
          </a:p>
        </p:txBody>
      </p:sp>
      <p:sp>
        <p:nvSpPr>
          <p:cNvPr id="30724" name="Rectangle 9">
            <a:extLst>
              <a:ext uri="{FF2B5EF4-FFF2-40B4-BE49-F238E27FC236}">
                <a16:creationId xmlns:a16="http://schemas.microsoft.com/office/drawing/2014/main" id="{9A24A190-C2F2-4201-988B-DF9D88100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Operating System Environments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34A530A-3B74-438B-97BF-2A381D06D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Core Operating System Components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62D4E91-E4D1-4EB2-99D2-C40CCA1F0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interaction with operating system </a:t>
            </a:r>
          </a:p>
          <a:p>
            <a:pPr lvl="1" eaLnBrk="1" hangingPunct="1"/>
            <a:r>
              <a:rPr lang="en-US" altLang="en-US"/>
              <a:t>Often, through special application called a shell</a:t>
            </a:r>
          </a:p>
          <a:p>
            <a:pPr lvl="1" eaLnBrk="1" hangingPunct="1"/>
            <a:r>
              <a:rPr lang="en-US" altLang="en-US"/>
              <a:t>Kernel</a:t>
            </a:r>
          </a:p>
          <a:p>
            <a:pPr lvl="2" eaLnBrk="1" hangingPunct="1"/>
            <a:r>
              <a:rPr lang="en-US" altLang="en-US"/>
              <a:t>Software that contains core components of operating system</a:t>
            </a:r>
          </a:p>
          <a:p>
            <a:pPr eaLnBrk="1" hangingPunct="1"/>
            <a:r>
              <a:rPr lang="en-US" altLang="en-US"/>
              <a:t>Typical operating system components include: </a:t>
            </a:r>
          </a:p>
          <a:p>
            <a:pPr lvl="1" eaLnBrk="1" hangingPunct="1"/>
            <a:r>
              <a:rPr lang="en-US" altLang="en-US" sz="2400"/>
              <a:t>Processor scheduler</a:t>
            </a:r>
          </a:p>
          <a:p>
            <a:pPr lvl="1" eaLnBrk="1" hangingPunct="1"/>
            <a:r>
              <a:rPr lang="en-US" altLang="en-US" sz="2400"/>
              <a:t>Memory manager</a:t>
            </a:r>
          </a:p>
          <a:p>
            <a:pPr lvl="1" eaLnBrk="1" hangingPunct="1"/>
            <a:r>
              <a:rPr lang="en-US" altLang="en-US" sz="2400"/>
              <a:t>I/O manager</a:t>
            </a:r>
          </a:p>
          <a:p>
            <a:pPr lvl="1" eaLnBrk="1" hangingPunct="1"/>
            <a:r>
              <a:rPr lang="en-US" altLang="en-US" sz="2400"/>
              <a:t>Interprocess communication (IPC) manager</a:t>
            </a:r>
          </a:p>
          <a:p>
            <a:pPr lvl="1" eaLnBrk="1" hangingPunct="1"/>
            <a:r>
              <a:rPr lang="en-US" altLang="en-US" sz="2400"/>
              <a:t>File system manager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75595D9-CB4C-4535-92A0-17149C7DE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Core Operating System Components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E4A9F8E-D3AE-4396-A9B9-3E938F379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Multiprogrammed environments now common </a:t>
            </a:r>
          </a:p>
          <a:p>
            <a:pPr lvl="1" eaLnBrk="1" hangingPunct="1"/>
            <a:r>
              <a:rPr lang="en-US" altLang="en-US" sz="2000"/>
              <a:t>Kernel manages the execution of processes</a:t>
            </a:r>
          </a:p>
          <a:p>
            <a:pPr lvl="1" eaLnBrk="1" hangingPunct="1"/>
            <a:r>
              <a:rPr lang="en-US" altLang="en-US"/>
              <a:t>Program components which execute independently but use single memory space to share data are called threads. </a:t>
            </a:r>
          </a:p>
          <a:p>
            <a:pPr lvl="1" eaLnBrk="1" hangingPunct="1"/>
            <a:r>
              <a:rPr lang="en-US" altLang="en-US"/>
              <a:t>To access I/O device, process must issue system call</a:t>
            </a:r>
          </a:p>
          <a:p>
            <a:pPr lvl="2" eaLnBrk="1" hangingPunct="1"/>
            <a:r>
              <a:rPr lang="en-US" altLang="en-US"/>
              <a:t>Handled by device driver</a:t>
            </a:r>
          </a:p>
          <a:p>
            <a:pPr lvl="2" eaLnBrk="1" hangingPunct="1"/>
            <a:r>
              <a:rPr lang="en-US" altLang="en-US"/>
              <a:t>Software component that interacts directly with hardware</a:t>
            </a:r>
          </a:p>
          <a:p>
            <a:pPr lvl="2" eaLnBrk="1" hangingPunct="1"/>
            <a:r>
              <a:rPr lang="en-US" altLang="en-US"/>
              <a:t>Often contains device-specific commands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1932EF5-6A56-407C-BF19-C0813D2B8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an Operating System?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EE1A58-D9AD-4C9E-8BD1-69476CAAD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years ago an operating system was defined as the software that controls the hardware.</a:t>
            </a:r>
          </a:p>
          <a:p>
            <a:pPr eaLnBrk="1" hangingPunct="1"/>
            <a:r>
              <a:rPr lang="en-US" altLang="en-US"/>
              <a:t>Landscape of computer systems has evolved significantly, requiring a more complicated definition.</a:t>
            </a:r>
          </a:p>
          <a:p>
            <a:pPr eaLnBrk="1" hangingPunct="1"/>
            <a:r>
              <a:rPr lang="en-US" altLang="en-US"/>
              <a:t>Applications are now designed to execute concurrently.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B89ED3-FA13-46A4-AB15-F4200BD7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an Operating System?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B44747B-6167-4EB6-ADA0-41DAC7AAA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Separates applications from the hardware they access</a:t>
            </a:r>
          </a:p>
          <a:p>
            <a:pPr lvl="1" eaLnBrk="1" hangingPunct="1"/>
            <a:r>
              <a:rPr lang="en-US" altLang="en-US"/>
              <a:t>Software layer</a:t>
            </a:r>
          </a:p>
          <a:p>
            <a:pPr lvl="1" eaLnBrk="1" hangingPunct="1"/>
            <a:r>
              <a:rPr lang="en-US" altLang="en-US"/>
              <a:t>Manages software and hardware to produce desired results</a:t>
            </a:r>
          </a:p>
          <a:p>
            <a:pPr eaLnBrk="1" hangingPunct="1"/>
            <a:r>
              <a:rPr lang="en-US" altLang="en-US"/>
              <a:t>Operating systems primarily are resource managers</a:t>
            </a:r>
          </a:p>
          <a:p>
            <a:pPr lvl="1" eaLnBrk="1" hangingPunct="1"/>
            <a:r>
              <a:rPr lang="en-US" altLang="en-US" sz="2400"/>
              <a:t>Hardware</a:t>
            </a:r>
          </a:p>
          <a:p>
            <a:pPr lvl="2" eaLnBrk="1" hangingPunct="1"/>
            <a:r>
              <a:rPr lang="en-US" altLang="en-US"/>
              <a:t>Processors</a:t>
            </a:r>
          </a:p>
          <a:p>
            <a:pPr lvl="2" eaLnBrk="1" hangingPunct="1"/>
            <a:r>
              <a:rPr lang="en-US" altLang="en-US"/>
              <a:t>Memory</a:t>
            </a:r>
          </a:p>
          <a:p>
            <a:pPr lvl="2" eaLnBrk="1" hangingPunct="1"/>
            <a:r>
              <a:rPr lang="en-US" altLang="en-US"/>
              <a:t>Input/output devices</a:t>
            </a:r>
          </a:p>
          <a:p>
            <a:pPr lvl="2" eaLnBrk="1" hangingPunct="1"/>
            <a:r>
              <a:rPr lang="en-US" altLang="en-US"/>
              <a:t>Communication devices</a:t>
            </a:r>
          </a:p>
          <a:p>
            <a:pPr lvl="1" eaLnBrk="1" hangingPunct="1"/>
            <a:r>
              <a:rPr lang="en-US" altLang="en-US" sz="2400"/>
              <a:t>Software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E6556A-6A18-4EDF-8910-CC7675EC6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Early History: The 1940s and 1950s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9D1891-2541-4E29-9DA0-7C65AA5B1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systems evolved through several phases</a:t>
            </a:r>
          </a:p>
          <a:p>
            <a:pPr lvl="1" eaLnBrk="1" hangingPunct="1"/>
            <a:r>
              <a:rPr lang="en-US" altLang="en-US"/>
              <a:t>1940s</a:t>
            </a:r>
          </a:p>
          <a:p>
            <a:pPr lvl="2" eaLnBrk="1" hangingPunct="1"/>
            <a:r>
              <a:rPr lang="en-US" altLang="en-US"/>
              <a:t>Early computers did not include operating systems</a:t>
            </a:r>
          </a:p>
          <a:p>
            <a:pPr lvl="1" eaLnBrk="1" hangingPunct="1"/>
            <a:r>
              <a:rPr lang="en-US" altLang="en-US"/>
              <a:t>1950s</a:t>
            </a:r>
          </a:p>
          <a:p>
            <a:pPr lvl="2" eaLnBrk="1" hangingPunct="1"/>
            <a:r>
              <a:rPr lang="en-US" altLang="en-US"/>
              <a:t>Executed one job at a time</a:t>
            </a:r>
          </a:p>
          <a:p>
            <a:pPr lvl="2" eaLnBrk="1" hangingPunct="1"/>
            <a:r>
              <a:rPr lang="en-US" altLang="en-US"/>
              <a:t>Included technologies to smooth job-to-job transitions</a:t>
            </a:r>
          </a:p>
          <a:p>
            <a:pPr lvl="2" eaLnBrk="1" hangingPunct="1"/>
            <a:r>
              <a:rPr lang="en-US" altLang="en-US" sz="2200"/>
              <a:t>Single-stream batch-processing systems</a:t>
            </a:r>
          </a:p>
          <a:p>
            <a:pPr lvl="2" eaLnBrk="1" hangingPunct="1"/>
            <a:r>
              <a:rPr lang="en-US" altLang="en-US" sz="2200"/>
              <a:t>Programs and data submitted consecutively on tape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2254E93-F563-4FB3-B50C-4FC0E503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1960s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2145F8-E927-41B6-A440-140A2BA79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/>
              <a:t>1960s</a:t>
            </a:r>
          </a:p>
          <a:p>
            <a:pPr lvl="1" eaLnBrk="1" hangingPunct="1"/>
            <a:r>
              <a:rPr lang="en-US" altLang="en-US" sz="2600"/>
              <a:t>Still batch-processing systems</a:t>
            </a:r>
          </a:p>
          <a:p>
            <a:pPr lvl="1" eaLnBrk="1" hangingPunct="1"/>
            <a:r>
              <a:rPr lang="en-US" altLang="en-US" sz="2600"/>
              <a:t>Process multiple jobs at once</a:t>
            </a:r>
          </a:p>
          <a:p>
            <a:pPr lvl="2" eaLnBrk="1" hangingPunct="1"/>
            <a:r>
              <a:rPr lang="en-US" altLang="en-US" sz="2400"/>
              <a:t>Multiprogramming</a:t>
            </a:r>
          </a:p>
          <a:p>
            <a:pPr lvl="1" eaLnBrk="1" hangingPunct="1"/>
            <a:r>
              <a:rPr lang="en-US" altLang="en-US" sz="2600"/>
              <a:t>One job could use processor while other jobs used peripheral devices</a:t>
            </a:r>
          </a:p>
          <a:p>
            <a:pPr lvl="1" eaLnBrk="1" hangingPunct="1"/>
            <a:r>
              <a:rPr lang="en-US" altLang="en-US" sz="2600"/>
              <a:t>Advanced operating systems developed to service multiple interactive users</a:t>
            </a:r>
          </a:p>
          <a:p>
            <a:pPr eaLnBrk="1" hangingPunct="1"/>
            <a:r>
              <a:rPr lang="en-US" altLang="en-US" sz="3200"/>
              <a:t>1964</a:t>
            </a:r>
          </a:p>
          <a:p>
            <a:pPr lvl="1" eaLnBrk="1" hangingPunct="1"/>
            <a:r>
              <a:rPr lang="en-US" altLang="en-US" sz="2600"/>
              <a:t>IBM announced System/360 family of computers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9AC354-63BB-4414-93D3-893FF4410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1960s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47CB84A-567D-4F57-9B6B-3989E353A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Timesharing systems</a:t>
            </a:r>
          </a:p>
          <a:p>
            <a:pPr lvl="1" eaLnBrk="1" hangingPunct="1"/>
            <a:r>
              <a:rPr lang="en-US" altLang="en-US"/>
              <a:t>Developed to support many simultaneous interactive users</a:t>
            </a:r>
          </a:p>
          <a:p>
            <a:pPr lvl="1" eaLnBrk="1" hangingPunct="1"/>
            <a:r>
              <a:rPr lang="en-US" altLang="en-US"/>
              <a:t>Turnaround time was reduced to minutes or seconds</a:t>
            </a:r>
          </a:p>
          <a:p>
            <a:pPr lvl="2" eaLnBrk="1" hangingPunct="1"/>
            <a:r>
              <a:rPr lang="en-US" altLang="en-US"/>
              <a:t>Time between submission of job and the return of its results</a:t>
            </a:r>
          </a:p>
          <a:p>
            <a:pPr lvl="1" eaLnBrk="1" hangingPunct="1"/>
            <a:r>
              <a:rPr lang="en-US" altLang="en-US"/>
              <a:t>Real-time systems</a:t>
            </a:r>
          </a:p>
          <a:p>
            <a:pPr lvl="2" eaLnBrk="1" hangingPunct="1"/>
            <a:r>
              <a:rPr lang="en-US" altLang="en-US"/>
              <a:t>Supply response within certain bounded time period</a:t>
            </a:r>
          </a:p>
          <a:p>
            <a:pPr lvl="1" eaLnBrk="1" hangingPunct="1"/>
            <a:r>
              <a:rPr lang="en-US" altLang="en-US"/>
              <a:t>Improved development time and methods</a:t>
            </a:r>
          </a:p>
          <a:p>
            <a:pPr lvl="2" eaLnBrk="1" hangingPunct="1"/>
            <a:r>
              <a:rPr lang="en-US" altLang="en-US"/>
              <a:t>MIT used CTSS system to develop its own successor, Multics</a:t>
            </a:r>
          </a:p>
          <a:p>
            <a:pPr lvl="1" eaLnBrk="1" hangingPunct="1"/>
            <a:r>
              <a:rPr lang="en-US" altLang="en-US"/>
              <a:t>TSS, Multics and CP/CMS all incorporated virtual memory</a:t>
            </a:r>
          </a:p>
          <a:p>
            <a:pPr lvl="2" eaLnBrk="1" hangingPunct="1"/>
            <a:r>
              <a:rPr lang="en-US" altLang="en-US"/>
              <a:t>Address more memory locations than actually exist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BDB45E-34F6-43AF-AA09-885122AF0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1970s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778A301-67F5-4DCF-ABDD-27B50D0B6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Primarily multimode timesharing systems</a:t>
            </a:r>
          </a:p>
          <a:p>
            <a:pPr lvl="1" eaLnBrk="1" hangingPunct="1"/>
            <a:r>
              <a:rPr lang="en-US" altLang="en-US" sz="2400"/>
              <a:t>Supported batch processing, timesharing and real-time applications</a:t>
            </a:r>
          </a:p>
          <a:p>
            <a:pPr lvl="1" eaLnBrk="1" hangingPunct="1"/>
            <a:r>
              <a:rPr lang="en-US" altLang="en-US" sz="2400"/>
              <a:t>Personal computing only in incipient stages</a:t>
            </a:r>
          </a:p>
          <a:p>
            <a:pPr lvl="2" eaLnBrk="1" hangingPunct="1"/>
            <a:r>
              <a:rPr lang="en-US" altLang="en-US"/>
              <a:t>Fostered by early developments in microprocessor technology</a:t>
            </a:r>
          </a:p>
          <a:p>
            <a:pPr eaLnBrk="1" hangingPunct="1"/>
            <a:r>
              <a:rPr lang="en-US" altLang="en-US"/>
              <a:t>Department of Defense develops TCP/IP</a:t>
            </a:r>
          </a:p>
          <a:p>
            <a:pPr lvl="1" eaLnBrk="1" hangingPunct="1"/>
            <a:r>
              <a:rPr lang="en-US" altLang="en-US"/>
              <a:t>Standard communications protocol</a:t>
            </a:r>
          </a:p>
          <a:p>
            <a:pPr lvl="1" eaLnBrk="1" hangingPunct="1"/>
            <a:r>
              <a:rPr lang="en-US" altLang="en-US"/>
              <a:t>Widely used in military and university settings</a:t>
            </a:r>
          </a:p>
          <a:p>
            <a:pPr lvl="1" eaLnBrk="1" hangingPunct="1"/>
            <a:r>
              <a:rPr lang="en-US" altLang="en-US"/>
              <a:t>Security problems</a:t>
            </a:r>
          </a:p>
          <a:p>
            <a:pPr lvl="2" eaLnBrk="1" hangingPunct="1"/>
            <a:r>
              <a:rPr lang="en-US" altLang="en-US"/>
              <a:t>Growing volumes of information passed over vulnerable communications lines.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391AF3-45F5-474B-8FF5-2935AEC0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1980s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E240DE-67EA-4852-955C-F83E21909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1980s</a:t>
            </a:r>
          </a:p>
          <a:p>
            <a:pPr lvl="1" eaLnBrk="1" hangingPunct="1"/>
            <a:r>
              <a:rPr lang="en-US" altLang="en-US" sz="2400"/>
              <a:t>Decade of personal computers and workstations</a:t>
            </a:r>
          </a:p>
          <a:p>
            <a:pPr lvl="1" eaLnBrk="1" hangingPunct="1"/>
            <a:r>
              <a:rPr lang="en-US" altLang="en-US" sz="2400"/>
              <a:t>Computing distributed to sites at which it was needed</a:t>
            </a:r>
          </a:p>
          <a:p>
            <a:pPr lvl="1" eaLnBrk="1" hangingPunct="1"/>
            <a:r>
              <a:rPr lang="en-US" altLang="en-US"/>
              <a:t>Personal computers proved relatively easy to learn and use</a:t>
            </a:r>
          </a:p>
          <a:p>
            <a:pPr lvl="2" eaLnBrk="1" hangingPunct="1"/>
            <a:r>
              <a:rPr lang="en-US" altLang="en-US"/>
              <a:t>Graphical user interfaces (GUI) </a:t>
            </a:r>
          </a:p>
          <a:p>
            <a:pPr lvl="1" eaLnBrk="1" hangingPunct="1"/>
            <a:r>
              <a:rPr lang="en-US" altLang="en-US"/>
              <a:t>Transferring information between computers via networks became more economical and practical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DB2383-76C0-41CD-AF6F-0E0F085D3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1980s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9AFE7C-C17C-4FA8-A5B6-91064AA0B6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Client/server computing model became widespread</a:t>
            </a:r>
          </a:p>
          <a:p>
            <a:pPr lvl="1" eaLnBrk="1" hangingPunct="1"/>
            <a:r>
              <a:rPr lang="en-US" altLang="en-US" sz="2600"/>
              <a:t>Clients request various services</a:t>
            </a:r>
          </a:p>
          <a:p>
            <a:pPr lvl="1" eaLnBrk="1" hangingPunct="1"/>
            <a:r>
              <a:rPr lang="en-US" altLang="en-US" sz="2600"/>
              <a:t>Servers perform requested services</a:t>
            </a:r>
          </a:p>
          <a:p>
            <a:pPr eaLnBrk="1" hangingPunct="1"/>
            <a:r>
              <a:rPr lang="en-US" altLang="en-US"/>
              <a:t>Software engineering field continued to evolve</a:t>
            </a:r>
          </a:p>
          <a:p>
            <a:pPr lvl="1" eaLnBrk="1" hangingPunct="1"/>
            <a:r>
              <a:rPr lang="en-US" altLang="en-US" sz="2400"/>
              <a:t>Major thrust by the United States government aimed at tighter control of Department of Defense software projects</a:t>
            </a:r>
          </a:p>
          <a:p>
            <a:pPr lvl="2" eaLnBrk="1" hangingPunct="1"/>
            <a:r>
              <a:rPr lang="en-US" altLang="en-US"/>
              <a:t>Realizing code reusability</a:t>
            </a:r>
          </a:p>
          <a:p>
            <a:pPr lvl="2" eaLnBrk="1" hangingPunct="1"/>
            <a:r>
              <a:rPr lang="en-US" altLang="en-US"/>
              <a:t>Greater degree of abstraction in programming languages</a:t>
            </a:r>
          </a:p>
          <a:p>
            <a:pPr lvl="2" eaLnBrk="1" hangingPunct="1"/>
            <a:r>
              <a:rPr lang="en-US" altLang="en-US"/>
              <a:t>Multiple threads of instructions that could execute independently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3E Slides">
  <a:themeElements>
    <a:clrScheme name="OS3E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3E Slid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S3E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3E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3E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3E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3E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3E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3E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OS3e_Template</Template>
  <TotalTime>466</TotalTime>
  <Words>679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Tw Cen MT Condensed</vt:lpstr>
      <vt:lpstr>Wingdings 3</vt:lpstr>
      <vt:lpstr>OS3E Slides</vt:lpstr>
      <vt:lpstr>Integral</vt:lpstr>
      <vt:lpstr>Introduction to Operating Systems</vt:lpstr>
      <vt:lpstr>What Is an Operating System?</vt:lpstr>
      <vt:lpstr>What Is an Operating System?</vt:lpstr>
      <vt:lpstr>Early History: The 1940s and 1950s</vt:lpstr>
      <vt:lpstr>The 1960s</vt:lpstr>
      <vt:lpstr>The 1960s</vt:lpstr>
      <vt:lpstr>The 1970s</vt:lpstr>
      <vt:lpstr>The 1980s</vt:lpstr>
      <vt:lpstr>The 1980s</vt:lpstr>
      <vt:lpstr>2000 and Beyond</vt:lpstr>
      <vt:lpstr>Application Bases</vt:lpstr>
      <vt:lpstr>Operating System Environments</vt:lpstr>
      <vt:lpstr>Operating System Environments</vt:lpstr>
      <vt:lpstr>Operating System Environments</vt:lpstr>
      <vt:lpstr>Core Operating System Components</vt:lpstr>
      <vt:lpstr>Core Operating System Components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Operating Systems</dc:title>
  <dc:creator>Deitel &amp; Associates</dc:creator>
  <cp:lastModifiedBy>Jyoti Khalkar</cp:lastModifiedBy>
  <cp:revision>108</cp:revision>
  <dcterms:created xsi:type="dcterms:W3CDTF">2003-11-17T18:08:01Z</dcterms:created>
  <dcterms:modified xsi:type="dcterms:W3CDTF">2022-02-09T09:34:00Z</dcterms:modified>
</cp:coreProperties>
</file>