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0">
            <a:extLst>
              <a:ext uri="{FF2B5EF4-FFF2-40B4-BE49-F238E27FC236}">
                <a16:creationId xmlns:a16="http://schemas.microsoft.com/office/drawing/2014/main" id="{791C11EF-7C14-4693-9DC7-9F46A0CD9F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9939" name="Rectangle 2051">
            <a:extLst>
              <a:ext uri="{FF2B5EF4-FFF2-40B4-BE49-F238E27FC236}">
                <a16:creationId xmlns:a16="http://schemas.microsoft.com/office/drawing/2014/main" id="{7EF14750-11F3-4F72-83FE-07680394CE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9940" name="Rectangle 2052">
            <a:extLst>
              <a:ext uri="{FF2B5EF4-FFF2-40B4-BE49-F238E27FC236}">
                <a16:creationId xmlns:a16="http://schemas.microsoft.com/office/drawing/2014/main" id="{F4EB49C6-2074-46D8-B9F9-F5FF759E2A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2053">
            <a:extLst>
              <a:ext uri="{FF2B5EF4-FFF2-40B4-BE49-F238E27FC236}">
                <a16:creationId xmlns:a16="http://schemas.microsoft.com/office/drawing/2014/main" id="{9000A28D-D335-4F30-8B67-FB22945035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2054">
            <a:extLst>
              <a:ext uri="{FF2B5EF4-FFF2-40B4-BE49-F238E27FC236}">
                <a16:creationId xmlns:a16="http://schemas.microsoft.com/office/drawing/2014/main" id="{1656F882-3316-4B81-AB2F-A2779EA80D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9943" name="Rectangle 2055">
            <a:extLst>
              <a:ext uri="{FF2B5EF4-FFF2-40B4-BE49-F238E27FC236}">
                <a16:creationId xmlns:a16="http://schemas.microsoft.com/office/drawing/2014/main" id="{C23D0626-DF4F-439E-837B-B0EC88B75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E340E-53C4-450F-8D55-FA08AB9CAA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CE6C-FC00-4A03-903B-62F79AFF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71961-8C37-49CB-888E-352E63C6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3BE5-414D-4654-B15E-DBA24498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926A-BF3C-484D-8F4B-17F635CF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A679-ED7C-4CDA-BC7B-43F473A8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62126-101F-47D4-B9DA-9181628E8B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7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8A94-6C69-4FC5-9A8D-7D0EFDCA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153B7-E868-4116-9848-ABBCBAC67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3695-701C-4DA1-A6A1-421F6978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F585-75C6-43A0-8150-B5E74F58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E6A5-258F-4B0B-AD67-E14E8CAB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51526-C427-4E32-9DB7-77DBFDD1F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75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FAFB3-F493-4F56-8FD6-469BCA8C6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20D9F-3EA2-481B-89FC-30ADDE88E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D4BC-94F3-4DBE-BFA0-C4FBFE2C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7BE0-BDA4-4EC2-965A-DD4E852D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B776-3BD2-45D8-88AC-670B698F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12A6E-DEE4-4FC3-96AF-93933438A6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0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AE37-5A0F-4B52-BAA3-377948C7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C2DF-0B40-46C5-B7EC-B5C44537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F549-983F-4330-B034-6A95393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B50D-A69C-4883-8E64-119380CD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8316-E04D-46BF-9B7B-E0ADE53B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77BA5-1734-45EF-AD54-DF3C3094A7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47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1C43-C7A6-43A9-A0EC-F8AC0AE5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0A6E-D23C-4253-B153-9C0A20D9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BCC8-4050-4661-A5FC-0A701DAF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2D93-E2D6-48B4-9BE0-CE456370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678A-A190-4AB6-B8C2-58362FB5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8E8A4-61A3-4A9B-BC88-B6D5F5EACF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63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84BB-4BD1-4D7B-95A6-DE2F47D6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CEDF-DBE5-4A24-9A0C-E9741A5B1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15224-36ED-44B9-A759-A5D546DC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6307-0CD1-4167-A9D8-6D2D7DD8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D4D2C-494E-44B6-9B63-D7F8923B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518E8-2ED2-41F7-8B17-64B92E63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59686-0371-4258-B88F-87132BA6E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76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3E95-3F53-4F36-9FCF-793D7242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CEDCE-36B2-486A-B8B2-02A5892E2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B8F77-6084-4876-AB06-7B6EFD7B0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3EABC-F702-45CD-9941-042A2C67A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A81A0-AAA0-42E2-A551-69DFAE346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5A2F6-0E58-4479-94BB-E5C6F026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0E593-65A0-471E-95A5-27EE3D1D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24299-B605-477A-8EF6-A4A41B44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19BE3-BC62-4B23-9E6C-A654FD2F8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4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1C91-65A7-4F9A-9EC2-FAE7D3B5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F7EAA-54A4-46B5-A45B-0F214782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BEF4A-748F-4529-955A-BC30A412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F5844-7818-4C42-A8F9-124297EA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931F1-DE7E-4449-A63C-2F8EB262C4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65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C6EAD-42B3-4448-A60D-B8E24C99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7664C-C062-4081-B7F5-D9B579EE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4C237-8F40-47E6-B793-5603E32F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7FAA5-48D8-47A6-A43F-C994215B64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7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4DB1-AC10-47E9-83E5-2AA4408B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5183-E5BE-4DE4-A380-718FB16D4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CFB39-8338-45BF-B911-98305114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E38B1-CD55-48C2-8A18-134D6609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8547-4F3C-4382-9849-38B4B6B4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C5FDE-D6F9-4186-B796-0A45E60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D4C61-E6EE-410D-B413-1CECB80480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6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3223-FBD4-4145-9725-C4ACC468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750DF-41A1-4DD6-8CF5-7A90F8F47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922F9-9C67-4CDD-BA67-2B61355AD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1587C-82E7-4750-B758-0AB904AA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823CC-858C-495C-8E53-975F76F7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00ECF-BC44-4B03-BC8F-9A9548FB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6C202-F40C-4FB0-9569-DD3694231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80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D5F1CC-E797-4349-80AC-DC922C6BF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BDFFDB-C1F8-46C7-960F-73F055910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D9492B8-0334-4296-8680-5B71E25200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F67114-3CBA-4E08-9397-20A24A0FA3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5EE0F92-9656-4D06-B365-42A722097E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02400"/>
            <a:ext cx="406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07454B2-C35C-4842-A456-61BB01DBA0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4733-DA1B-4E3F-BD73-D552F623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6C53-8A2A-4BFB-A410-1AA003D8B0C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32352B61-A68C-4DB1-B7F9-92A33951F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4FCC334-82A7-4CDE-83B5-35E8357E8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419600"/>
            <a:ext cx="5613400" cy="1828800"/>
          </a:xfrm>
        </p:spPr>
        <p:txBody>
          <a:bodyPr/>
          <a:lstStyle/>
          <a:p>
            <a:r>
              <a:rPr lang="en-US" altLang="en-US"/>
              <a:t>A computer system consists of</a:t>
            </a:r>
            <a:endParaRPr lang="en-US" altLang="en-US" sz="2400"/>
          </a:p>
          <a:p>
            <a:pPr lvl="1"/>
            <a:r>
              <a:rPr lang="en-US" altLang="en-US"/>
              <a:t>hardware</a:t>
            </a:r>
          </a:p>
          <a:p>
            <a:pPr lvl="1"/>
            <a:r>
              <a:rPr lang="en-US" altLang="en-US"/>
              <a:t>system programs</a:t>
            </a:r>
          </a:p>
          <a:p>
            <a:pPr lvl="1"/>
            <a:r>
              <a:rPr lang="en-US" altLang="en-US"/>
              <a:t>application programs</a:t>
            </a:r>
            <a:endParaRPr lang="en-US" altLang="en-US" sz="200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56D41A9-FF04-4288-93B0-B46199B3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228725"/>
            <a:ext cx="5505450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E22A0A-40E2-46F9-A52F-40008B82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3AD5-E3FB-421E-B9AD-9C0E15A9C1F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D64BE21-DD6B-481B-8AD8-5310AAF50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7772400" cy="1143000"/>
          </a:xfrm>
        </p:spPr>
        <p:txBody>
          <a:bodyPr/>
          <a:lstStyle/>
          <a:p>
            <a:r>
              <a:rPr lang="en-US" altLang="en-US"/>
              <a:t>Computer Hardware Review (5)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6107182-1D0F-4DE5-83C4-FB1D95A88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5743575"/>
            <a:ext cx="77724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One base-limit pair and two base-limit pairs</a:t>
            </a: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EC5BA5B4-1EE5-41D5-927A-0FC1722F4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079500"/>
            <a:ext cx="629602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E0B9AA-29F5-4062-995F-A8396CD9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FE4-FAE3-4781-B67D-3E4F25E1D5E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AFFD159-7355-4B0D-BFB9-139B86E07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US" altLang="en-US"/>
              <a:t>Computer Hardware Review (6)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D4A13D1-E275-470B-AF9D-E0E2D75A7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5556250"/>
            <a:ext cx="10134600" cy="685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(a) Steps in starting an I/O device and getting interrupt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(b) How the CPU is interrupted</a:t>
            </a:r>
            <a:endParaRPr lang="en-US" altLang="en-US" sz="2800"/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23978C38-74F3-4CCB-A08A-A6E25B2FE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784350"/>
            <a:ext cx="7831138" cy="32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Rectangle 7">
            <a:extLst>
              <a:ext uri="{FF2B5EF4-FFF2-40B4-BE49-F238E27FC236}">
                <a16:creationId xmlns:a16="http://schemas.microsoft.com/office/drawing/2014/main" id="{E50DFD78-A9DF-44E5-AA29-05E16EC31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4787900"/>
            <a:ext cx="584200" cy="520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9FBC6F0A-C3A7-4F71-B3FB-F422177A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965700"/>
            <a:ext cx="393700" cy="17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9212F9C9-7436-475A-91D9-F0E26EF36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002213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(a)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3A6219F0-00FD-47F3-AE43-E4934657E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002213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(b)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30E593-B7C8-4EC8-BDA0-BF0257C7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232-14E0-40E4-AB28-5DC21AFD1C5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F620DC1-8638-4FFF-80CD-967D3D5B5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 altLang="en-US"/>
              <a:t>Computer Hardware Review (7)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635980F-0F1A-4D2D-B6E8-884227A8E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1263" y="5981700"/>
            <a:ext cx="6978650" cy="876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Structure of a large Pentium system</a:t>
            </a:r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05EA1A2B-2283-40A4-AE9D-292735BE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246188"/>
            <a:ext cx="6097587" cy="43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10C7B37-E6CC-4D1D-806B-E4E9E0D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07E-13D8-41C6-8ED1-871F338F946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344A098-8790-43B2-898F-699293882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Operating System Concepts (1)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4374C24-5ECD-4138-B67B-CE8471ADC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0075"/>
            <a:ext cx="7772400" cy="1685925"/>
          </a:xfrm>
        </p:spPr>
        <p:txBody>
          <a:bodyPr/>
          <a:lstStyle/>
          <a:p>
            <a:r>
              <a:rPr lang="en-US" altLang="en-US"/>
              <a:t>A process tree</a:t>
            </a:r>
          </a:p>
          <a:p>
            <a:pPr lvl="1"/>
            <a:r>
              <a:rPr lang="en-US" altLang="en-US"/>
              <a:t>A created two child processes, B and C</a:t>
            </a:r>
          </a:p>
          <a:p>
            <a:pPr lvl="1"/>
            <a:r>
              <a:rPr lang="en-US" altLang="en-US"/>
              <a:t>B created three child processes, D, E, and F</a:t>
            </a: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E5FD7E4B-11B5-4723-A9C5-B094F0F8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1373188"/>
            <a:ext cx="39846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FEAA06-50FD-45C0-AF0F-B597ACBA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B36F-63AB-401F-8D6C-3E50A353821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FA2190D-2E6E-4F0D-94B3-CE7181E06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Operating System Concepts (2)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03C5CFE-F666-4663-9DCA-AECFC494F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57150" y="5641975"/>
            <a:ext cx="9201150" cy="7143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(a) A potential deadlock. (b) an actual deadlock.</a:t>
            </a: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9B74A3DE-7FBE-4B1E-AB87-F0464772C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500188"/>
            <a:ext cx="82280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3387B9B-873C-4306-8B6B-6E2CB7C3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377-CEAE-4EFE-AB84-830D78534CD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3852CAF-B113-4F2A-A3A7-B4B1DF298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 altLang="en-US"/>
              <a:t>What is an Operating System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768FD11-10EE-4F62-A430-D7B2C9962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 altLang="en-US"/>
              <a:t>It is an extended machine</a:t>
            </a:r>
          </a:p>
          <a:p>
            <a:pPr lvl="1"/>
            <a:r>
              <a:rPr lang="en-US" altLang="en-US"/>
              <a:t>Hides the messy details which must be performed</a:t>
            </a:r>
          </a:p>
          <a:p>
            <a:pPr lvl="1"/>
            <a:r>
              <a:rPr lang="en-US" altLang="en-US"/>
              <a:t>Presents user with a virtual machine, easier to use</a:t>
            </a:r>
          </a:p>
          <a:p>
            <a:pPr lvl="1"/>
            <a:endParaRPr lang="en-US" altLang="en-US"/>
          </a:p>
          <a:p>
            <a:r>
              <a:rPr lang="en-US" altLang="en-US"/>
              <a:t>It is a resource manager</a:t>
            </a:r>
          </a:p>
          <a:p>
            <a:pPr lvl="1"/>
            <a:r>
              <a:rPr lang="en-US" altLang="en-US"/>
              <a:t>Each program gets time with the resource</a:t>
            </a:r>
          </a:p>
          <a:p>
            <a:pPr lvl="1"/>
            <a:r>
              <a:rPr lang="en-US" altLang="en-US"/>
              <a:t>Each program gets space on the resource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E73A0B-91F2-48FF-8524-0736FED4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84C8-517A-43BB-9295-0B0D2E442F7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4775365-163E-48B0-B207-3D3B90ED4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 altLang="en-US"/>
              <a:t>History of Operating Systems (1)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B15DD8D-094A-4A9C-842E-715EF9D5F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83100"/>
            <a:ext cx="7772400" cy="16002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/>
              <a:t>Early batch system</a:t>
            </a:r>
            <a:endParaRPr lang="en-US" altLang="en-US" sz="2800"/>
          </a:p>
          <a:p>
            <a:pPr lvl="1">
              <a:lnSpc>
                <a:spcPct val="70000"/>
              </a:lnSpc>
            </a:pPr>
            <a:r>
              <a:rPr lang="en-US" altLang="en-US"/>
              <a:t>bring cards to 1401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read cards to tape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put tape on 7094 which does computing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put tape on 1401 which prints output</a:t>
            </a:r>
            <a:endParaRPr lang="en-US" altLang="en-US" sz="2400"/>
          </a:p>
          <a:p>
            <a:pPr lvl="1"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53BE2A40-DBEB-43C6-807A-542075967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371600"/>
            <a:ext cx="89058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D11690-4E07-43BB-ABA4-CD9A1964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D8BE-080D-42FA-868A-49B90341777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FC60FC5-E6A5-4F45-8180-5AE57DCF1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US" altLang="en-US"/>
              <a:t>History of Operating Systems (2)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0D65021-0C02-4F77-9C75-319B0366A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First generation 1945 - 1955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vacuum tubes, plug boards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Second generation 1955 - 1965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transistors, batch systems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Third generation  1965 – 1980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ICs and multiprogramming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Fourth generation 1980 – present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personal computers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9C2E8C-65F8-4C42-9865-56FAFE81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8FE-4855-44D1-913E-14A68BCF648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65E848B-72BD-4E44-8757-032B53064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075" y="0"/>
            <a:ext cx="7772400" cy="1143000"/>
          </a:xfrm>
        </p:spPr>
        <p:txBody>
          <a:bodyPr/>
          <a:lstStyle/>
          <a:p>
            <a:r>
              <a:rPr lang="en-US" altLang="en-US"/>
              <a:t>The Operating System Zoo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DD73A7E-A6A1-4FC1-B247-19904EBAB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52550"/>
            <a:ext cx="7772400" cy="4743450"/>
          </a:xfrm>
        </p:spPr>
        <p:txBody>
          <a:bodyPr/>
          <a:lstStyle/>
          <a:p>
            <a:r>
              <a:rPr lang="en-US" altLang="en-US"/>
              <a:t>Mainframe operating systems</a:t>
            </a:r>
          </a:p>
          <a:p>
            <a:r>
              <a:rPr lang="en-US" altLang="en-US"/>
              <a:t>Server operating systems</a:t>
            </a:r>
          </a:p>
          <a:p>
            <a:r>
              <a:rPr lang="en-US" altLang="en-US"/>
              <a:t>Multiprocessor operating systems</a:t>
            </a:r>
          </a:p>
          <a:p>
            <a:r>
              <a:rPr lang="en-US" altLang="en-US"/>
              <a:t>Personal computer operating systems</a:t>
            </a:r>
          </a:p>
          <a:p>
            <a:r>
              <a:rPr lang="en-US" altLang="en-US"/>
              <a:t>Real-time operating systems</a:t>
            </a:r>
          </a:p>
          <a:p>
            <a:r>
              <a:rPr lang="en-US" altLang="en-US"/>
              <a:t>Embedded operating systems</a:t>
            </a:r>
          </a:p>
          <a:p>
            <a:r>
              <a:rPr lang="en-US" altLang="en-US"/>
              <a:t>Smart card operating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82384E6-AFFF-4C27-94C9-FE1CE6FB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299-DD4E-488C-BBDD-E21FE9F3AF6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5A975EB-3919-4857-A2C7-A0AD50B39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0"/>
            <a:ext cx="7772400" cy="1143000"/>
          </a:xfrm>
        </p:spPr>
        <p:txBody>
          <a:bodyPr/>
          <a:lstStyle/>
          <a:p>
            <a:r>
              <a:rPr lang="en-US" altLang="en-US"/>
              <a:t>Computer Hardware Review (1)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9F3C7C6-43A2-4492-BB5B-B7BC82300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609600"/>
          </a:xfrm>
        </p:spPr>
        <p:txBody>
          <a:bodyPr/>
          <a:lstStyle/>
          <a:p>
            <a:r>
              <a:rPr lang="en-US" altLang="en-US"/>
              <a:t>Components of a simple personal computer</a:t>
            </a:r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3FA83FDB-0648-417C-AC50-A23E74E63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612900"/>
            <a:ext cx="760095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Rectangle 6">
            <a:extLst>
              <a:ext uri="{FF2B5EF4-FFF2-40B4-BE49-F238E27FC236}">
                <a16:creationId xmlns:a16="http://schemas.microsoft.com/office/drawing/2014/main" id="{FC92E77A-6A26-4EB9-B288-24B58DB7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1533525"/>
            <a:ext cx="733425" cy="195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8E618CDA-DDCE-4D9D-A56D-B181261BB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145891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Monitor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C7AFAABF-309B-4AE4-8D91-96457D92C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825" y="4570413"/>
            <a:ext cx="328613" cy="16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29356FB2-8442-4A70-8858-C51788E5B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44942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BDA9DF-4333-4B96-9398-515B1FBB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12EB-7ABC-4026-91A5-9949FF2671B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4CDF879-B0F5-4B0C-947E-05BDC3CE5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US" altLang="en-US"/>
              <a:t>Computer Hardware Review (2)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F478955-7AED-43B2-AB99-48625A38B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00325" y="5114925"/>
            <a:ext cx="5857875" cy="9810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(a) A three-stage pipeline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(b) A superscalar CPU</a:t>
            </a:r>
            <a:endParaRPr lang="en-US" altLang="en-US" sz="2800"/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6C6D7E6C-2681-42CA-A7A4-D5878D6E7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5800"/>
            <a:ext cx="880110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77F20E-A605-4544-9E3B-816C64D4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DF3-FF53-4371-A17A-2C2D3615152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7099F06-99EE-4E1E-B791-CA9D2766D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 altLang="en-US"/>
              <a:t>Computer Hardware Review (3)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C2CEE54-824D-4202-A6BF-5F752434D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54864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Typical memory hierarchy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/>
              <a:t>numbers shown are rough approximations</a:t>
            </a:r>
            <a:endParaRPr lang="en-US" altLang="en-US" sz="2400"/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B1994244-46E5-4971-9C83-95E36BBE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14438"/>
            <a:ext cx="83439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4A690B-7E15-48CA-92E9-CE5B40B9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5247-D6AD-4CC3-9BCF-DA47661EE16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C03E64B2-5BE4-4F2C-8343-6D0EC576B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075" y="0"/>
            <a:ext cx="7772400" cy="1143000"/>
          </a:xfrm>
        </p:spPr>
        <p:txBody>
          <a:bodyPr/>
          <a:lstStyle/>
          <a:p>
            <a:r>
              <a:rPr lang="en-US" altLang="en-US"/>
              <a:t>Computer Hardware Review (4)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7905152-C7B6-4487-9FBB-CD7F9A1BF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267325"/>
            <a:ext cx="7772400" cy="8286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Structure of a disk drive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AA0B2632-49AE-44D7-9432-FB206E24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327150"/>
            <a:ext cx="6375400" cy="366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338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Helvetica</vt:lpstr>
      <vt:lpstr>Times New Roman</vt:lpstr>
      <vt:lpstr>Default Design</vt:lpstr>
      <vt:lpstr>Introduction</vt:lpstr>
      <vt:lpstr>What is an Operating System</vt:lpstr>
      <vt:lpstr>History of Operating Systems (1)</vt:lpstr>
      <vt:lpstr>History of Operating Systems (2)</vt:lpstr>
      <vt:lpstr>The Operating System Zoo</vt:lpstr>
      <vt:lpstr>Computer Hardware Review (1)</vt:lpstr>
      <vt:lpstr>Computer Hardware Review (2)</vt:lpstr>
      <vt:lpstr>Computer Hardware Review (3)</vt:lpstr>
      <vt:lpstr>Computer Hardware Review (4)</vt:lpstr>
      <vt:lpstr>Computer Hardware Review (5)</vt:lpstr>
      <vt:lpstr>Computer Hardware Review (6)</vt:lpstr>
      <vt:lpstr>Computer Hardware Review (7)</vt:lpstr>
      <vt:lpstr>Operating System Concepts (1)</vt:lpstr>
      <vt:lpstr>Operating System Concepts (2)</vt:lpstr>
    </vt:vector>
  </TitlesOfParts>
  <Company>East Texas Data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 Armstrong</dc:creator>
  <cp:lastModifiedBy>Jyoti Khalkar</cp:lastModifiedBy>
  <cp:revision>34</cp:revision>
  <cp:lastPrinted>2001-01-13T18:08:51Z</cp:lastPrinted>
  <dcterms:created xsi:type="dcterms:W3CDTF">2000-11-18T17:50:49Z</dcterms:created>
  <dcterms:modified xsi:type="dcterms:W3CDTF">2022-02-02T17:39:36Z</dcterms:modified>
</cp:coreProperties>
</file>