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60" r:id="rId1"/>
  </p:sldMasterIdLst>
  <p:notesMasterIdLst>
    <p:notesMasterId r:id="rId18"/>
  </p:notesMasterIdLst>
  <p:handoutMasterIdLst>
    <p:handoutMasterId r:id="rId19"/>
  </p:handoutMasterIdLst>
  <p:sldIdLst>
    <p:sldId id="331" r:id="rId2"/>
    <p:sldId id="341" r:id="rId3"/>
    <p:sldId id="342" r:id="rId4"/>
    <p:sldId id="343" r:id="rId5"/>
    <p:sldId id="344" r:id="rId6"/>
    <p:sldId id="396" r:id="rId7"/>
    <p:sldId id="345" r:id="rId8"/>
    <p:sldId id="360" r:id="rId9"/>
    <p:sldId id="361" r:id="rId10"/>
    <p:sldId id="362" r:id="rId11"/>
    <p:sldId id="363" r:id="rId12"/>
    <p:sldId id="365" r:id="rId13"/>
    <p:sldId id="367" r:id="rId14"/>
    <p:sldId id="400" r:id="rId15"/>
    <p:sldId id="368" r:id="rId16"/>
    <p:sldId id="369" r:id="rId1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32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DCC24DA-DECC-4C7F-9565-307B704363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84FF03-F27D-4BBF-9F72-BE6A23EA23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35C8D99-2FAD-48DC-9821-A9C4AE195F1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92537C7-C8D5-43C3-B7A0-7675095783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8FBA68-7503-4556-A20C-78FA814BD7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016AC99-D93F-49FF-9537-444D205D9E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913D1E-3909-459B-9B7E-315A661871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F2E74951-04DE-4068-BC9D-96E7B437561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219891F-3420-46C8-91EA-3D550965A9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994F760-4D08-441C-BD2B-E11190CCCC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4D238F5-3D34-4D4E-802F-3937A15C8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6B8CCB70-BDC0-40BC-B4BB-D4616751BE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9D959-B737-4EA8-A17B-0B3DC5551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357710-8E1D-4C57-A417-E104443B8E90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CB6A468-377C-4308-9A7F-5BBDC64CD9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69E6224-37EB-45F8-8DA4-2099A6FBE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BEC5FD7-C372-40D4-AECA-66346D94B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584317-E191-4294-B45F-509C8C9BCE2A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68728A3-B64F-481F-BE92-EB83B0505D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896ACCD-28EB-4E4B-83D5-ADAF9D681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EE8F724-E860-46AC-8518-4515CDD418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B2C9B2-12E0-4FE2-A5DE-58C2ADD3703B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4D008BD-1B6E-4024-8B2F-B2A88AED47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50308FE9-712C-4C0A-85E9-42DB02E69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291BF37E-6FC8-491D-A4E1-4DEB2EE8A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B59FB1-8F33-4056-9C8A-495E9711AA2C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A2D363E-B1BE-4E35-BAED-6C1393A7DB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480E547-214D-424C-970F-83F89C395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BF6C791-24EF-490B-8D3A-1D626935B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4C664E8-CF42-4C79-AE4D-2B23B3501058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1A74898-CD62-4200-844D-859975C085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52082D7-FD9F-4DF2-989F-D62096AA1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520BB375-7106-47EA-9CEC-C12B8E35C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D0D368-523D-4574-8DED-C6F33FCDE90C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D37DD25-7943-41C9-9F30-9278025547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8B6FECE-17CB-4A89-975D-7840D5F96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947A14F-06FD-400F-9AA6-1252321CE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76140E-24C0-468D-8775-D133B42139A7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2696A4D1-F00C-4FE3-8E46-BCCF85DEE5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6FE35C1-82F1-4A9B-9EF5-C2FFE4B04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20F948AC-184C-435F-9BA1-5F004E7CC0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E39932-E29B-4DA9-8AA8-2E02BB99E849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587ACC4-F8F1-43E5-8992-7D0A762EDB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F33F89A-0D0E-4A37-96A2-4CF085A51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CCB3853-A0D9-438E-9923-2D4F3CAC4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F59165-252B-49DF-AA8E-A7AD22D6F49C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5F3B590-5E76-4F8E-B5AE-DB9BDDD4EE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4243260-5DA7-416E-B36B-A2D548967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6D8071D-A537-4AB7-97AF-4EB6E4955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E597F3-3647-457A-BFD2-B175569FA52E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4905E6F-57BF-414D-AC9C-11D49370E9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5603133-9970-4396-B766-9E1152978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EE19B69B-C94C-46DE-85C7-744F81FD4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B8CEF5-D297-4D3D-AA93-32BBA60EDB76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DAD1041-D9DB-4204-B121-A413A4D316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77A8724-2D4E-4256-AA96-77E736E4A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F363CD3-3EE1-4052-BD53-AA24FD39C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6E5A66-4FA8-4054-AFC4-1F35EAEAD318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F6B5AEA-DAE1-469D-8296-3AC26A9022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063F979-BA12-4064-89B6-4273BF6A5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8BE85A2-E63A-4628-AA69-2608CCBBD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706F92-92D0-4162-944A-9502F2FFC431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6BBEACC-216F-4D03-A8FA-9D79B384E0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1519C53-5AAF-4D7E-9F43-E1BE961BE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E25802A0-F22C-4218-BACA-0738A6458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94C872-8402-48BD-AEB0-195D6FC2B7D7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1EBFD26-9A3C-45AD-9196-B60C0874B2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BD9685C-A59C-41A6-80E3-870D48105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758B0442-D3B6-4549-8EA3-F3045F4D6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EE0B36-3E93-45AE-BB35-76E46352E845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74308BC-559A-4B8A-8878-6E39092CFA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ABC1C65-AAE0-4A2D-8AAD-9BF1E3BAC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7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2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0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A3E16A-3D01-4DC9-A096-89E8E28985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22FFE35-BE40-46BB-88BD-FE7839544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20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 Hardware</a:t>
            </a:r>
          </a:p>
        </p:txBody>
      </p:sp>
      <p:pic>
        <p:nvPicPr>
          <p:cNvPr id="37891" name="Picture 4" descr="8">
            <a:extLst>
              <a:ext uri="{FF2B5EF4-FFF2-40B4-BE49-F238E27FC236}">
                <a16:creationId xmlns:a16="http://schemas.microsoft.com/office/drawing/2014/main" id="{2D8E328F-1FD2-427E-B281-E672547E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28713"/>
            <a:ext cx="6226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4EDE7EB5-2935-47AB-880E-A026C7A60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46038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400"/>
              <a:t>Paging Model of Logical and  Physical Memory</a:t>
            </a:r>
          </a:p>
        </p:txBody>
      </p:sp>
      <p:pic>
        <p:nvPicPr>
          <p:cNvPr id="38915" name="Picture 1030">
            <a:extLst>
              <a:ext uri="{FF2B5EF4-FFF2-40B4-BE49-F238E27FC236}">
                <a16:creationId xmlns:a16="http://schemas.microsoft.com/office/drawing/2014/main" id="{443D9676-4FAE-4511-9385-086798CE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1C60FEC-DA23-469D-9889-A16FBCF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20650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Paging (Cont.)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D494AF1-399D-4251-AC88-2C736BA6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3" y="1138238"/>
            <a:ext cx="8337550" cy="4821237"/>
          </a:xfrm>
        </p:spPr>
        <p:txBody>
          <a:bodyPr/>
          <a:lstStyle/>
          <a:p>
            <a:r>
              <a:rPr lang="en-US" altLang="en-US"/>
              <a:t>Calculating internal fragmentation</a:t>
            </a:r>
          </a:p>
          <a:p>
            <a:pPr lvl="1"/>
            <a:r>
              <a:rPr lang="en-US" altLang="en-US"/>
              <a:t>Page size = 2,048 bytes</a:t>
            </a:r>
          </a:p>
          <a:p>
            <a:pPr lvl="1"/>
            <a:r>
              <a:rPr lang="en-US" altLang="en-US"/>
              <a:t>Process size = 72,766 bytes</a:t>
            </a:r>
          </a:p>
          <a:p>
            <a:pPr lvl="1"/>
            <a:r>
              <a:rPr lang="en-US" altLang="en-US"/>
              <a:t>35 pages + 1,086 bytes</a:t>
            </a:r>
          </a:p>
          <a:p>
            <a:pPr lvl="1"/>
            <a:r>
              <a:rPr lang="en-US" altLang="en-US"/>
              <a:t>Internal fragmentation of 2,048 - 1,086 = 962 bytes</a:t>
            </a:r>
          </a:p>
          <a:p>
            <a:pPr lvl="1"/>
            <a:r>
              <a:rPr lang="en-US" altLang="en-US"/>
              <a:t>Worst case fragmentation = 1 frame – 1 byte</a:t>
            </a:r>
          </a:p>
          <a:p>
            <a:pPr lvl="1"/>
            <a:r>
              <a:rPr lang="en-US" altLang="en-US"/>
              <a:t>On average fragmentation = 1 / 2 frame size</a:t>
            </a:r>
          </a:p>
          <a:p>
            <a:pPr lvl="1"/>
            <a:r>
              <a:rPr lang="en-US" altLang="en-US"/>
              <a:t>So small frame sizes desirable?</a:t>
            </a:r>
          </a:p>
          <a:p>
            <a:pPr lvl="1"/>
            <a:r>
              <a:rPr lang="en-US" altLang="en-US"/>
              <a:t>But each page table entry takes memory to track</a:t>
            </a:r>
          </a:p>
          <a:p>
            <a:pPr lvl="1"/>
            <a:r>
              <a:rPr lang="en-US" altLang="en-US"/>
              <a:t>Page sizes growing over time</a:t>
            </a:r>
          </a:p>
          <a:p>
            <a:pPr lvl="2"/>
            <a:r>
              <a:rPr lang="en-US" altLang="en-US"/>
              <a:t>Solaris supports two page sizes – 8 KB and 4 MB</a:t>
            </a:r>
          </a:p>
          <a:p>
            <a:r>
              <a:rPr lang="en-US" altLang="en-US"/>
              <a:t>Process view and physical memory now very different</a:t>
            </a:r>
          </a:p>
          <a:p>
            <a:r>
              <a:rPr lang="en-US" altLang="en-US"/>
              <a:t>By implementation process can only access its own 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8B70C89-61E1-49CB-AEDD-975F9A18D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Implementation of Page Table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79E2906-F597-4CFE-BCC5-55CA1E957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3125" y="1146175"/>
            <a:ext cx="6797675" cy="4686300"/>
          </a:xfrm>
        </p:spPr>
        <p:txBody>
          <a:bodyPr/>
          <a:lstStyle/>
          <a:p>
            <a:r>
              <a:rPr lang="en-US" altLang="en-US"/>
              <a:t>Page table is kept in main memory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Page-table base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PTBR</a:t>
            </a:r>
            <a:r>
              <a:rPr lang="en-US" altLang="en-US"/>
              <a:t>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points to the page table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Page-table length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PTLR</a:t>
            </a:r>
            <a:r>
              <a:rPr lang="en-US" altLang="en-US"/>
              <a:t>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indicates size of the page table</a:t>
            </a:r>
          </a:p>
          <a:p>
            <a:r>
              <a:rPr lang="en-US" altLang="en-US"/>
              <a:t>In this scheme every data/instruction access requires two memory accesses</a:t>
            </a:r>
          </a:p>
          <a:p>
            <a:pPr lvl="1"/>
            <a:r>
              <a:rPr lang="en-US" altLang="en-US"/>
              <a:t>One for the page table and one for the data / instruction</a:t>
            </a:r>
          </a:p>
          <a:p>
            <a:r>
              <a:rPr lang="en-US" altLang="en-US"/>
              <a:t>The two memory access problem can be solved by the use of a special fast-lookup hardware cache called </a:t>
            </a:r>
            <a:r>
              <a:rPr lang="en-US" altLang="en-US" b="1">
                <a:solidFill>
                  <a:srgbClr val="3366FF"/>
                </a:solidFill>
              </a:rPr>
              <a:t>associative memory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translation look-aside buffers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TLBs</a:t>
            </a:r>
            <a:r>
              <a:rPr lang="en-US" altLang="en-US"/>
              <a:t>)</a:t>
            </a:r>
            <a:endParaRPr lang="en-US" altLang="en-US"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E811A74-4B93-44FF-869D-72483BC85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688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Implementation of Page Table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ECFB49-0478-4577-A83D-3BF89B9AC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3125" y="1146175"/>
            <a:ext cx="6924675" cy="4686300"/>
          </a:xfrm>
        </p:spPr>
        <p:txBody>
          <a:bodyPr/>
          <a:lstStyle/>
          <a:p>
            <a:r>
              <a:rPr lang="en-US" altLang="en-US"/>
              <a:t>Some TLBs store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address-space identifiers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ASIDs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</a:t>
            </a:r>
            <a:r>
              <a:rPr lang="en-US" altLang="en-US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/>
              <a:t>Otherwise need to flush at every context switch</a:t>
            </a:r>
          </a:p>
          <a:p>
            <a:r>
              <a:rPr lang="en-US" altLang="en-US"/>
              <a:t>TLBs typically small (64 to 1,024 entries)</a:t>
            </a:r>
          </a:p>
          <a:p>
            <a:r>
              <a:rPr lang="en-US" altLang="en-US"/>
              <a:t>On a TLB miss, value is loaded into the TLB for faster access next time</a:t>
            </a:r>
          </a:p>
          <a:p>
            <a:pPr lvl="1"/>
            <a:r>
              <a:rPr lang="en-US" altLang="en-US"/>
              <a:t>Replacement policies must be considered</a:t>
            </a:r>
          </a:p>
          <a:p>
            <a:pPr lvl="1"/>
            <a:r>
              <a:rPr lang="en-US" altLang="en-US"/>
              <a:t>Some entries can be</a:t>
            </a:r>
            <a:r>
              <a:rPr lang="en-US" altLang="en-US" b="1">
                <a:solidFill>
                  <a:srgbClr val="3366FF"/>
                </a:solidFill>
              </a:rPr>
              <a:t> wired down </a:t>
            </a:r>
            <a:r>
              <a:rPr lang="en-US" altLang="en-US"/>
              <a:t>for permanent fast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>
            <a:extLst>
              <a:ext uri="{FF2B5EF4-FFF2-40B4-BE49-F238E27FC236}">
                <a16:creationId xmlns:a16="http://schemas.microsoft.com/office/drawing/2014/main" id="{E28118C3-94FF-46B7-9885-C77CD53F5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Associative Memory</a:t>
            </a:r>
          </a:p>
        </p:txBody>
      </p:sp>
      <p:sp>
        <p:nvSpPr>
          <p:cNvPr id="45059" name="Rectangle 2051">
            <a:extLst>
              <a:ext uri="{FF2B5EF4-FFF2-40B4-BE49-F238E27FC236}">
                <a16:creationId xmlns:a16="http://schemas.microsoft.com/office/drawing/2014/main" id="{F6A5C396-2B31-4C89-9F7E-8D921CD4B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1211263"/>
            <a:ext cx="7351712" cy="4483100"/>
          </a:xfrm>
        </p:spPr>
        <p:txBody>
          <a:bodyPr/>
          <a:lstStyle/>
          <a:p>
            <a:r>
              <a:rPr lang="en-US" altLang="en-US"/>
              <a:t>Associative memory – parallel search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Address translation (p, d)</a:t>
            </a:r>
          </a:p>
          <a:p>
            <a:pPr marL="627063" lvl="1"/>
            <a:r>
              <a:rPr lang="en-US" altLang="en-US"/>
              <a:t>If p is in associative register, get frame # out</a:t>
            </a:r>
          </a:p>
          <a:p>
            <a:pPr marL="627063" lvl="1"/>
            <a:r>
              <a:rPr lang="en-US" altLang="en-US"/>
              <a:t>Otherwise get frame # from page table in memory</a:t>
            </a:r>
          </a:p>
          <a:p>
            <a:pPr marL="627063" lvl="1"/>
            <a:endParaRPr lang="en-US" altLang="en-US"/>
          </a:p>
        </p:txBody>
      </p:sp>
      <p:pic>
        <p:nvPicPr>
          <p:cNvPr id="45060" name="Picture 1">
            <a:extLst>
              <a:ext uri="{FF2B5EF4-FFF2-40B4-BE49-F238E27FC236}">
                <a16:creationId xmlns:a16="http://schemas.microsoft.com/office/drawing/2014/main" id="{BFB8DA8D-88C1-4CFA-AF97-B041D0F7F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93863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211C515-830A-4B30-80E8-4FEC4FD3F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 Hardware With TLB</a:t>
            </a:r>
            <a:endParaRPr lang="en-US" altLang="en-US" sz="2400"/>
          </a:p>
        </p:txBody>
      </p:sp>
      <p:pic>
        <p:nvPicPr>
          <p:cNvPr id="46083" name="Picture 5">
            <a:extLst>
              <a:ext uri="{FF2B5EF4-FFF2-40B4-BE49-F238E27FC236}">
                <a16:creationId xmlns:a16="http://schemas.microsoft.com/office/drawing/2014/main" id="{6664341C-5E99-42AE-A7A1-E99F44F9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B06E9D9-8778-4E1F-A3DA-451AA6EB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Memory-Management Unit (</a:t>
            </a:r>
            <a:r>
              <a:rPr lang="en-US" altLang="en-US" sz="2800"/>
              <a:t>MMU</a:t>
            </a:r>
            <a:r>
              <a:rPr lang="en-US" altLang="en-US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A5D5831-E33F-4A30-B9A3-25C72CEF8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50" y="1063625"/>
            <a:ext cx="7080250" cy="4484688"/>
          </a:xfrm>
        </p:spPr>
        <p:txBody>
          <a:bodyPr/>
          <a:lstStyle/>
          <a:p>
            <a:r>
              <a:rPr lang="en-US" altLang="en-US"/>
              <a:t>Hardware device that at run time maps virtual to physical address</a:t>
            </a:r>
            <a:endParaRPr lang="en-US" altLang="en-US" sz="800"/>
          </a:p>
          <a:p>
            <a:r>
              <a:rPr lang="en-US" altLang="en-US"/>
              <a:t>Many methods possible, covered in the rest of this chapter</a:t>
            </a:r>
          </a:p>
          <a:p>
            <a:r>
              <a:rPr lang="en-US" altLang="en-US"/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altLang="en-US"/>
              <a:t>Base register now called </a:t>
            </a:r>
            <a:r>
              <a:rPr lang="en-US" altLang="en-US" b="1">
                <a:solidFill>
                  <a:srgbClr val="0000FF"/>
                </a:solidFill>
              </a:rPr>
              <a:t>relocation register</a:t>
            </a:r>
            <a:endParaRPr lang="en-US" altLang="en-US"/>
          </a:p>
          <a:p>
            <a:pPr lvl="1"/>
            <a:r>
              <a:rPr lang="en-US" altLang="en-US"/>
              <a:t>MS-DOS on Intel 80x86 used 4 relocation registers</a:t>
            </a:r>
            <a:endParaRPr lang="en-US" altLang="en-US" sz="800"/>
          </a:p>
          <a:p>
            <a:r>
              <a:rPr lang="en-US" altLang="en-US"/>
              <a:t>The user program deals with </a:t>
            </a:r>
            <a:r>
              <a:rPr lang="en-US" altLang="en-US" i="1"/>
              <a:t>logical</a:t>
            </a:r>
            <a:r>
              <a:rPr lang="en-US" altLang="en-US"/>
              <a:t> addresses; it never sees the </a:t>
            </a:r>
            <a:r>
              <a:rPr lang="en-US" altLang="en-US" i="1"/>
              <a:t>real</a:t>
            </a:r>
            <a:r>
              <a:rPr lang="en-US" altLang="en-US"/>
              <a:t> physical addresses</a:t>
            </a:r>
          </a:p>
          <a:p>
            <a:pPr lvl="1"/>
            <a:r>
              <a:rPr lang="en-US" altLang="en-US"/>
              <a:t>Execution-time binding occurs when reference is made to location in memory</a:t>
            </a:r>
          </a:p>
          <a:p>
            <a:pPr lvl="1"/>
            <a:r>
              <a:rPr lang="en-US" altLang="en-US"/>
              <a:t>Logical address bound to physical addresses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7097B2B-1A0D-407E-BD61-D4FF05983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63" y="79375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sz="2400"/>
              <a:t>Dynamic relocation using a relocation register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08F354DE-C322-4A9E-9F4C-CE993F8F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1655763"/>
            <a:ext cx="37147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>
            <a:extLst>
              <a:ext uri="{FF2B5EF4-FFF2-40B4-BE49-F238E27FC236}">
                <a16:creationId xmlns:a16="http://schemas.microsoft.com/office/drawing/2014/main" id="{F282B3DD-5693-42DC-BCF4-4DB7D006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063625"/>
            <a:ext cx="3921125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DEB999-594D-427C-B1BC-A6C9007FB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Dynamic Linking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18C8D4-259F-44BE-9411-42294C699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038" y="1062038"/>
            <a:ext cx="7116762" cy="4660900"/>
          </a:xfrm>
        </p:spPr>
        <p:txBody>
          <a:bodyPr>
            <a:normAutofit lnSpcReduction="100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Static linking </a:t>
            </a:r>
            <a:r>
              <a:rPr lang="en-US" altLang="en-US"/>
              <a:t>– system libraries and program code combined by the loader into the binary program image</a:t>
            </a:r>
          </a:p>
          <a:p>
            <a:r>
              <a:rPr lang="en-US" altLang="en-US"/>
              <a:t>Dynamic linking –linking postponed until execution time</a:t>
            </a:r>
            <a:endParaRPr lang="en-US" altLang="en-US" sz="800"/>
          </a:p>
          <a:p>
            <a:r>
              <a:rPr lang="en-US" altLang="en-US"/>
              <a:t>Small piece of code, </a:t>
            </a:r>
            <a:r>
              <a:rPr lang="en-US" altLang="en-US" b="1">
                <a:solidFill>
                  <a:srgbClr val="3366FF"/>
                </a:solidFill>
              </a:rPr>
              <a:t>stub</a:t>
            </a:r>
            <a:r>
              <a:rPr lang="en-US" altLang="en-US"/>
              <a:t>, used to locate the appropriate memory-resident library routine</a:t>
            </a:r>
            <a:endParaRPr lang="en-US" altLang="en-US" sz="800"/>
          </a:p>
          <a:p>
            <a:r>
              <a:rPr lang="en-US" altLang="en-US"/>
              <a:t>Stub replaces itself with the address of the routine, and executes the routine</a:t>
            </a:r>
            <a:endParaRPr lang="en-US" altLang="en-US" sz="800"/>
          </a:p>
          <a:p>
            <a:r>
              <a:rPr lang="en-US" altLang="en-US"/>
              <a:t>Operating system checks if routine is in processes</a:t>
            </a:r>
            <a:r>
              <a:rPr lang="ja-JP" altLang="en-US"/>
              <a:t>’</a:t>
            </a:r>
            <a:r>
              <a:rPr lang="en-US" altLang="ja-JP"/>
              <a:t> memory address</a:t>
            </a:r>
          </a:p>
          <a:p>
            <a:pPr lvl="1"/>
            <a:r>
              <a:rPr lang="en-US" altLang="en-US"/>
              <a:t>If not in address space, add to address space</a:t>
            </a:r>
            <a:endParaRPr lang="en-US" altLang="en-US" sz="800"/>
          </a:p>
          <a:p>
            <a:r>
              <a:rPr lang="en-US" altLang="en-US"/>
              <a:t>Dynamic linking is particularly useful for libraries</a:t>
            </a:r>
            <a:endParaRPr lang="en-US" altLang="en-US" sz="800"/>
          </a:p>
          <a:p>
            <a:r>
              <a:rPr lang="en-US" altLang="en-US"/>
              <a:t>System also known as </a:t>
            </a:r>
            <a:r>
              <a:rPr lang="en-US" altLang="en-US" b="1">
                <a:solidFill>
                  <a:srgbClr val="3366FF"/>
                </a:solidFill>
              </a:rPr>
              <a:t>shared libraries</a:t>
            </a:r>
          </a:p>
          <a:p>
            <a:r>
              <a:rPr lang="en-US" altLang="en-US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Versioning may be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6F82C70-D1C8-4973-8026-5BBE1C7AC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1190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Swapping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6E789F3-E676-4186-B70B-1B7DF3C0B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3125" y="1122363"/>
            <a:ext cx="7051675" cy="506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 process can be </a:t>
            </a:r>
            <a:r>
              <a:rPr lang="en-US" altLang="en-US" b="1">
                <a:solidFill>
                  <a:srgbClr val="3366FF"/>
                </a:solidFill>
              </a:rPr>
              <a:t>swapped</a:t>
            </a:r>
            <a:r>
              <a:rPr lang="en-US" altLang="en-US"/>
              <a:t>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Total physical memory space of processes can exceed physical memory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3366FF"/>
                </a:solidFill>
              </a:rPr>
              <a:t>Backing store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fast disk large enough to accommodate copies of all memory images for all users; must provide direct access to these memory images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3366FF"/>
                </a:solidFill>
              </a:rPr>
              <a:t>Roll out, roll in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swapping variant used for priority-based scheduling algorithms; lower-priority process is swapped out so higher-priority process can be loaded and executed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Major part of swap time is transfer time; total transfer time is directly proportional to the amount of memory swapped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System maintains a </a:t>
            </a:r>
            <a:r>
              <a:rPr lang="en-US" altLang="en-US" b="1">
                <a:solidFill>
                  <a:srgbClr val="3366FF"/>
                </a:solidFill>
              </a:rPr>
              <a:t>ready queue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of ready-to-run processes which have memory images on disk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211C371-8F3C-40C0-B7EC-FEB67F733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Swapping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30C7A5-423B-44AC-88E2-C112D2956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7413" y="1058863"/>
            <a:ext cx="7169150" cy="506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Does the swapped out process need to swap back in to same physical addresses?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Depends on address binding method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Plus consider pending I/O to / from process memory space</a:t>
            </a:r>
          </a:p>
          <a:p>
            <a:pPr>
              <a:lnSpc>
                <a:spcPct val="80000"/>
              </a:lnSpc>
            </a:pPr>
            <a:r>
              <a:rPr lang="en-US" altLang="en-US"/>
              <a:t>Modified versions of swapping are found on many systems (i.e., UNIX, Linux, and Windows)</a:t>
            </a:r>
          </a:p>
          <a:p>
            <a:pPr lvl="1"/>
            <a:r>
              <a:rPr lang="en-US" altLang="en-US"/>
              <a:t>Swapping normally disabled</a:t>
            </a:r>
          </a:p>
          <a:p>
            <a:pPr lvl="1"/>
            <a:r>
              <a:rPr lang="en-US" altLang="en-US"/>
              <a:t>Started if more than threshold amount of memory allocated</a:t>
            </a:r>
          </a:p>
          <a:p>
            <a:pPr lvl="1"/>
            <a:r>
              <a:rPr lang="en-US" altLang="en-US"/>
              <a:t>Disabled again once memory demand reduced below threshold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256CCFC-E2DA-4567-B647-220C7ECC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182563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Schematic View of Swapping</a:t>
            </a:r>
            <a:endParaRPr lang="en-US" altLang="en-US" sz="2400"/>
          </a:p>
        </p:txBody>
      </p:sp>
      <p:pic>
        <p:nvPicPr>
          <p:cNvPr id="18435" name="Picture 4" descr="8">
            <a:extLst>
              <a:ext uri="{FF2B5EF4-FFF2-40B4-BE49-F238E27FC236}">
                <a16:creationId xmlns:a16="http://schemas.microsoft.com/office/drawing/2014/main" id="{F0352CF8-A6A4-46B7-8BFA-9231BDDC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400175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8949D8C9-6503-45E0-9791-FD3A8650E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</a:t>
            </a:r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BB675AD9-E895-4232-AA28-DEDD7232D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3763" y="1128713"/>
            <a:ext cx="7183437" cy="47672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/>
              <a:t>Avoids external fragmentation</a:t>
            </a:r>
          </a:p>
          <a:p>
            <a:pPr lvl="1"/>
            <a:r>
              <a:rPr lang="en-US" altLang="en-US"/>
              <a:t>Avoids problem of varying sized memory chunks</a:t>
            </a:r>
            <a:endParaRPr lang="en-US" altLang="en-US" sz="800"/>
          </a:p>
          <a:p>
            <a:r>
              <a:rPr lang="en-US" altLang="en-US"/>
              <a:t>Divide physical memory into fixed-sized blocks called </a:t>
            </a:r>
            <a:r>
              <a:rPr lang="en-US" altLang="en-US" b="1">
                <a:solidFill>
                  <a:srgbClr val="3366FF"/>
                </a:solidFill>
              </a:rPr>
              <a:t>frames</a:t>
            </a:r>
            <a:endParaRPr lang="en-US" altLang="en-US">
              <a:solidFill>
                <a:srgbClr val="3366FF"/>
              </a:solidFill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Size </a:t>
            </a:r>
            <a:r>
              <a:rPr lang="en-US" altLang="en-US"/>
              <a:t>is power of 2, between 512 bytes and 16 Mbytes</a:t>
            </a:r>
            <a:endParaRPr lang="en-US" altLang="en-US" sz="800"/>
          </a:p>
          <a:p>
            <a:r>
              <a:rPr lang="en-US" altLang="en-US"/>
              <a:t>Divide logical memory into blocks of same size called </a:t>
            </a:r>
            <a:r>
              <a:rPr lang="en-US" altLang="en-US" b="1">
                <a:solidFill>
                  <a:srgbClr val="3366FF"/>
                </a:solidFill>
              </a:rPr>
              <a:t>pages</a:t>
            </a:r>
            <a:endParaRPr lang="en-US" altLang="en-US" sz="800" b="1">
              <a:solidFill>
                <a:srgbClr val="3366FF"/>
              </a:solidFill>
            </a:endParaRPr>
          </a:p>
          <a:p>
            <a:r>
              <a:rPr lang="en-US" altLang="en-US"/>
              <a:t>Keep track of all free frames</a:t>
            </a:r>
            <a:endParaRPr lang="en-US" altLang="en-US" sz="800"/>
          </a:p>
          <a:p>
            <a:r>
              <a:rPr lang="en-US" altLang="en-US"/>
              <a:t>To run a program of size </a:t>
            </a:r>
            <a:r>
              <a:rPr lang="en-US" altLang="en-US" b="1" i="1"/>
              <a:t>N</a:t>
            </a:r>
            <a:r>
              <a:rPr lang="en-US" altLang="en-US" i="1"/>
              <a:t> </a:t>
            </a:r>
            <a:r>
              <a:rPr lang="en-US" altLang="en-US"/>
              <a:t>pages, need to find </a:t>
            </a:r>
            <a:r>
              <a:rPr lang="en-US" altLang="en-US" b="1" i="1"/>
              <a:t>N</a:t>
            </a:r>
            <a:r>
              <a:rPr lang="en-US" altLang="en-US"/>
              <a:t> free frames and load program</a:t>
            </a:r>
            <a:endParaRPr lang="en-US" altLang="en-US" sz="800"/>
          </a:p>
          <a:p>
            <a:r>
              <a:rPr lang="en-US" altLang="en-US"/>
              <a:t>Set up a </a:t>
            </a:r>
            <a:r>
              <a:rPr lang="en-US" altLang="en-US" b="1">
                <a:solidFill>
                  <a:srgbClr val="3366FF"/>
                </a:solidFill>
              </a:rPr>
              <a:t>page table</a:t>
            </a:r>
            <a:r>
              <a:rPr lang="en-US" altLang="en-US"/>
              <a:t> to translate logical to physical addresses</a:t>
            </a:r>
            <a:endParaRPr lang="en-US" altLang="en-US" sz="800"/>
          </a:p>
          <a:p>
            <a:r>
              <a:rPr lang="en-US" altLang="en-US"/>
              <a:t>Backing store likewise split into pages</a:t>
            </a:r>
          </a:p>
          <a:p>
            <a:r>
              <a:rPr lang="en-US" altLang="en-US"/>
              <a:t>Still have Internal fragmentation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82AD64DB-B866-4334-BE25-7C85693D7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152400"/>
            <a:ext cx="784066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13678EC9-3199-4D4C-BCC0-56B188D6F9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number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3366FF"/>
                </a:solidFill>
              </a:rPr>
              <a:t>page table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offset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CC0403F5-F994-40D6-81E4-43E4AA903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10848</TotalTime>
  <Words>974</Words>
  <Application>Microsoft Office PowerPoint</Application>
  <PresentationFormat>On-screen Show (4:3)</PresentationFormat>
  <Paragraphs>122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Courier New</vt:lpstr>
      <vt:lpstr>Symbol</vt:lpstr>
      <vt:lpstr>Integral</vt:lpstr>
      <vt:lpstr>Operating System</vt:lpstr>
      <vt:lpstr>Memory-Management Unit (MMU)</vt:lpstr>
      <vt:lpstr>Dynamic relocation using a relocation register</vt:lpstr>
      <vt:lpstr>Dynamic Linking</vt:lpstr>
      <vt:lpstr>Swapping</vt:lpstr>
      <vt:lpstr>Swapping (Cont.)</vt:lpstr>
      <vt:lpstr>Schematic View of Swapping</vt:lpstr>
      <vt:lpstr>Paging</vt:lpstr>
      <vt:lpstr>Address Translation Scheme</vt:lpstr>
      <vt:lpstr>Paging Hardware</vt:lpstr>
      <vt:lpstr>Paging Model of Logical and  Physical Memory</vt:lpstr>
      <vt:lpstr>Paging (Cont.)</vt:lpstr>
      <vt:lpstr>Implementation of Page Table</vt:lpstr>
      <vt:lpstr>Implementation of Page Table (Cont.)</vt:lpstr>
      <vt:lpstr>Associative Memory</vt:lpstr>
      <vt:lpstr>Paging Hardware With TLB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Jyoti Khalkar</cp:lastModifiedBy>
  <cp:revision>266</cp:revision>
  <cp:lastPrinted>2013-09-30T19:34:56Z</cp:lastPrinted>
  <dcterms:created xsi:type="dcterms:W3CDTF">2011-01-13T23:43:38Z</dcterms:created>
  <dcterms:modified xsi:type="dcterms:W3CDTF">2022-02-09T09:10:42Z</dcterms:modified>
</cp:coreProperties>
</file>