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notesMasterIdLst>
    <p:notesMasterId r:id="rId19"/>
  </p:notesMasterIdLst>
  <p:handoutMasterIdLst>
    <p:handoutMasterId r:id="rId20"/>
  </p:handoutMasterIdLst>
  <p:sldIdLst>
    <p:sldId id="256" r:id="rId2"/>
    <p:sldId id="293" r:id="rId3"/>
    <p:sldId id="261" r:id="rId4"/>
    <p:sldId id="260" r:id="rId5"/>
    <p:sldId id="262" r:id="rId6"/>
    <p:sldId id="263" r:id="rId7"/>
    <p:sldId id="266" r:id="rId8"/>
    <p:sldId id="285" r:id="rId9"/>
    <p:sldId id="295" r:id="rId10"/>
    <p:sldId id="294" r:id="rId11"/>
    <p:sldId id="267" r:id="rId12"/>
    <p:sldId id="298" r:id="rId13"/>
    <p:sldId id="274" r:id="rId14"/>
    <p:sldId id="277" r:id="rId15"/>
    <p:sldId id="278" r:id="rId16"/>
    <p:sldId id="279" r:id="rId17"/>
    <p:sldId id="280" r:id="rId18"/>
  </p:sldIdLst>
  <p:sldSz cx="9144000" cy="6858000" type="screen4x3"/>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080" autoAdjust="0"/>
  </p:normalViewPr>
  <p:slideViewPr>
    <p:cSldViewPr>
      <p:cViewPr varScale="1">
        <p:scale>
          <a:sx n="67" d="100"/>
          <a:sy n="67" d="100"/>
        </p:scale>
        <p:origin x="126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A6D7A8-B5F2-4110-924F-3F480B4A7245}" type="datetimeFigureOut">
              <a:rPr lang="en-US" smtClean="0"/>
              <a:t>2/9/2022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F0DA2C-20CE-4DE4-BB85-4695A918356A}" type="slidenum">
              <a:rPr lang="en-US" smtClean="0"/>
              <a:t>‹#›</a:t>
            </a:fld>
            <a:endParaRPr lang="en-US"/>
          </a:p>
        </p:txBody>
      </p:sp>
    </p:spTree>
    <p:extLst>
      <p:ext uri="{BB962C8B-B14F-4D97-AF65-F5344CB8AC3E}">
        <p14:creationId xmlns:p14="http://schemas.microsoft.com/office/powerpoint/2010/main" val="417429002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7973F9-1BC0-4E5C-8D63-40DFC591BDFA}" type="datetimeFigureOut">
              <a:rPr lang="en-US" smtClean="0"/>
              <a:t>2/9/2022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134ED5-532A-425F-A922-9BEC6C01C778}" type="slidenum">
              <a:rPr lang="en-US" smtClean="0"/>
              <a:t>‹#›</a:t>
            </a:fld>
            <a:endParaRPr lang="en-US" dirty="0"/>
          </a:p>
        </p:txBody>
      </p:sp>
    </p:spTree>
    <p:extLst>
      <p:ext uri="{BB962C8B-B14F-4D97-AF65-F5344CB8AC3E}">
        <p14:creationId xmlns:p14="http://schemas.microsoft.com/office/powerpoint/2010/main" val="320848069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55625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030409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3873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a:latin typeface="Helvetica" charset="0"/>
              </a:rPr>
              <a:t>An additional function of the OS is to enable </a:t>
            </a:r>
            <a:r>
              <a:rPr lang="en-US" b="1" dirty="0">
                <a:latin typeface="Helvetica" charset="0"/>
              </a:rPr>
              <a:t>file management</a:t>
            </a:r>
            <a:r>
              <a:rPr lang="en-US" dirty="0">
                <a:latin typeface="Helvetica" charset="0"/>
              </a:rPr>
              <a:t>, which entails providing organizational structure to the computer’s contents. The OS allows you to organize the contents of your computer in a hierarchical structure of </a:t>
            </a:r>
            <a:r>
              <a:rPr lang="en-US" b="1" dirty="0">
                <a:latin typeface="Helvetica" charset="0"/>
              </a:rPr>
              <a:t>directories</a:t>
            </a:r>
            <a:r>
              <a:rPr lang="en-US" dirty="0">
                <a:latin typeface="Helvetica" charset="0"/>
              </a:rPr>
              <a:t> that includes drives, folders, sub</a:t>
            </a:r>
            <a:r>
              <a:rPr lang="en-US" i="1" dirty="0">
                <a:latin typeface="Helvetica" charset="0"/>
              </a:rPr>
              <a:t>folders</a:t>
            </a:r>
            <a:r>
              <a:rPr lang="en-US" dirty="0">
                <a:latin typeface="Helvetica" charset="0"/>
              </a:rPr>
              <a:t>, and </a:t>
            </a:r>
            <a:r>
              <a:rPr lang="en-US" i="1" dirty="0">
                <a:latin typeface="Helvetica" charset="0"/>
              </a:rPr>
              <a:t>files</a:t>
            </a:r>
            <a:r>
              <a:rPr lang="en-US" dirty="0">
                <a:latin typeface="Helvetica" charset="0"/>
              </a:rPr>
              <a:t>. </a:t>
            </a:r>
            <a:endParaRPr lang="en-US" dirty="0"/>
          </a:p>
          <a:p>
            <a:pPr eaLnBrk="1" hangingPunct="1"/>
            <a:r>
              <a:rPr lang="en-US" dirty="0"/>
              <a:t>	</a:t>
            </a:r>
          </a:p>
          <a:p>
            <a:pPr eaLnBrk="1" hangingPunct="1"/>
            <a:r>
              <a:rPr lang="en-US" dirty="0"/>
              <a:t>.</a:t>
            </a:r>
          </a:p>
          <a:p>
            <a:pPr eaLnBrk="1" hangingPunct="1"/>
            <a:r>
              <a:rPr lang="en-US" dirty="0"/>
              <a:t>	</a:t>
            </a:r>
          </a:p>
        </p:txBody>
      </p:sp>
    </p:spTree>
    <p:extLst>
      <p:ext uri="{BB962C8B-B14F-4D97-AF65-F5344CB8AC3E}">
        <p14:creationId xmlns:p14="http://schemas.microsoft.com/office/powerpoint/2010/main" val="92483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a:ln/>
        </p:spPr>
      </p:sp>
      <p:sp>
        <p:nvSpPr>
          <p:cNvPr id="79874" name="Notes Placeholder 2"/>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2435664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p:cNvSpPr>
          <p:nvPr>
            <p:ph type="sldImg"/>
          </p:nvPr>
        </p:nvSpPr>
        <p:spPr>
          <a:ln/>
        </p:spPr>
      </p:sp>
      <p:sp>
        <p:nvSpPr>
          <p:cNvPr id="105474" name="Notes Placeholder 2"/>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2519795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p:cNvSpPr>
          <p:nvPr>
            <p:ph type="sldImg"/>
          </p:nvPr>
        </p:nvSpPr>
        <p:spPr>
          <a:ln/>
        </p:spPr>
      </p:sp>
      <p:sp>
        <p:nvSpPr>
          <p:cNvPr id="107522" name="Notes Placeholder 2"/>
          <p:cNvSpPr>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3270435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2523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DF68DB-C6A7-4708-9C52-0776DB8BB379}" type="datetime1">
              <a:rPr lang="en-US" smtClean="0"/>
              <a:t>2/9/2022</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454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5C470-15C0-4753-8F0D-D4287AA24B03}" type="datetime1">
              <a:rPr lang="en-US" smtClean="0"/>
              <a:t>2/9/2022</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473371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157E1-3FC6-4D56-A719-8183EB177E27}" type="datetime1">
              <a:rPr lang="en-US" smtClean="0"/>
              <a:t>2/9/2022</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501352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3275" y="371475"/>
            <a:ext cx="8340725" cy="1047750"/>
          </a:xfrm>
        </p:spPr>
        <p:txBody>
          <a:bodyPr/>
          <a:lstStyle/>
          <a:p>
            <a:r>
              <a:rPr lang="en-US"/>
              <a:t>Click to edit Master title style</a:t>
            </a:r>
          </a:p>
        </p:txBody>
      </p:sp>
      <p:sp>
        <p:nvSpPr>
          <p:cNvPr id="3" name="Text Placeholder 2"/>
          <p:cNvSpPr>
            <a:spLocks noGrp="1"/>
          </p:cNvSpPr>
          <p:nvPr>
            <p:ph type="body" sz="half" idx="1"/>
          </p:nvPr>
        </p:nvSpPr>
        <p:spPr>
          <a:xfrm>
            <a:off x="393700" y="1511300"/>
            <a:ext cx="4298950" cy="461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45050" y="1511300"/>
            <a:ext cx="4298950" cy="461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ftr" sz="quarter" idx="10"/>
          </p:nvPr>
        </p:nvSpPr>
        <p:spPr>
          <a:ln/>
        </p:spPr>
        <p:txBody>
          <a:bodyPr/>
          <a:lstStyle>
            <a:lvl1pPr>
              <a:defRPr/>
            </a:lvl1pPr>
          </a:lstStyle>
          <a:p>
            <a:pPr>
              <a:defRPr/>
            </a:pPr>
            <a:r>
              <a:rPr lang="en-US" dirty="0"/>
              <a:t>Chapter 4: Operating Systems and File Management</a:t>
            </a:r>
          </a:p>
        </p:txBody>
      </p:sp>
      <p:sp>
        <p:nvSpPr>
          <p:cNvPr id="6" name="Rectangle 8"/>
          <p:cNvSpPr>
            <a:spLocks noGrp="1" noChangeArrowheads="1"/>
          </p:cNvSpPr>
          <p:nvPr>
            <p:ph type="sldNum" sz="quarter" idx="11"/>
          </p:nvPr>
        </p:nvSpPr>
        <p:spPr>
          <a:ln/>
        </p:spPr>
        <p:txBody>
          <a:bodyPr/>
          <a:lstStyle>
            <a:lvl1pPr>
              <a:defRPr/>
            </a:lvl1pPr>
          </a:lstStyle>
          <a:p>
            <a:pPr>
              <a:defRPr/>
            </a:pPr>
            <a:fld id="{15D46714-E8AA-4C0C-927E-0D4BFB688CE7}" type="slidenum">
              <a:rPr lang="en-US"/>
              <a:pPr>
                <a:defRPr/>
              </a:pPr>
              <a:t>‹#›</a:t>
            </a:fld>
            <a:endParaRPr lang="en-US" dirty="0"/>
          </a:p>
        </p:txBody>
      </p:sp>
    </p:spTree>
    <p:extLst>
      <p:ext uri="{BB962C8B-B14F-4D97-AF65-F5344CB8AC3E}">
        <p14:creationId xmlns:p14="http://schemas.microsoft.com/office/powerpoint/2010/main" val="616456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A1D51-2E68-48D8-BAF4-F1F37B864D79}" type="datetime1">
              <a:rPr lang="en-US" smtClean="0"/>
              <a:t>2/9/2022</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90354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A7A86F-C3EA-4981-BECC-CA4C21F00501}" type="datetime1">
              <a:rPr lang="en-US" smtClean="0"/>
              <a:t>2/9/2022</a:t>
            </a:fld>
            <a:endParaRPr lang="en-US" dirty="0"/>
          </a:p>
        </p:txBody>
      </p:sp>
      <p:sp>
        <p:nvSpPr>
          <p:cNvPr id="5" name="Footer Placeholder 4"/>
          <p:cNvSpPr>
            <a:spLocks noGrp="1"/>
          </p:cNvSpPr>
          <p:nvPr>
            <p:ph type="ftr" sz="quarter" idx="11"/>
          </p:nvPr>
        </p:nvSpPr>
        <p:spPr/>
        <p:txBody>
          <a:bodyPr/>
          <a:lstStyle/>
          <a:p>
            <a:r>
              <a:rPr lang="en-US"/>
              <a:t>Chapter 4: Operating Systems and File Management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537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C17A3D-A295-4495-A54F-32B9D4A49937}" type="datetime1">
              <a:rPr lang="en-US" smtClean="0"/>
              <a:t>2/9/2022</a:t>
            </a:fld>
            <a:endParaRPr lang="en-US" dirty="0"/>
          </a:p>
        </p:txBody>
      </p:sp>
      <p:sp>
        <p:nvSpPr>
          <p:cNvPr id="6" name="Footer Placeholder 5"/>
          <p:cNvSpPr>
            <a:spLocks noGrp="1"/>
          </p:cNvSpPr>
          <p:nvPr>
            <p:ph type="ftr" sz="quarter" idx="11"/>
          </p:nvPr>
        </p:nvSpPr>
        <p:spPr/>
        <p:txBody>
          <a:bodyPr/>
          <a:lstStyle/>
          <a:p>
            <a:r>
              <a:rPr lang="en-US"/>
              <a:t>Chapter 4: Operating Systems and File Management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9642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B03C6D-7C93-4CEA-A862-4029FB7BF5EE}" type="datetime1">
              <a:rPr lang="en-US" smtClean="0"/>
              <a:t>2/9/2022</a:t>
            </a:fld>
            <a:endParaRPr lang="en-US" dirty="0"/>
          </a:p>
        </p:txBody>
      </p:sp>
      <p:sp>
        <p:nvSpPr>
          <p:cNvPr id="8" name="Footer Placeholder 7"/>
          <p:cNvSpPr>
            <a:spLocks noGrp="1"/>
          </p:cNvSpPr>
          <p:nvPr>
            <p:ph type="ftr" sz="quarter" idx="11"/>
          </p:nvPr>
        </p:nvSpPr>
        <p:spPr/>
        <p:txBody>
          <a:bodyPr/>
          <a:lstStyle/>
          <a:p>
            <a:r>
              <a:rPr lang="en-US"/>
              <a:t>Chapter 4: Operating Systems and File Management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71955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449333-7366-4A3D-9FB6-1D6725CA6702}" type="datetime1">
              <a:rPr lang="en-US" smtClean="0"/>
              <a:t>2/9/2022</a:t>
            </a:fld>
            <a:endParaRPr lang="en-US" dirty="0"/>
          </a:p>
        </p:txBody>
      </p:sp>
      <p:sp>
        <p:nvSpPr>
          <p:cNvPr id="4" name="Footer Placeholder 3"/>
          <p:cNvSpPr>
            <a:spLocks noGrp="1"/>
          </p:cNvSpPr>
          <p:nvPr>
            <p:ph type="ftr" sz="quarter" idx="11"/>
          </p:nvPr>
        </p:nvSpPr>
        <p:spPr/>
        <p:txBody>
          <a:bodyPr/>
          <a:lstStyle/>
          <a:p>
            <a:r>
              <a:rPr lang="en-US"/>
              <a:t>Chapter 4: Operating Systems and File Management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330220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01530C8-DC45-4BF8-AC24-F7E7D68B5051}" type="datetime1">
              <a:rPr lang="en-US" smtClean="0"/>
              <a:t>2/9/2022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Chapter 4: Operating Systems and File Management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99280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A40FFE8-FAE2-428A-ACC4-3227B8EFFA81}" type="datetime1">
              <a:rPr lang="en-US" smtClean="0"/>
              <a:t>2/9/2022</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Chapter 4: Operating Systems and File Management</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13619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BCCCF-E70E-4FFC-8F77-3DB30ACACF44}" type="datetime1">
              <a:rPr lang="en-US" smtClean="0"/>
              <a:t>2/9/2022</a:t>
            </a:fld>
            <a:endParaRPr lang="en-US" dirty="0"/>
          </a:p>
        </p:txBody>
      </p:sp>
      <p:sp>
        <p:nvSpPr>
          <p:cNvPr id="6" name="Footer Placeholder 5"/>
          <p:cNvSpPr>
            <a:spLocks noGrp="1"/>
          </p:cNvSpPr>
          <p:nvPr>
            <p:ph type="ftr" sz="quarter" idx="11"/>
          </p:nvPr>
        </p:nvSpPr>
        <p:spPr/>
        <p:txBody>
          <a:bodyPr/>
          <a:lstStyle/>
          <a:p>
            <a:r>
              <a:rPr lang="en-US"/>
              <a:t>Chapter 4: Operating Systems and File Management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92302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A544DC1-DA38-441A-AEAC-01E7F764C5E1}" type="datetime1">
              <a:rPr lang="en-US" smtClean="0"/>
              <a:t>2/9/2022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Chapter 4: Operating Systems and File Management</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A9B540C-44DA-4F69-89C9-7C84606640D3}"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679495"/>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Operating System</a:t>
            </a:r>
          </a:p>
        </p:txBody>
      </p:sp>
      <p:sp>
        <p:nvSpPr>
          <p:cNvPr id="5" name="Subtitle 4">
            <a:extLst>
              <a:ext uri="{FF2B5EF4-FFF2-40B4-BE49-F238E27FC236}">
                <a16:creationId xmlns:a16="http://schemas.microsoft.com/office/drawing/2014/main" id="{0B43F582-9FB6-484B-909E-396E7F4A569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51512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dirty="0"/>
              <a:t>File Management Metaphors</a:t>
            </a:r>
          </a:p>
        </p:txBody>
      </p:sp>
      <p:sp>
        <p:nvSpPr>
          <p:cNvPr id="11268" name="Rectangle 3"/>
          <p:cNvSpPr>
            <a:spLocks noGrp="1" noChangeArrowheads="1"/>
          </p:cNvSpPr>
          <p:nvPr>
            <p:ph idx="1"/>
          </p:nvPr>
        </p:nvSpPr>
        <p:spPr>
          <a:xfrm>
            <a:off x="533400" y="1600200"/>
            <a:ext cx="8229600" cy="4530725"/>
          </a:xfrm>
        </p:spPr>
        <p:txBody>
          <a:bodyPr/>
          <a:lstStyle/>
          <a:p>
            <a:pPr eaLnBrk="1" hangingPunct="1"/>
            <a:r>
              <a:rPr lang="en-US" dirty="0"/>
              <a:t>Tree Metaphor</a:t>
            </a:r>
          </a:p>
          <a:p>
            <a:pPr lvl="1" eaLnBrk="1" hangingPunct="1"/>
            <a:r>
              <a:rPr lang="en-US" dirty="0"/>
              <a:t>Root, branches, leaves</a:t>
            </a:r>
          </a:p>
          <a:p>
            <a:pPr lvl="1" eaLnBrk="1" hangingPunct="1"/>
            <a:endParaRPr lang="en-US" dirty="0"/>
          </a:p>
          <a:p>
            <a:pPr eaLnBrk="1" hangingPunct="1"/>
            <a:r>
              <a:rPr lang="en-US" dirty="0"/>
              <a:t>Filing Cabinet Metaphor</a:t>
            </a:r>
          </a:p>
          <a:p>
            <a:pPr lvl="1" eaLnBrk="1" hangingPunct="1"/>
            <a:r>
              <a:rPr lang="en-US" dirty="0"/>
              <a:t>Drawers, Folders, Files</a:t>
            </a:r>
          </a:p>
        </p:txBody>
      </p:sp>
      <p:pic>
        <p:nvPicPr>
          <p:cNvPr id="11269" name="Picture 5" descr="files_fly_in_lc"/>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191000"/>
            <a:ext cx="208597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6"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704975"/>
            <a:ext cx="4038600"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0803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r>
              <a:rPr lang="en-US" dirty="0"/>
              <a:t>File Directories and Folders</a:t>
            </a:r>
          </a:p>
        </p:txBody>
      </p:sp>
      <p:sp>
        <p:nvSpPr>
          <p:cNvPr id="78850" name="Rectangle 3"/>
          <p:cNvSpPr>
            <a:spLocks noGrp="1" noChangeArrowheads="1"/>
          </p:cNvSpPr>
          <p:nvPr>
            <p:ph idx="1"/>
          </p:nvPr>
        </p:nvSpPr>
        <p:spPr/>
        <p:txBody>
          <a:bodyPr>
            <a:normAutofit/>
          </a:bodyPr>
          <a:lstStyle/>
          <a:p>
            <a:r>
              <a:rPr lang="en-US" sz="2400" dirty="0"/>
              <a:t>Every storage device has a directory containing a list of its files</a:t>
            </a:r>
          </a:p>
          <a:p>
            <a:pPr lvl="1"/>
            <a:r>
              <a:rPr lang="en-US" sz="2000" dirty="0"/>
              <a:t>Root directory  (like “C:\”)</a:t>
            </a:r>
          </a:p>
          <a:p>
            <a:pPr lvl="1"/>
            <a:r>
              <a:rPr lang="en-US" sz="2000" dirty="0"/>
              <a:t>Subdirectory</a:t>
            </a:r>
          </a:p>
          <a:p>
            <a:pPr lvl="2"/>
            <a:r>
              <a:rPr lang="en-US" sz="1800" dirty="0"/>
              <a:t>Depicted as folders</a:t>
            </a:r>
          </a:p>
          <a:p>
            <a:r>
              <a:rPr lang="en-US" sz="2400" dirty="0"/>
              <a:t>A computer’s file location is defined by a </a:t>
            </a:r>
            <a:r>
              <a:rPr lang="en-US" sz="2400" b="1" dirty="0"/>
              <a:t>path</a:t>
            </a:r>
          </a:p>
          <a:p>
            <a:r>
              <a:rPr lang="en-US" dirty="0"/>
              <a:t>Examples:   D:\  is the root of the D drive</a:t>
            </a:r>
          </a:p>
          <a:p>
            <a:r>
              <a:rPr lang="en-US" dirty="0"/>
              <a:t>Examples:   C:\Notes\CS 101\Week 1\notes.txt</a:t>
            </a:r>
          </a:p>
          <a:p>
            <a:r>
              <a:rPr lang="en-US" dirty="0"/>
              <a:t>Examples:    F:\1999\Music\CDs\Prince\</a:t>
            </a:r>
            <a:endParaRPr lang="en-US" sz="2400" dirty="0"/>
          </a:p>
        </p:txBody>
      </p:sp>
      <p:sp>
        <p:nvSpPr>
          <p:cNvPr id="78853" name="Text Box 4"/>
          <p:cNvSpPr txBox="1">
            <a:spLocks noChangeArrowheads="1"/>
          </p:cNvSpPr>
          <p:nvPr/>
        </p:nvSpPr>
        <p:spPr bwMode="auto">
          <a:xfrm>
            <a:off x="317500" y="5257800"/>
            <a:ext cx="8610600" cy="366713"/>
          </a:xfrm>
          <a:prstGeom prst="rect">
            <a:avLst/>
          </a:prstGeom>
          <a:noFill/>
          <a:ln w="9525">
            <a:noFill/>
            <a:miter lim="800000"/>
            <a:headEnd/>
            <a:tailEnd/>
          </a:ln>
        </p:spPr>
        <p:txBody>
          <a:bodyPr>
            <a:spAutoFit/>
          </a:bodyPr>
          <a:lstStyle/>
          <a:p>
            <a:pPr>
              <a:spcBef>
                <a:spcPct val="50000"/>
              </a:spcBef>
            </a:pPr>
            <a:endParaRPr lang="en-US" dirty="0"/>
          </a:p>
        </p:txBody>
      </p:sp>
    </p:spTree>
    <p:extLst>
      <p:ext uri="{BB962C8B-B14F-4D97-AF65-F5344CB8AC3E}">
        <p14:creationId xmlns:p14="http://schemas.microsoft.com/office/powerpoint/2010/main" val="422483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for using folders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Organization of files makes them easier to find, less stress</a:t>
            </a:r>
          </a:p>
          <a:p>
            <a:pPr>
              <a:buFont typeface="Arial" panose="020B0604020202020204" pitchFamily="34" charset="0"/>
              <a:buChar char="•"/>
            </a:pPr>
            <a:r>
              <a:rPr lang="en-US" sz="2400" dirty="0"/>
              <a:t>Easier to manipulate groups of files as </a:t>
            </a:r>
            <a:r>
              <a:rPr lang="en-US" sz="2400"/>
              <a:t>one thing – </a:t>
            </a:r>
            <a:r>
              <a:rPr lang="en-US" sz="2400" dirty="0"/>
              <a:t>moving, copying, deleting, mailing</a:t>
            </a:r>
          </a:p>
          <a:p>
            <a:pPr>
              <a:buFont typeface="Arial" panose="020B0604020202020204" pitchFamily="34" charset="0"/>
              <a:buChar char="•"/>
            </a:pPr>
            <a:r>
              <a:rPr lang="en-US" sz="2400" dirty="0"/>
              <a:t>Allows reuse of filenames, as long as the files are in different paths – you can have two “A.txt” files as long as they are in different folders</a:t>
            </a:r>
          </a:p>
          <a:p>
            <a:pPr>
              <a:buFont typeface="Arial" panose="020B0604020202020204" pitchFamily="34" charset="0"/>
              <a:buChar char="•"/>
            </a:pPr>
            <a:r>
              <a:rPr lang="en-US" sz="2400" dirty="0"/>
              <a:t>Can use different applications on the same files – create a file with Excel, zip it with </a:t>
            </a:r>
            <a:r>
              <a:rPr lang="en-US" sz="2400" dirty="0" err="1"/>
              <a:t>Winzip</a:t>
            </a:r>
            <a:r>
              <a:rPr lang="en-US" sz="2400" dirty="0"/>
              <a:t>, 7zip, etc.  Create a video mp4 file with Zoom, play it with Windows Media</a:t>
            </a:r>
          </a:p>
          <a:p>
            <a:pPr marL="0" indent="0">
              <a:buNone/>
            </a:pPr>
            <a:endParaRPr lang="en-US" sz="2400" dirty="0"/>
          </a:p>
        </p:txBody>
      </p:sp>
    </p:spTree>
    <p:extLst>
      <p:ext uri="{BB962C8B-B14F-4D97-AF65-F5344CB8AC3E}">
        <p14:creationId xmlns:p14="http://schemas.microsoft.com/office/powerpoint/2010/main" val="696872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dirty="0"/>
              <a:t>Units for measuring file sizes</a:t>
            </a:r>
          </a:p>
        </p:txBody>
      </p:sp>
      <p:sp>
        <p:nvSpPr>
          <p:cNvPr id="22532" name="Rectangle 3"/>
          <p:cNvSpPr>
            <a:spLocks noGrp="1" noChangeArrowheads="1"/>
          </p:cNvSpPr>
          <p:nvPr>
            <p:ph idx="1"/>
          </p:nvPr>
        </p:nvSpPr>
        <p:spPr/>
        <p:txBody>
          <a:bodyPr>
            <a:normAutofit fontScale="92500" lnSpcReduction="10000"/>
          </a:bodyPr>
          <a:lstStyle/>
          <a:p>
            <a:pPr eaLnBrk="1" hangingPunct="1">
              <a:lnSpc>
                <a:spcPct val="90000"/>
              </a:lnSpc>
            </a:pPr>
            <a:r>
              <a:rPr lang="en-US" sz="2800" dirty="0"/>
              <a:t>One byte = one character, pretty small</a:t>
            </a:r>
          </a:p>
          <a:p>
            <a:pPr eaLnBrk="1" hangingPunct="1">
              <a:lnSpc>
                <a:spcPct val="90000"/>
              </a:lnSpc>
            </a:pPr>
            <a:r>
              <a:rPr lang="en-US" sz="2800" dirty="0"/>
              <a:t>1 Kilobyte = 1024 bytes, about a page of text</a:t>
            </a:r>
          </a:p>
          <a:p>
            <a:pPr eaLnBrk="1" hangingPunct="1">
              <a:lnSpc>
                <a:spcPct val="90000"/>
              </a:lnSpc>
            </a:pPr>
            <a:r>
              <a:rPr lang="en-US" sz="2800" dirty="0"/>
              <a:t>1 Megabyte = 1024 KBs, a 1000-page book</a:t>
            </a:r>
          </a:p>
          <a:p>
            <a:pPr eaLnBrk="1" hangingPunct="1">
              <a:lnSpc>
                <a:spcPct val="90000"/>
              </a:lnSpc>
            </a:pPr>
            <a:r>
              <a:rPr lang="en-US" sz="2800" dirty="0"/>
              <a:t>1 Gigabyte = 1024 MBs  (more than 1 billion bytes), about 1000 books, a library!</a:t>
            </a:r>
          </a:p>
          <a:p>
            <a:pPr eaLnBrk="1" hangingPunct="1">
              <a:lnSpc>
                <a:spcPct val="90000"/>
              </a:lnSpc>
            </a:pPr>
            <a:r>
              <a:rPr lang="en-US" sz="2800" dirty="0"/>
              <a:t>1 Terabyte = 1024 GBs (more than 1 trillion bytes), over 1000 libraries</a:t>
            </a:r>
          </a:p>
          <a:p>
            <a:pPr eaLnBrk="1" hangingPunct="1">
              <a:lnSpc>
                <a:spcPct val="90000"/>
              </a:lnSpc>
            </a:pPr>
            <a:r>
              <a:rPr lang="en-US" sz="2800" dirty="0"/>
              <a:t>1 Petabyte = 1024 TBs (more than 1 quadrillion bytes), over 1 million libraries</a:t>
            </a:r>
          </a:p>
        </p:txBody>
      </p:sp>
    </p:spTree>
    <p:extLst>
      <p:ext uri="{BB962C8B-B14F-4D97-AF65-F5344CB8AC3E}">
        <p14:creationId xmlns:p14="http://schemas.microsoft.com/office/powerpoint/2010/main" val="2882189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a:lstStyle/>
          <a:p>
            <a:r>
              <a:rPr lang="en-US" dirty="0"/>
              <a:t>File Management Tips</a:t>
            </a:r>
          </a:p>
        </p:txBody>
      </p:sp>
      <p:sp>
        <p:nvSpPr>
          <p:cNvPr id="104450" name="Rectangle 3"/>
          <p:cNvSpPr>
            <a:spLocks noGrp="1" noChangeArrowheads="1"/>
          </p:cNvSpPr>
          <p:nvPr>
            <p:ph idx="1"/>
          </p:nvPr>
        </p:nvSpPr>
        <p:spPr/>
        <p:txBody>
          <a:bodyPr>
            <a:normAutofit/>
          </a:bodyPr>
          <a:lstStyle/>
          <a:p>
            <a:r>
              <a:rPr lang="en-US" sz="2400" dirty="0"/>
              <a:t>Use descriptive names</a:t>
            </a:r>
          </a:p>
          <a:p>
            <a:r>
              <a:rPr lang="en-US" sz="2400" dirty="0"/>
              <a:t>Maintain file extensions – don’t change one unless you conver</a:t>
            </a:r>
            <a:r>
              <a:rPr lang="en-US" dirty="0"/>
              <a:t>t the file to that type</a:t>
            </a:r>
            <a:endParaRPr lang="en-US" sz="2400" dirty="0"/>
          </a:p>
          <a:p>
            <a:r>
              <a:rPr lang="en-US" sz="2400" dirty="0"/>
              <a:t>Group similar files into a folder</a:t>
            </a:r>
          </a:p>
          <a:p>
            <a:r>
              <a:rPr lang="en-US" sz="2400" dirty="0"/>
              <a:t>Organize your folders from the top down</a:t>
            </a:r>
          </a:p>
          <a:p>
            <a:r>
              <a:rPr lang="en-US" sz="2400" dirty="0"/>
              <a:t>Consider using default folders but consider putting folders inside them – My Documents can be subdivided as you like!</a:t>
            </a:r>
          </a:p>
          <a:p>
            <a:r>
              <a:rPr lang="en-US" sz="2400" dirty="0"/>
              <a:t>Do not mix data files and program files in the same folder</a:t>
            </a:r>
          </a:p>
        </p:txBody>
      </p:sp>
    </p:spTree>
    <p:extLst>
      <p:ext uri="{BB962C8B-B14F-4D97-AF65-F5344CB8AC3E}">
        <p14:creationId xmlns:p14="http://schemas.microsoft.com/office/powerpoint/2010/main" val="3539095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p:txBody>
          <a:bodyPr/>
          <a:lstStyle/>
          <a:p>
            <a:r>
              <a:rPr lang="en-US" dirty="0"/>
              <a:t>File Management Tips</a:t>
            </a:r>
          </a:p>
        </p:txBody>
      </p:sp>
      <p:sp>
        <p:nvSpPr>
          <p:cNvPr id="106498" name="Rectangle 3"/>
          <p:cNvSpPr>
            <a:spLocks noGrp="1" noChangeArrowheads="1"/>
          </p:cNvSpPr>
          <p:nvPr>
            <p:ph idx="1"/>
          </p:nvPr>
        </p:nvSpPr>
        <p:spPr/>
        <p:txBody>
          <a:bodyPr>
            <a:normAutofit/>
          </a:bodyPr>
          <a:lstStyle/>
          <a:p>
            <a:r>
              <a:rPr lang="en-US" sz="2400" dirty="0"/>
              <a:t>Don’t store too many files in the root directory – actually slows down the access</a:t>
            </a:r>
          </a:p>
          <a:p>
            <a:r>
              <a:rPr lang="en-US" sz="2400" dirty="0"/>
              <a:t>Follow copyright rules</a:t>
            </a:r>
          </a:p>
          <a:p>
            <a:r>
              <a:rPr lang="en-US" sz="2400" dirty="0"/>
              <a:t>Delete or archive files you no longer need</a:t>
            </a:r>
          </a:p>
          <a:p>
            <a:r>
              <a:rPr lang="en-US" sz="2800" b="1" dirty="0"/>
              <a:t>Be aware of storage locations!</a:t>
            </a:r>
          </a:p>
          <a:p>
            <a:pPr lvl="1"/>
            <a:r>
              <a:rPr lang="en-US" sz="2400" b="1" dirty="0"/>
              <a:t>You will not be able to submit your lab test work if you do not know where you put your files!</a:t>
            </a:r>
          </a:p>
          <a:p>
            <a:r>
              <a:rPr lang="en-US" sz="2400" dirty="0"/>
              <a:t>Make Backups!</a:t>
            </a:r>
          </a:p>
        </p:txBody>
      </p:sp>
    </p:spTree>
    <p:extLst>
      <p:ext uri="{BB962C8B-B14F-4D97-AF65-F5344CB8AC3E}">
        <p14:creationId xmlns:p14="http://schemas.microsoft.com/office/powerpoint/2010/main" val="427231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Zipping a file or files</a:t>
            </a:r>
          </a:p>
        </p:txBody>
      </p:sp>
      <p:sp>
        <p:nvSpPr>
          <p:cNvPr id="3" name="Content Placeholder 2"/>
          <p:cNvSpPr>
            <a:spLocks noGrp="1"/>
          </p:cNvSpPr>
          <p:nvPr>
            <p:ph idx="1"/>
          </p:nvPr>
        </p:nvSpPr>
        <p:spPr/>
        <p:txBody>
          <a:bodyPr>
            <a:normAutofit lnSpcReduction="10000"/>
          </a:bodyPr>
          <a:lstStyle/>
          <a:p>
            <a:r>
              <a:rPr lang="en-US" sz="2800" dirty="0"/>
              <a:t>Files can be compressed by removing the redundancies in them</a:t>
            </a:r>
          </a:p>
          <a:p>
            <a:r>
              <a:rPr lang="en-US" sz="2800" dirty="0"/>
              <a:t>Zip also archives them - turns several files into one file, easier to move, copy, upload, etc.</a:t>
            </a:r>
          </a:p>
          <a:p>
            <a:r>
              <a:rPr lang="en-US" sz="2800" dirty="0"/>
              <a:t>Created by Phil Katz in 1989</a:t>
            </a:r>
          </a:p>
          <a:p>
            <a:r>
              <a:rPr lang="en-US" sz="2800" dirty="0"/>
              <a:t>In Windows, select the files to zip</a:t>
            </a:r>
          </a:p>
          <a:p>
            <a:pPr lvl="1"/>
            <a:r>
              <a:rPr lang="en-US" sz="2800" dirty="0"/>
              <a:t>Right click on one of them</a:t>
            </a:r>
          </a:p>
          <a:p>
            <a:pPr lvl="1"/>
            <a:r>
              <a:rPr lang="en-US" sz="2800" dirty="0"/>
              <a:t>Choose "Send to compressed folder"</a:t>
            </a:r>
          </a:p>
          <a:p>
            <a:pPr lvl="1"/>
            <a:r>
              <a:rPr lang="en-US" sz="2800" dirty="0"/>
              <a:t>You may need to rename the file afterward</a:t>
            </a:r>
          </a:p>
        </p:txBody>
      </p:sp>
    </p:spTree>
    <p:extLst>
      <p:ext uri="{BB962C8B-B14F-4D97-AF65-F5344CB8AC3E}">
        <p14:creationId xmlns:p14="http://schemas.microsoft.com/office/powerpoint/2010/main" val="2271553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Shortcuts</a:t>
            </a:r>
          </a:p>
        </p:txBody>
      </p:sp>
      <p:sp>
        <p:nvSpPr>
          <p:cNvPr id="3" name="Content Placeholder 2"/>
          <p:cNvSpPr>
            <a:spLocks noGrp="1"/>
          </p:cNvSpPr>
          <p:nvPr>
            <p:ph idx="1"/>
          </p:nvPr>
        </p:nvSpPr>
        <p:spPr/>
        <p:txBody>
          <a:bodyPr>
            <a:normAutofit/>
          </a:bodyPr>
          <a:lstStyle/>
          <a:p>
            <a:r>
              <a:rPr lang="en-US" sz="2400" dirty="0"/>
              <a:t>Can create another icon which points to a file or folder or program</a:t>
            </a:r>
          </a:p>
          <a:p>
            <a:r>
              <a:rPr lang="en-US" sz="2400" dirty="0"/>
              <a:t>Double clicking on it is equivalent to double clicking on what it points to</a:t>
            </a:r>
          </a:p>
          <a:p>
            <a:r>
              <a:rPr lang="en-US" sz="2400" dirty="0"/>
              <a:t>But be careful!  The shortcut is NOT a </a:t>
            </a:r>
            <a:r>
              <a:rPr lang="en-US" sz="2400" b="1" dirty="0"/>
              <a:t>copy</a:t>
            </a:r>
            <a:r>
              <a:rPr lang="en-US" sz="2400" dirty="0"/>
              <a:t> of the file!  If the original file is moved or deleted, the shortcut does not work</a:t>
            </a:r>
          </a:p>
          <a:p>
            <a:r>
              <a:rPr lang="en-US" sz="2400" dirty="0"/>
              <a:t>When submitting lab tests, be careful of this! Do not send your TA JUST a bunch of shortcuts!</a:t>
            </a:r>
          </a:p>
        </p:txBody>
      </p:sp>
    </p:spTree>
    <p:extLst>
      <p:ext uri="{BB962C8B-B14F-4D97-AF65-F5344CB8AC3E}">
        <p14:creationId xmlns:p14="http://schemas.microsoft.com/office/powerpoint/2010/main" val="1649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Systems</a:t>
            </a:r>
          </a:p>
        </p:txBody>
      </p:sp>
      <p:sp>
        <p:nvSpPr>
          <p:cNvPr id="3" name="Content Placeholder 2"/>
          <p:cNvSpPr>
            <a:spLocks noGrp="1"/>
          </p:cNvSpPr>
          <p:nvPr>
            <p:ph idx="1"/>
          </p:nvPr>
        </p:nvSpPr>
        <p:spPr/>
        <p:txBody>
          <a:bodyPr>
            <a:normAutofit/>
          </a:bodyPr>
          <a:lstStyle/>
          <a:p>
            <a:r>
              <a:rPr lang="en-US" dirty="0"/>
              <a:t>Every computer runs programs (applications) that help you do your work, like word processors and browsers.</a:t>
            </a:r>
          </a:p>
          <a:p>
            <a:r>
              <a:rPr lang="en-US" dirty="0"/>
              <a:t>Every computer needs software that knows the details of the particular hardware you have and can communicate with all your applications and with you.  This is the Operating System.</a:t>
            </a:r>
          </a:p>
          <a:p>
            <a:r>
              <a:rPr lang="en-US" dirty="0"/>
              <a:t>Several kinds of OS’s – Windows 7, 8, 10, Linux, MacOS, Unix, Android</a:t>
            </a:r>
          </a:p>
          <a:p>
            <a:r>
              <a:rPr lang="en-US" dirty="0"/>
              <a:t>All operating systems have the important job of keeping track of your files: where they are, what’s in them, what they are named.</a:t>
            </a:r>
          </a:p>
        </p:txBody>
      </p:sp>
    </p:spTree>
    <p:extLst>
      <p:ext uri="{BB962C8B-B14F-4D97-AF65-F5344CB8AC3E}">
        <p14:creationId xmlns:p14="http://schemas.microsoft.com/office/powerpoint/2010/main" val="4134700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r>
              <a:rPr lang="en-US" dirty="0"/>
              <a:t>File Names and Extensions</a:t>
            </a:r>
          </a:p>
        </p:txBody>
      </p:sp>
      <p:sp>
        <p:nvSpPr>
          <p:cNvPr id="74754" name="Rectangle 3"/>
          <p:cNvSpPr>
            <a:spLocks noGrp="1" noChangeArrowheads="1"/>
          </p:cNvSpPr>
          <p:nvPr>
            <p:ph idx="1"/>
          </p:nvPr>
        </p:nvSpPr>
        <p:spPr/>
        <p:txBody>
          <a:bodyPr>
            <a:normAutofit fontScale="92500" lnSpcReduction="10000"/>
          </a:bodyPr>
          <a:lstStyle/>
          <a:p>
            <a:r>
              <a:rPr lang="en-US" sz="2400" dirty="0"/>
              <a:t>You must adhere to file-naming conventions when saving files</a:t>
            </a:r>
          </a:p>
          <a:p>
            <a:pPr lvl="1"/>
            <a:r>
              <a:rPr lang="en-US" sz="2000" dirty="0"/>
              <a:t>Case sensitivity – upper and lower case are different</a:t>
            </a:r>
          </a:p>
          <a:p>
            <a:pPr lvl="2"/>
            <a:r>
              <a:rPr lang="en-US" sz="2000" dirty="0"/>
              <a:t>True in Linux and Unix variations, not in Windows</a:t>
            </a:r>
          </a:p>
          <a:p>
            <a:pPr lvl="2"/>
            <a:r>
              <a:rPr lang="en-US" sz="2000" dirty="0"/>
              <a:t>If “ABC” and “</a:t>
            </a:r>
            <a:r>
              <a:rPr lang="en-US" sz="2000" dirty="0" err="1"/>
              <a:t>abc</a:t>
            </a:r>
            <a:r>
              <a:rPr lang="en-US" sz="2000" dirty="0"/>
              <a:t>” are different names, it IS case sensitive</a:t>
            </a:r>
          </a:p>
          <a:p>
            <a:pPr lvl="1"/>
            <a:r>
              <a:rPr lang="en-US" sz="2000" dirty="0"/>
              <a:t>Maximum length (Windows 260 characters)</a:t>
            </a:r>
          </a:p>
          <a:p>
            <a:pPr lvl="1"/>
            <a:r>
              <a:rPr lang="en-US" sz="2000" dirty="0"/>
              <a:t>Spaces allowed – be careful if using multiple spaces, can you see the difference between 2 spaces and three spaces?</a:t>
            </a:r>
          </a:p>
          <a:p>
            <a:pPr lvl="1"/>
            <a:r>
              <a:rPr lang="en-US" sz="2000" dirty="0"/>
              <a:t>Digits allowed</a:t>
            </a:r>
          </a:p>
          <a:p>
            <a:pPr lvl="1"/>
            <a:r>
              <a:rPr lang="en-US" sz="2000" dirty="0"/>
              <a:t>\ / : * ? " &lt; &gt; |   not allowed</a:t>
            </a:r>
          </a:p>
          <a:p>
            <a:r>
              <a:rPr lang="en-US" sz="2400" dirty="0"/>
              <a:t>File extensions provide clues to the file contents</a:t>
            </a:r>
          </a:p>
          <a:p>
            <a:r>
              <a:rPr lang="en-US" dirty="0"/>
              <a:t>OS uses extensions to know which application created the file and the internal format of the file</a:t>
            </a:r>
            <a:endParaRPr lang="en-US" sz="2400" dirty="0"/>
          </a:p>
        </p:txBody>
      </p:sp>
    </p:spTree>
    <p:extLst>
      <p:ext uri="{BB962C8B-B14F-4D97-AF65-F5344CB8AC3E}">
        <p14:creationId xmlns:p14="http://schemas.microsoft.com/office/powerpoint/2010/main" val="2133417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type="title"/>
          </p:nvPr>
        </p:nvSpPr>
        <p:spPr/>
        <p:txBody>
          <a:bodyPr/>
          <a:lstStyle/>
          <a:p>
            <a:pPr eaLnBrk="1" hangingPunct="1"/>
            <a:r>
              <a:rPr lang="en-US" dirty="0"/>
              <a:t>Standard Filename Extensions</a:t>
            </a:r>
          </a:p>
        </p:txBody>
      </p:sp>
      <p:sp>
        <p:nvSpPr>
          <p:cNvPr id="2" name="Text Placeholder 1"/>
          <p:cNvSpPr>
            <a:spLocks noGrp="1"/>
          </p:cNvSpPr>
          <p:nvPr>
            <p:ph type="body" sz="half" idx="1"/>
          </p:nvPr>
        </p:nvSpPr>
        <p:spPr/>
        <p:txBody>
          <a:bodyPr/>
          <a:lstStyle/>
          <a:p>
            <a:r>
              <a:rPr lang="en-US" dirty="0"/>
              <a:t>  </a:t>
            </a:r>
          </a:p>
        </p:txBody>
      </p:sp>
      <p:graphicFrame>
        <p:nvGraphicFramePr>
          <p:cNvPr id="180283" name="Group 59"/>
          <p:cNvGraphicFramePr>
            <a:graphicFrameLocks noGrp="1"/>
          </p:cNvGraphicFramePr>
          <p:nvPr>
            <p:ph sz="half" idx="2"/>
            <p:extLst>
              <p:ext uri="{D42A27DB-BD31-4B8C-83A1-F6EECF244321}">
                <p14:modId xmlns:p14="http://schemas.microsoft.com/office/powerpoint/2010/main" val="2301145076"/>
              </p:ext>
            </p:extLst>
          </p:nvPr>
        </p:nvGraphicFramePr>
        <p:xfrm>
          <a:off x="1447800" y="1752600"/>
          <a:ext cx="6707124" cy="4647252"/>
        </p:xfrm>
        <a:graphic>
          <a:graphicData uri="http://schemas.openxmlformats.org/drawingml/2006/table">
            <a:tbl>
              <a:tblPr/>
              <a:tblGrid>
                <a:gridCol w="1675130">
                  <a:extLst>
                    <a:ext uri="{9D8B030D-6E8A-4147-A177-3AD203B41FA5}">
                      <a16:colId xmlns:a16="http://schemas.microsoft.com/office/drawing/2014/main" val="20000"/>
                    </a:ext>
                  </a:extLst>
                </a:gridCol>
                <a:gridCol w="2872994">
                  <a:extLst>
                    <a:ext uri="{9D8B030D-6E8A-4147-A177-3AD203B41FA5}">
                      <a16:colId xmlns:a16="http://schemas.microsoft.com/office/drawing/2014/main" val="20001"/>
                    </a:ext>
                  </a:extLst>
                </a:gridCol>
                <a:gridCol w="2159000">
                  <a:extLst>
                    <a:ext uri="{9D8B030D-6E8A-4147-A177-3AD203B41FA5}">
                      <a16:colId xmlns:a16="http://schemas.microsoft.com/office/drawing/2014/main" val="20002"/>
                    </a:ext>
                  </a:extLst>
                </a:gridCol>
              </a:tblGrid>
              <a:tr h="36979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1" i="0" u="none" strike="noStrike" cap="none" normalizeH="0" baseline="0" dirty="0">
                          <a:ln>
                            <a:noFill/>
                          </a:ln>
                          <a:solidFill>
                            <a:srgbClr val="231F20"/>
                          </a:solidFill>
                          <a:effectLst/>
                          <a:latin typeface="Palatino-Roman" charset="0"/>
                        </a:rPr>
                        <a:t>Extension </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1" i="0" u="none" strike="noStrike" cap="none" normalizeH="0" baseline="0" dirty="0">
                          <a:ln>
                            <a:noFill/>
                          </a:ln>
                          <a:solidFill>
                            <a:srgbClr val="231F20"/>
                          </a:solidFill>
                          <a:effectLst/>
                          <a:latin typeface="Palatino-Roman" charset="0"/>
                        </a:rPr>
                        <a:t>Type of Document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1" i="0" u="none" strike="noStrike" cap="none" normalizeH="0" baseline="0" dirty="0">
                          <a:ln>
                            <a:noFill/>
                          </a:ln>
                          <a:solidFill>
                            <a:srgbClr val="231F20"/>
                          </a:solidFill>
                          <a:effectLst/>
                          <a:latin typeface="Palatino-Roman" charset="0"/>
                        </a:rPr>
                        <a:t>Application </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840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.doc or .docx</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Word processing document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Microsoft Word</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48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.xls or .xlsx</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Workbook</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Microsoft Excel</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50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.ppt or .pptx</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PowerPoint presentation</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MS PowerPoint</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a:t>
                      </a:r>
                      <a:r>
                        <a:rPr kumimoji="0" lang="en-US" sz="1700" b="0" i="0" u="none" strike="noStrike" cap="none" normalizeH="0" baseline="0" dirty="0" err="1">
                          <a:ln>
                            <a:noFill/>
                          </a:ln>
                          <a:solidFill>
                            <a:srgbClr val="231F20"/>
                          </a:solidFill>
                          <a:effectLst/>
                          <a:latin typeface="Palatino-Roman" charset="0"/>
                        </a:rPr>
                        <a:t>accdb</a:t>
                      </a:r>
                      <a:endParaRPr kumimoji="0" lang="en-US" sz="1700" b="0" i="0" u="none" strike="noStrike" cap="none" normalizeH="0" baseline="0" dirty="0">
                        <a:ln>
                          <a:noFill/>
                        </a:ln>
                        <a:solidFill>
                          <a:srgbClr val="231F20"/>
                        </a:solidFill>
                        <a:effectLst/>
                        <a:latin typeface="Palatino-Roman" charset="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Database</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Microsoft Access</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048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.gif, .jpg, .</a:t>
                      </a:r>
                      <a:r>
                        <a:rPr kumimoji="0" lang="en-US" sz="1700" b="0" i="0" u="none" strike="noStrike" cap="none" normalizeH="0" baseline="0" dirty="0" err="1">
                          <a:ln>
                            <a:noFill/>
                          </a:ln>
                          <a:solidFill>
                            <a:srgbClr val="231F20"/>
                          </a:solidFill>
                          <a:effectLst/>
                          <a:latin typeface="Palatino-Roman" charset="0"/>
                        </a:rPr>
                        <a:t>png</a:t>
                      </a:r>
                      <a:endParaRPr kumimoji="0" lang="en-US" sz="1700" b="0" i="0" u="none" strike="noStrike" cap="none" normalizeH="0" baseline="0" dirty="0">
                        <a:ln>
                          <a:noFill/>
                        </a:ln>
                        <a:solidFill>
                          <a:srgbClr val="231F20"/>
                        </a:solidFill>
                        <a:effectLst/>
                        <a:latin typeface="Palatino-Roman" charset="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Images</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Windows Image Viewer</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048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.mp4, .mp3</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Videos, audio</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Windows Media</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048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.zip</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Compressed file</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WinZip</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0954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.pdf</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Portable Document Format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Adobe Acrobat</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74593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.htm or .html</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Web page</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700" b="0" i="0" u="none" strike="noStrike" cap="none" normalizeH="0" baseline="0" dirty="0">
                          <a:ln>
                            <a:noFill/>
                          </a:ln>
                          <a:solidFill>
                            <a:srgbClr val="231F20"/>
                          </a:solidFill>
                          <a:effectLst/>
                          <a:latin typeface="Palatino-Roman" charset="0"/>
                        </a:rPr>
                        <a:t>Hypertext Markup Language</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7531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Make Extensions Visible in Windows</a:t>
            </a:r>
          </a:p>
        </p:txBody>
      </p:sp>
      <p:sp>
        <p:nvSpPr>
          <p:cNvPr id="7" name="Content Placeholder 6"/>
          <p:cNvSpPr>
            <a:spLocks noGrp="1"/>
          </p:cNvSpPr>
          <p:nvPr>
            <p:ph idx="1"/>
          </p:nvPr>
        </p:nvSpPr>
        <p:spPr/>
        <p:txBody>
          <a:bodyPr>
            <a:normAutofit fontScale="92500" lnSpcReduction="10000"/>
          </a:bodyPr>
          <a:lstStyle/>
          <a:p>
            <a:r>
              <a:rPr lang="en-US" sz="2800" dirty="0"/>
              <a:t>Windows default is NOT to show the common extensions of filenames but we want to SEE them!</a:t>
            </a:r>
          </a:p>
          <a:p>
            <a:r>
              <a:rPr lang="en-US" sz="2800" dirty="0"/>
              <a:t>Open a Windows Explorer window</a:t>
            </a:r>
          </a:p>
          <a:p>
            <a:r>
              <a:rPr lang="en-US" sz="2800" dirty="0"/>
              <a:t>Choose Organize tab</a:t>
            </a:r>
          </a:p>
          <a:p>
            <a:r>
              <a:rPr lang="en-US" sz="2800" dirty="0"/>
              <a:t>Choose Folder and search options</a:t>
            </a:r>
          </a:p>
          <a:p>
            <a:r>
              <a:rPr lang="en-US" sz="2800" dirty="0"/>
              <a:t>Choose View tab</a:t>
            </a:r>
          </a:p>
          <a:p>
            <a:r>
              <a:rPr lang="en-US" sz="2800" dirty="0"/>
              <a:t>UNcheck the box that says “Hide extensions for known file types”</a:t>
            </a:r>
          </a:p>
          <a:p>
            <a:r>
              <a:rPr lang="en-US" sz="2800" dirty="0"/>
              <a:t>Choose “Apply to Folders”</a:t>
            </a:r>
          </a:p>
        </p:txBody>
      </p:sp>
    </p:spTree>
    <p:extLst>
      <p:ext uri="{BB962C8B-B14F-4D97-AF65-F5344CB8AC3E}">
        <p14:creationId xmlns:p14="http://schemas.microsoft.com/office/powerpoint/2010/main" val="3116588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dirty="0"/>
              <a:t>File Systems – Drives</a:t>
            </a:r>
          </a:p>
        </p:txBody>
      </p:sp>
      <p:sp>
        <p:nvSpPr>
          <p:cNvPr id="14340" name="Rectangle 3"/>
          <p:cNvSpPr>
            <a:spLocks noGrp="1" noChangeArrowheads="1"/>
          </p:cNvSpPr>
          <p:nvPr>
            <p:ph idx="1"/>
          </p:nvPr>
        </p:nvSpPr>
        <p:spPr>
          <a:xfrm>
            <a:off x="1219200" y="2057401"/>
            <a:ext cx="7308850" cy="3581400"/>
          </a:xfrm>
        </p:spPr>
        <p:txBody>
          <a:bodyPr>
            <a:normAutofit/>
          </a:bodyPr>
          <a:lstStyle/>
          <a:p>
            <a:pPr eaLnBrk="1" hangingPunct="1"/>
            <a:r>
              <a:rPr lang="en-US" sz="2800" dirty="0"/>
              <a:t>Every computer has a file system used to keep track of the files on that machine</a:t>
            </a:r>
          </a:p>
          <a:p>
            <a:pPr eaLnBrk="1" hangingPunct="1"/>
            <a:r>
              <a:rPr lang="en-US" sz="2800" dirty="0"/>
              <a:t>File systems are based on physical storage devices, known as drives</a:t>
            </a:r>
          </a:p>
          <a:p>
            <a:pPr eaLnBrk="1" hangingPunct="1"/>
            <a:r>
              <a:rPr lang="en-US" sz="2800" dirty="0"/>
              <a:t>Drives can be local or remote (network or cloud)</a:t>
            </a:r>
          </a:p>
          <a:p>
            <a:pPr eaLnBrk="1" hangingPunct="1"/>
            <a:r>
              <a:rPr lang="en-US" sz="2800" dirty="0"/>
              <a:t>Click on “My Computer” or “This PC” to see a list of drives (on a Windows machine)</a:t>
            </a:r>
          </a:p>
        </p:txBody>
      </p:sp>
    </p:spTree>
    <p:extLst>
      <p:ext uri="{BB962C8B-B14F-4D97-AF65-F5344CB8AC3E}">
        <p14:creationId xmlns:p14="http://schemas.microsoft.com/office/powerpoint/2010/main" val="75271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dirty="0"/>
              <a:t>File Systems – Partitions</a:t>
            </a:r>
          </a:p>
        </p:txBody>
      </p:sp>
      <p:sp>
        <p:nvSpPr>
          <p:cNvPr id="14340" name="Rectangle 3"/>
          <p:cNvSpPr>
            <a:spLocks noGrp="1" noChangeArrowheads="1"/>
          </p:cNvSpPr>
          <p:nvPr>
            <p:ph idx="1"/>
          </p:nvPr>
        </p:nvSpPr>
        <p:spPr>
          <a:xfrm>
            <a:off x="1057910" y="1981200"/>
            <a:ext cx="7308850" cy="4424363"/>
          </a:xfrm>
        </p:spPr>
        <p:txBody>
          <a:bodyPr>
            <a:normAutofit/>
          </a:bodyPr>
          <a:lstStyle/>
          <a:p>
            <a:pPr eaLnBrk="1" hangingPunct="1"/>
            <a:r>
              <a:rPr lang="en-US" sz="2400" dirty="0"/>
              <a:t>Note that a “partition” is not a physical device, although it looks like one to the OS.  </a:t>
            </a:r>
          </a:p>
          <a:p>
            <a:pPr eaLnBrk="1" hangingPunct="1"/>
            <a:r>
              <a:rPr lang="en-US" sz="2400" dirty="0"/>
              <a:t>Why have a partition?  At one point Windows could only handle storage devices of a certain size.  If your hard drive was larger than that size, you could not access the entire device.  Partitions fool the OS into thinking that one device is two (or more!) devices, each with their own letter and file system  So by accessing the two devices, you could use all your storage.</a:t>
            </a:r>
          </a:p>
          <a:p>
            <a:pPr eaLnBrk="1" hangingPunct="1"/>
            <a:r>
              <a:rPr lang="en-US" sz="2400" dirty="0"/>
              <a:t>You will find disks partitioned even today, when some space is used for a specific need, like a backup</a:t>
            </a:r>
          </a:p>
        </p:txBody>
      </p:sp>
    </p:spTree>
    <p:extLst>
      <p:ext uri="{BB962C8B-B14F-4D97-AF65-F5344CB8AC3E}">
        <p14:creationId xmlns:p14="http://schemas.microsoft.com/office/powerpoint/2010/main" val="3739883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dirty="0"/>
              <a:t>File Management</a:t>
            </a:r>
          </a:p>
        </p:txBody>
      </p:sp>
      <p:sp>
        <p:nvSpPr>
          <p:cNvPr id="10244" name="Rectangle 3"/>
          <p:cNvSpPr>
            <a:spLocks noGrp="1" noChangeArrowheads="1"/>
          </p:cNvSpPr>
          <p:nvPr>
            <p:ph idx="1"/>
          </p:nvPr>
        </p:nvSpPr>
        <p:spPr/>
        <p:txBody>
          <a:bodyPr>
            <a:normAutofit lnSpcReduction="10000"/>
          </a:bodyPr>
          <a:lstStyle/>
          <a:p>
            <a:pPr eaLnBrk="1" hangingPunct="1"/>
            <a:r>
              <a:rPr lang="en-US" dirty="0"/>
              <a:t>The operating system provides an organizational structure to the computer’s data and programs</a:t>
            </a:r>
          </a:p>
          <a:p>
            <a:pPr eaLnBrk="1" hangingPunct="1"/>
            <a:r>
              <a:rPr lang="en-US" dirty="0"/>
              <a:t>Hierarchical structure of directories:</a:t>
            </a:r>
          </a:p>
          <a:p>
            <a:pPr lvl="1" eaLnBrk="1" hangingPunct="1"/>
            <a:r>
              <a:rPr lang="en-US" sz="2600" dirty="0"/>
              <a:t>Drives</a:t>
            </a:r>
          </a:p>
          <a:p>
            <a:pPr lvl="2" eaLnBrk="1" hangingPunct="1"/>
            <a:r>
              <a:rPr lang="en-US" sz="2600" dirty="0"/>
              <a:t>Folders</a:t>
            </a:r>
          </a:p>
          <a:p>
            <a:pPr lvl="3"/>
            <a:r>
              <a:rPr lang="en-US" sz="2600" dirty="0"/>
              <a:t>and more Folders …</a:t>
            </a:r>
            <a:endParaRPr lang="en-US" sz="2600" dirty="0">
              <a:latin typeface="Verdana" pitchFamily="34" charset="0"/>
            </a:endParaRPr>
          </a:p>
          <a:p>
            <a:pPr lvl="4" eaLnBrk="1" hangingPunct="1"/>
            <a:r>
              <a:rPr lang="en-US" sz="2600" dirty="0">
                <a:latin typeface="Verdana" pitchFamily="34" charset="0"/>
              </a:rPr>
              <a:t>Files</a:t>
            </a:r>
          </a:p>
          <a:p>
            <a:r>
              <a:rPr lang="en-US" sz="2800" dirty="0"/>
              <a:t>Storage</a:t>
            </a:r>
            <a:r>
              <a:rPr lang="en-US" sz="3300" dirty="0"/>
              <a:t> </a:t>
            </a:r>
            <a:r>
              <a:rPr lang="en-US" sz="2800" dirty="0"/>
              <a:t>metaphors help you visualize and mentally organize the files on your disks and other storage devices</a:t>
            </a:r>
          </a:p>
          <a:p>
            <a:endParaRPr lang="en-US" sz="4000" dirty="0"/>
          </a:p>
        </p:txBody>
      </p:sp>
    </p:spTree>
    <p:extLst>
      <p:ext uri="{BB962C8B-B14F-4D97-AF65-F5344CB8AC3E}">
        <p14:creationId xmlns:p14="http://schemas.microsoft.com/office/powerpoint/2010/main" val="199067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dirty="0"/>
              <a:t>A File System Tree (2 devices)</a:t>
            </a:r>
          </a:p>
        </p:txBody>
      </p:sp>
      <p:pic>
        <p:nvPicPr>
          <p:cNvPr id="12292" name="Picture 3" descr="logic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00" y="1631950"/>
            <a:ext cx="7708900" cy="508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8460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2.0.3121"/>
  <p:tag name="PPTVERSION" val="15"/>
  <p:tag name="TPOS" val="2"/>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661</TotalTime>
  <Words>1206</Words>
  <Application>Microsoft Office PowerPoint</Application>
  <PresentationFormat>On-screen Show (4:3)</PresentationFormat>
  <Paragraphs>133</Paragraphs>
  <Slides>17</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Helvetica</vt:lpstr>
      <vt:lpstr>Palatino-Roman</vt:lpstr>
      <vt:lpstr>Verdana</vt:lpstr>
      <vt:lpstr>Wingdings</vt:lpstr>
      <vt:lpstr>Retrospect</vt:lpstr>
      <vt:lpstr>Operating System</vt:lpstr>
      <vt:lpstr>Operating Systems</vt:lpstr>
      <vt:lpstr>File Names and Extensions</vt:lpstr>
      <vt:lpstr>Standard Filename Extensions</vt:lpstr>
      <vt:lpstr>How to Make Extensions Visible in Windows</vt:lpstr>
      <vt:lpstr>File Systems – Drives</vt:lpstr>
      <vt:lpstr>File Systems – Partitions</vt:lpstr>
      <vt:lpstr>File Management</vt:lpstr>
      <vt:lpstr>A File System Tree (2 devices)</vt:lpstr>
      <vt:lpstr>File Management Metaphors</vt:lpstr>
      <vt:lpstr>File Directories and Folders</vt:lpstr>
      <vt:lpstr>Reasons for using folders</vt:lpstr>
      <vt:lpstr>Units for measuring file sizes</vt:lpstr>
      <vt:lpstr>File Management Tips</vt:lpstr>
      <vt:lpstr>File Management Tips</vt:lpstr>
      <vt:lpstr>Zipping a file or files</vt:lpstr>
      <vt:lpstr>Shortcuts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Management</dc:title>
  <dc:creator>Debby</dc:creator>
  <cp:lastModifiedBy>Jyoti Khalkar</cp:lastModifiedBy>
  <cp:revision>47</cp:revision>
  <dcterms:created xsi:type="dcterms:W3CDTF">2014-08-11T03:35:04Z</dcterms:created>
  <dcterms:modified xsi:type="dcterms:W3CDTF">2022-02-09T09:16:58Z</dcterms:modified>
</cp:coreProperties>
</file>