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  <p:sldId id="263" r:id="rId6"/>
    <p:sldId id="264" r:id="rId7"/>
    <p:sldId id="266" r:id="rId8"/>
    <p:sldId id="269" r:id="rId9"/>
    <p:sldId id="267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3DC6-65AE-44C6-8117-8F4B8BC25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404D8-5D4E-4CBE-BA95-CE57766B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D17AF-301B-46CF-A277-9ECF4423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C5D-34BB-43A7-9ACD-C7B080BAB93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16BD1-3076-47C3-8D5C-32F2AAA9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65FCA-BFD7-4FF3-B93D-5F07CCF2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79A-3594-4A8A-A569-E538F398D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72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9CB4-23DF-4F3E-BE47-0B297685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9A508-9A49-4021-986E-E387FD953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6CAAB-6074-4474-9A7E-07F838C0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C5D-34BB-43A7-9ACD-C7B080BAB93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57F86-F3BB-490F-9CBA-39F57870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993B2-F124-4BF4-B6EB-BD9D5E5A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79A-3594-4A8A-A569-E538F398D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8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D6DB2-24B4-4356-8659-53B55B529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EE6B3-0935-43C5-8BDF-6A92AA1E6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FFBEB-6CF3-4936-BD78-DCADA526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C5D-34BB-43A7-9ACD-C7B080BAB93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66C1-6E47-4BF8-A8B2-C39CDAEE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9ECCF-1F13-4D78-9118-B4B9481B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79A-3594-4A8A-A569-E538F398D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51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1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  <p:extLst>
      <p:ext uri="{BB962C8B-B14F-4D97-AF65-F5344CB8AC3E}">
        <p14:creationId xmlns:p14="http://schemas.microsoft.com/office/powerpoint/2010/main" val="340785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5B9C-B3CF-4E1F-92B1-33923F16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BC4E7-1927-40F1-B12C-B19A4CAB2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96CB1-85FB-40EE-AEEC-5E448134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C5D-34BB-43A7-9ACD-C7B080BAB93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CF56-ABD3-4F00-AE42-644ADC17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59E5D-8D01-4D83-B57E-28EBE17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79A-3594-4A8A-A569-E538F398D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3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DC3F-3844-4738-BFCD-B26F710C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AE3A3-D521-4314-A34B-E81F39D05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97204-248D-45AE-B4B3-B7CD2105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C5D-34BB-43A7-9ACD-C7B080BAB93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9D959-2A0C-4156-BF00-3039B18F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ED4CF-8435-4194-B082-D1432694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79A-3594-4A8A-A569-E538F398D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31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C184-639D-4269-894C-2AAFCFAA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ED9F5-7E99-489D-A678-227D17EEC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7AE1A-6FB0-4360-97AC-4FCE3554F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67979-68E4-47B4-B07D-58A3FB1A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C5D-34BB-43A7-9ACD-C7B080BAB93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00E1E-3EEE-479B-A26A-C0A0C7E6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825EE-BB3F-44D6-A6A0-2F447F66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79A-3594-4A8A-A569-E538F398D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10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4A7E-C353-4BDD-B685-C4276EB2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FBC93-F3EF-4114-BB8E-B8A36BE32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53AB3-C6D8-420A-AB6F-0B32B960F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E9BF5-CCC3-4503-8E1B-691F93BDC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49B0A-A7BB-4676-B3F4-35E841A15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1F090-B285-447C-8837-B4AABDE4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C5D-34BB-43A7-9ACD-C7B080BAB93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7690F-4679-484F-AAEE-1275BBB4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7D379-5DCC-428C-B82F-32B31B1C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79A-3594-4A8A-A569-E538F398D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9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83BF-0963-434F-A7C7-6818C148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AAB58-38A7-47E4-B219-AFEB9204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C5D-34BB-43A7-9ACD-C7B080BAB93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CCA5B-E771-4733-9E41-D7DD1352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A5505-EBC3-4F2C-9219-D768E75A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79A-3594-4A8A-A569-E538F398D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4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C9E6A-D49A-4D9C-BBA3-D231CAF8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C5D-34BB-43A7-9ACD-C7B080BAB93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0B03D-CFB9-4F5A-A72D-A51C29E3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BE67F-2500-4727-BB13-5557B2F9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79A-3594-4A8A-A569-E538F398D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9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FEAB-4E82-4609-B014-8E5624B7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A6DA7-8D20-4940-B08D-0720038E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3362D-81DF-4D0C-AF50-DB5AF008F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560F5-4B66-4FA9-B1BA-3C0574A0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C5D-34BB-43A7-9ACD-C7B080BAB93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5567A-574D-4D91-B44C-453DC7FD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E062E-43CA-4BDD-9C07-FBAC8778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79A-3594-4A8A-A569-E538F398D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0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4853-922D-47BB-82D9-43503641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7A104-5D8E-42A8-AB78-163C02B41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F20D9-84EA-4158-A817-297F51FD2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20E46-B3F7-40D1-9F51-A6E1ABB5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C5D-34BB-43A7-9ACD-C7B080BAB93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5085D-D635-4063-A385-EBF0E632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4FAA9-5273-4149-935F-E96C80D8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79A-3594-4A8A-A569-E538F398D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2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3A551-D7B0-482A-9E12-CFE3C52F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C9E61-2520-4390-81B5-27C1C1835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B8DC-6508-4E38-B314-B0FFF875B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9AC5D-34BB-43A7-9ACD-C7B080BAB93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1F7E0-29E8-48A0-903D-88659C1CF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EABF9-B921-47B0-9631-4E7997D20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279A-3594-4A8A-A569-E538F398D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94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2264-CEB5-4F88-8EEC-D1822DDCB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BD8F2-C39A-4344-9309-DBD9DBA9E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4DA1B22-AD5E-4F15-8E9F-F2D2F4D8A97B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A63C1EB-29EA-471C-A43E-0B5ABF558D81}"/>
              </a:ext>
            </a:extLst>
          </p:cNvPr>
          <p:cNvSpPr txBox="1">
            <a:spLocks/>
          </p:cNvSpPr>
          <p:nvPr/>
        </p:nvSpPr>
        <p:spPr>
          <a:xfrm>
            <a:off x="576083" y="1064910"/>
            <a:ext cx="3672840" cy="2080954"/>
          </a:xfrm>
          <a:prstGeom prst="rect">
            <a:avLst/>
          </a:prstGeom>
        </p:spPr>
        <p:txBody>
          <a:bodyPr vert="horz" wrap="square" lIns="0" tIns="36512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70000"/>
              </a:lnSpc>
              <a:spcBef>
                <a:spcPts val="2875"/>
              </a:spcBef>
            </a:pPr>
            <a:r>
              <a:rPr lang="en-IN" sz="7700" b="1" spc="-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DARQ  P</a:t>
            </a:r>
            <a:r>
              <a:rPr lang="en-IN" sz="7700" b="1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7700" b="1" spc="3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IN" sz="7700" b="1" spc="-6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7700" b="1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IN" sz="7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457C4-3A4B-446E-8CA0-A47CDF1B79ED}"/>
              </a:ext>
            </a:extLst>
          </p:cNvPr>
          <p:cNvSpPr txBox="1"/>
          <p:nvPr/>
        </p:nvSpPr>
        <p:spPr>
          <a:xfrm>
            <a:off x="214486" y="3077726"/>
            <a:ext cx="56857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200" b="1" spc="65" dirty="0">
                <a:solidFill>
                  <a:srgbClr val="FFFFFF"/>
                </a:solidFill>
                <a:latin typeface="Arial"/>
                <a:cs typeface="Arial"/>
              </a:rPr>
              <a:t>Understanding</a:t>
            </a:r>
            <a:r>
              <a:rPr sz="22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85" dirty="0">
                <a:solidFill>
                  <a:srgbClr val="FFFFFF"/>
                </a:solidFill>
                <a:latin typeface="Arial"/>
                <a:cs typeface="Arial"/>
              </a:rPr>
              <a:t>DNA</a:t>
            </a:r>
            <a:r>
              <a:rPr sz="22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8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45" dirty="0">
                <a:solidFill>
                  <a:srgbClr val="FFFFFF"/>
                </a:solidFill>
                <a:latin typeface="Arial"/>
                <a:cs typeface="Arial"/>
              </a:rPr>
              <a:t>DARQ</a:t>
            </a:r>
            <a:r>
              <a:rPr sz="22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8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85" dirty="0">
                <a:solidFill>
                  <a:srgbClr val="FFFFFF"/>
                </a:solidFill>
                <a:latin typeface="Arial"/>
                <a:cs typeface="Arial"/>
              </a:rPr>
              <a:t>drive  </a:t>
            </a:r>
            <a:r>
              <a:rPr sz="2200" b="1" spc="6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22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9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75" dirty="0">
                <a:solidFill>
                  <a:srgbClr val="FFFFFF"/>
                </a:solidFill>
                <a:latin typeface="Arial"/>
                <a:cs typeface="Arial"/>
              </a:rPr>
              <a:t>Industry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9CA2B-4188-44CA-B5A9-6851589A5448}"/>
              </a:ext>
            </a:extLst>
          </p:cNvPr>
          <p:cNvSpPr txBox="1"/>
          <p:nvPr/>
        </p:nvSpPr>
        <p:spPr>
          <a:xfrm>
            <a:off x="115329" y="5127831"/>
            <a:ext cx="2603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Seminar by :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Vaibhav Kolhe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10303320181124513010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B.Tech (Third year)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6000">
              <a:schemeClr val="accent1">
                <a:lumMod val="45000"/>
                <a:lumOff val="55000"/>
              </a:schemeClr>
            </a:gs>
            <a:gs pos="20000">
              <a:srgbClr val="ABC0E4"/>
            </a:gs>
            <a:gs pos="10000">
              <a:schemeClr val="accent1">
                <a:lumMod val="45000"/>
                <a:lumOff val="55000"/>
              </a:schemeClr>
            </a:gs>
            <a:gs pos="95750">
              <a:srgbClr val="9C83C7"/>
            </a:gs>
            <a:gs pos="0">
              <a:srgbClr val="7030A0"/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642470" y="6581809"/>
            <a:ext cx="20827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15"/>
              </a:lnSpc>
            </a:pPr>
            <a:fld id="{81D60167-4931-47E6-BA6A-407CBD079E47}" type="slidenum">
              <a:rPr lang="en-IN" spc="-40" smtClean="0"/>
              <a:pPr marL="38100">
                <a:lnSpc>
                  <a:spcPts val="1115"/>
                </a:lnSpc>
              </a:pPr>
              <a:t>10</a:t>
            </a:fld>
            <a:endParaRPr spc="-4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EA8906A0-D86F-49AA-87C2-B7E87340690F}"/>
              </a:ext>
            </a:extLst>
          </p:cNvPr>
          <p:cNvSpPr txBox="1">
            <a:spLocks/>
          </p:cNvSpPr>
          <p:nvPr/>
        </p:nvSpPr>
        <p:spPr>
          <a:xfrm>
            <a:off x="1752600" y="2388523"/>
            <a:ext cx="4883150" cy="2080954"/>
          </a:xfrm>
          <a:prstGeom prst="rect">
            <a:avLst/>
          </a:prstGeom>
        </p:spPr>
        <p:txBody>
          <a:bodyPr vert="horz" wrap="square" lIns="0" tIns="36512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12700">
              <a:lnSpc>
                <a:spcPct val="70000"/>
              </a:lnSpc>
              <a:spcBef>
                <a:spcPts val="2875"/>
              </a:spcBef>
            </a:pPr>
            <a:r>
              <a:rPr lang="en-IN" sz="7700" b="1" spc="6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N" sz="7700" b="1" spc="-515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7700" b="1" spc="16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sz="7700" b="1" spc="525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7700" b="1" spc="-27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sz="7700" b="1" spc="475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7700" b="1" spc="12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IN" sz="77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7700" spc="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N" sz="7700" b="1" spc="17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endParaRPr lang="en-IN" sz="77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642470" y="6581809"/>
            <a:ext cx="20827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15"/>
              </a:lnSpc>
            </a:pPr>
            <a:fld id="{81D60167-4931-47E6-BA6A-407CBD079E47}" type="slidenum">
              <a:rPr lang="en-IN" spc="-40" smtClean="0"/>
              <a:pPr marL="38100">
                <a:lnSpc>
                  <a:spcPts val="1115"/>
                </a:lnSpc>
              </a:pPr>
              <a:t>11</a:t>
            </a:fld>
            <a:endParaRPr spc="-40" dirty="0"/>
          </a:p>
        </p:txBody>
      </p:sp>
      <p:sp>
        <p:nvSpPr>
          <p:cNvPr id="2" name="object 2"/>
          <p:cNvSpPr txBox="1"/>
          <p:nvPr/>
        </p:nvSpPr>
        <p:spPr>
          <a:xfrm>
            <a:off x="1804797" y="2291588"/>
            <a:ext cx="5045075" cy="2388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4384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30" dirty="0">
                <a:latin typeface="Arial"/>
                <a:cs typeface="Arial"/>
              </a:rPr>
              <a:t>Early-stage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DARQ </a:t>
            </a:r>
            <a:r>
              <a:rPr sz="1500" spc="75" dirty="0">
                <a:latin typeface="Arial"/>
                <a:cs typeface="Arial"/>
              </a:rPr>
              <a:t>pilots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80" dirty="0">
                <a:latin typeface="Arial"/>
                <a:cs typeface="Arial"/>
              </a:rPr>
              <a:t>will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50" dirty="0">
                <a:latin typeface="Arial"/>
                <a:cs typeface="Arial"/>
              </a:rPr>
              <a:t>heavily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60" dirty="0">
                <a:latin typeface="Arial"/>
                <a:cs typeface="Arial"/>
              </a:rPr>
              <a:t>rely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85" dirty="0">
                <a:latin typeface="Arial"/>
                <a:cs typeface="Arial"/>
              </a:rPr>
              <a:t>on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SMAC  </a:t>
            </a:r>
            <a:r>
              <a:rPr sz="1500" spc="70" dirty="0">
                <a:latin typeface="Arial"/>
                <a:cs typeface="Arial"/>
              </a:rPr>
              <a:t>practices. </a:t>
            </a:r>
            <a:r>
              <a:rPr sz="1500" spc="45" dirty="0">
                <a:latin typeface="Arial"/>
                <a:cs typeface="Arial"/>
              </a:rPr>
              <a:t>Prioritize </a:t>
            </a:r>
            <a:r>
              <a:rPr sz="1500" spc="80" dirty="0">
                <a:latin typeface="Arial"/>
                <a:cs typeface="Arial"/>
              </a:rPr>
              <a:t>the </a:t>
            </a:r>
            <a:r>
              <a:rPr sz="1500" spc="90" dirty="0">
                <a:latin typeface="Arial"/>
                <a:cs typeface="Arial"/>
              </a:rPr>
              <a:t>completion </a:t>
            </a:r>
            <a:r>
              <a:rPr sz="1500" spc="105" dirty="0">
                <a:latin typeface="Arial"/>
                <a:cs typeface="Arial"/>
              </a:rPr>
              <a:t>of </a:t>
            </a:r>
            <a:r>
              <a:rPr sz="1500" spc="90" dirty="0">
                <a:latin typeface="Arial"/>
                <a:cs typeface="Arial"/>
              </a:rPr>
              <a:t>ongoing  </a:t>
            </a:r>
            <a:r>
              <a:rPr sz="1500" spc="80" dirty="0">
                <a:latin typeface="Arial"/>
                <a:cs typeface="Arial"/>
              </a:rPr>
              <a:t>digital </a:t>
            </a:r>
            <a:r>
              <a:rPr sz="1500" spc="75" dirty="0">
                <a:latin typeface="Arial"/>
                <a:cs typeface="Arial"/>
              </a:rPr>
              <a:t>transformation</a:t>
            </a:r>
            <a:r>
              <a:rPr sz="1500" spc="-125" dirty="0">
                <a:latin typeface="Arial"/>
                <a:cs typeface="Arial"/>
              </a:rPr>
              <a:t> </a:t>
            </a:r>
            <a:r>
              <a:rPr sz="1500" spc="70" dirty="0">
                <a:latin typeface="Arial"/>
                <a:cs typeface="Arial"/>
              </a:rPr>
              <a:t>efforts.</a:t>
            </a:r>
            <a:endParaRPr sz="15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6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60" dirty="0">
                <a:latin typeface="Arial"/>
                <a:cs typeface="Arial"/>
              </a:rPr>
              <a:t>Consider </a:t>
            </a:r>
            <a:r>
              <a:rPr sz="1500" spc="70" dirty="0">
                <a:latin typeface="Arial"/>
                <a:cs typeface="Arial"/>
              </a:rPr>
              <a:t>where </a:t>
            </a:r>
            <a:r>
              <a:rPr sz="1500" spc="35" dirty="0">
                <a:latin typeface="Arial"/>
                <a:cs typeface="Arial"/>
              </a:rPr>
              <a:t>businesses </a:t>
            </a:r>
            <a:r>
              <a:rPr sz="1500" spc="70" dirty="0">
                <a:latin typeface="Arial"/>
                <a:cs typeface="Arial"/>
              </a:rPr>
              <a:t>in </a:t>
            </a:r>
            <a:r>
              <a:rPr sz="1500" spc="80" dirty="0">
                <a:latin typeface="Arial"/>
                <a:cs typeface="Arial"/>
              </a:rPr>
              <a:t>the </a:t>
            </a:r>
            <a:r>
              <a:rPr sz="1500" spc="75" dirty="0">
                <a:latin typeface="Arial"/>
                <a:cs typeface="Arial"/>
              </a:rPr>
              <a:t>Communications  </a:t>
            </a:r>
            <a:r>
              <a:rPr sz="1500" spc="70" dirty="0">
                <a:latin typeface="Arial"/>
                <a:cs typeface="Arial"/>
              </a:rPr>
              <a:t>Industry </a:t>
            </a:r>
            <a:r>
              <a:rPr sz="1500" spc="85" dirty="0">
                <a:latin typeface="Arial"/>
                <a:cs typeface="Arial"/>
              </a:rPr>
              <a:t>stumbled </a:t>
            </a:r>
            <a:r>
              <a:rPr sz="1500" spc="100" dirty="0">
                <a:latin typeface="Arial"/>
                <a:cs typeface="Arial"/>
              </a:rPr>
              <a:t>with </a:t>
            </a:r>
            <a:r>
              <a:rPr sz="1500" spc="15" dirty="0">
                <a:latin typeface="Arial"/>
                <a:cs typeface="Arial"/>
              </a:rPr>
              <a:t>SMAC </a:t>
            </a:r>
            <a:r>
              <a:rPr sz="1500" spc="85" dirty="0">
                <a:latin typeface="Arial"/>
                <a:cs typeface="Arial"/>
              </a:rPr>
              <a:t>adoption </a:t>
            </a:r>
            <a:r>
              <a:rPr sz="1500" spc="60" dirty="0">
                <a:latin typeface="Arial"/>
                <a:cs typeface="Arial"/>
              </a:rPr>
              <a:t>at </a:t>
            </a:r>
            <a:r>
              <a:rPr sz="1500" spc="80" dirty="0">
                <a:latin typeface="Arial"/>
                <a:cs typeface="Arial"/>
              </a:rPr>
              <a:t>the  </a:t>
            </a:r>
            <a:r>
              <a:rPr sz="1500" spc="85" dirty="0">
                <a:latin typeface="Arial"/>
                <a:cs typeface="Arial"/>
              </a:rPr>
              <a:t>beginning </a:t>
            </a:r>
            <a:r>
              <a:rPr sz="1500" spc="105" dirty="0">
                <a:latin typeface="Arial"/>
                <a:cs typeface="Arial"/>
              </a:rPr>
              <a:t>of </a:t>
            </a:r>
            <a:r>
              <a:rPr sz="1500" spc="80" dirty="0">
                <a:latin typeface="Arial"/>
                <a:cs typeface="Arial"/>
              </a:rPr>
              <a:t>the digital </a:t>
            </a:r>
            <a:r>
              <a:rPr sz="1500" spc="50" dirty="0">
                <a:latin typeface="Arial"/>
                <a:cs typeface="Arial"/>
              </a:rPr>
              <a:t>revolution, </a:t>
            </a:r>
            <a:r>
              <a:rPr sz="1500" spc="45" dirty="0">
                <a:latin typeface="Arial"/>
                <a:cs typeface="Arial"/>
              </a:rPr>
              <a:t>and </a:t>
            </a:r>
            <a:r>
              <a:rPr sz="1500" spc="60" dirty="0">
                <a:latin typeface="Arial"/>
                <a:cs typeface="Arial"/>
              </a:rPr>
              <a:t>what </a:t>
            </a:r>
            <a:r>
              <a:rPr sz="1500" spc="45" dirty="0">
                <a:latin typeface="Arial"/>
                <a:cs typeface="Arial"/>
              </a:rPr>
              <a:t>pitfalls  </a:t>
            </a:r>
            <a:r>
              <a:rPr sz="1500" spc="50" dirty="0">
                <a:latin typeface="Arial"/>
                <a:cs typeface="Arial"/>
              </a:rPr>
              <a:t>were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75" dirty="0">
                <a:latin typeface="Arial"/>
                <a:cs typeface="Arial"/>
              </a:rPr>
              <a:t>difficult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70" dirty="0">
                <a:latin typeface="Arial"/>
                <a:cs typeface="Arial"/>
              </a:rPr>
              <a:t>or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impossible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110" dirty="0">
                <a:latin typeface="Arial"/>
                <a:cs typeface="Arial"/>
              </a:rPr>
              <a:t>to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70" dirty="0">
                <a:latin typeface="Arial"/>
                <a:cs typeface="Arial"/>
              </a:rPr>
              <a:t>recover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90" dirty="0">
                <a:latin typeface="Arial"/>
                <a:cs typeface="Arial"/>
              </a:rPr>
              <a:t>from.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This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80" dirty="0">
                <a:latin typeface="Arial"/>
                <a:cs typeface="Arial"/>
              </a:rPr>
              <a:t>will  </a:t>
            </a:r>
            <a:r>
              <a:rPr sz="1500" spc="75" dirty="0">
                <a:latin typeface="Arial"/>
                <a:cs typeface="Arial"/>
              </a:rPr>
              <a:t>help you </a:t>
            </a:r>
            <a:r>
              <a:rPr sz="1500" spc="90" dirty="0">
                <a:latin typeface="Arial"/>
                <a:cs typeface="Arial"/>
              </a:rPr>
              <a:t>build </a:t>
            </a:r>
            <a:r>
              <a:rPr sz="1500" spc="65" dirty="0">
                <a:latin typeface="Arial"/>
                <a:cs typeface="Arial"/>
              </a:rPr>
              <a:t>roadmaps </a:t>
            </a:r>
            <a:r>
              <a:rPr sz="1500" spc="95" dirty="0">
                <a:latin typeface="Arial"/>
                <a:cs typeface="Arial"/>
              </a:rPr>
              <a:t>for </a:t>
            </a:r>
            <a:r>
              <a:rPr sz="1500" spc="80" dirty="0">
                <a:latin typeface="Arial"/>
                <a:cs typeface="Arial"/>
              </a:rPr>
              <a:t>the </a:t>
            </a:r>
            <a:r>
              <a:rPr sz="1500" spc="105" dirty="0">
                <a:latin typeface="Arial"/>
                <a:cs typeface="Arial"/>
              </a:rPr>
              <a:t>growth of </a:t>
            </a:r>
            <a:r>
              <a:rPr sz="1500" spc="-15" dirty="0">
                <a:latin typeface="Arial"/>
                <a:cs typeface="Arial"/>
              </a:rPr>
              <a:t>DARQ  </a:t>
            </a:r>
            <a:r>
              <a:rPr sz="1500" spc="70" dirty="0">
                <a:latin typeface="Arial"/>
                <a:cs typeface="Arial"/>
              </a:rPr>
              <a:t>technologies, </a:t>
            </a:r>
            <a:r>
              <a:rPr sz="1500" spc="65" dirty="0">
                <a:latin typeface="Arial"/>
                <a:cs typeface="Arial"/>
              </a:rPr>
              <a:t>and </a:t>
            </a:r>
            <a:r>
              <a:rPr sz="1500" spc="75" dirty="0">
                <a:latin typeface="Arial"/>
                <a:cs typeface="Arial"/>
              </a:rPr>
              <a:t>ultimately </a:t>
            </a:r>
            <a:r>
              <a:rPr sz="1500" spc="80" dirty="0">
                <a:latin typeface="Arial"/>
                <a:cs typeface="Arial"/>
              </a:rPr>
              <a:t>determine the </a:t>
            </a:r>
            <a:r>
              <a:rPr sz="1500" spc="85" dirty="0">
                <a:latin typeface="Arial"/>
                <a:cs typeface="Arial"/>
              </a:rPr>
              <a:t>optimal  </a:t>
            </a:r>
            <a:r>
              <a:rPr sz="1500" spc="90" dirty="0">
                <a:latin typeface="Arial"/>
                <a:cs typeface="Arial"/>
              </a:rPr>
              <a:t>time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110" dirty="0">
                <a:latin typeface="Arial"/>
                <a:cs typeface="Arial"/>
              </a:rPr>
              <a:t>to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65" dirty="0">
                <a:latin typeface="Arial"/>
                <a:cs typeface="Arial"/>
              </a:rPr>
              <a:t>involve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75" dirty="0">
                <a:latin typeface="Arial"/>
                <a:cs typeface="Arial"/>
              </a:rPr>
              <a:t>your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business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70" dirty="0">
                <a:latin typeface="Arial"/>
                <a:cs typeface="Arial"/>
              </a:rPr>
              <a:t>in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each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one.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9777" y="889203"/>
            <a:ext cx="5560060" cy="104140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765"/>
              </a:spcBef>
            </a:pPr>
            <a:r>
              <a:rPr sz="3600" b="1" spc="60" dirty="0">
                <a:solidFill>
                  <a:srgbClr val="A000FF"/>
                </a:solidFill>
                <a:latin typeface="Arial"/>
                <a:cs typeface="Arial"/>
              </a:rPr>
              <a:t>Is</a:t>
            </a:r>
            <a:r>
              <a:rPr sz="3600" b="1" spc="-400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3600" b="1" spc="70" dirty="0">
                <a:solidFill>
                  <a:srgbClr val="A000FF"/>
                </a:solidFill>
                <a:latin typeface="Arial"/>
                <a:cs typeface="Arial"/>
              </a:rPr>
              <a:t>your</a:t>
            </a:r>
            <a:r>
              <a:rPr sz="3600" b="1" spc="-380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3600" b="1" spc="80" dirty="0">
                <a:solidFill>
                  <a:srgbClr val="A000FF"/>
                </a:solidFill>
                <a:latin typeface="Arial"/>
                <a:cs typeface="Arial"/>
              </a:rPr>
              <a:t>digital</a:t>
            </a:r>
            <a:r>
              <a:rPr sz="3600" b="1" spc="-430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3600" b="1" spc="65" dirty="0">
                <a:solidFill>
                  <a:srgbClr val="A000FF"/>
                </a:solidFill>
                <a:latin typeface="Arial"/>
                <a:cs typeface="Arial"/>
              </a:rPr>
              <a:t>foundation  </a:t>
            </a:r>
            <a:r>
              <a:rPr sz="3600" b="1" spc="105" dirty="0">
                <a:solidFill>
                  <a:srgbClr val="A000FF"/>
                </a:solidFill>
                <a:latin typeface="Arial"/>
                <a:cs typeface="Arial"/>
              </a:rPr>
              <a:t>ready</a:t>
            </a:r>
            <a:r>
              <a:rPr sz="3600" b="1" spc="-400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3600" b="1" spc="114" dirty="0">
                <a:solidFill>
                  <a:srgbClr val="A000FF"/>
                </a:solidFill>
                <a:latin typeface="Arial"/>
                <a:cs typeface="Arial"/>
              </a:rPr>
              <a:t>for</a:t>
            </a:r>
            <a:r>
              <a:rPr sz="3600" b="1" spc="-400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A000FF"/>
                </a:solidFill>
                <a:latin typeface="Arial"/>
                <a:cs typeface="Arial"/>
              </a:rPr>
              <a:t>DARQ?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431" y="706958"/>
            <a:ext cx="53721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b="1" spc="-865" dirty="0">
                <a:solidFill>
                  <a:srgbClr val="A000FF"/>
                </a:solidFill>
                <a:latin typeface="Arial"/>
                <a:cs typeface="Arial"/>
              </a:rPr>
              <a:t>1</a:t>
            </a:r>
            <a:endParaRPr sz="8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642470" y="6581809"/>
            <a:ext cx="20827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15"/>
              </a:lnSpc>
            </a:pPr>
            <a:fld id="{81D60167-4931-47E6-BA6A-407CBD079E47}" type="slidenum">
              <a:rPr lang="en-IN" spc="-40" smtClean="0"/>
              <a:pPr marL="38100">
                <a:lnSpc>
                  <a:spcPts val="1115"/>
                </a:lnSpc>
              </a:pPr>
              <a:t>12</a:t>
            </a:fld>
            <a:endParaRPr spc="-40" dirty="0"/>
          </a:p>
        </p:txBody>
      </p:sp>
      <p:sp>
        <p:nvSpPr>
          <p:cNvPr id="2" name="object 2"/>
          <p:cNvSpPr txBox="1"/>
          <p:nvPr/>
        </p:nvSpPr>
        <p:spPr>
          <a:xfrm>
            <a:off x="1807845" y="3238627"/>
            <a:ext cx="670242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13093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60" dirty="0">
                <a:latin typeface="Arial"/>
                <a:cs typeface="Arial"/>
              </a:rPr>
              <a:t>Decide </a:t>
            </a:r>
            <a:r>
              <a:rPr sz="1500" spc="80" dirty="0">
                <a:latin typeface="Arial"/>
                <a:cs typeface="Arial"/>
              </a:rPr>
              <a:t>whether </a:t>
            </a:r>
            <a:r>
              <a:rPr sz="1500" spc="75" dirty="0">
                <a:latin typeface="Arial"/>
                <a:cs typeface="Arial"/>
              </a:rPr>
              <a:t>you </a:t>
            </a:r>
            <a:r>
              <a:rPr sz="1500" spc="80" dirty="0">
                <a:latin typeface="Arial"/>
                <a:cs typeface="Arial"/>
              </a:rPr>
              <a:t>will </a:t>
            </a:r>
            <a:r>
              <a:rPr sz="1500" spc="85" dirty="0">
                <a:latin typeface="Arial"/>
                <a:cs typeface="Arial"/>
              </a:rPr>
              <a:t>buy or </a:t>
            </a:r>
            <a:r>
              <a:rPr sz="1500" spc="90" dirty="0">
                <a:latin typeface="Arial"/>
                <a:cs typeface="Arial"/>
              </a:rPr>
              <a:t>build </a:t>
            </a:r>
            <a:r>
              <a:rPr sz="1500" spc="75" dirty="0">
                <a:latin typeface="Arial"/>
                <a:cs typeface="Arial"/>
              </a:rPr>
              <a:t>your </a:t>
            </a:r>
            <a:r>
              <a:rPr sz="1500" spc="95" dirty="0">
                <a:latin typeface="Arial"/>
                <a:cs typeface="Arial"/>
              </a:rPr>
              <a:t>own </a:t>
            </a:r>
            <a:r>
              <a:rPr sz="1500" spc="20" dirty="0">
                <a:latin typeface="Arial"/>
                <a:cs typeface="Arial"/>
              </a:rPr>
              <a:t>AI </a:t>
            </a:r>
            <a:r>
              <a:rPr sz="1500" spc="65" dirty="0">
                <a:latin typeface="Arial"/>
                <a:cs typeface="Arial"/>
              </a:rPr>
              <a:t>tools,  </a:t>
            </a:r>
            <a:r>
              <a:rPr sz="1500" spc="70" dirty="0">
                <a:latin typeface="Arial"/>
                <a:cs typeface="Arial"/>
              </a:rPr>
              <a:t>taking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AI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75" dirty="0">
                <a:latin typeface="Arial"/>
                <a:cs typeface="Arial"/>
              </a:rPr>
              <a:t>training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65" dirty="0">
                <a:latin typeface="Arial"/>
                <a:cs typeface="Arial"/>
              </a:rPr>
              <a:t>and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70" dirty="0">
                <a:latin typeface="Arial"/>
                <a:cs typeface="Arial"/>
              </a:rPr>
              <a:t>security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70" dirty="0">
                <a:latin typeface="Arial"/>
                <a:cs typeface="Arial"/>
              </a:rPr>
              <a:t>requirements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90" dirty="0">
                <a:latin typeface="Arial"/>
                <a:cs typeface="Arial"/>
              </a:rPr>
              <a:t>into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80" dirty="0">
                <a:latin typeface="Arial"/>
                <a:cs typeface="Arial"/>
              </a:rPr>
              <a:t>account.</a:t>
            </a:r>
            <a:endParaRPr sz="1500">
              <a:latin typeface="Arial"/>
              <a:cs typeface="Arial"/>
            </a:endParaRPr>
          </a:p>
          <a:p>
            <a:pPr marL="299085" marR="312420" indent="-287020">
              <a:lnSpc>
                <a:spcPct val="100000"/>
              </a:lnSpc>
              <a:spcBef>
                <a:spcPts val="6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25" dirty="0">
                <a:latin typeface="Arial"/>
                <a:cs typeface="Arial"/>
              </a:rPr>
              <a:t>Explore </a:t>
            </a:r>
            <a:r>
              <a:rPr sz="1500" spc="65" dirty="0">
                <a:latin typeface="Arial"/>
                <a:cs typeface="Arial"/>
              </a:rPr>
              <a:t>different </a:t>
            </a:r>
            <a:r>
              <a:rPr sz="1500" spc="-75" dirty="0">
                <a:latin typeface="Arial"/>
                <a:cs typeface="Arial"/>
              </a:rPr>
              <a:t>XR </a:t>
            </a:r>
            <a:r>
              <a:rPr sz="1500" spc="15" dirty="0">
                <a:latin typeface="Arial"/>
                <a:cs typeface="Arial"/>
              </a:rPr>
              <a:t>use </a:t>
            </a:r>
            <a:r>
              <a:rPr sz="1500" spc="5" dirty="0">
                <a:latin typeface="Arial"/>
                <a:cs typeface="Arial"/>
              </a:rPr>
              <a:t>cases </a:t>
            </a:r>
            <a:r>
              <a:rPr sz="1500" spc="60" dirty="0">
                <a:latin typeface="Arial"/>
                <a:cs typeface="Arial"/>
              </a:rPr>
              <a:t>in the </a:t>
            </a:r>
            <a:r>
              <a:rPr sz="1500" spc="40" dirty="0">
                <a:latin typeface="Arial"/>
                <a:cs typeface="Arial"/>
              </a:rPr>
              <a:t>enterprise. </a:t>
            </a:r>
            <a:r>
              <a:rPr sz="1500" spc="50" dirty="0">
                <a:latin typeface="Arial"/>
                <a:cs typeface="Arial"/>
              </a:rPr>
              <a:t>Depending </a:t>
            </a:r>
            <a:r>
              <a:rPr sz="1500" spc="70" dirty="0">
                <a:latin typeface="Arial"/>
                <a:cs typeface="Arial"/>
              </a:rPr>
              <a:t>on </a:t>
            </a:r>
            <a:r>
              <a:rPr sz="1500" spc="80" dirty="0">
                <a:latin typeface="Arial"/>
                <a:cs typeface="Arial"/>
              </a:rPr>
              <a:t>how  </a:t>
            </a:r>
            <a:r>
              <a:rPr sz="1500" spc="60" dirty="0">
                <a:latin typeface="Arial"/>
                <a:cs typeface="Arial"/>
              </a:rPr>
              <a:t>you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65" dirty="0">
                <a:latin typeface="Arial"/>
                <a:cs typeface="Arial"/>
              </a:rPr>
              <a:t>expect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95" dirty="0">
                <a:latin typeface="Arial"/>
                <a:cs typeface="Arial"/>
              </a:rPr>
              <a:t>to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use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75" dirty="0">
                <a:latin typeface="Arial"/>
                <a:cs typeface="Arial"/>
              </a:rPr>
              <a:t>XR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70" dirty="0">
                <a:latin typeface="Arial"/>
                <a:cs typeface="Arial"/>
              </a:rPr>
              <a:t>throughout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your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business,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60" dirty="0">
                <a:latin typeface="Arial"/>
                <a:cs typeface="Arial"/>
              </a:rPr>
              <a:t>decide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60" dirty="0">
                <a:latin typeface="Arial"/>
                <a:cs typeface="Arial"/>
              </a:rPr>
              <a:t>whether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60" dirty="0">
                <a:latin typeface="Arial"/>
                <a:cs typeface="Arial"/>
              </a:rPr>
              <a:t>you  </a:t>
            </a:r>
            <a:r>
              <a:rPr sz="1500" spc="50" dirty="0">
                <a:latin typeface="Arial"/>
                <a:cs typeface="Arial"/>
              </a:rPr>
              <a:t>should </a:t>
            </a:r>
            <a:r>
              <a:rPr sz="1500" spc="65" dirty="0">
                <a:latin typeface="Arial"/>
                <a:cs typeface="Arial"/>
              </a:rPr>
              <a:t>begin building </a:t>
            </a:r>
            <a:r>
              <a:rPr sz="1500" spc="20" dirty="0">
                <a:latin typeface="Arial"/>
                <a:cs typeface="Arial"/>
              </a:rPr>
              <a:t>an </a:t>
            </a:r>
            <a:r>
              <a:rPr sz="1500" spc="30" dirty="0">
                <a:latin typeface="Arial"/>
                <a:cs typeface="Arial"/>
              </a:rPr>
              <a:t>in-house </a:t>
            </a:r>
            <a:r>
              <a:rPr sz="1500" spc="55" dirty="0">
                <a:latin typeface="Arial"/>
                <a:cs typeface="Arial"/>
              </a:rPr>
              <a:t>team </a:t>
            </a:r>
            <a:r>
              <a:rPr sz="1500" spc="95" dirty="0">
                <a:latin typeface="Arial"/>
                <a:cs typeface="Arial"/>
              </a:rPr>
              <a:t>to </a:t>
            </a:r>
            <a:r>
              <a:rPr sz="1500" spc="50" dirty="0">
                <a:latin typeface="Arial"/>
                <a:cs typeface="Arial"/>
              </a:rPr>
              <a:t>design </a:t>
            </a:r>
            <a:r>
              <a:rPr sz="1500" spc="-75" dirty="0">
                <a:latin typeface="Arial"/>
                <a:cs typeface="Arial"/>
              </a:rPr>
              <a:t>XR </a:t>
            </a:r>
            <a:r>
              <a:rPr sz="1500" spc="35" dirty="0">
                <a:latin typeface="Arial"/>
                <a:cs typeface="Arial"/>
              </a:rPr>
              <a:t>experiences,  </a:t>
            </a:r>
            <a:r>
              <a:rPr sz="1500" spc="85" dirty="0">
                <a:latin typeface="Arial"/>
                <a:cs typeface="Arial"/>
              </a:rPr>
              <a:t>or </a:t>
            </a:r>
            <a:r>
              <a:rPr sz="1500" spc="50" dirty="0">
                <a:latin typeface="Arial"/>
                <a:cs typeface="Arial"/>
              </a:rPr>
              <a:t>establish </a:t>
            </a:r>
            <a:r>
              <a:rPr sz="1500" spc="80" dirty="0">
                <a:latin typeface="Arial"/>
                <a:cs typeface="Arial"/>
              </a:rPr>
              <a:t>vendor</a:t>
            </a:r>
            <a:r>
              <a:rPr sz="1500" spc="-195" dirty="0">
                <a:latin typeface="Arial"/>
                <a:cs typeface="Arial"/>
              </a:rPr>
              <a:t> </a:t>
            </a:r>
            <a:r>
              <a:rPr sz="1500" spc="75" dirty="0">
                <a:latin typeface="Arial"/>
                <a:cs typeface="Arial"/>
              </a:rPr>
              <a:t>contracts.</a:t>
            </a:r>
            <a:endParaRPr sz="1500">
              <a:latin typeface="Arial"/>
              <a:cs typeface="Arial"/>
            </a:endParaRPr>
          </a:p>
          <a:p>
            <a:pPr marL="299085" marR="20320" indent="-287020">
              <a:lnSpc>
                <a:spcPct val="100000"/>
              </a:lnSpc>
              <a:spcBef>
                <a:spcPts val="6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50" dirty="0">
                <a:latin typeface="Arial"/>
                <a:cs typeface="Arial"/>
              </a:rPr>
              <a:t>Begin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85" dirty="0">
                <a:latin typeface="Arial"/>
                <a:cs typeface="Arial"/>
              </a:rPr>
              <a:t>identifying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80" dirty="0">
                <a:latin typeface="Arial"/>
                <a:cs typeface="Arial"/>
              </a:rPr>
              <a:t>the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70" dirty="0">
                <a:latin typeface="Arial"/>
                <a:cs typeface="Arial"/>
              </a:rPr>
              <a:t>best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30" dirty="0">
                <a:latin typeface="Arial"/>
                <a:cs typeface="Arial"/>
              </a:rPr>
              <a:t>use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cases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95" dirty="0">
                <a:latin typeface="Arial"/>
                <a:cs typeface="Arial"/>
              </a:rPr>
              <a:t>for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85" dirty="0">
                <a:latin typeface="Arial"/>
                <a:cs typeface="Arial"/>
              </a:rPr>
              <a:t>distributed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75" dirty="0">
                <a:latin typeface="Arial"/>
                <a:cs typeface="Arial"/>
              </a:rPr>
              <a:t>ledger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85" dirty="0">
                <a:latin typeface="Arial"/>
                <a:cs typeface="Arial"/>
              </a:rPr>
              <a:t>technology  </a:t>
            </a:r>
            <a:r>
              <a:rPr sz="1500" spc="70" dirty="0">
                <a:latin typeface="Arial"/>
                <a:cs typeface="Arial"/>
              </a:rPr>
              <a:t>in </a:t>
            </a:r>
            <a:r>
              <a:rPr sz="1500" spc="75" dirty="0">
                <a:latin typeface="Arial"/>
                <a:cs typeface="Arial"/>
              </a:rPr>
              <a:t>your </a:t>
            </a:r>
            <a:r>
              <a:rPr sz="1500" spc="70" dirty="0">
                <a:latin typeface="Arial"/>
                <a:cs typeface="Arial"/>
              </a:rPr>
              <a:t>industry. </a:t>
            </a:r>
            <a:r>
              <a:rPr sz="1500" spc="50" dirty="0">
                <a:latin typeface="Arial"/>
                <a:cs typeface="Arial"/>
              </a:rPr>
              <a:t>Will </a:t>
            </a:r>
            <a:r>
              <a:rPr sz="1500" spc="75" dirty="0">
                <a:latin typeface="Arial"/>
                <a:cs typeface="Arial"/>
              </a:rPr>
              <a:t>you </a:t>
            </a:r>
            <a:r>
              <a:rPr sz="1500" spc="30" dirty="0">
                <a:latin typeface="Arial"/>
                <a:cs typeface="Arial"/>
              </a:rPr>
              <a:t>use </a:t>
            </a:r>
            <a:r>
              <a:rPr sz="1500" spc="95" dirty="0">
                <a:latin typeface="Arial"/>
                <a:cs typeface="Arial"/>
              </a:rPr>
              <a:t>it </a:t>
            </a:r>
            <a:r>
              <a:rPr sz="1500" spc="65" dirty="0">
                <a:latin typeface="Arial"/>
                <a:cs typeface="Arial"/>
              </a:rPr>
              <a:t>internally </a:t>
            </a:r>
            <a:r>
              <a:rPr sz="1500" spc="85" dirty="0">
                <a:latin typeface="Arial"/>
                <a:cs typeface="Arial"/>
              </a:rPr>
              <a:t>or </a:t>
            </a:r>
            <a:r>
              <a:rPr sz="1500" spc="110" dirty="0">
                <a:latin typeface="Arial"/>
                <a:cs typeface="Arial"/>
              </a:rPr>
              <a:t>to </a:t>
            </a:r>
            <a:r>
              <a:rPr sz="1500" spc="90" dirty="0">
                <a:latin typeface="Arial"/>
                <a:cs typeface="Arial"/>
              </a:rPr>
              <a:t>pivot </a:t>
            </a:r>
            <a:r>
              <a:rPr sz="1500" spc="80" dirty="0">
                <a:latin typeface="Arial"/>
                <a:cs typeface="Arial"/>
              </a:rPr>
              <a:t>quickly between  </a:t>
            </a:r>
            <a:r>
              <a:rPr sz="1500" spc="65" dirty="0">
                <a:latin typeface="Arial"/>
                <a:cs typeface="Arial"/>
              </a:rPr>
              <a:t>many </a:t>
            </a:r>
            <a:r>
              <a:rPr sz="1500" spc="40" dirty="0">
                <a:latin typeface="Arial"/>
                <a:cs typeface="Arial"/>
              </a:rPr>
              <a:t>business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50" dirty="0">
                <a:latin typeface="Arial"/>
                <a:cs typeface="Arial"/>
              </a:rPr>
              <a:t>partnerships?</a:t>
            </a:r>
            <a:endParaRPr sz="15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605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10" dirty="0">
                <a:latin typeface="Arial"/>
                <a:cs typeface="Arial"/>
              </a:rPr>
              <a:t>Establish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relationships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80" dirty="0">
                <a:latin typeface="Arial"/>
                <a:cs typeface="Arial"/>
              </a:rPr>
              <a:t>with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leading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65" dirty="0">
                <a:latin typeface="Arial"/>
                <a:cs typeface="Arial"/>
              </a:rPr>
              <a:t>quantum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75" dirty="0">
                <a:latin typeface="Arial"/>
                <a:cs typeface="Arial"/>
              </a:rPr>
              <a:t>cloud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vendors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and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50" dirty="0">
                <a:latin typeface="Arial"/>
                <a:cs typeface="Arial"/>
              </a:rPr>
              <a:t>explore  </a:t>
            </a:r>
            <a:r>
              <a:rPr sz="1500" spc="80" dirty="0">
                <a:latin typeface="Arial"/>
                <a:cs typeface="Arial"/>
              </a:rPr>
              <a:t>new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85" dirty="0">
                <a:latin typeface="Arial"/>
                <a:cs typeface="Arial"/>
              </a:rPr>
              <a:t>quantum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105" dirty="0">
                <a:latin typeface="Arial"/>
                <a:cs typeface="Arial"/>
              </a:rPr>
              <a:t>computing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65" dirty="0">
                <a:latin typeface="Arial"/>
                <a:cs typeface="Arial"/>
              </a:rPr>
              <a:t>capabilities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as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75" dirty="0">
                <a:latin typeface="Arial"/>
                <a:cs typeface="Arial"/>
              </a:rPr>
              <a:t>they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are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70" dirty="0">
                <a:latin typeface="Arial"/>
                <a:cs typeface="Arial"/>
              </a:rPr>
              <a:t>made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available.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2826" y="889761"/>
            <a:ext cx="8584565" cy="197358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745"/>
              </a:spcBef>
            </a:pPr>
            <a:r>
              <a:rPr sz="3600" b="1" spc="105" dirty="0">
                <a:solidFill>
                  <a:srgbClr val="A000FF"/>
                </a:solidFill>
                <a:latin typeface="Arial"/>
                <a:cs typeface="Arial"/>
              </a:rPr>
              <a:t>Determine how </a:t>
            </a:r>
            <a:r>
              <a:rPr sz="3600" b="1" spc="70" dirty="0">
                <a:solidFill>
                  <a:srgbClr val="A000FF"/>
                </a:solidFill>
                <a:latin typeface="Arial"/>
                <a:cs typeface="Arial"/>
              </a:rPr>
              <a:t>your </a:t>
            </a:r>
            <a:r>
              <a:rPr sz="3600" b="1" spc="60" dirty="0">
                <a:solidFill>
                  <a:srgbClr val="A000FF"/>
                </a:solidFill>
                <a:latin typeface="Arial"/>
                <a:cs typeface="Arial"/>
              </a:rPr>
              <a:t>organization </a:t>
            </a:r>
            <a:r>
              <a:rPr sz="3600" b="1" spc="95" dirty="0">
                <a:solidFill>
                  <a:srgbClr val="A000FF"/>
                </a:solidFill>
                <a:latin typeface="Arial"/>
                <a:cs typeface="Arial"/>
              </a:rPr>
              <a:t>will  </a:t>
            </a:r>
            <a:r>
              <a:rPr sz="3600" b="1" spc="5" dirty="0">
                <a:solidFill>
                  <a:srgbClr val="A000FF"/>
                </a:solidFill>
                <a:latin typeface="Arial"/>
                <a:cs typeface="Arial"/>
              </a:rPr>
              <a:t>access</a:t>
            </a:r>
            <a:r>
              <a:rPr sz="3600" b="1" spc="-395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3600" b="1" spc="125" dirty="0">
                <a:solidFill>
                  <a:srgbClr val="A000FF"/>
                </a:solidFill>
                <a:latin typeface="Arial"/>
                <a:cs typeface="Arial"/>
              </a:rPr>
              <a:t>the</a:t>
            </a:r>
            <a:r>
              <a:rPr sz="3600" b="1" spc="-390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3600" b="1" spc="45" dirty="0">
                <a:solidFill>
                  <a:srgbClr val="A000FF"/>
                </a:solidFill>
                <a:latin typeface="Arial"/>
                <a:cs typeface="Arial"/>
              </a:rPr>
              <a:t>DARQ</a:t>
            </a:r>
            <a:r>
              <a:rPr sz="3600" b="1" spc="-415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3600" b="1" spc="50" dirty="0">
                <a:solidFill>
                  <a:srgbClr val="A000FF"/>
                </a:solidFill>
                <a:latin typeface="Arial"/>
                <a:cs typeface="Arial"/>
              </a:rPr>
              <a:t>technologies</a:t>
            </a:r>
            <a:r>
              <a:rPr sz="3600" b="1" spc="-415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3600" b="1" spc="120" dirty="0">
                <a:solidFill>
                  <a:srgbClr val="A000FF"/>
                </a:solidFill>
                <a:latin typeface="Arial"/>
                <a:cs typeface="Arial"/>
              </a:rPr>
              <a:t>that</a:t>
            </a:r>
            <a:r>
              <a:rPr sz="3600" b="1" spc="-415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3600" b="1" spc="114" dirty="0">
                <a:solidFill>
                  <a:srgbClr val="A000FF"/>
                </a:solidFill>
                <a:latin typeface="Arial"/>
                <a:cs typeface="Arial"/>
              </a:rPr>
              <a:t>are  </a:t>
            </a:r>
            <a:r>
              <a:rPr sz="3600" b="1" spc="105" dirty="0">
                <a:solidFill>
                  <a:srgbClr val="A000FF"/>
                </a:solidFill>
                <a:latin typeface="Arial"/>
                <a:cs typeface="Arial"/>
              </a:rPr>
              <a:t>relevant </a:t>
            </a:r>
            <a:r>
              <a:rPr sz="3600" b="1" spc="114" dirty="0">
                <a:solidFill>
                  <a:srgbClr val="A000FF"/>
                </a:solidFill>
                <a:latin typeface="Arial"/>
                <a:cs typeface="Arial"/>
              </a:rPr>
              <a:t>for </a:t>
            </a:r>
            <a:r>
              <a:rPr sz="3600" b="1" spc="70" dirty="0">
                <a:solidFill>
                  <a:srgbClr val="A000FF"/>
                </a:solidFill>
                <a:latin typeface="Arial"/>
                <a:cs typeface="Arial"/>
              </a:rPr>
              <a:t>your </a:t>
            </a:r>
            <a:r>
              <a:rPr sz="3600" b="1" spc="-10" dirty="0">
                <a:solidFill>
                  <a:srgbClr val="A000FF"/>
                </a:solidFill>
                <a:latin typeface="Arial"/>
                <a:cs typeface="Arial"/>
              </a:rPr>
              <a:t>business, </a:t>
            </a:r>
            <a:r>
              <a:rPr sz="3600" b="1" spc="85" dirty="0">
                <a:solidFill>
                  <a:srgbClr val="A000FF"/>
                </a:solidFill>
                <a:latin typeface="Arial"/>
                <a:cs typeface="Arial"/>
              </a:rPr>
              <a:t>keeping </a:t>
            </a:r>
            <a:r>
              <a:rPr sz="3600" b="1" spc="55" dirty="0">
                <a:solidFill>
                  <a:srgbClr val="A000FF"/>
                </a:solidFill>
                <a:latin typeface="Arial"/>
                <a:cs typeface="Arial"/>
              </a:rPr>
              <a:t>in  </a:t>
            </a:r>
            <a:r>
              <a:rPr sz="3600" b="1" spc="85" dirty="0">
                <a:solidFill>
                  <a:srgbClr val="A000FF"/>
                </a:solidFill>
                <a:latin typeface="Arial"/>
                <a:cs typeface="Arial"/>
              </a:rPr>
              <a:t>mind</a:t>
            </a:r>
            <a:r>
              <a:rPr sz="3600" b="1" spc="-415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3600" b="1" spc="105" dirty="0">
                <a:solidFill>
                  <a:srgbClr val="A000FF"/>
                </a:solidFill>
                <a:latin typeface="Arial"/>
                <a:cs typeface="Arial"/>
              </a:rPr>
              <a:t>their</a:t>
            </a:r>
            <a:r>
              <a:rPr sz="3600" b="1" spc="-405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3600" b="1" spc="120" dirty="0">
                <a:solidFill>
                  <a:srgbClr val="A000FF"/>
                </a:solidFill>
                <a:latin typeface="Arial"/>
                <a:cs typeface="Arial"/>
              </a:rPr>
              <a:t>different</a:t>
            </a:r>
            <a:r>
              <a:rPr sz="3600" b="1" spc="-434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3600" b="1" spc="55" dirty="0">
                <a:solidFill>
                  <a:srgbClr val="A000FF"/>
                </a:solidFill>
                <a:latin typeface="Arial"/>
                <a:cs typeface="Arial"/>
              </a:rPr>
              <a:t>levels</a:t>
            </a:r>
            <a:r>
              <a:rPr sz="3600" b="1" spc="-390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3600" b="1" spc="114" dirty="0">
                <a:solidFill>
                  <a:srgbClr val="A000FF"/>
                </a:solidFill>
                <a:latin typeface="Arial"/>
                <a:cs typeface="Arial"/>
              </a:rPr>
              <a:t>of</a:t>
            </a:r>
            <a:r>
              <a:rPr sz="3600" b="1" spc="-409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3600" b="1" spc="100" dirty="0">
                <a:solidFill>
                  <a:srgbClr val="A000FF"/>
                </a:solidFill>
                <a:latin typeface="Arial"/>
                <a:cs typeface="Arial"/>
              </a:rPr>
              <a:t>maturity.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527" y="706958"/>
            <a:ext cx="72199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b="1" spc="585" dirty="0">
                <a:solidFill>
                  <a:srgbClr val="A000FF"/>
                </a:solidFill>
                <a:latin typeface="Arial"/>
                <a:cs typeface="Arial"/>
              </a:rPr>
              <a:t>2</a:t>
            </a:r>
            <a:endParaRPr sz="8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642470" y="6581809"/>
            <a:ext cx="20827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15"/>
              </a:lnSpc>
            </a:pPr>
            <a:fld id="{81D60167-4931-47E6-BA6A-407CBD079E47}" type="slidenum">
              <a:rPr lang="en-IN" spc="-40" smtClean="0"/>
              <a:pPr marL="38100">
                <a:lnSpc>
                  <a:spcPts val="1115"/>
                </a:lnSpc>
              </a:pPr>
              <a:t>13</a:t>
            </a:fld>
            <a:endParaRPr spc="-40" dirty="0"/>
          </a:p>
        </p:txBody>
      </p:sp>
      <p:sp>
        <p:nvSpPr>
          <p:cNvPr id="2" name="object 2"/>
          <p:cNvSpPr txBox="1"/>
          <p:nvPr/>
        </p:nvSpPr>
        <p:spPr>
          <a:xfrm>
            <a:off x="1796542" y="2304364"/>
            <a:ext cx="5274310" cy="147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80" dirty="0">
                <a:latin typeface="Arial"/>
                <a:cs typeface="Arial"/>
              </a:rPr>
              <a:t>Approach </a:t>
            </a:r>
            <a:r>
              <a:rPr sz="1500" spc="70" dirty="0">
                <a:latin typeface="Arial"/>
                <a:cs typeface="Arial"/>
              </a:rPr>
              <a:t>hiring, training, </a:t>
            </a:r>
            <a:r>
              <a:rPr sz="1500" spc="60" dirty="0">
                <a:latin typeface="Arial"/>
                <a:cs typeface="Arial"/>
              </a:rPr>
              <a:t>and </a:t>
            </a:r>
            <a:r>
              <a:rPr sz="1500" spc="70" dirty="0">
                <a:latin typeface="Arial"/>
                <a:cs typeface="Arial"/>
              </a:rPr>
              <a:t>employee </a:t>
            </a:r>
            <a:r>
              <a:rPr sz="1500" spc="80" dirty="0">
                <a:latin typeface="Arial"/>
                <a:cs typeface="Arial"/>
              </a:rPr>
              <a:t>retention  </a:t>
            </a:r>
            <a:r>
              <a:rPr sz="1500" spc="100" dirty="0">
                <a:latin typeface="Arial"/>
                <a:cs typeface="Arial"/>
              </a:rPr>
              <a:t>with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DARQ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70" dirty="0">
                <a:latin typeface="Arial"/>
                <a:cs typeface="Arial"/>
              </a:rPr>
              <a:t>in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80" dirty="0">
                <a:latin typeface="Arial"/>
                <a:cs typeface="Arial"/>
              </a:rPr>
              <a:t>mind.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As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80" dirty="0">
                <a:latin typeface="Arial"/>
                <a:cs typeface="Arial"/>
              </a:rPr>
              <a:t>the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75" dirty="0">
                <a:latin typeface="Arial"/>
                <a:cs typeface="Arial"/>
              </a:rPr>
              <a:t>technologies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90" dirty="0">
                <a:latin typeface="Arial"/>
                <a:cs typeface="Arial"/>
              </a:rPr>
              <a:t>become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85" dirty="0">
                <a:latin typeface="Arial"/>
                <a:cs typeface="Arial"/>
              </a:rPr>
              <a:t>more  </a:t>
            </a:r>
            <a:r>
              <a:rPr sz="1500" spc="45" dirty="0">
                <a:latin typeface="Arial"/>
                <a:cs typeface="Arial"/>
              </a:rPr>
              <a:t>pervasive,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60" dirty="0">
                <a:latin typeface="Arial"/>
                <a:cs typeface="Arial"/>
              </a:rPr>
              <a:t>expertise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80" dirty="0">
                <a:latin typeface="Arial"/>
                <a:cs typeface="Arial"/>
              </a:rPr>
              <a:t>will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80" dirty="0">
                <a:latin typeface="Arial"/>
                <a:cs typeface="Arial"/>
              </a:rPr>
              <a:t>be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60" dirty="0">
                <a:latin typeface="Arial"/>
                <a:cs typeface="Arial"/>
              </a:rPr>
              <a:t>increasingly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70" dirty="0">
                <a:latin typeface="Arial"/>
                <a:cs typeface="Arial"/>
              </a:rPr>
              <a:t>in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70" dirty="0">
                <a:latin typeface="Arial"/>
                <a:cs typeface="Arial"/>
              </a:rPr>
              <a:t>demand.</a:t>
            </a:r>
            <a:endParaRPr sz="1500">
              <a:latin typeface="Arial"/>
              <a:cs typeface="Arial"/>
            </a:endParaRPr>
          </a:p>
          <a:p>
            <a:pPr marL="299085" marR="6350" indent="-287020">
              <a:lnSpc>
                <a:spcPct val="100000"/>
              </a:lnSpc>
              <a:spcBef>
                <a:spcPts val="605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5" dirty="0">
                <a:latin typeface="Arial"/>
                <a:cs typeface="Arial"/>
              </a:rPr>
              <a:t>As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85" dirty="0">
                <a:latin typeface="Arial"/>
                <a:cs typeface="Arial"/>
              </a:rPr>
              <a:t>recruiting</a:t>
            </a:r>
            <a:r>
              <a:rPr sz="1500" spc="-15" dirty="0">
                <a:latin typeface="Arial"/>
                <a:cs typeface="Arial"/>
              </a:rPr>
              <a:t> DARQ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70" dirty="0">
                <a:latin typeface="Arial"/>
                <a:cs typeface="Arial"/>
              </a:rPr>
              <a:t>talent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75" dirty="0">
                <a:latin typeface="Arial"/>
                <a:cs typeface="Arial"/>
              </a:rPr>
              <a:t>becomes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80" dirty="0">
                <a:latin typeface="Arial"/>
                <a:cs typeface="Arial"/>
              </a:rPr>
              <a:t>more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85" dirty="0">
                <a:latin typeface="Arial"/>
                <a:cs typeface="Arial"/>
              </a:rPr>
              <a:t>competitive,  </a:t>
            </a:r>
            <a:r>
              <a:rPr sz="1500" spc="70" dirty="0">
                <a:latin typeface="Arial"/>
                <a:cs typeface="Arial"/>
              </a:rPr>
              <a:t>consider </a:t>
            </a:r>
            <a:r>
              <a:rPr sz="1500" spc="75" dirty="0">
                <a:latin typeface="Arial"/>
                <a:cs typeface="Arial"/>
              </a:rPr>
              <a:t>training programs </a:t>
            </a:r>
            <a:r>
              <a:rPr sz="1500" spc="110" dirty="0">
                <a:latin typeface="Arial"/>
                <a:cs typeface="Arial"/>
              </a:rPr>
              <a:t>to </a:t>
            </a:r>
            <a:r>
              <a:rPr sz="1500" spc="50" dirty="0">
                <a:latin typeface="Arial"/>
                <a:cs typeface="Arial"/>
              </a:rPr>
              <a:t>reskill </a:t>
            </a:r>
            <a:r>
              <a:rPr sz="1500" spc="75" dirty="0">
                <a:latin typeface="Arial"/>
                <a:cs typeface="Arial"/>
              </a:rPr>
              <a:t>your </a:t>
            </a:r>
            <a:r>
              <a:rPr sz="1500" spc="85" dirty="0">
                <a:latin typeface="Arial"/>
                <a:cs typeface="Arial"/>
              </a:rPr>
              <a:t>current  </a:t>
            </a:r>
            <a:r>
              <a:rPr sz="1500" spc="60" dirty="0">
                <a:latin typeface="Arial"/>
                <a:cs typeface="Arial"/>
              </a:rPr>
              <a:t>employees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65" dirty="0">
                <a:latin typeface="Arial"/>
                <a:cs typeface="Arial"/>
              </a:rPr>
              <a:t>and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65" dirty="0">
                <a:latin typeface="Arial"/>
                <a:cs typeface="Arial"/>
              </a:rPr>
              <a:t>incentivize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95" dirty="0">
                <a:latin typeface="Arial"/>
                <a:cs typeface="Arial"/>
              </a:rPr>
              <a:t>them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110" dirty="0">
                <a:latin typeface="Arial"/>
                <a:cs typeface="Arial"/>
              </a:rPr>
              <a:t>to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stay.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9270" y="890142"/>
            <a:ext cx="7189470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995"/>
              </a:lnSpc>
              <a:spcBef>
                <a:spcPts val="100"/>
              </a:spcBef>
            </a:pPr>
            <a:r>
              <a:rPr sz="3600" b="1" spc="165" dirty="0">
                <a:solidFill>
                  <a:srgbClr val="A000FF"/>
                </a:solidFill>
                <a:latin typeface="Arial"/>
                <a:cs typeface="Arial"/>
              </a:rPr>
              <a:t>How</a:t>
            </a:r>
            <a:r>
              <a:rPr sz="3600" b="1" spc="-405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3600" b="1" spc="114" dirty="0">
                <a:solidFill>
                  <a:srgbClr val="A000FF"/>
                </a:solidFill>
                <a:latin typeface="Arial"/>
                <a:cs typeface="Arial"/>
              </a:rPr>
              <a:t>are</a:t>
            </a:r>
            <a:r>
              <a:rPr sz="3600" b="1" spc="-390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3600" b="1" spc="60" dirty="0">
                <a:solidFill>
                  <a:srgbClr val="A000FF"/>
                </a:solidFill>
                <a:latin typeface="Arial"/>
                <a:cs typeface="Arial"/>
              </a:rPr>
              <a:t>you</a:t>
            </a:r>
            <a:r>
              <a:rPr sz="3600" b="1" spc="-400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3600" b="1" spc="70" dirty="0">
                <a:solidFill>
                  <a:srgbClr val="A000FF"/>
                </a:solidFill>
                <a:latin typeface="Arial"/>
                <a:cs typeface="Arial"/>
              </a:rPr>
              <a:t>adding</a:t>
            </a:r>
            <a:r>
              <a:rPr sz="3600" b="1" spc="-409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3600" b="1" spc="45" dirty="0">
                <a:solidFill>
                  <a:srgbClr val="A000FF"/>
                </a:solidFill>
                <a:latin typeface="Arial"/>
                <a:cs typeface="Arial"/>
              </a:rPr>
              <a:t>DARQ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3995"/>
              </a:lnSpc>
            </a:pPr>
            <a:r>
              <a:rPr sz="3600" b="1" spc="-20" dirty="0">
                <a:solidFill>
                  <a:srgbClr val="A000FF"/>
                </a:solidFill>
                <a:latin typeface="Arial"/>
                <a:cs typeface="Arial"/>
              </a:rPr>
              <a:t>skills</a:t>
            </a:r>
            <a:r>
              <a:rPr sz="3600" b="1" spc="-425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3600" b="1" spc="120" dirty="0">
                <a:solidFill>
                  <a:srgbClr val="A000FF"/>
                </a:solidFill>
                <a:latin typeface="Arial"/>
                <a:cs typeface="Arial"/>
              </a:rPr>
              <a:t>to</a:t>
            </a:r>
            <a:r>
              <a:rPr sz="3600" b="1" spc="-409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3600" b="1" spc="70" dirty="0">
                <a:solidFill>
                  <a:srgbClr val="A000FF"/>
                </a:solidFill>
                <a:latin typeface="Arial"/>
                <a:cs typeface="Arial"/>
              </a:rPr>
              <a:t>your</a:t>
            </a:r>
            <a:r>
              <a:rPr sz="3600" b="1" spc="-400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3600" b="1" spc="100" dirty="0">
                <a:solidFill>
                  <a:srgbClr val="A000FF"/>
                </a:solidFill>
                <a:latin typeface="Arial"/>
                <a:cs typeface="Arial"/>
              </a:rPr>
              <a:t>current</a:t>
            </a:r>
            <a:r>
              <a:rPr sz="3600" b="1" spc="-405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3600" b="1" spc="75" dirty="0">
                <a:solidFill>
                  <a:srgbClr val="A000FF"/>
                </a:solidFill>
                <a:latin typeface="Arial"/>
                <a:cs typeface="Arial"/>
              </a:rPr>
              <a:t>workforce?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92" y="706958"/>
            <a:ext cx="76327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b="1" spc="910" dirty="0">
                <a:solidFill>
                  <a:srgbClr val="A000FF"/>
                </a:solidFill>
                <a:latin typeface="Arial"/>
                <a:cs typeface="Arial"/>
              </a:rPr>
              <a:t>3</a:t>
            </a:r>
            <a:endParaRPr sz="8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642470" y="6581809"/>
            <a:ext cx="20827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15"/>
              </a:lnSpc>
            </a:pPr>
            <a:fld id="{81D60167-4931-47E6-BA6A-407CBD079E47}" type="slidenum">
              <a:rPr lang="en-IN" spc="-40" smtClean="0"/>
              <a:pPr marL="38100">
                <a:lnSpc>
                  <a:spcPts val="1115"/>
                </a:lnSpc>
              </a:pPr>
              <a:t>14</a:t>
            </a:fld>
            <a:endParaRPr spc="-40" dirty="0"/>
          </a:p>
        </p:txBody>
      </p:sp>
      <p:sp>
        <p:nvSpPr>
          <p:cNvPr id="2" name="object 2"/>
          <p:cNvSpPr txBox="1"/>
          <p:nvPr/>
        </p:nvSpPr>
        <p:spPr>
          <a:xfrm>
            <a:off x="1828038" y="2552776"/>
            <a:ext cx="5626735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9367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30" dirty="0">
                <a:latin typeface="Arial"/>
                <a:cs typeface="Arial"/>
              </a:rPr>
              <a:t>DARQ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50" dirty="0">
                <a:latin typeface="Arial"/>
                <a:cs typeface="Arial"/>
              </a:rPr>
              <a:t>technologies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have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65" dirty="0">
                <a:latin typeface="Arial"/>
                <a:cs typeface="Arial"/>
              </a:rPr>
              <a:t>the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potential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00" dirty="0">
                <a:latin typeface="Arial"/>
                <a:cs typeface="Arial"/>
              </a:rPr>
              <a:t>to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transform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60" dirty="0">
                <a:latin typeface="Arial"/>
                <a:cs typeface="Arial"/>
              </a:rPr>
              <a:t>whole  industries </a:t>
            </a:r>
            <a:r>
              <a:rPr sz="1500" spc="105" dirty="0">
                <a:latin typeface="Arial"/>
                <a:cs typeface="Arial"/>
              </a:rPr>
              <a:t>from </a:t>
            </a:r>
            <a:r>
              <a:rPr sz="1500" spc="80" dirty="0">
                <a:latin typeface="Arial"/>
                <a:cs typeface="Arial"/>
              </a:rPr>
              <a:t>the </a:t>
            </a:r>
            <a:r>
              <a:rPr sz="1500" spc="95" dirty="0">
                <a:latin typeface="Arial"/>
                <a:cs typeface="Arial"/>
              </a:rPr>
              <a:t>ground </a:t>
            </a:r>
            <a:r>
              <a:rPr sz="1500" spc="70" dirty="0">
                <a:latin typeface="Arial"/>
                <a:cs typeface="Arial"/>
              </a:rPr>
              <a:t>up. </a:t>
            </a:r>
            <a:r>
              <a:rPr sz="1500" spc="60" dirty="0">
                <a:latin typeface="Arial"/>
                <a:cs typeface="Arial"/>
              </a:rPr>
              <a:t>Start </a:t>
            </a:r>
            <a:r>
              <a:rPr sz="1500" spc="-10" dirty="0">
                <a:latin typeface="Arial"/>
                <a:cs typeface="Arial"/>
              </a:rPr>
              <a:t>a </a:t>
            </a:r>
            <a:r>
              <a:rPr sz="1500" spc="80" dirty="0">
                <a:latin typeface="Arial"/>
                <a:cs typeface="Arial"/>
              </a:rPr>
              <a:t>future-looking  </a:t>
            </a:r>
            <a:r>
              <a:rPr sz="1500" spc="90" dirty="0">
                <a:latin typeface="Arial"/>
                <a:cs typeface="Arial"/>
              </a:rPr>
              <a:t>program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85" dirty="0">
                <a:latin typeface="Arial"/>
                <a:cs typeface="Arial"/>
              </a:rPr>
              <a:t>dedicated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110" dirty="0">
                <a:latin typeface="Arial"/>
                <a:cs typeface="Arial"/>
              </a:rPr>
              <a:t>to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scenario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65" dirty="0">
                <a:latin typeface="Arial"/>
                <a:cs typeface="Arial"/>
              </a:rPr>
              <a:t>planning.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Task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80" dirty="0">
                <a:latin typeface="Arial"/>
                <a:cs typeface="Arial"/>
              </a:rPr>
              <a:t>the</a:t>
            </a:r>
            <a:endParaRPr sz="1500">
              <a:latin typeface="Arial"/>
              <a:cs typeface="Arial"/>
            </a:endParaRPr>
          </a:p>
          <a:p>
            <a:pPr marL="299085" marR="5080">
              <a:lnSpc>
                <a:spcPct val="100000"/>
              </a:lnSpc>
              <a:spcBef>
                <a:spcPts val="5"/>
              </a:spcBef>
            </a:pPr>
            <a:r>
              <a:rPr sz="1500" spc="75" dirty="0">
                <a:latin typeface="Arial"/>
                <a:cs typeface="Arial"/>
              </a:rPr>
              <a:t>team </a:t>
            </a:r>
            <a:r>
              <a:rPr sz="1500" spc="100" dirty="0">
                <a:latin typeface="Arial"/>
                <a:cs typeface="Arial"/>
              </a:rPr>
              <a:t>with </a:t>
            </a:r>
            <a:r>
              <a:rPr sz="1500" spc="80" dirty="0">
                <a:latin typeface="Arial"/>
                <a:cs typeface="Arial"/>
              </a:rPr>
              <a:t>exploring </a:t>
            </a:r>
            <a:r>
              <a:rPr sz="1500" spc="85" dirty="0">
                <a:latin typeface="Arial"/>
                <a:cs typeface="Arial"/>
              </a:rPr>
              <a:t>different </a:t>
            </a:r>
            <a:r>
              <a:rPr sz="1500" spc="60" dirty="0">
                <a:latin typeface="Arial"/>
                <a:cs typeface="Arial"/>
              </a:rPr>
              <a:t>possible </a:t>
            </a:r>
            <a:r>
              <a:rPr sz="1500" spc="70" dirty="0">
                <a:latin typeface="Arial"/>
                <a:cs typeface="Arial"/>
              </a:rPr>
              <a:t>futures </a:t>
            </a:r>
            <a:r>
              <a:rPr sz="1500" spc="95" dirty="0">
                <a:latin typeface="Arial"/>
                <a:cs typeface="Arial"/>
              </a:rPr>
              <a:t>for </a:t>
            </a:r>
            <a:r>
              <a:rPr sz="1500" spc="75" dirty="0">
                <a:latin typeface="Arial"/>
                <a:cs typeface="Arial"/>
              </a:rPr>
              <a:t>your  </a:t>
            </a:r>
            <a:r>
              <a:rPr sz="1500" spc="60" dirty="0">
                <a:latin typeface="Arial"/>
                <a:cs typeface="Arial"/>
              </a:rPr>
              <a:t>organization,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75" dirty="0">
                <a:latin typeface="Arial"/>
                <a:cs typeface="Arial"/>
              </a:rPr>
              <a:t>driven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90" dirty="0">
                <a:latin typeface="Arial"/>
                <a:cs typeface="Arial"/>
              </a:rPr>
              <a:t>by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80" dirty="0">
                <a:latin typeface="Arial"/>
                <a:cs typeface="Arial"/>
              </a:rPr>
              <a:t>the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65" dirty="0">
                <a:latin typeface="Arial"/>
                <a:cs typeface="Arial"/>
              </a:rPr>
              <a:t>industry-level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90" dirty="0">
                <a:latin typeface="Arial"/>
                <a:cs typeface="Arial"/>
              </a:rPr>
              <a:t>impact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105" dirty="0">
                <a:latin typeface="Arial"/>
                <a:cs typeface="Arial"/>
              </a:rPr>
              <a:t>of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DARQ.</a:t>
            </a:r>
            <a:endParaRPr sz="1500">
              <a:latin typeface="Arial"/>
              <a:cs typeface="Arial"/>
            </a:endParaRPr>
          </a:p>
          <a:p>
            <a:pPr marL="299085" marR="40640" indent="-287020">
              <a:lnSpc>
                <a:spcPct val="100000"/>
              </a:lnSpc>
              <a:spcBef>
                <a:spcPts val="6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50" dirty="0">
                <a:latin typeface="Arial"/>
                <a:cs typeface="Arial"/>
              </a:rPr>
              <a:t>Steer </a:t>
            </a:r>
            <a:r>
              <a:rPr sz="1500" spc="75" dirty="0">
                <a:latin typeface="Arial"/>
                <a:cs typeface="Arial"/>
              </a:rPr>
              <a:t>your industry </a:t>
            </a:r>
            <a:r>
              <a:rPr sz="1500" spc="90" dirty="0">
                <a:latin typeface="Arial"/>
                <a:cs typeface="Arial"/>
              </a:rPr>
              <a:t>toward </a:t>
            </a:r>
            <a:r>
              <a:rPr sz="1500" spc="75" dirty="0">
                <a:latin typeface="Arial"/>
                <a:cs typeface="Arial"/>
              </a:rPr>
              <a:t>your </a:t>
            </a:r>
            <a:r>
              <a:rPr sz="1500" spc="70" dirty="0">
                <a:latin typeface="Arial"/>
                <a:cs typeface="Arial"/>
              </a:rPr>
              <a:t>company’s </a:t>
            </a:r>
            <a:r>
              <a:rPr sz="1500" spc="80" dirty="0">
                <a:latin typeface="Arial"/>
                <a:cs typeface="Arial"/>
              </a:rPr>
              <a:t>preferred  </a:t>
            </a:r>
            <a:r>
              <a:rPr sz="1500" spc="85" dirty="0">
                <a:latin typeface="Arial"/>
                <a:cs typeface="Arial"/>
              </a:rPr>
              <a:t>future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100" dirty="0">
                <a:latin typeface="Arial"/>
                <a:cs typeface="Arial"/>
              </a:rPr>
              <a:t>with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75" dirty="0">
                <a:latin typeface="Arial"/>
                <a:cs typeface="Arial"/>
              </a:rPr>
              <a:t>strategic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75" dirty="0">
                <a:latin typeface="Arial"/>
                <a:cs typeface="Arial"/>
              </a:rPr>
              <a:t>combinations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05" dirty="0">
                <a:latin typeface="Arial"/>
                <a:cs typeface="Arial"/>
              </a:rPr>
              <a:t>of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DARQ </a:t>
            </a:r>
            <a:r>
              <a:rPr sz="1500" spc="70" dirty="0">
                <a:latin typeface="Arial"/>
                <a:cs typeface="Arial"/>
              </a:rPr>
              <a:t>technologies.  </a:t>
            </a:r>
            <a:r>
              <a:rPr sz="1500" spc="25" dirty="0">
                <a:latin typeface="Arial"/>
                <a:cs typeface="Arial"/>
              </a:rPr>
              <a:t>Evaluate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each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80" dirty="0">
                <a:latin typeface="Arial"/>
                <a:cs typeface="Arial"/>
              </a:rPr>
              <a:t>combination,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70" dirty="0">
                <a:latin typeface="Arial"/>
                <a:cs typeface="Arial"/>
              </a:rPr>
              <a:t>taking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90" dirty="0">
                <a:latin typeface="Arial"/>
                <a:cs typeface="Arial"/>
              </a:rPr>
              <a:t>into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85" dirty="0">
                <a:latin typeface="Arial"/>
                <a:cs typeface="Arial"/>
              </a:rPr>
              <a:t>account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80" dirty="0">
                <a:latin typeface="Arial"/>
                <a:cs typeface="Arial"/>
              </a:rPr>
              <a:t>what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65" dirty="0">
                <a:latin typeface="Arial"/>
                <a:cs typeface="Arial"/>
              </a:rPr>
              <a:t>can  </a:t>
            </a:r>
            <a:r>
              <a:rPr sz="1500" spc="80" dirty="0">
                <a:latin typeface="Arial"/>
                <a:cs typeface="Arial"/>
              </a:rPr>
              <a:t>be </a:t>
            </a:r>
            <a:r>
              <a:rPr sz="1500" spc="85" dirty="0">
                <a:latin typeface="Arial"/>
                <a:cs typeface="Arial"/>
              </a:rPr>
              <a:t>implemented </a:t>
            </a:r>
            <a:r>
              <a:rPr sz="1500" spc="80" dirty="0">
                <a:latin typeface="Arial"/>
                <a:cs typeface="Arial"/>
              </a:rPr>
              <a:t>today </a:t>
            </a:r>
            <a:r>
              <a:rPr sz="1500" spc="60" dirty="0">
                <a:latin typeface="Arial"/>
                <a:cs typeface="Arial"/>
              </a:rPr>
              <a:t>and </a:t>
            </a:r>
            <a:r>
              <a:rPr sz="1500" spc="80" dirty="0">
                <a:latin typeface="Arial"/>
                <a:cs typeface="Arial"/>
              </a:rPr>
              <a:t>what </a:t>
            </a:r>
            <a:r>
              <a:rPr sz="1500" spc="60" dirty="0">
                <a:latin typeface="Arial"/>
                <a:cs typeface="Arial"/>
              </a:rPr>
              <a:t>capabilities </a:t>
            </a:r>
            <a:r>
              <a:rPr sz="1500" spc="75" dirty="0">
                <a:latin typeface="Arial"/>
                <a:cs typeface="Arial"/>
              </a:rPr>
              <a:t>they </a:t>
            </a:r>
            <a:r>
              <a:rPr sz="1500" spc="80" dirty="0">
                <a:latin typeface="Arial"/>
                <a:cs typeface="Arial"/>
              </a:rPr>
              <a:t>will  </a:t>
            </a:r>
            <a:r>
              <a:rPr sz="1500" spc="55" dirty="0">
                <a:latin typeface="Arial"/>
                <a:cs typeface="Arial"/>
              </a:rPr>
              <a:t>enable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as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75" dirty="0">
                <a:latin typeface="Arial"/>
                <a:cs typeface="Arial"/>
              </a:rPr>
              <a:t>they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65" dirty="0">
                <a:latin typeface="Arial"/>
                <a:cs typeface="Arial"/>
              </a:rPr>
              <a:t>mature.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Use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60" dirty="0">
                <a:latin typeface="Arial"/>
                <a:cs typeface="Arial"/>
              </a:rPr>
              <a:t>this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80" dirty="0">
                <a:latin typeface="Arial"/>
                <a:cs typeface="Arial"/>
              </a:rPr>
              <a:t>information</a:t>
            </a:r>
            <a:r>
              <a:rPr sz="1500" spc="-10" dirty="0">
                <a:latin typeface="Arial"/>
                <a:cs typeface="Arial"/>
              </a:rPr>
              <a:t> as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75" dirty="0">
                <a:latin typeface="Arial"/>
                <a:cs typeface="Arial"/>
              </a:rPr>
              <a:t>you</a:t>
            </a:r>
            <a:endParaRPr sz="15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500" spc="90" dirty="0">
                <a:latin typeface="Arial"/>
                <a:cs typeface="Arial"/>
              </a:rPr>
              <a:t>build </a:t>
            </a:r>
            <a:r>
              <a:rPr sz="1500" spc="75" dirty="0">
                <a:latin typeface="Arial"/>
                <a:cs typeface="Arial"/>
              </a:rPr>
              <a:t>your </a:t>
            </a:r>
            <a:r>
              <a:rPr sz="1500" spc="55" dirty="0">
                <a:latin typeface="Arial"/>
                <a:cs typeface="Arial"/>
              </a:rPr>
              <a:t>overall</a:t>
            </a:r>
            <a:r>
              <a:rPr sz="1500" spc="-229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DARQ </a:t>
            </a:r>
            <a:r>
              <a:rPr sz="1500" spc="65" dirty="0">
                <a:latin typeface="Arial"/>
                <a:cs typeface="Arial"/>
              </a:rPr>
              <a:t>strategy.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059" y="896492"/>
            <a:ext cx="8889365" cy="150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15"/>
              </a:lnSpc>
              <a:tabLst>
                <a:tab pos="1441450" algn="l"/>
              </a:tabLst>
            </a:pPr>
            <a:r>
              <a:rPr sz="13200" b="1" spc="1710" baseline="-23358" dirty="0">
                <a:solidFill>
                  <a:srgbClr val="A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	</a:t>
            </a:r>
            <a:r>
              <a:rPr sz="3600" b="1" spc="165" dirty="0">
                <a:solidFill>
                  <a:srgbClr val="A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sz="3600" b="1" spc="-405" dirty="0">
                <a:solidFill>
                  <a:srgbClr val="A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65" dirty="0">
                <a:solidFill>
                  <a:srgbClr val="A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3600" b="1" spc="-405" dirty="0">
                <a:solidFill>
                  <a:srgbClr val="A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60" dirty="0">
                <a:solidFill>
                  <a:srgbClr val="A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3600" b="1" spc="-400" dirty="0">
                <a:solidFill>
                  <a:srgbClr val="A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5" dirty="0">
                <a:solidFill>
                  <a:srgbClr val="A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3600" b="1" spc="-380" dirty="0">
                <a:solidFill>
                  <a:srgbClr val="A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50" dirty="0">
                <a:solidFill>
                  <a:srgbClr val="A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DARQ</a:t>
            </a:r>
            <a:r>
              <a:rPr sz="3600" b="1" spc="-415" dirty="0">
                <a:solidFill>
                  <a:srgbClr val="A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120" dirty="0">
                <a:solidFill>
                  <a:srgbClr val="A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3600" b="1" spc="-405" dirty="0">
                <a:solidFill>
                  <a:srgbClr val="A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35" dirty="0">
                <a:solidFill>
                  <a:srgbClr val="A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1450">
              <a:lnSpc>
                <a:spcPts val="3155"/>
              </a:lnSpc>
            </a:pPr>
            <a:r>
              <a:rPr sz="3600" b="1" spc="130" dirty="0">
                <a:solidFill>
                  <a:srgbClr val="A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3600" b="1" spc="-409" dirty="0">
                <a:solidFill>
                  <a:srgbClr val="A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110" dirty="0">
                <a:solidFill>
                  <a:srgbClr val="A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sz="3600" b="1" spc="-380" dirty="0">
                <a:solidFill>
                  <a:srgbClr val="A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114" dirty="0">
                <a:solidFill>
                  <a:srgbClr val="A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3600" b="1" spc="-409" dirty="0">
                <a:solidFill>
                  <a:srgbClr val="A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130" dirty="0">
                <a:solidFill>
                  <a:srgbClr val="A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3600" b="1" spc="-405" dirty="0">
                <a:solidFill>
                  <a:srgbClr val="A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50" dirty="0">
                <a:solidFill>
                  <a:srgbClr val="A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Communications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1450">
              <a:lnSpc>
                <a:spcPts val="3995"/>
              </a:lnSpc>
            </a:pPr>
            <a:r>
              <a:rPr sz="3600" b="1" spc="45" dirty="0">
                <a:solidFill>
                  <a:srgbClr val="A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Industry?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81000"/>
            </a:blip>
            <a:srcRect/>
            <a:tile tx="0" ty="0" sx="100000" sy="100000" flip="none" algn="tl"/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13100" y="2829241"/>
            <a:ext cx="5765800" cy="1199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700" b="1" spc="140" dirty="0">
                <a:solidFill>
                  <a:schemeClr val="accent3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THANK</a:t>
            </a:r>
            <a:r>
              <a:rPr lang="en-US" sz="7700" b="1" spc="140" dirty="0">
                <a:solidFill>
                  <a:schemeClr val="accent3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sz="7700" b="1" spc="-1205" dirty="0">
                <a:solidFill>
                  <a:schemeClr val="accent3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sz="7700" b="1" spc="-60" dirty="0">
                <a:solidFill>
                  <a:schemeClr val="accent3">
                    <a:lumMod val="20000"/>
                    <a:lumOff val="80000"/>
                  </a:schemeClr>
                </a:solidFill>
                <a:latin typeface="Candara" panose="020E0502030303020204" pitchFamily="34" charset="0"/>
              </a:rPr>
              <a:t>YOU</a:t>
            </a:r>
            <a:endParaRPr sz="7700" b="1" dirty="0">
              <a:solidFill>
                <a:schemeClr val="accent3">
                  <a:lumMod val="20000"/>
                  <a:lumOff val="80000"/>
                </a:schemeClr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79696" y="3849115"/>
            <a:ext cx="416179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5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New </a:t>
            </a:r>
            <a:r>
              <a:rPr sz="1400" spc="7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technologies </a:t>
            </a:r>
            <a:r>
              <a:rPr sz="1400" spc="3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are </a:t>
            </a:r>
            <a:r>
              <a:rPr sz="1400" spc="5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catalysts </a:t>
            </a:r>
            <a:r>
              <a:rPr sz="1400" spc="9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for </a:t>
            </a:r>
            <a:r>
              <a:rPr sz="1400" spc="6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change,  </a:t>
            </a:r>
            <a:r>
              <a:rPr sz="1400" spc="8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offering</a:t>
            </a:r>
            <a:r>
              <a:rPr sz="1400" spc="-2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extraordinary</a:t>
            </a:r>
            <a:r>
              <a:rPr sz="1400" spc="-5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new</a:t>
            </a:r>
            <a:r>
              <a:rPr sz="1400" spc="-1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business</a:t>
            </a:r>
            <a:r>
              <a:rPr sz="1400" spc="-3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capabilities.  </a:t>
            </a:r>
            <a:r>
              <a:rPr sz="1400" spc="6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Distributed </a:t>
            </a:r>
            <a:r>
              <a:rPr sz="1400" spc="7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ledger </a:t>
            </a:r>
            <a:r>
              <a:rPr sz="1400" spc="7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technology, </a:t>
            </a:r>
            <a:r>
              <a:rPr sz="1400" spc="6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artificial  </a:t>
            </a:r>
            <a:r>
              <a:rPr sz="1400" spc="7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intelligence </a:t>
            </a:r>
            <a:r>
              <a:rPr sz="1400" spc="1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(AI), </a:t>
            </a:r>
            <a:r>
              <a:rPr sz="1400" spc="7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extended </a:t>
            </a:r>
            <a:r>
              <a:rPr sz="1400" spc="6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reality </a:t>
            </a:r>
            <a:r>
              <a:rPr sz="1400" spc="-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(XR) </a:t>
            </a:r>
            <a:r>
              <a:rPr sz="1400" spc="6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and  </a:t>
            </a:r>
            <a:r>
              <a:rPr sz="1400" spc="8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quantum</a:t>
            </a:r>
            <a:r>
              <a:rPr sz="1400" spc="-4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1400" spc="9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computing</a:t>
            </a:r>
            <a:r>
              <a:rPr sz="1400" spc="-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will</a:t>
            </a:r>
            <a:r>
              <a:rPr sz="14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be</a:t>
            </a:r>
            <a:r>
              <a:rPr sz="1400" spc="-1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next</a:t>
            </a:r>
            <a:r>
              <a:rPr sz="1400" spc="-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set</a:t>
            </a:r>
            <a:endParaRPr sz="14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 marR="225425">
              <a:lnSpc>
                <a:spcPct val="100000"/>
              </a:lnSpc>
              <a:spcBef>
                <a:spcPts val="5"/>
              </a:spcBef>
            </a:pPr>
            <a:r>
              <a:rPr sz="1400" spc="1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of </a:t>
            </a:r>
            <a:r>
              <a:rPr sz="1400" spc="7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new </a:t>
            </a:r>
            <a:r>
              <a:rPr sz="1400" spc="7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technologies </a:t>
            </a:r>
            <a:r>
              <a:rPr sz="1400" spc="10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to </a:t>
            </a:r>
            <a:r>
              <a:rPr sz="1400" spc="4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spark </a:t>
            </a:r>
            <a:r>
              <a:rPr sz="1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 </a:t>
            </a:r>
            <a:r>
              <a:rPr sz="1400" spc="6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step </a:t>
            </a:r>
            <a:r>
              <a:rPr sz="1400" spc="6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change,  </a:t>
            </a:r>
            <a:r>
              <a:rPr sz="1400" spc="8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letting</a:t>
            </a:r>
            <a:r>
              <a:rPr sz="1400" spc="-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businesses</a:t>
            </a:r>
            <a:r>
              <a:rPr sz="1400" spc="-6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reimagine</a:t>
            </a:r>
            <a:r>
              <a:rPr sz="1400" spc="-3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entire</a:t>
            </a:r>
            <a:r>
              <a:rPr sz="1400" spc="-3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industries</a:t>
            </a:r>
            <a:r>
              <a:rPr sz="1400" spc="55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4527" y="1767839"/>
            <a:ext cx="11778615" cy="3275329"/>
            <a:chOff x="414527" y="1767839"/>
            <a:chExt cx="11778615" cy="3275329"/>
          </a:xfrm>
        </p:grpSpPr>
        <p:sp>
          <p:nvSpPr>
            <p:cNvPr id="5" name="object 5"/>
            <p:cNvSpPr/>
            <p:nvPr/>
          </p:nvSpPr>
          <p:spPr>
            <a:xfrm>
              <a:off x="1613153" y="3429761"/>
              <a:ext cx="10580370" cy="0"/>
            </a:xfrm>
            <a:custGeom>
              <a:avLst/>
              <a:gdLst/>
              <a:ahLst/>
              <a:cxnLst/>
              <a:rect l="l" t="t" r="r" b="b"/>
              <a:pathLst>
                <a:path w="10580370">
                  <a:moveTo>
                    <a:pt x="10579989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A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9005" y="1782317"/>
              <a:ext cx="3246120" cy="3246120"/>
            </a:xfrm>
            <a:custGeom>
              <a:avLst/>
              <a:gdLst/>
              <a:ahLst/>
              <a:cxnLst/>
              <a:rect l="l" t="t" r="r" b="b"/>
              <a:pathLst>
                <a:path w="3246120" h="3246120">
                  <a:moveTo>
                    <a:pt x="1623060" y="0"/>
                  </a:moveTo>
                  <a:lnTo>
                    <a:pt x="1575204" y="692"/>
                  </a:lnTo>
                  <a:lnTo>
                    <a:pt x="1527692" y="2755"/>
                  </a:lnTo>
                  <a:lnTo>
                    <a:pt x="1480543" y="6170"/>
                  </a:lnTo>
                  <a:lnTo>
                    <a:pt x="1433776" y="10919"/>
                  </a:lnTo>
                  <a:lnTo>
                    <a:pt x="1387410" y="16983"/>
                  </a:lnTo>
                  <a:lnTo>
                    <a:pt x="1341464" y="24341"/>
                  </a:lnTo>
                  <a:lnTo>
                    <a:pt x="1295956" y="32975"/>
                  </a:lnTo>
                  <a:lnTo>
                    <a:pt x="1250907" y="42867"/>
                  </a:lnTo>
                  <a:lnTo>
                    <a:pt x="1206334" y="53997"/>
                  </a:lnTo>
                  <a:lnTo>
                    <a:pt x="1162257" y="66346"/>
                  </a:lnTo>
                  <a:lnTo>
                    <a:pt x="1118696" y="79894"/>
                  </a:lnTo>
                  <a:lnTo>
                    <a:pt x="1075668" y="94624"/>
                  </a:lnTo>
                  <a:lnTo>
                    <a:pt x="1033194" y="110516"/>
                  </a:lnTo>
                  <a:lnTo>
                    <a:pt x="991291" y="127551"/>
                  </a:lnTo>
                  <a:lnTo>
                    <a:pt x="949980" y="145710"/>
                  </a:lnTo>
                  <a:lnTo>
                    <a:pt x="909279" y="164974"/>
                  </a:lnTo>
                  <a:lnTo>
                    <a:pt x="869207" y="185323"/>
                  </a:lnTo>
                  <a:lnTo>
                    <a:pt x="829783" y="206740"/>
                  </a:lnTo>
                  <a:lnTo>
                    <a:pt x="791026" y="229204"/>
                  </a:lnTo>
                  <a:lnTo>
                    <a:pt x="752956" y="252697"/>
                  </a:lnTo>
                  <a:lnTo>
                    <a:pt x="715591" y="277199"/>
                  </a:lnTo>
                  <a:lnTo>
                    <a:pt x="678950" y="302693"/>
                  </a:lnTo>
                  <a:lnTo>
                    <a:pt x="643053" y="329158"/>
                  </a:lnTo>
                  <a:lnTo>
                    <a:pt x="607918" y="356576"/>
                  </a:lnTo>
                  <a:lnTo>
                    <a:pt x="573565" y="384927"/>
                  </a:lnTo>
                  <a:lnTo>
                    <a:pt x="540012" y="414193"/>
                  </a:lnTo>
                  <a:lnTo>
                    <a:pt x="507278" y="444354"/>
                  </a:lnTo>
                  <a:lnTo>
                    <a:pt x="475383" y="475392"/>
                  </a:lnTo>
                  <a:lnTo>
                    <a:pt x="444345" y="507288"/>
                  </a:lnTo>
                  <a:lnTo>
                    <a:pt x="414184" y="540022"/>
                  </a:lnTo>
                  <a:lnTo>
                    <a:pt x="384918" y="573575"/>
                  </a:lnTo>
                  <a:lnTo>
                    <a:pt x="356568" y="607929"/>
                  </a:lnTo>
                  <a:lnTo>
                    <a:pt x="329150" y="643064"/>
                  </a:lnTo>
                  <a:lnTo>
                    <a:pt x="302686" y="678962"/>
                  </a:lnTo>
                  <a:lnTo>
                    <a:pt x="277193" y="715602"/>
                  </a:lnTo>
                  <a:lnTo>
                    <a:pt x="252690" y="752967"/>
                  </a:lnTo>
                  <a:lnTo>
                    <a:pt x="229198" y="791038"/>
                  </a:lnTo>
                  <a:lnTo>
                    <a:pt x="206734" y="829794"/>
                  </a:lnTo>
                  <a:lnTo>
                    <a:pt x="185318" y="869218"/>
                  </a:lnTo>
                  <a:lnTo>
                    <a:pt x="164969" y="909290"/>
                  </a:lnTo>
                  <a:lnTo>
                    <a:pt x="145706" y="949991"/>
                  </a:lnTo>
                  <a:lnTo>
                    <a:pt x="127548" y="991302"/>
                  </a:lnTo>
                  <a:lnTo>
                    <a:pt x="110513" y="1033204"/>
                  </a:lnTo>
                  <a:lnTo>
                    <a:pt x="94622" y="1075678"/>
                  </a:lnTo>
                  <a:lnTo>
                    <a:pt x="79892" y="1118705"/>
                  </a:lnTo>
                  <a:lnTo>
                    <a:pt x="66344" y="1162267"/>
                  </a:lnTo>
                  <a:lnTo>
                    <a:pt x="53995" y="1206343"/>
                  </a:lnTo>
                  <a:lnTo>
                    <a:pt x="42866" y="1250915"/>
                  </a:lnTo>
                  <a:lnTo>
                    <a:pt x="32974" y="1295964"/>
                  </a:lnTo>
                  <a:lnTo>
                    <a:pt x="24340" y="1341470"/>
                  </a:lnTo>
                  <a:lnTo>
                    <a:pt x="16982" y="1387416"/>
                  </a:lnTo>
                  <a:lnTo>
                    <a:pt x="10919" y="1433781"/>
                  </a:lnTo>
                  <a:lnTo>
                    <a:pt x="6170" y="1480547"/>
                  </a:lnTo>
                  <a:lnTo>
                    <a:pt x="2755" y="1527695"/>
                  </a:lnTo>
                  <a:lnTo>
                    <a:pt x="691" y="1575205"/>
                  </a:lnTo>
                  <a:lnTo>
                    <a:pt x="0" y="1623060"/>
                  </a:lnTo>
                  <a:lnTo>
                    <a:pt x="691" y="1670914"/>
                  </a:lnTo>
                  <a:lnTo>
                    <a:pt x="2755" y="1718424"/>
                  </a:lnTo>
                  <a:lnTo>
                    <a:pt x="6170" y="1765572"/>
                  </a:lnTo>
                  <a:lnTo>
                    <a:pt x="10919" y="1812338"/>
                  </a:lnTo>
                  <a:lnTo>
                    <a:pt x="16982" y="1858703"/>
                  </a:lnTo>
                  <a:lnTo>
                    <a:pt x="24340" y="1904649"/>
                  </a:lnTo>
                  <a:lnTo>
                    <a:pt x="32974" y="1950155"/>
                  </a:lnTo>
                  <a:lnTo>
                    <a:pt x="42866" y="1995204"/>
                  </a:lnTo>
                  <a:lnTo>
                    <a:pt x="53995" y="2039776"/>
                  </a:lnTo>
                  <a:lnTo>
                    <a:pt x="66344" y="2083852"/>
                  </a:lnTo>
                  <a:lnTo>
                    <a:pt x="79892" y="2127414"/>
                  </a:lnTo>
                  <a:lnTo>
                    <a:pt x="94622" y="2170441"/>
                  </a:lnTo>
                  <a:lnTo>
                    <a:pt x="110513" y="2212915"/>
                  </a:lnTo>
                  <a:lnTo>
                    <a:pt x="127548" y="2254817"/>
                  </a:lnTo>
                  <a:lnTo>
                    <a:pt x="145706" y="2296128"/>
                  </a:lnTo>
                  <a:lnTo>
                    <a:pt x="164969" y="2336829"/>
                  </a:lnTo>
                  <a:lnTo>
                    <a:pt x="185318" y="2376901"/>
                  </a:lnTo>
                  <a:lnTo>
                    <a:pt x="206734" y="2416325"/>
                  </a:lnTo>
                  <a:lnTo>
                    <a:pt x="229198" y="2455081"/>
                  </a:lnTo>
                  <a:lnTo>
                    <a:pt x="252690" y="2493152"/>
                  </a:lnTo>
                  <a:lnTo>
                    <a:pt x="277193" y="2530517"/>
                  </a:lnTo>
                  <a:lnTo>
                    <a:pt x="302686" y="2567157"/>
                  </a:lnTo>
                  <a:lnTo>
                    <a:pt x="329150" y="2603055"/>
                  </a:lnTo>
                  <a:lnTo>
                    <a:pt x="356568" y="2638190"/>
                  </a:lnTo>
                  <a:lnTo>
                    <a:pt x="384918" y="2672544"/>
                  </a:lnTo>
                  <a:lnTo>
                    <a:pt x="414184" y="2706097"/>
                  </a:lnTo>
                  <a:lnTo>
                    <a:pt x="444345" y="2738831"/>
                  </a:lnTo>
                  <a:lnTo>
                    <a:pt x="475383" y="2770727"/>
                  </a:lnTo>
                  <a:lnTo>
                    <a:pt x="507278" y="2801765"/>
                  </a:lnTo>
                  <a:lnTo>
                    <a:pt x="540012" y="2831926"/>
                  </a:lnTo>
                  <a:lnTo>
                    <a:pt x="573565" y="2861192"/>
                  </a:lnTo>
                  <a:lnTo>
                    <a:pt x="607918" y="2889543"/>
                  </a:lnTo>
                  <a:lnTo>
                    <a:pt x="643053" y="2916961"/>
                  </a:lnTo>
                  <a:lnTo>
                    <a:pt x="678950" y="2943426"/>
                  </a:lnTo>
                  <a:lnTo>
                    <a:pt x="715591" y="2968920"/>
                  </a:lnTo>
                  <a:lnTo>
                    <a:pt x="752956" y="2993422"/>
                  </a:lnTo>
                  <a:lnTo>
                    <a:pt x="791026" y="3016915"/>
                  </a:lnTo>
                  <a:lnTo>
                    <a:pt x="829783" y="3039379"/>
                  </a:lnTo>
                  <a:lnTo>
                    <a:pt x="869207" y="3060796"/>
                  </a:lnTo>
                  <a:lnTo>
                    <a:pt x="909279" y="3081145"/>
                  </a:lnTo>
                  <a:lnTo>
                    <a:pt x="949980" y="3100409"/>
                  </a:lnTo>
                  <a:lnTo>
                    <a:pt x="991291" y="3118568"/>
                  </a:lnTo>
                  <a:lnTo>
                    <a:pt x="1033194" y="3135603"/>
                  </a:lnTo>
                  <a:lnTo>
                    <a:pt x="1075668" y="3151495"/>
                  </a:lnTo>
                  <a:lnTo>
                    <a:pt x="1118696" y="3166225"/>
                  </a:lnTo>
                  <a:lnTo>
                    <a:pt x="1162257" y="3179773"/>
                  </a:lnTo>
                  <a:lnTo>
                    <a:pt x="1206334" y="3192122"/>
                  </a:lnTo>
                  <a:lnTo>
                    <a:pt x="1250907" y="3203252"/>
                  </a:lnTo>
                  <a:lnTo>
                    <a:pt x="1295956" y="3213144"/>
                  </a:lnTo>
                  <a:lnTo>
                    <a:pt x="1341464" y="3221778"/>
                  </a:lnTo>
                  <a:lnTo>
                    <a:pt x="1387410" y="3229136"/>
                  </a:lnTo>
                  <a:lnTo>
                    <a:pt x="1433776" y="3235200"/>
                  </a:lnTo>
                  <a:lnTo>
                    <a:pt x="1480543" y="3239949"/>
                  </a:lnTo>
                  <a:lnTo>
                    <a:pt x="1527692" y="3243364"/>
                  </a:lnTo>
                  <a:lnTo>
                    <a:pt x="1575204" y="3245427"/>
                  </a:lnTo>
                  <a:lnTo>
                    <a:pt x="1623060" y="3246120"/>
                  </a:lnTo>
                  <a:lnTo>
                    <a:pt x="1670914" y="3245427"/>
                  </a:lnTo>
                  <a:lnTo>
                    <a:pt x="1718424" y="3243364"/>
                  </a:lnTo>
                  <a:lnTo>
                    <a:pt x="1765572" y="3239949"/>
                  </a:lnTo>
                  <a:lnTo>
                    <a:pt x="1812338" y="3235200"/>
                  </a:lnTo>
                  <a:lnTo>
                    <a:pt x="1858703" y="3229136"/>
                  </a:lnTo>
                  <a:lnTo>
                    <a:pt x="1904649" y="3221778"/>
                  </a:lnTo>
                  <a:lnTo>
                    <a:pt x="1950155" y="3213144"/>
                  </a:lnTo>
                  <a:lnTo>
                    <a:pt x="1995204" y="3203252"/>
                  </a:lnTo>
                  <a:lnTo>
                    <a:pt x="2039776" y="3192122"/>
                  </a:lnTo>
                  <a:lnTo>
                    <a:pt x="2083852" y="3179773"/>
                  </a:lnTo>
                  <a:lnTo>
                    <a:pt x="2127414" y="3166225"/>
                  </a:lnTo>
                  <a:lnTo>
                    <a:pt x="2170441" y="3151495"/>
                  </a:lnTo>
                  <a:lnTo>
                    <a:pt x="2212915" y="3135603"/>
                  </a:lnTo>
                  <a:lnTo>
                    <a:pt x="2254817" y="3118568"/>
                  </a:lnTo>
                  <a:lnTo>
                    <a:pt x="2296128" y="3100409"/>
                  </a:lnTo>
                  <a:lnTo>
                    <a:pt x="2336829" y="3081145"/>
                  </a:lnTo>
                  <a:lnTo>
                    <a:pt x="2376901" y="3060796"/>
                  </a:lnTo>
                  <a:lnTo>
                    <a:pt x="2416325" y="3039379"/>
                  </a:lnTo>
                  <a:lnTo>
                    <a:pt x="2455081" y="3016915"/>
                  </a:lnTo>
                  <a:lnTo>
                    <a:pt x="2493152" y="2993422"/>
                  </a:lnTo>
                  <a:lnTo>
                    <a:pt x="2530517" y="2968920"/>
                  </a:lnTo>
                  <a:lnTo>
                    <a:pt x="2567157" y="2943426"/>
                  </a:lnTo>
                  <a:lnTo>
                    <a:pt x="2603055" y="2916961"/>
                  </a:lnTo>
                  <a:lnTo>
                    <a:pt x="2638190" y="2889543"/>
                  </a:lnTo>
                  <a:lnTo>
                    <a:pt x="2672544" y="2861192"/>
                  </a:lnTo>
                  <a:lnTo>
                    <a:pt x="2706097" y="2831926"/>
                  </a:lnTo>
                  <a:lnTo>
                    <a:pt x="2738831" y="2801765"/>
                  </a:lnTo>
                  <a:lnTo>
                    <a:pt x="2770727" y="2770727"/>
                  </a:lnTo>
                  <a:lnTo>
                    <a:pt x="2801765" y="2738831"/>
                  </a:lnTo>
                  <a:lnTo>
                    <a:pt x="2831926" y="2706097"/>
                  </a:lnTo>
                  <a:lnTo>
                    <a:pt x="2861192" y="2672544"/>
                  </a:lnTo>
                  <a:lnTo>
                    <a:pt x="2889543" y="2638190"/>
                  </a:lnTo>
                  <a:lnTo>
                    <a:pt x="2916961" y="2603055"/>
                  </a:lnTo>
                  <a:lnTo>
                    <a:pt x="2943426" y="2567157"/>
                  </a:lnTo>
                  <a:lnTo>
                    <a:pt x="2968920" y="2530517"/>
                  </a:lnTo>
                  <a:lnTo>
                    <a:pt x="2993422" y="2493152"/>
                  </a:lnTo>
                  <a:lnTo>
                    <a:pt x="3016915" y="2455081"/>
                  </a:lnTo>
                  <a:lnTo>
                    <a:pt x="3039379" y="2416325"/>
                  </a:lnTo>
                  <a:lnTo>
                    <a:pt x="3060796" y="2376901"/>
                  </a:lnTo>
                  <a:lnTo>
                    <a:pt x="3081145" y="2336829"/>
                  </a:lnTo>
                  <a:lnTo>
                    <a:pt x="3100409" y="2296128"/>
                  </a:lnTo>
                  <a:lnTo>
                    <a:pt x="3118568" y="2254817"/>
                  </a:lnTo>
                  <a:lnTo>
                    <a:pt x="3135603" y="2212915"/>
                  </a:lnTo>
                  <a:lnTo>
                    <a:pt x="3151495" y="2170441"/>
                  </a:lnTo>
                  <a:lnTo>
                    <a:pt x="3166225" y="2127414"/>
                  </a:lnTo>
                  <a:lnTo>
                    <a:pt x="3179773" y="2083852"/>
                  </a:lnTo>
                  <a:lnTo>
                    <a:pt x="3192122" y="2039776"/>
                  </a:lnTo>
                  <a:lnTo>
                    <a:pt x="3203252" y="1995204"/>
                  </a:lnTo>
                  <a:lnTo>
                    <a:pt x="3213144" y="1950155"/>
                  </a:lnTo>
                  <a:lnTo>
                    <a:pt x="3221778" y="1904649"/>
                  </a:lnTo>
                  <a:lnTo>
                    <a:pt x="3229136" y="1858703"/>
                  </a:lnTo>
                  <a:lnTo>
                    <a:pt x="3235200" y="1812338"/>
                  </a:lnTo>
                  <a:lnTo>
                    <a:pt x="3239949" y="1765572"/>
                  </a:lnTo>
                  <a:lnTo>
                    <a:pt x="3243364" y="1718424"/>
                  </a:lnTo>
                  <a:lnTo>
                    <a:pt x="3245427" y="1670914"/>
                  </a:lnTo>
                  <a:lnTo>
                    <a:pt x="3246120" y="1623060"/>
                  </a:lnTo>
                  <a:lnTo>
                    <a:pt x="3245427" y="1575205"/>
                  </a:lnTo>
                  <a:lnTo>
                    <a:pt x="3243364" y="1527695"/>
                  </a:lnTo>
                  <a:lnTo>
                    <a:pt x="3239949" y="1480547"/>
                  </a:lnTo>
                  <a:lnTo>
                    <a:pt x="3235200" y="1433781"/>
                  </a:lnTo>
                  <a:lnTo>
                    <a:pt x="3229136" y="1387416"/>
                  </a:lnTo>
                  <a:lnTo>
                    <a:pt x="3221778" y="1341470"/>
                  </a:lnTo>
                  <a:lnTo>
                    <a:pt x="3213144" y="1295964"/>
                  </a:lnTo>
                  <a:lnTo>
                    <a:pt x="3203252" y="1250915"/>
                  </a:lnTo>
                  <a:lnTo>
                    <a:pt x="3192122" y="1206343"/>
                  </a:lnTo>
                  <a:lnTo>
                    <a:pt x="3179773" y="1162267"/>
                  </a:lnTo>
                  <a:lnTo>
                    <a:pt x="3166225" y="1118705"/>
                  </a:lnTo>
                  <a:lnTo>
                    <a:pt x="3151495" y="1075678"/>
                  </a:lnTo>
                  <a:lnTo>
                    <a:pt x="3135603" y="1033204"/>
                  </a:lnTo>
                  <a:lnTo>
                    <a:pt x="3118568" y="991302"/>
                  </a:lnTo>
                  <a:lnTo>
                    <a:pt x="3100409" y="949991"/>
                  </a:lnTo>
                  <a:lnTo>
                    <a:pt x="3081145" y="909290"/>
                  </a:lnTo>
                  <a:lnTo>
                    <a:pt x="3060796" y="869218"/>
                  </a:lnTo>
                  <a:lnTo>
                    <a:pt x="3039379" y="829794"/>
                  </a:lnTo>
                  <a:lnTo>
                    <a:pt x="3016915" y="791038"/>
                  </a:lnTo>
                  <a:lnTo>
                    <a:pt x="2993422" y="752967"/>
                  </a:lnTo>
                  <a:lnTo>
                    <a:pt x="2968920" y="715602"/>
                  </a:lnTo>
                  <a:lnTo>
                    <a:pt x="2943426" y="678962"/>
                  </a:lnTo>
                  <a:lnTo>
                    <a:pt x="2916961" y="643064"/>
                  </a:lnTo>
                  <a:lnTo>
                    <a:pt x="2889543" y="607929"/>
                  </a:lnTo>
                  <a:lnTo>
                    <a:pt x="2861192" y="573575"/>
                  </a:lnTo>
                  <a:lnTo>
                    <a:pt x="2831926" y="540022"/>
                  </a:lnTo>
                  <a:lnTo>
                    <a:pt x="2801765" y="507288"/>
                  </a:lnTo>
                  <a:lnTo>
                    <a:pt x="2770727" y="475392"/>
                  </a:lnTo>
                  <a:lnTo>
                    <a:pt x="2738831" y="444354"/>
                  </a:lnTo>
                  <a:lnTo>
                    <a:pt x="2706097" y="414193"/>
                  </a:lnTo>
                  <a:lnTo>
                    <a:pt x="2672544" y="384927"/>
                  </a:lnTo>
                  <a:lnTo>
                    <a:pt x="2638190" y="356576"/>
                  </a:lnTo>
                  <a:lnTo>
                    <a:pt x="2603055" y="329158"/>
                  </a:lnTo>
                  <a:lnTo>
                    <a:pt x="2567157" y="302693"/>
                  </a:lnTo>
                  <a:lnTo>
                    <a:pt x="2530517" y="277199"/>
                  </a:lnTo>
                  <a:lnTo>
                    <a:pt x="2493152" y="252697"/>
                  </a:lnTo>
                  <a:lnTo>
                    <a:pt x="2455081" y="229204"/>
                  </a:lnTo>
                  <a:lnTo>
                    <a:pt x="2416325" y="206740"/>
                  </a:lnTo>
                  <a:lnTo>
                    <a:pt x="2376901" y="185323"/>
                  </a:lnTo>
                  <a:lnTo>
                    <a:pt x="2336829" y="164974"/>
                  </a:lnTo>
                  <a:lnTo>
                    <a:pt x="2296128" y="145710"/>
                  </a:lnTo>
                  <a:lnTo>
                    <a:pt x="2254817" y="127551"/>
                  </a:lnTo>
                  <a:lnTo>
                    <a:pt x="2212915" y="110516"/>
                  </a:lnTo>
                  <a:lnTo>
                    <a:pt x="2170441" y="94624"/>
                  </a:lnTo>
                  <a:lnTo>
                    <a:pt x="2127414" y="79894"/>
                  </a:lnTo>
                  <a:lnTo>
                    <a:pt x="2083852" y="66346"/>
                  </a:lnTo>
                  <a:lnTo>
                    <a:pt x="2039776" y="53997"/>
                  </a:lnTo>
                  <a:lnTo>
                    <a:pt x="1995204" y="42867"/>
                  </a:lnTo>
                  <a:lnTo>
                    <a:pt x="1950155" y="32975"/>
                  </a:lnTo>
                  <a:lnTo>
                    <a:pt x="1904649" y="24341"/>
                  </a:lnTo>
                  <a:lnTo>
                    <a:pt x="1858703" y="16983"/>
                  </a:lnTo>
                  <a:lnTo>
                    <a:pt x="1812338" y="10919"/>
                  </a:lnTo>
                  <a:lnTo>
                    <a:pt x="1765572" y="6170"/>
                  </a:lnTo>
                  <a:lnTo>
                    <a:pt x="1718424" y="2755"/>
                  </a:lnTo>
                  <a:lnTo>
                    <a:pt x="1670914" y="692"/>
                  </a:lnTo>
                  <a:lnTo>
                    <a:pt x="1623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9005" y="1782317"/>
              <a:ext cx="3246120" cy="3246120"/>
            </a:xfrm>
            <a:custGeom>
              <a:avLst/>
              <a:gdLst/>
              <a:ahLst/>
              <a:cxnLst/>
              <a:rect l="l" t="t" r="r" b="b"/>
              <a:pathLst>
                <a:path w="3246120" h="3246120">
                  <a:moveTo>
                    <a:pt x="0" y="1623060"/>
                  </a:moveTo>
                  <a:lnTo>
                    <a:pt x="691" y="1575205"/>
                  </a:lnTo>
                  <a:lnTo>
                    <a:pt x="2755" y="1527695"/>
                  </a:lnTo>
                  <a:lnTo>
                    <a:pt x="6170" y="1480547"/>
                  </a:lnTo>
                  <a:lnTo>
                    <a:pt x="10919" y="1433781"/>
                  </a:lnTo>
                  <a:lnTo>
                    <a:pt x="16982" y="1387416"/>
                  </a:lnTo>
                  <a:lnTo>
                    <a:pt x="24340" y="1341470"/>
                  </a:lnTo>
                  <a:lnTo>
                    <a:pt x="32974" y="1295964"/>
                  </a:lnTo>
                  <a:lnTo>
                    <a:pt x="42866" y="1250915"/>
                  </a:lnTo>
                  <a:lnTo>
                    <a:pt x="53995" y="1206343"/>
                  </a:lnTo>
                  <a:lnTo>
                    <a:pt x="66344" y="1162267"/>
                  </a:lnTo>
                  <a:lnTo>
                    <a:pt x="79892" y="1118705"/>
                  </a:lnTo>
                  <a:lnTo>
                    <a:pt x="94622" y="1075678"/>
                  </a:lnTo>
                  <a:lnTo>
                    <a:pt x="110513" y="1033204"/>
                  </a:lnTo>
                  <a:lnTo>
                    <a:pt x="127548" y="991302"/>
                  </a:lnTo>
                  <a:lnTo>
                    <a:pt x="145706" y="949991"/>
                  </a:lnTo>
                  <a:lnTo>
                    <a:pt x="164969" y="909290"/>
                  </a:lnTo>
                  <a:lnTo>
                    <a:pt x="185318" y="869218"/>
                  </a:lnTo>
                  <a:lnTo>
                    <a:pt x="206734" y="829794"/>
                  </a:lnTo>
                  <a:lnTo>
                    <a:pt x="229198" y="791038"/>
                  </a:lnTo>
                  <a:lnTo>
                    <a:pt x="252690" y="752967"/>
                  </a:lnTo>
                  <a:lnTo>
                    <a:pt x="277193" y="715602"/>
                  </a:lnTo>
                  <a:lnTo>
                    <a:pt x="302686" y="678962"/>
                  </a:lnTo>
                  <a:lnTo>
                    <a:pt x="329150" y="643064"/>
                  </a:lnTo>
                  <a:lnTo>
                    <a:pt x="356568" y="607929"/>
                  </a:lnTo>
                  <a:lnTo>
                    <a:pt x="384918" y="573575"/>
                  </a:lnTo>
                  <a:lnTo>
                    <a:pt x="414184" y="540022"/>
                  </a:lnTo>
                  <a:lnTo>
                    <a:pt x="444345" y="507288"/>
                  </a:lnTo>
                  <a:lnTo>
                    <a:pt x="475383" y="475392"/>
                  </a:lnTo>
                  <a:lnTo>
                    <a:pt x="507278" y="444354"/>
                  </a:lnTo>
                  <a:lnTo>
                    <a:pt x="540012" y="414193"/>
                  </a:lnTo>
                  <a:lnTo>
                    <a:pt x="573565" y="384927"/>
                  </a:lnTo>
                  <a:lnTo>
                    <a:pt x="607918" y="356576"/>
                  </a:lnTo>
                  <a:lnTo>
                    <a:pt x="643053" y="329158"/>
                  </a:lnTo>
                  <a:lnTo>
                    <a:pt x="678950" y="302693"/>
                  </a:lnTo>
                  <a:lnTo>
                    <a:pt x="715591" y="277199"/>
                  </a:lnTo>
                  <a:lnTo>
                    <a:pt x="752956" y="252697"/>
                  </a:lnTo>
                  <a:lnTo>
                    <a:pt x="791026" y="229204"/>
                  </a:lnTo>
                  <a:lnTo>
                    <a:pt x="829783" y="206740"/>
                  </a:lnTo>
                  <a:lnTo>
                    <a:pt x="869207" y="185323"/>
                  </a:lnTo>
                  <a:lnTo>
                    <a:pt x="909279" y="164974"/>
                  </a:lnTo>
                  <a:lnTo>
                    <a:pt x="949980" y="145710"/>
                  </a:lnTo>
                  <a:lnTo>
                    <a:pt x="991291" y="127551"/>
                  </a:lnTo>
                  <a:lnTo>
                    <a:pt x="1033194" y="110516"/>
                  </a:lnTo>
                  <a:lnTo>
                    <a:pt x="1075668" y="94624"/>
                  </a:lnTo>
                  <a:lnTo>
                    <a:pt x="1118696" y="79894"/>
                  </a:lnTo>
                  <a:lnTo>
                    <a:pt x="1162257" y="66346"/>
                  </a:lnTo>
                  <a:lnTo>
                    <a:pt x="1206334" y="53997"/>
                  </a:lnTo>
                  <a:lnTo>
                    <a:pt x="1250907" y="42867"/>
                  </a:lnTo>
                  <a:lnTo>
                    <a:pt x="1295956" y="32975"/>
                  </a:lnTo>
                  <a:lnTo>
                    <a:pt x="1341464" y="24341"/>
                  </a:lnTo>
                  <a:lnTo>
                    <a:pt x="1387410" y="16983"/>
                  </a:lnTo>
                  <a:lnTo>
                    <a:pt x="1433776" y="10919"/>
                  </a:lnTo>
                  <a:lnTo>
                    <a:pt x="1480543" y="6170"/>
                  </a:lnTo>
                  <a:lnTo>
                    <a:pt x="1527692" y="2755"/>
                  </a:lnTo>
                  <a:lnTo>
                    <a:pt x="1575204" y="692"/>
                  </a:lnTo>
                  <a:lnTo>
                    <a:pt x="1623060" y="0"/>
                  </a:lnTo>
                  <a:lnTo>
                    <a:pt x="1670914" y="692"/>
                  </a:lnTo>
                  <a:lnTo>
                    <a:pt x="1718424" y="2755"/>
                  </a:lnTo>
                  <a:lnTo>
                    <a:pt x="1765572" y="6170"/>
                  </a:lnTo>
                  <a:lnTo>
                    <a:pt x="1812338" y="10919"/>
                  </a:lnTo>
                  <a:lnTo>
                    <a:pt x="1858703" y="16983"/>
                  </a:lnTo>
                  <a:lnTo>
                    <a:pt x="1904649" y="24341"/>
                  </a:lnTo>
                  <a:lnTo>
                    <a:pt x="1950155" y="32975"/>
                  </a:lnTo>
                  <a:lnTo>
                    <a:pt x="1995204" y="42867"/>
                  </a:lnTo>
                  <a:lnTo>
                    <a:pt x="2039776" y="53997"/>
                  </a:lnTo>
                  <a:lnTo>
                    <a:pt x="2083852" y="66346"/>
                  </a:lnTo>
                  <a:lnTo>
                    <a:pt x="2127414" y="79894"/>
                  </a:lnTo>
                  <a:lnTo>
                    <a:pt x="2170441" y="94624"/>
                  </a:lnTo>
                  <a:lnTo>
                    <a:pt x="2212915" y="110516"/>
                  </a:lnTo>
                  <a:lnTo>
                    <a:pt x="2254817" y="127551"/>
                  </a:lnTo>
                  <a:lnTo>
                    <a:pt x="2296128" y="145710"/>
                  </a:lnTo>
                  <a:lnTo>
                    <a:pt x="2336829" y="164974"/>
                  </a:lnTo>
                  <a:lnTo>
                    <a:pt x="2376901" y="185323"/>
                  </a:lnTo>
                  <a:lnTo>
                    <a:pt x="2416325" y="206740"/>
                  </a:lnTo>
                  <a:lnTo>
                    <a:pt x="2455081" y="229204"/>
                  </a:lnTo>
                  <a:lnTo>
                    <a:pt x="2493152" y="252697"/>
                  </a:lnTo>
                  <a:lnTo>
                    <a:pt x="2530517" y="277199"/>
                  </a:lnTo>
                  <a:lnTo>
                    <a:pt x="2567157" y="302693"/>
                  </a:lnTo>
                  <a:lnTo>
                    <a:pt x="2603055" y="329158"/>
                  </a:lnTo>
                  <a:lnTo>
                    <a:pt x="2638190" y="356576"/>
                  </a:lnTo>
                  <a:lnTo>
                    <a:pt x="2672544" y="384927"/>
                  </a:lnTo>
                  <a:lnTo>
                    <a:pt x="2706097" y="414193"/>
                  </a:lnTo>
                  <a:lnTo>
                    <a:pt x="2738831" y="444354"/>
                  </a:lnTo>
                  <a:lnTo>
                    <a:pt x="2770727" y="475392"/>
                  </a:lnTo>
                  <a:lnTo>
                    <a:pt x="2801765" y="507288"/>
                  </a:lnTo>
                  <a:lnTo>
                    <a:pt x="2831926" y="540022"/>
                  </a:lnTo>
                  <a:lnTo>
                    <a:pt x="2861192" y="573575"/>
                  </a:lnTo>
                  <a:lnTo>
                    <a:pt x="2889543" y="607929"/>
                  </a:lnTo>
                  <a:lnTo>
                    <a:pt x="2916961" y="643064"/>
                  </a:lnTo>
                  <a:lnTo>
                    <a:pt x="2943426" y="678962"/>
                  </a:lnTo>
                  <a:lnTo>
                    <a:pt x="2968920" y="715602"/>
                  </a:lnTo>
                  <a:lnTo>
                    <a:pt x="2993422" y="752967"/>
                  </a:lnTo>
                  <a:lnTo>
                    <a:pt x="3016915" y="791038"/>
                  </a:lnTo>
                  <a:lnTo>
                    <a:pt x="3039379" y="829794"/>
                  </a:lnTo>
                  <a:lnTo>
                    <a:pt x="3060796" y="869218"/>
                  </a:lnTo>
                  <a:lnTo>
                    <a:pt x="3081145" y="909290"/>
                  </a:lnTo>
                  <a:lnTo>
                    <a:pt x="3100409" y="949991"/>
                  </a:lnTo>
                  <a:lnTo>
                    <a:pt x="3118568" y="991302"/>
                  </a:lnTo>
                  <a:lnTo>
                    <a:pt x="3135603" y="1033204"/>
                  </a:lnTo>
                  <a:lnTo>
                    <a:pt x="3151495" y="1075678"/>
                  </a:lnTo>
                  <a:lnTo>
                    <a:pt x="3166225" y="1118705"/>
                  </a:lnTo>
                  <a:lnTo>
                    <a:pt x="3179773" y="1162267"/>
                  </a:lnTo>
                  <a:lnTo>
                    <a:pt x="3192122" y="1206343"/>
                  </a:lnTo>
                  <a:lnTo>
                    <a:pt x="3203252" y="1250915"/>
                  </a:lnTo>
                  <a:lnTo>
                    <a:pt x="3213144" y="1295964"/>
                  </a:lnTo>
                  <a:lnTo>
                    <a:pt x="3221778" y="1341470"/>
                  </a:lnTo>
                  <a:lnTo>
                    <a:pt x="3229136" y="1387416"/>
                  </a:lnTo>
                  <a:lnTo>
                    <a:pt x="3235200" y="1433781"/>
                  </a:lnTo>
                  <a:lnTo>
                    <a:pt x="3239949" y="1480547"/>
                  </a:lnTo>
                  <a:lnTo>
                    <a:pt x="3243364" y="1527695"/>
                  </a:lnTo>
                  <a:lnTo>
                    <a:pt x="3245427" y="1575205"/>
                  </a:lnTo>
                  <a:lnTo>
                    <a:pt x="3246120" y="1623060"/>
                  </a:lnTo>
                  <a:lnTo>
                    <a:pt x="3245427" y="1670914"/>
                  </a:lnTo>
                  <a:lnTo>
                    <a:pt x="3243364" y="1718424"/>
                  </a:lnTo>
                  <a:lnTo>
                    <a:pt x="3239949" y="1765572"/>
                  </a:lnTo>
                  <a:lnTo>
                    <a:pt x="3235200" y="1812338"/>
                  </a:lnTo>
                  <a:lnTo>
                    <a:pt x="3229136" y="1858703"/>
                  </a:lnTo>
                  <a:lnTo>
                    <a:pt x="3221778" y="1904649"/>
                  </a:lnTo>
                  <a:lnTo>
                    <a:pt x="3213144" y="1950155"/>
                  </a:lnTo>
                  <a:lnTo>
                    <a:pt x="3203252" y="1995204"/>
                  </a:lnTo>
                  <a:lnTo>
                    <a:pt x="3192122" y="2039776"/>
                  </a:lnTo>
                  <a:lnTo>
                    <a:pt x="3179773" y="2083852"/>
                  </a:lnTo>
                  <a:lnTo>
                    <a:pt x="3166225" y="2127414"/>
                  </a:lnTo>
                  <a:lnTo>
                    <a:pt x="3151495" y="2170441"/>
                  </a:lnTo>
                  <a:lnTo>
                    <a:pt x="3135603" y="2212915"/>
                  </a:lnTo>
                  <a:lnTo>
                    <a:pt x="3118568" y="2254817"/>
                  </a:lnTo>
                  <a:lnTo>
                    <a:pt x="3100409" y="2296128"/>
                  </a:lnTo>
                  <a:lnTo>
                    <a:pt x="3081145" y="2336829"/>
                  </a:lnTo>
                  <a:lnTo>
                    <a:pt x="3060796" y="2376901"/>
                  </a:lnTo>
                  <a:lnTo>
                    <a:pt x="3039379" y="2416325"/>
                  </a:lnTo>
                  <a:lnTo>
                    <a:pt x="3016915" y="2455081"/>
                  </a:lnTo>
                  <a:lnTo>
                    <a:pt x="2993422" y="2493152"/>
                  </a:lnTo>
                  <a:lnTo>
                    <a:pt x="2968920" y="2530517"/>
                  </a:lnTo>
                  <a:lnTo>
                    <a:pt x="2943426" y="2567157"/>
                  </a:lnTo>
                  <a:lnTo>
                    <a:pt x="2916961" y="2603055"/>
                  </a:lnTo>
                  <a:lnTo>
                    <a:pt x="2889543" y="2638190"/>
                  </a:lnTo>
                  <a:lnTo>
                    <a:pt x="2861192" y="2672544"/>
                  </a:lnTo>
                  <a:lnTo>
                    <a:pt x="2831926" y="2706097"/>
                  </a:lnTo>
                  <a:lnTo>
                    <a:pt x="2801765" y="2738831"/>
                  </a:lnTo>
                  <a:lnTo>
                    <a:pt x="2770727" y="2770727"/>
                  </a:lnTo>
                  <a:lnTo>
                    <a:pt x="2738831" y="2801765"/>
                  </a:lnTo>
                  <a:lnTo>
                    <a:pt x="2706097" y="2831926"/>
                  </a:lnTo>
                  <a:lnTo>
                    <a:pt x="2672544" y="2861192"/>
                  </a:lnTo>
                  <a:lnTo>
                    <a:pt x="2638190" y="2889543"/>
                  </a:lnTo>
                  <a:lnTo>
                    <a:pt x="2603055" y="2916961"/>
                  </a:lnTo>
                  <a:lnTo>
                    <a:pt x="2567157" y="2943426"/>
                  </a:lnTo>
                  <a:lnTo>
                    <a:pt x="2530517" y="2968920"/>
                  </a:lnTo>
                  <a:lnTo>
                    <a:pt x="2493152" y="2993422"/>
                  </a:lnTo>
                  <a:lnTo>
                    <a:pt x="2455081" y="3016915"/>
                  </a:lnTo>
                  <a:lnTo>
                    <a:pt x="2416325" y="3039379"/>
                  </a:lnTo>
                  <a:lnTo>
                    <a:pt x="2376901" y="3060796"/>
                  </a:lnTo>
                  <a:lnTo>
                    <a:pt x="2336829" y="3081145"/>
                  </a:lnTo>
                  <a:lnTo>
                    <a:pt x="2296128" y="3100409"/>
                  </a:lnTo>
                  <a:lnTo>
                    <a:pt x="2254817" y="3118568"/>
                  </a:lnTo>
                  <a:lnTo>
                    <a:pt x="2212915" y="3135603"/>
                  </a:lnTo>
                  <a:lnTo>
                    <a:pt x="2170441" y="3151495"/>
                  </a:lnTo>
                  <a:lnTo>
                    <a:pt x="2127414" y="3166225"/>
                  </a:lnTo>
                  <a:lnTo>
                    <a:pt x="2083852" y="3179773"/>
                  </a:lnTo>
                  <a:lnTo>
                    <a:pt x="2039776" y="3192122"/>
                  </a:lnTo>
                  <a:lnTo>
                    <a:pt x="1995204" y="3203252"/>
                  </a:lnTo>
                  <a:lnTo>
                    <a:pt x="1950155" y="3213144"/>
                  </a:lnTo>
                  <a:lnTo>
                    <a:pt x="1904649" y="3221778"/>
                  </a:lnTo>
                  <a:lnTo>
                    <a:pt x="1858703" y="3229136"/>
                  </a:lnTo>
                  <a:lnTo>
                    <a:pt x="1812338" y="3235200"/>
                  </a:lnTo>
                  <a:lnTo>
                    <a:pt x="1765572" y="3239949"/>
                  </a:lnTo>
                  <a:lnTo>
                    <a:pt x="1718424" y="3243364"/>
                  </a:lnTo>
                  <a:lnTo>
                    <a:pt x="1670914" y="3245427"/>
                  </a:lnTo>
                  <a:lnTo>
                    <a:pt x="1623060" y="3246120"/>
                  </a:lnTo>
                  <a:lnTo>
                    <a:pt x="1575204" y="3245427"/>
                  </a:lnTo>
                  <a:lnTo>
                    <a:pt x="1527692" y="3243364"/>
                  </a:lnTo>
                  <a:lnTo>
                    <a:pt x="1480543" y="3239949"/>
                  </a:lnTo>
                  <a:lnTo>
                    <a:pt x="1433776" y="3235200"/>
                  </a:lnTo>
                  <a:lnTo>
                    <a:pt x="1387410" y="3229136"/>
                  </a:lnTo>
                  <a:lnTo>
                    <a:pt x="1341464" y="3221778"/>
                  </a:lnTo>
                  <a:lnTo>
                    <a:pt x="1295956" y="3213144"/>
                  </a:lnTo>
                  <a:lnTo>
                    <a:pt x="1250907" y="3203252"/>
                  </a:lnTo>
                  <a:lnTo>
                    <a:pt x="1206334" y="3192122"/>
                  </a:lnTo>
                  <a:lnTo>
                    <a:pt x="1162257" y="3179773"/>
                  </a:lnTo>
                  <a:lnTo>
                    <a:pt x="1118696" y="3166225"/>
                  </a:lnTo>
                  <a:lnTo>
                    <a:pt x="1075668" y="3151495"/>
                  </a:lnTo>
                  <a:lnTo>
                    <a:pt x="1033194" y="3135603"/>
                  </a:lnTo>
                  <a:lnTo>
                    <a:pt x="991291" y="3118568"/>
                  </a:lnTo>
                  <a:lnTo>
                    <a:pt x="949980" y="3100409"/>
                  </a:lnTo>
                  <a:lnTo>
                    <a:pt x="909279" y="3081145"/>
                  </a:lnTo>
                  <a:lnTo>
                    <a:pt x="869207" y="3060796"/>
                  </a:lnTo>
                  <a:lnTo>
                    <a:pt x="829783" y="3039379"/>
                  </a:lnTo>
                  <a:lnTo>
                    <a:pt x="791026" y="3016915"/>
                  </a:lnTo>
                  <a:lnTo>
                    <a:pt x="752956" y="2993422"/>
                  </a:lnTo>
                  <a:lnTo>
                    <a:pt x="715591" y="2968920"/>
                  </a:lnTo>
                  <a:lnTo>
                    <a:pt x="678950" y="2943426"/>
                  </a:lnTo>
                  <a:lnTo>
                    <a:pt x="643053" y="2916961"/>
                  </a:lnTo>
                  <a:lnTo>
                    <a:pt x="607918" y="2889543"/>
                  </a:lnTo>
                  <a:lnTo>
                    <a:pt x="573565" y="2861192"/>
                  </a:lnTo>
                  <a:lnTo>
                    <a:pt x="540012" y="2831926"/>
                  </a:lnTo>
                  <a:lnTo>
                    <a:pt x="507278" y="2801765"/>
                  </a:lnTo>
                  <a:lnTo>
                    <a:pt x="475383" y="2770727"/>
                  </a:lnTo>
                  <a:lnTo>
                    <a:pt x="444345" y="2738831"/>
                  </a:lnTo>
                  <a:lnTo>
                    <a:pt x="414184" y="2706097"/>
                  </a:lnTo>
                  <a:lnTo>
                    <a:pt x="384918" y="2672544"/>
                  </a:lnTo>
                  <a:lnTo>
                    <a:pt x="356568" y="2638190"/>
                  </a:lnTo>
                  <a:lnTo>
                    <a:pt x="329150" y="2603055"/>
                  </a:lnTo>
                  <a:lnTo>
                    <a:pt x="302686" y="2567157"/>
                  </a:lnTo>
                  <a:lnTo>
                    <a:pt x="277193" y="2530517"/>
                  </a:lnTo>
                  <a:lnTo>
                    <a:pt x="252690" y="2493152"/>
                  </a:lnTo>
                  <a:lnTo>
                    <a:pt x="229198" y="2455081"/>
                  </a:lnTo>
                  <a:lnTo>
                    <a:pt x="206734" y="2416325"/>
                  </a:lnTo>
                  <a:lnTo>
                    <a:pt x="185318" y="2376901"/>
                  </a:lnTo>
                  <a:lnTo>
                    <a:pt x="164969" y="2336829"/>
                  </a:lnTo>
                  <a:lnTo>
                    <a:pt x="145706" y="2296128"/>
                  </a:lnTo>
                  <a:lnTo>
                    <a:pt x="127548" y="2254817"/>
                  </a:lnTo>
                  <a:lnTo>
                    <a:pt x="110513" y="2212915"/>
                  </a:lnTo>
                  <a:lnTo>
                    <a:pt x="94622" y="2170441"/>
                  </a:lnTo>
                  <a:lnTo>
                    <a:pt x="79892" y="2127414"/>
                  </a:lnTo>
                  <a:lnTo>
                    <a:pt x="66344" y="2083852"/>
                  </a:lnTo>
                  <a:lnTo>
                    <a:pt x="53995" y="2039776"/>
                  </a:lnTo>
                  <a:lnTo>
                    <a:pt x="42866" y="1995204"/>
                  </a:lnTo>
                  <a:lnTo>
                    <a:pt x="32974" y="1950155"/>
                  </a:lnTo>
                  <a:lnTo>
                    <a:pt x="24340" y="1904649"/>
                  </a:lnTo>
                  <a:lnTo>
                    <a:pt x="16982" y="1858703"/>
                  </a:lnTo>
                  <a:lnTo>
                    <a:pt x="10919" y="1812338"/>
                  </a:lnTo>
                  <a:lnTo>
                    <a:pt x="6170" y="1765572"/>
                  </a:lnTo>
                  <a:lnTo>
                    <a:pt x="2755" y="1718424"/>
                  </a:lnTo>
                  <a:lnTo>
                    <a:pt x="691" y="1670914"/>
                  </a:lnTo>
                  <a:lnTo>
                    <a:pt x="0" y="1623060"/>
                  </a:lnTo>
                  <a:close/>
                </a:path>
              </a:pathLst>
            </a:custGeom>
            <a:ln w="28956">
              <a:solidFill>
                <a:srgbClr val="A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6363" y="1988819"/>
              <a:ext cx="2830195" cy="2830195"/>
            </a:xfrm>
            <a:custGeom>
              <a:avLst/>
              <a:gdLst/>
              <a:ahLst/>
              <a:cxnLst/>
              <a:rect l="l" t="t" r="r" b="b"/>
              <a:pathLst>
                <a:path w="2830195" h="2830195">
                  <a:moveTo>
                    <a:pt x="1415034" y="0"/>
                  </a:moveTo>
                  <a:lnTo>
                    <a:pt x="1366386" y="820"/>
                  </a:lnTo>
                  <a:lnTo>
                    <a:pt x="1318151" y="3264"/>
                  </a:lnTo>
                  <a:lnTo>
                    <a:pt x="1270354" y="7305"/>
                  </a:lnTo>
                  <a:lnTo>
                    <a:pt x="1223021" y="12916"/>
                  </a:lnTo>
                  <a:lnTo>
                    <a:pt x="1176178" y="20072"/>
                  </a:lnTo>
                  <a:lnTo>
                    <a:pt x="1129853" y="28746"/>
                  </a:lnTo>
                  <a:lnTo>
                    <a:pt x="1084071" y="38911"/>
                  </a:lnTo>
                  <a:lnTo>
                    <a:pt x="1038860" y="50542"/>
                  </a:lnTo>
                  <a:lnTo>
                    <a:pt x="994244" y="63612"/>
                  </a:lnTo>
                  <a:lnTo>
                    <a:pt x="950250" y="78094"/>
                  </a:lnTo>
                  <a:lnTo>
                    <a:pt x="906906" y="93963"/>
                  </a:lnTo>
                  <a:lnTo>
                    <a:pt x="864236" y="111192"/>
                  </a:lnTo>
                  <a:lnTo>
                    <a:pt x="822268" y="129754"/>
                  </a:lnTo>
                  <a:lnTo>
                    <a:pt x="781028" y="149624"/>
                  </a:lnTo>
                  <a:lnTo>
                    <a:pt x="740542" y="170775"/>
                  </a:lnTo>
                  <a:lnTo>
                    <a:pt x="700836" y="193181"/>
                  </a:lnTo>
                  <a:lnTo>
                    <a:pt x="661938" y="216814"/>
                  </a:lnTo>
                  <a:lnTo>
                    <a:pt x="623872" y="241650"/>
                  </a:lnTo>
                  <a:lnTo>
                    <a:pt x="586666" y="267662"/>
                  </a:lnTo>
                  <a:lnTo>
                    <a:pt x="550346" y="294823"/>
                  </a:lnTo>
                  <a:lnTo>
                    <a:pt x="514938" y="323106"/>
                  </a:lnTo>
                  <a:lnTo>
                    <a:pt x="480469" y="352487"/>
                  </a:lnTo>
                  <a:lnTo>
                    <a:pt x="446964" y="382937"/>
                  </a:lnTo>
                  <a:lnTo>
                    <a:pt x="414451" y="414432"/>
                  </a:lnTo>
                  <a:lnTo>
                    <a:pt x="382956" y="446945"/>
                  </a:lnTo>
                  <a:lnTo>
                    <a:pt x="352504" y="480448"/>
                  </a:lnTo>
                  <a:lnTo>
                    <a:pt x="323123" y="514917"/>
                  </a:lnTo>
                  <a:lnTo>
                    <a:pt x="294838" y="550324"/>
                  </a:lnTo>
                  <a:lnTo>
                    <a:pt x="267676" y="586644"/>
                  </a:lnTo>
                  <a:lnTo>
                    <a:pt x="241664" y="623850"/>
                  </a:lnTo>
                  <a:lnTo>
                    <a:pt x="216827" y="661915"/>
                  </a:lnTo>
                  <a:lnTo>
                    <a:pt x="193192" y="700814"/>
                  </a:lnTo>
                  <a:lnTo>
                    <a:pt x="170785" y="740519"/>
                  </a:lnTo>
                  <a:lnTo>
                    <a:pt x="149633" y="781006"/>
                  </a:lnTo>
                  <a:lnTo>
                    <a:pt x="129763" y="822246"/>
                  </a:lnTo>
                  <a:lnTo>
                    <a:pt x="111199" y="864215"/>
                  </a:lnTo>
                  <a:lnTo>
                    <a:pt x="93969" y="906885"/>
                  </a:lnTo>
                  <a:lnTo>
                    <a:pt x="78100" y="950230"/>
                  </a:lnTo>
                  <a:lnTo>
                    <a:pt x="63616" y="994225"/>
                  </a:lnTo>
                  <a:lnTo>
                    <a:pt x="50545" y="1038842"/>
                  </a:lnTo>
                  <a:lnTo>
                    <a:pt x="38914" y="1084055"/>
                  </a:lnTo>
                  <a:lnTo>
                    <a:pt x="28748" y="1129839"/>
                  </a:lnTo>
                  <a:lnTo>
                    <a:pt x="20073" y="1176166"/>
                  </a:lnTo>
                  <a:lnTo>
                    <a:pt x="12917" y="1223010"/>
                  </a:lnTo>
                  <a:lnTo>
                    <a:pt x="7305" y="1270345"/>
                  </a:lnTo>
                  <a:lnTo>
                    <a:pt x="3264" y="1318145"/>
                  </a:lnTo>
                  <a:lnTo>
                    <a:pt x="820" y="1366383"/>
                  </a:lnTo>
                  <a:lnTo>
                    <a:pt x="0" y="1415033"/>
                  </a:lnTo>
                  <a:lnTo>
                    <a:pt x="820" y="1463684"/>
                  </a:lnTo>
                  <a:lnTo>
                    <a:pt x="3264" y="1511922"/>
                  </a:lnTo>
                  <a:lnTo>
                    <a:pt x="7305" y="1559722"/>
                  </a:lnTo>
                  <a:lnTo>
                    <a:pt x="12917" y="1607057"/>
                  </a:lnTo>
                  <a:lnTo>
                    <a:pt x="20073" y="1653901"/>
                  </a:lnTo>
                  <a:lnTo>
                    <a:pt x="28748" y="1700228"/>
                  </a:lnTo>
                  <a:lnTo>
                    <a:pt x="38914" y="1746012"/>
                  </a:lnTo>
                  <a:lnTo>
                    <a:pt x="50546" y="1791225"/>
                  </a:lnTo>
                  <a:lnTo>
                    <a:pt x="63616" y="1835842"/>
                  </a:lnTo>
                  <a:lnTo>
                    <a:pt x="78100" y="1879837"/>
                  </a:lnTo>
                  <a:lnTo>
                    <a:pt x="93969" y="1923182"/>
                  </a:lnTo>
                  <a:lnTo>
                    <a:pt x="111199" y="1965852"/>
                  </a:lnTo>
                  <a:lnTo>
                    <a:pt x="129763" y="2007821"/>
                  </a:lnTo>
                  <a:lnTo>
                    <a:pt x="149633" y="2049061"/>
                  </a:lnTo>
                  <a:lnTo>
                    <a:pt x="170785" y="2089548"/>
                  </a:lnTo>
                  <a:lnTo>
                    <a:pt x="193192" y="2129253"/>
                  </a:lnTo>
                  <a:lnTo>
                    <a:pt x="216827" y="2168152"/>
                  </a:lnTo>
                  <a:lnTo>
                    <a:pt x="241664" y="2206217"/>
                  </a:lnTo>
                  <a:lnTo>
                    <a:pt x="267676" y="2243423"/>
                  </a:lnTo>
                  <a:lnTo>
                    <a:pt x="294838" y="2279743"/>
                  </a:lnTo>
                  <a:lnTo>
                    <a:pt x="323123" y="2315150"/>
                  </a:lnTo>
                  <a:lnTo>
                    <a:pt x="352504" y="2349619"/>
                  </a:lnTo>
                  <a:lnTo>
                    <a:pt x="382956" y="2383122"/>
                  </a:lnTo>
                  <a:lnTo>
                    <a:pt x="414451" y="2415635"/>
                  </a:lnTo>
                  <a:lnTo>
                    <a:pt x="446964" y="2447130"/>
                  </a:lnTo>
                  <a:lnTo>
                    <a:pt x="480469" y="2477580"/>
                  </a:lnTo>
                  <a:lnTo>
                    <a:pt x="514938" y="2506961"/>
                  </a:lnTo>
                  <a:lnTo>
                    <a:pt x="550346" y="2535244"/>
                  </a:lnTo>
                  <a:lnTo>
                    <a:pt x="586666" y="2562405"/>
                  </a:lnTo>
                  <a:lnTo>
                    <a:pt x="623872" y="2588417"/>
                  </a:lnTo>
                  <a:lnTo>
                    <a:pt x="661938" y="2613253"/>
                  </a:lnTo>
                  <a:lnTo>
                    <a:pt x="700836" y="2636886"/>
                  </a:lnTo>
                  <a:lnTo>
                    <a:pt x="740542" y="2659292"/>
                  </a:lnTo>
                  <a:lnTo>
                    <a:pt x="781028" y="2680443"/>
                  </a:lnTo>
                  <a:lnTo>
                    <a:pt x="822268" y="2700313"/>
                  </a:lnTo>
                  <a:lnTo>
                    <a:pt x="864236" y="2718875"/>
                  </a:lnTo>
                  <a:lnTo>
                    <a:pt x="906906" y="2736104"/>
                  </a:lnTo>
                  <a:lnTo>
                    <a:pt x="950250" y="2751973"/>
                  </a:lnTo>
                  <a:lnTo>
                    <a:pt x="994244" y="2766455"/>
                  </a:lnTo>
                  <a:lnTo>
                    <a:pt x="1038860" y="2779525"/>
                  </a:lnTo>
                  <a:lnTo>
                    <a:pt x="1084071" y="2791156"/>
                  </a:lnTo>
                  <a:lnTo>
                    <a:pt x="1129853" y="2801321"/>
                  </a:lnTo>
                  <a:lnTo>
                    <a:pt x="1176178" y="2809995"/>
                  </a:lnTo>
                  <a:lnTo>
                    <a:pt x="1223021" y="2817151"/>
                  </a:lnTo>
                  <a:lnTo>
                    <a:pt x="1270354" y="2822762"/>
                  </a:lnTo>
                  <a:lnTo>
                    <a:pt x="1318151" y="2826803"/>
                  </a:lnTo>
                  <a:lnTo>
                    <a:pt x="1366386" y="2829247"/>
                  </a:lnTo>
                  <a:lnTo>
                    <a:pt x="1415034" y="2830067"/>
                  </a:lnTo>
                  <a:lnTo>
                    <a:pt x="1463684" y="2829247"/>
                  </a:lnTo>
                  <a:lnTo>
                    <a:pt x="1511922" y="2826803"/>
                  </a:lnTo>
                  <a:lnTo>
                    <a:pt x="1559722" y="2822762"/>
                  </a:lnTo>
                  <a:lnTo>
                    <a:pt x="1607057" y="2817151"/>
                  </a:lnTo>
                  <a:lnTo>
                    <a:pt x="1653901" y="2809995"/>
                  </a:lnTo>
                  <a:lnTo>
                    <a:pt x="1700228" y="2801321"/>
                  </a:lnTo>
                  <a:lnTo>
                    <a:pt x="1746012" y="2791156"/>
                  </a:lnTo>
                  <a:lnTo>
                    <a:pt x="1791225" y="2779525"/>
                  </a:lnTo>
                  <a:lnTo>
                    <a:pt x="1835842" y="2766455"/>
                  </a:lnTo>
                  <a:lnTo>
                    <a:pt x="1879837" y="2751973"/>
                  </a:lnTo>
                  <a:lnTo>
                    <a:pt x="1923182" y="2736104"/>
                  </a:lnTo>
                  <a:lnTo>
                    <a:pt x="1965852" y="2718875"/>
                  </a:lnTo>
                  <a:lnTo>
                    <a:pt x="2007821" y="2700313"/>
                  </a:lnTo>
                  <a:lnTo>
                    <a:pt x="2049061" y="2680443"/>
                  </a:lnTo>
                  <a:lnTo>
                    <a:pt x="2089548" y="2659292"/>
                  </a:lnTo>
                  <a:lnTo>
                    <a:pt x="2129253" y="2636886"/>
                  </a:lnTo>
                  <a:lnTo>
                    <a:pt x="2168152" y="2613253"/>
                  </a:lnTo>
                  <a:lnTo>
                    <a:pt x="2206217" y="2588417"/>
                  </a:lnTo>
                  <a:lnTo>
                    <a:pt x="2243423" y="2562405"/>
                  </a:lnTo>
                  <a:lnTo>
                    <a:pt x="2279743" y="2535244"/>
                  </a:lnTo>
                  <a:lnTo>
                    <a:pt x="2315150" y="2506961"/>
                  </a:lnTo>
                  <a:lnTo>
                    <a:pt x="2349619" y="2477580"/>
                  </a:lnTo>
                  <a:lnTo>
                    <a:pt x="2383122" y="2447130"/>
                  </a:lnTo>
                  <a:lnTo>
                    <a:pt x="2415635" y="2415635"/>
                  </a:lnTo>
                  <a:lnTo>
                    <a:pt x="2447130" y="2383122"/>
                  </a:lnTo>
                  <a:lnTo>
                    <a:pt x="2477580" y="2349619"/>
                  </a:lnTo>
                  <a:lnTo>
                    <a:pt x="2506961" y="2315150"/>
                  </a:lnTo>
                  <a:lnTo>
                    <a:pt x="2535244" y="2279743"/>
                  </a:lnTo>
                  <a:lnTo>
                    <a:pt x="2562405" y="2243423"/>
                  </a:lnTo>
                  <a:lnTo>
                    <a:pt x="2588417" y="2206217"/>
                  </a:lnTo>
                  <a:lnTo>
                    <a:pt x="2613253" y="2168152"/>
                  </a:lnTo>
                  <a:lnTo>
                    <a:pt x="2636886" y="2129253"/>
                  </a:lnTo>
                  <a:lnTo>
                    <a:pt x="2659292" y="2089548"/>
                  </a:lnTo>
                  <a:lnTo>
                    <a:pt x="2680443" y="2049061"/>
                  </a:lnTo>
                  <a:lnTo>
                    <a:pt x="2700313" y="2007821"/>
                  </a:lnTo>
                  <a:lnTo>
                    <a:pt x="2718875" y="1965852"/>
                  </a:lnTo>
                  <a:lnTo>
                    <a:pt x="2736104" y="1923182"/>
                  </a:lnTo>
                  <a:lnTo>
                    <a:pt x="2751973" y="1879837"/>
                  </a:lnTo>
                  <a:lnTo>
                    <a:pt x="2766455" y="1835842"/>
                  </a:lnTo>
                  <a:lnTo>
                    <a:pt x="2779525" y="1791225"/>
                  </a:lnTo>
                  <a:lnTo>
                    <a:pt x="2791156" y="1746012"/>
                  </a:lnTo>
                  <a:lnTo>
                    <a:pt x="2801321" y="1700228"/>
                  </a:lnTo>
                  <a:lnTo>
                    <a:pt x="2809995" y="1653901"/>
                  </a:lnTo>
                  <a:lnTo>
                    <a:pt x="2817151" y="1607057"/>
                  </a:lnTo>
                  <a:lnTo>
                    <a:pt x="2822762" y="1559722"/>
                  </a:lnTo>
                  <a:lnTo>
                    <a:pt x="2826803" y="1511922"/>
                  </a:lnTo>
                  <a:lnTo>
                    <a:pt x="2829247" y="1463684"/>
                  </a:lnTo>
                  <a:lnTo>
                    <a:pt x="2830068" y="1415033"/>
                  </a:lnTo>
                  <a:lnTo>
                    <a:pt x="2829247" y="1366383"/>
                  </a:lnTo>
                  <a:lnTo>
                    <a:pt x="2826803" y="1318145"/>
                  </a:lnTo>
                  <a:lnTo>
                    <a:pt x="2822762" y="1270345"/>
                  </a:lnTo>
                  <a:lnTo>
                    <a:pt x="2817151" y="1223010"/>
                  </a:lnTo>
                  <a:lnTo>
                    <a:pt x="2809995" y="1176166"/>
                  </a:lnTo>
                  <a:lnTo>
                    <a:pt x="2801321" y="1129839"/>
                  </a:lnTo>
                  <a:lnTo>
                    <a:pt x="2791156" y="1084055"/>
                  </a:lnTo>
                  <a:lnTo>
                    <a:pt x="2779525" y="1038842"/>
                  </a:lnTo>
                  <a:lnTo>
                    <a:pt x="2766455" y="994225"/>
                  </a:lnTo>
                  <a:lnTo>
                    <a:pt x="2751973" y="950230"/>
                  </a:lnTo>
                  <a:lnTo>
                    <a:pt x="2736104" y="906885"/>
                  </a:lnTo>
                  <a:lnTo>
                    <a:pt x="2718875" y="864215"/>
                  </a:lnTo>
                  <a:lnTo>
                    <a:pt x="2700313" y="822246"/>
                  </a:lnTo>
                  <a:lnTo>
                    <a:pt x="2680443" y="781006"/>
                  </a:lnTo>
                  <a:lnTo>
                    <a:pt x="2659292" y="740519"/>
                  </a:lnTo>
                  <a:lnTo>
                    <a:pt x="2636886" y="700814"/>
                  </a:lnTo>
                  <a:lnTo>
                    <a:pt x="2613253" y="661915"/>
                  </a:lnTo>
                  <a:lnTo>
                    <a:pt x="2588417" y="623850"/>
                  </a:lnTo>
                  <a:lnTo>
                    <a:pt x="2562405" y="586644"/>
                  </a:lnTo>
                  <a:lnTo>
                    <a:pt x="2535244" y="550324"/>
                  </a:lnTo>
                  <a:lnTo>
                    <a:pt x="2506961" y="514917"/>
                  </a:lnTo>
                  <a:lnTo>
                    <a:pt x="2477580" y="480448"/>
                  </a:lnTo>
                  <a:lnTo>
                    <a:pt x="2447130" y="446945"/>
                  </a:lnTo>
                  <a:lnTo>
                    <a:pt x="2415635" y="414432"/>
                  </a:lnTo>
                  <a:lnTo>
                    <a:pt x="2383122" y="382937"/>
                  </a:lnTo>
                  <a:lnTo>
                    <a:pt x="2349619" y="352487"/>
                  </a:lnTo>
                  <a:lnTo>
                    <a:pt x="2315150" y="323106"/>
                  </a:lnTo>
                  <a:lnTo>
                    <a:pt x="2279743" y="294823"/>
                  </a:lnTo>
                  <a:lnTo>
                    <a:pt x="2243423" y="267662"/>
                  </a:lnTo>
                  <a:lnTo>
                    <a:pt x="2206217" y="241650"/>
                  </a:lnTo>
                  <a:lnTo>
                    <a:pt x="2168152" y="216814"/>
                  </a:lnTo>
                  <a:lnTo>
                    <a:pt x="2129253" y="193181"/>
                  </a:lnTo>
                  <a:lnTo>
                    <a:pt x="2089548" y="170775"/>
                  </a:lnTo>
                  <a:lnTo>
                    <a:pt x="2049061" y="149624"/>
                  </a:lnTo>
                  <a:lnTo>
                    <a:pt x="2007821" y="129754"/>
                  </a:lnTo>
                  <a:lnTo>
                    <a:pt x="1965852" y="111192"/>
                  </a:lnTo>
                  <a:lnTo>
                    <a:pt x="1923182" y="93963"/>
                  </a:lnTo>
                  <a:lnTo>
                    <a:pt x="1879837" y="78094"/>
                  </a:lnTo>
                  <a:lnTo>
                    <a:pt x="1835842" y="63612"/>
                  </a:lnTo>
                  <a:lnTo>
                    <a:pt x="1791225" y="50542"/>
                  </a:lnTo>
                  <a:lnTo>
                    <a:pt x="1746012" y="38911"/>
                  </a:lnTo>
                  <a:lnTo>
                    <a:pt x="1700228" y="28746"/>
                  </a:lnTo>
                  <a:lnTo>
                    <a:pt x="1653901" y="20072"/>
                  </a:lnTo>
                  <a:lnTo>
                    <a:pt x="1607057" y="12916"/>
                  </a:lnTo>
                  <a:lnTo>
                    <a:pt x="1559722" y="7305"/>
                  </a:lnTo>
                  <a:lnTo>
                    <a:pt x="1511922" y="3264"/>
                  </a:lnTo>
                  <a:lnTo>
                    <a:pt x="1463684" y="820"/>
                  </a:lnTo>
                  <a:lnTo>
                    <a:pt x="1415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0891" y="2430779"/>
              <a:ext cx="2023872" cy="2023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67758" y="1517141"/>
            <a:ext cx="2900045" cy="1501140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12700" marR="614680">
              <a:lnSpc>
                <a:spcPct val="70000"/>
              </a:lnSpc>
              <a:spcBef>
                <a:spcPts val="1825"/>
              </a:spcBef>
            </a:pPr>
            <a:r>
              <a:rPr sz="4800" b="1" spc="1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DARQ  </a:t>
            </a:r>
            <a:r>
              <a:rPr sz="4800" b="1" spc="-14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P</a:t>
            </a:r>
            <a:r>
              <a:rPr sz="4800" b="1" spc="6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O</a:t>
            </a:r>
            <a:r>
              <a:rPr sz="4800" b="1" spc="18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W</a:t>
            </a:r>
            <a:r>
              <a:rPr sz="4800" b="1" spc="-36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</a:t>
            </a:r>
            <a:r>
              <a:rPr sz="4800" b="1" spc="-6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R</a:t>
            </a:r>
            <a:endParaRPr sz="48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204"/>
              </a:spcBef>
            </a:pPr>
            <a:r>
              <a:rPr sz="1350" b="1" spc="6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Understanding</a:t>
            </a:r>
            <a:r>
              <a:rPr sz="1350" b="1" spc="-14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1350" b="1" spc="7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the</a:t>
            </a:r>
            <a:r>
              <a:rPr sz="1350" b="1" spc="-1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1350" b="1" spc="7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DNA</a:t>
            </a:r>
            <a:r>
              <a:rPr sz="1350" b="1" spc="-12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1350" b="1" spc="6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of</a:t>
            </a:r>
            <a:r>
              <a:rPr sz="1350" b="1" spc="-114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1350" b="1" spc="5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DARQ</a:t>
            </a:r>
            <a:endParaRPr sz="135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694286" y="6581809"/>
            <a:ext cx="1562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15"/>
              </a:lnSpc>
            </a:pPr>
            <a:fld id="{81D60167-4931-47E6-BA6A-407CBD079E47}" type="slidenum">
              <a:rPr sz="1000" spc="70" dirty="0">
                <a:solidFill>
                  <a:srgbClr val="A6A6A6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000FF">
              <a:alpha val="8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98664" y="3151632"/>
            <a:ext cx="1062227" cy="1062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3191" y="3163823"/>
            <a:ext cx="1037844" cy="1037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1676" y="3159251"/>
            <a:ext cx="1030224" cy="1031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5023" y="3165348"/>
            <a:ext cx="1039368" cy="1037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694286" y="6581809"/>
            <a:ext cx="1562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15"/>
              </a:lnSpc>
            </a:pPr>
            <a:fld id="{81D60167-4931-47E6-BA6A-407CBD079E47}" type="slidenum">
              <a:rPr sz="1000" spc="70" dirty="0">
                <a:solidFill>
                  <a:srgbClr val="A6A6A6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193" y="1649730"/>
            <a:ext cx="9242425" cy="8489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ts val="2039"/>
              </a:lnSpc>
              <a:spcBef>
                <a:spcPts val="470"/>
              </a:spcBef>
            </a:pPr>
            <a:r>
              <a:rPr sz="2000" b="1" spc="70" dirty="0">
                <a:solidFill>
                  <a:srgbClr val="FFFFFF"/>
                </a:solidFill>
                <a:latin typeface="Arial"/>
                <a:cs typeface="Arial"/>
              </a:rPr>
              <a:t>Individually, </a:t>
            </a:r>
            <a:r>
              <a:rPr sz="2000" b="1" spc="60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2000" b="1" spc="75" dirty="0">
                <a:solidFill>
                  <a:srgbClr val="FFFFFF"/>
                </a:solidFill>
                <a:latin typeface="Arial"/>
                <a:cs typeface="Arial"/>
              </a:rPr>
              <a:t>four </a:t>
            </a:r>
            <a:r>
              <a:rPr sz="2000" b="1" spc="55" dirty="0">
                <a:solidFill>
                  <a:srgbClr val="FFFFFF"/>
                </a:solidFill>
                <a:latin typeface="Arial"/>
                <a:cs typeface="Arial"/>
              </a:rPr>
              <a:t>technologies </a:t>
            </a:r>
            <a:r>
              <a:rPr sz="2000" b="1" spc="75" dirty="0">
                <a:solidFill>
                  <a:srgbClr val="FFFFFF"/>
                </a:solidFill>
                <a:latin typeface="Arial"/>
                <a:cs typeface="Arial"/>
              </a:rPr>
              <a:t>represent </a:t>
            </a:r>
            <a:r>
              <a:rPr sz="2000" b="1" spc="60" dirty="0">
                <a:solidFill>
                  <a:srgbClr val="FFFFFF"/>
                </a:solidFill>
                <a:latin typeface="Arial"/>
                <a:cs typeface="Arial"/>
              </a:rPr>
              <a:t>opportunities </a:t>
            </a:r>
            <a:r>
              <a:rPr sz="2000" b="1" spc="85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90" dirty="0">
                <a:solidFill>
                  <a:srgbClr val="FFFFFF"/>
                </a:solidFill>
                <a:latin typeface="Arial"/>
                <a:cs typeface="Arial"/>
              </a:rPr>
              <a:t>differentiate</a:t>
            </a:r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80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services.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70" dirty="0">
                <a:solidFill>
                  <a:srgbClr val="FFFFFF"/>
                </a:solidFill>
                <a:latin typeface="Arial"/>
                <a:cs typeface="Arial"/>
              </a:rPr>
              <a:t>Collectively,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90" dirty="0">
                <a:solidFill>
                  <a:srgbClr val="FFFFFF"/>
                </a:solidFill>
                <a:latin typeface="Arial"/>
                <a:cs typeface="Arial"/>
              </a:rPr>
              <a:t>they  </a:t>
            </a:r>
            <a:r>
              <a:rPr sz="2000" b="1" spc="75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65" dirty="0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10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65" dirty="0">
                <a:solidFill>
                  <a:srgbClr val="FFFFFF"/>
                </a:solidFill>
                <a:latin typeface="Arial"/>
                <a:cs typeface="Arial"/>
              </a:rPr>
              <a:t>pathways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65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9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80" dirty="0">
                <a:solidFill>
                  <a:srgbClr val="FFFFFF"/>
                </a:solidFill>
                <a:latin typeface="Arial"/>
                <a:cs typeface="Arial"/>
              </a:rPr>
              <a:t>future.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748" y="4349318"/>
            <a:ext cx="2010410" cy="132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100"/>
              </a:spcBef>
            </a:pPr>
            <a:r>
              <a:rPr sz="1500" b="1" spc="25" dirty="0">
                <a:solidFill>
                  <a:srgbClr val="00B9FF"/>
                </a:solidFill>
                <a:latin typeface="Arial"/>
                <a:cs typeface="Arial"/>
              </a:rPr>
              <a:t>DISTRIBUTED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ts val="1670"/>
              </a:lnSpc>
            </a:pPr>
            <a:r>
              <a:rPr sz="1500" b="1" spc="-25" dirty="0">
                <a:solidFill>
                  <a:srgbClr val="00B9FF"/>
                </a:solidFill>
                <a:latin typeface="Arial"/>
                <a:cs typeface="Arial"/>
              </a:rPr>
              <a:t>LEDGERS</a:t>
            </a:r>
            <a:endParaRPr sz="1500" dirty="0">
              <a:latin typeface="Arial"/>
              <a:cs typeface="Arial"/>
            </a:endParaRPr>
          </a:p>
          <a:p>
            <a:pPr marL="12700" marR="5080">
              <a:lnSpc>
                <a:spcPts val="1430"/>
              </a:lnSpc>
              <a:spcBef>
                <a:spcPts val="1175"/>
              </a:spcBef>
            </a:pP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Distributed </a:t>
            </a:r>
            <a:r>
              <a:rPr sz="1400" spc="60" dirty="0">
                <a:solidFill>
                  <a:srgbClr val="FFFFFF"/>
                </a:solidFill>
                <a:latin typeface="Arial"/>
                <a:cs typeface="Arial"/>
              </a:rPr>
              <a:t>ledgers</a:t>
            </a:r>
            <a:r>
              <a:rPr sz="14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will  </a:t>
            </a: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expand networks </a:t>
            </a: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by  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eliminating 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60" dirty="0">
                <a:solidFill>
                  <a:srgbClr val="FFFFFF"/>
                </a:solidFill>
                <a:latin typeface="Arial"/>
                <a:cs typeface="Arial"/>
              </a:rPr>
              <a:t>need  </a:t>
            </a:r>
            <a:r>
              <a:rPr sz="1400" spc="9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trusted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Arial"/>
                <a:cs typeface="Arial"/>
              </a:rPr>
              <a:t>third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Arial"/>
                <a:cs typeface="Arial"/>
              </a:rPr>
              <a:t>parties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6186" y="4349318"/>
            <a:ext cx="2156460" cy="132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100"/>
              </a:spcBef>
            </a:pPr>
            <a:r>
              <a:rPr sz="1500" b="1" spc="40" dirty="0">
                <a:solidFill>
                  <a:srgbClr val="00B9FF"/>
                </a:solidFill>
                <a:latin typeface="Arial"/>
                <a:cs typeface="Arial"/>
              </a:rPr>
              <a:t>ARTIFICIAL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670"/>
              </a:lnSpc>
            </a:pPr>
            <a:r>
              <a:rPr sz="1500" b="1" spc="20" dirty="0">
                <a:solidFill>
                  <a:srgbClr val="00B9FF"/>
                </a:solidFill>
                <a:latin typeface="Arial"/>
                <a:cs typeface="Arial"/>
              </a:rPr>
              <a:t>INTELLIGENCE</a:t>
            </a:r>
            <a:r>
              <a:rPr sz="1500" b="1" spc="-170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1500" b="1" spc="65" dirty="0">
                <a:solidFill>
                  <a:srgbClr val="00B9FF"/>
                </a:solidFill>
                <a:latin typeface="Arial"/>
                <a:cs typeface="Arial"/>
              </a:rPr>
              <a:t>(AI)</a:t>
            </a:r>
            <a:endParaRPr sz="1500">
              <a:latin typeface="Arial"/>
              <a:cs typeface="Arial"/>
            </a:endParaRPr>
          </a:p>
          <a:p>
            <a:pPr marL="12700" marR="112395">
              <a:lnSpc>
                <a:spcPts val="1430"/>
              </a:lnSpc>
              <a:spcBef>
                <a:spcPts val="1175"/>
              </a:spcBef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AI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already plays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spc="60" dirty="0">
                <a:solidFill>
                  <a:srgbClr val="FFFFFF"/>
                </a:solidFill>
                <a:latin typeface="Arial"/>
                <a:cs typeface="Arial"/>
              </a:rPr>
              <a:t>role  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400" spc="80" dirty="0">
                <a:solidFill>
                  <a:srgbClr val="FFFFFF"/>
                </a:solidFill>
                <a:latin typeface="Arial"/>
                <a:cs typeface="Arial"/>
              </a:rPr>
              <a:t>optimizing</a:t>
            </a:r>
            <a:r>
              <a:rPr sz="14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sz="1400" spc="6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influencing</a:t>
            </a: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strategic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55"/>
              </a:lnSpc>
            </a:pP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decision-making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1053" y="4338650"/>
            <a:ext cx="221678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0"/>
              </a:spcBef>
            </a:pPr>
            <a:r>
              <a:rPr sz="1500" b="1" spc="15" dirty="0">
                <a:solidFill>
                  <a:srgbClr val="00B9FF"/>
                </a:solidFill>
                <a:latin typeface="Arial"/>
                <a:cs typeface="Arial"/>
              </a:rPr>
              <a:t>EXTENDED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620"/>
              </a:lnSpc>
            </a:pPr>
            <a:r>
              <a:rPr sz="1500" b="1" spc="10" dirty="0">
                <a:solidFill>
                  <a:srgbClr val="00B9FF"/>
                </a:solidFill>
                <a:latin typeface="Arial"/>
                <a:cs typeface="Arial"/>
              </a:rPr>
              <a:t>REALITY</a:t>
            </a:r>
            <a:r>
              <a:rPr sz="1500" b="1" spc="-125" dirty="0">
                <a:solidFill>
                  <a:srgbClr val="00B9FF"/>
                </a:solidFill>
                <a:latin typeface="Arial"/>
                <a:cs typeface="Arial"/>
              </a:rPr>
              <a:t> </a:t>
            </a:r>
            <a:r>
              <a:rPr sz="1500" b="1" spc="50" dirty="0">
                <a:solidFill>
                  <a:srgbClr val="00B9FF"/>
                </a:solidFill>
                <a:latin typeface="Arial"/>
                <a:cs typeface="Arial"/>
              </a:rPr>
              <a:t>(XR)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ts val="1340"/>
              </a:lnSpc>
              <a:spcBef>
                <a:spcPts val="1160"/>
              </a:spcBef>
            </a:pPr>
            <a:r>
              <a:rPr sz="1400" spc="55" dirty="0">
                <a:solidFill>
                  <a:srgbClr val="FFFFFF"/>
                </a:solidFill>
                <a:latin typeface="Arial"/>
                <a:cs typeface="Arial"/>
              </a:rPr>
              <a:t>Extended </a:t>
            </a:r>
            <a:r>
              <a:rPr sz="1400" spc="50" dirty="0">
                <a:solidFill>
                  <a:srgbClr val="FFFFFF"/>
                </a:solidFill>
                <a:latin typeface="Arial"/>
                <a:cs typeface="Arial"/>
              </a:rPr>
              <a:t>reality, 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</a:rPr>
              <a:t>an  </a:t>
            </a: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immersive 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technology,  </a:t>
            </a:r>
            <a:r>
              <a:rPr sz="1400" spc="50" dirty="0">
                <a:solidFill>
                  <a:srgbClr val="FFFFFF"/>
                </a:solidFill>
                <a:latin typeface="Arial"/>
                <a:cs typeface="Arial"/>
              </a:rPr>
              <a:t>creates </a:t>
            </a: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entirely 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ways  </a:t>
            </a:r>
            <a:r>
              <a:rPr sz="1400" spc="9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people </a:t>
            </a:r>
            <a:r>
              <a:rPr sz="1400" spc="10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400" spc="60" dirty="0">
                <a:solidFill>
                  <a:srgbClr val="FFFFFF"/>
                </a:solidFill>
                <a:latin typeface="Arial"/>
                <a:cs typeface="Arial"/>
              </a:rPr>
              <a:t>experience  and engage </a:t>
            </a:r>
            <a:r>
              <a:rPr sz="1400" spc="9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400" spc="90" dirty="0">
                <a:solidFill>
                  <a:srgbClr val="FFFFFF"/>
                </a:solidFill>
                <a:latin typeface="Arial"/>
                <a:cs typeface="Arial"/>
              </a:rPr>
              <a:t>world </a:t>
            </a: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around</a:t>
            </a:r>
            <a:r>
              <a:rPr sz="14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00950" y="4225917"/>
            <a:ext cx="2169160" cy="136969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500" b="1" spc="75" dirty="0">
                <a:solidFill>
                  <a:srgbClr val="00B9FF"/>
                </a:solidFill>
                <a:latin typeface="Arial"/>
                <a:cs typeface="Arial"/>
              </a:rPr>
              <a:t>QUANTUM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80000"/>
              </a:lnSpc>
              <a:spcBef>
                <a:spcPts val="1170"/>
              </a:spcBef>
            </a:pP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Quantum </a:t>
            </a:r>
            <a:r>
              <a:rPr sz="1400" spc="80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sz="1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will  </a:t>
            </a:r>
            <a:r>
              <a:rPr sz="1400" spc="50" dirty="0">
                <a:solidFill>
                  <a:srgbClr val="FFFFFF"/>
                </a:solidFill>
                <a:latin typeface="Arial"/>
                <a:cs typeface="Arial"/>
              </a:rPr>
              <a:t>usher 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novel 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ways </a:t>
            </a:r>
            <a:r>
              <a:rPr sz="1400" spc="10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1400" spc="6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solve 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400" spc="55" dirty="0">
                <a:solidFill>
                  <a:srgbClr val="FFFFFF"/>
                </a:solidFill>
                <a:latin typeface="Arial"/>
                <a:cs typeface="Arial"/>
              </a:rPr>
              <a:t>hardest </a:t>
            </a:r>
            <a:r>
              <a:rPr sz="1400" spc="80" dirty="0">
                <a:solidFill>
                  <a:srgbClr val="FFFFFF"/>
                </a:solidFill>
                <a:latin typeface="Arial"/>
                <a:cs typeface="Arial"/>
              </a:rPr>
              <a:t>computational  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problems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64642" y="380746"/>
            <a:ext cx="6767195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760"/>
              </a:spcBef>
            </a:pPr>
            <a:r>
              <a:rPr sz="3600" spc="45" dirty="0">
                <a:solidFill>
                  <a:srgbClr val="FFFFFF"/>
                </a:solidFill>
              </a:rPr>
              <a:t>DARQ</a:t>
            </a:r>
            <a:r>
              <a:rPr sz="3600" spc="-42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technologies</a:t>
            </a:r>
            <a:r>
              <a:rPr sz="3600" spc="-430" dirty="0">
                <a:solidFill>
                  <a:srgbClr val="FFFFFF"/>
                </a:solidFill>
              </a:rPr>
              <a:t> </a:t>
            </a:r>
            <a:r>
              <a:rPr sz="3600" spc="95" dirty="0">
                <a:solidFill>
                  <a:srgbClr val="FFFFFF"/>
                </a:solidFill>
              </a:rPr>
              <a:t>will</a:t>
            </a:r>
            <a:r>
              <a:rPr sz="3600" spc="-405" dirty="0">
                <a:solidFill>
                  <a:srgbClr val="FFFFFF"/>
                </a:solidFill>
              </a:rPr>
              <a:t> </a:t>
            </a:r>
            <a:r>
              <a:rPr sz="3600" spc="130" dirty="0">
                <a:solidFill>
                  <a:srgbClr val="FFFFFF"/>
                </a:solidFill>
              </a:rPr>
              <a:t>be</a:t>
            </a:r>
            <a:r>
              <a:rPr sz="3600" spc="-395" dirty="0">
                <a:solidFill>
                  <a:srgbClr val="FFFFFF"/>
                </a:solidFill>
              </a:rPr>
              <a:t> </a:t>
            </a:r>
            <a:r>
              <a:rPr sz="3600" spc="110" dirty="0">
                <a:solidFill>
                  <a:srgbClr val="FFFFFF"/>
                </a:solidFill>
              </a:rPr>
              <a:t>key  </a:t>
            </a:r>
            <a:r>
              <a:rPr sz="3600" spc="70" dirty="0">
                <a:solidFill>
                  <a:srgbClr val="FFFFFF"/>
                </a:solidFill>
              </a:rPr>
              <a:t>post-digital</a:t>
            </a:r>
            <a:r>
              <a:rPr sz="3600" spc="-405" dirty="0">
                <a:solidFill>
                  <a:srgbClr val="FFFFFF"/>
                </a:solidFill>
              </a:rPr>
              <a:t> </a:t>
            </a:r>
            <a:r>
              <a:rPr sz="3600" spc="80" dirty="0">
                <a:solidFill>
                  <a:srgbClr val="FFFFFF"/>
                </a:solidFill>
              </a:rPr>
              <a:t>differentiators.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87511" y="752855"/>
            <a:ext cx="2396490" cy="5680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30359" y="5603240"/>
            <a:ext cx="314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6%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8765" y="4360926"/>
            <a:ext cx="442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49%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145" y="2189479"/>
            <a:ext cx="437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45%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17207" y="248412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121920" y="0"/>
                </a:moveTo>
                <a:lnTo>
                  <a:pt x="0" y="0"/>
                </a:lnTo>
                <a:lnTo>
                  <a:pt x="0" y="121920"/>
                </a:lnTo>
                <a:lnTo>
                  <a:pt x="121920" y="121920"/>
                </a:lnTo>
                <a:lnTo>
                  <a:pt x="121920" y="0"/>
                </a:lnTo>
                <a:close/>
              </a:path>
            </a:pathLst>
          </a:custGeom>
          <a:solidFill>
            <a:srgbClr val="4600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17207" y="307543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121920" y="0"/>
                </a:moveTo>
                <a:lnTo>
                  <a:pt x="0" y="0"/>
                </a:lnTo>
                <a:lnTo>
                  <a:pt x="0" y="121920"/>
                </a:lnTo>
                <a:lnTo>
                  <a:pt x="121920" y="121920"/>
                </a:lnTo>
                <a:lnTo>
                  <a:pt x="121920" y="0"/>
                </a:lnTo>
                <a:close/>
              </a:path>
            </a:pathLst>
          </a:custGeom>
          <a:solidFill>
            <a:srgbClr val="750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83705" y="2379090"/>
            <a:ext cx="1390015" cy="8915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2140"/>
              </a:lnSpc>
              <a:spcBef>
                <a:spcPts val="185"/>
              </a:spcBef>
            </a:pP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Significantly  accelerated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Accelerated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17207" y="366674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0" y="121919"/>
                </a:lnTo>
                <a:lnTo>
                  <a:pt x="12192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83705" y="3561715"/>
            <a:ext cx="1843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Stayed </a:t>
            </a:r>
            <a:r>
              <a:rPr sz="18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17207" y="425805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0" y="121920"/>
                </a:lnTo>
                <a:lnTo>
                  <a:pt x="121920" y="121920"/>
                </a:lnTo>
                <a:lnTo>
                  <a:pt x="121920" y="0"/>
                </a:lnTo>
                <a:close/>
              </a:path>
            </a:pathLst>
          </a:custGeom>
          <a:solidFill>
            <a:srgbClr val="004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83705" y="4153027"/>
            <a:ext cx="8362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Slo</a:t>
            </a:r>
            <a:r>
              <a:rPr sz="1800" spc="110" dirty="0">
                <a:solidFill>
                  <a:srgbClr val="FFFFFF"/>
                </a:solidFill>
                <a:latin typeface="Arial"/>
                <a:cs typeface="Arial"/>
              </a:rPr>
              <a:t>wed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53728" y="833627"/>
            <a:ext cx="2716529" cy="5682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284714" y="4520565"/>
            <a:ext cx="442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14" dirty="0">
                <a:solidFill>
                  <a:srgbClr val="FFFFFF"/>
                </a:solidFill>
                <a:latin typeface="Arial"/>
                <a:cs typeface="Arial"/>
              </a:rPr>
              <a:t>46</a:t>
            </a:r>
            <a:r>
              <a:rPr sz="1600" spc="-155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83697" y="2335148"/>
            <a:ext cx="440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48%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193" y="738632"/>
            <a:ext cx="5751195" cy="337312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745"/>
              </a:spcBef>
            </a:pPr>
            <a:r>
              <a:rPr sz="3600" b="1" spc="175" dirty="0">
                <a:solidFill>
                  <a:srgbClr val="FFFFFF"/>
                </a:solidFill>
                <a:latin typeface="Arial"/>
                <a:cs typeface="Arial"/>
              </a:rPr>
              <a:t>94% </a:t>
            </a:r>
            <a:r>
              <a:rPr sz="3600" b="1" spc="9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600" b="1" spc="5" dirty="0">
                <a:solidFill>
                  <a:srgbClr val="FFFFFF"/>
                </a:solidFill>
                <a:latin typeface="Arial"/>
                <a:cs typeface="Arial"/>
              </a:rPr>
              <a:t>Communications  </a:t>
            </a:r>
            <a:r>
              <a:rPr sz="3600" b="1" spc="15" dirty="0">
                <a:solidFill>
                  <a:srgbClr val="FFFFFF"/>
                </a:solidFill>
                <a:latin typeface="Arial"/>
                <a:cs typeface="Arial"/>
              </a:rPr>
              <a:t>industry</a:t>
            </a:r>
            <a:r>
              <a:rPr sz="3600" b="1" spc="-5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Arial"/>
                <a:cs typeface="Arial"/>
              </a:rPr>
              <a:t>executives</a:t>
            </a:r>
            <a:r>
              <a:rPr sz="3600" b="1" spc="-5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Arial"/>
                <a:cs typeface="Arial"/>
              </a:rPr>
              <a:t>report  </a:t>
            </a:r>
            <a:r>
              <a:rPr sz="3600" b="1" spc="8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3600" b="1" spc="-5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600" b="1" spc="-4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60" dirty="0">
                <a:solidFill>
                  <a:srgbClr val="FFFFFF"/>
                </a:solidFill>
                <a:latin typeface="Arial"/>
                <a:cs typeface="Arial"/>
              </a:rPr>
              <a:t>pace</a:t>
            </a:r>
            <a:r>
              <a:rPr sz="3600" b="1" spc="-5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b="1" spc="-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/>
                <a:cs typeface="Arial"/>
              </a:rPr>
              <a:t>innovation  </a:t>
            </a:r>
            <a:r>
              <a:rPr sz="3600" b="1" spc="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b="1" spc="70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organizations </a:t>
            </a: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has  </a:t>
            </a:r>
            <a:r>
              <a:rPr sz="3600" b="1" spc="60" dirty="0">
                <a:solidFill>
                  <a:srgbClr val="FFFFFF"/>
                </a:solidFill>
                <a:latin typeface="Arial"/>
                <a:cs typeface="Arial"/>
              </a:rPr>
              <a:t>accelerated </a:t>
            </a:r>
            <a:r>
              <a:rPr sz="3600" b="1" spc="65" dirty="0">
                <a:solidFill>
                  <a:srgbClr val="FFFFFF"/>
                </a:solidFill>
                <a:latin typeface="Arial"/>
                <a:cs typeface="Arial"/>
              </a:rPr>
              <a:t>over </a:t>
            </a:r>
            <a:r>
              <a:rPr sz="3600" b="1" spc="9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b="1" spc="15" dirty="0">
                <a:solidFill>
                  <a:srgbClr val="FFFFFF"/>
                </a:solidFill>
                <a:latin typeface="Arial"/>
                <a:cs typeface="Arial"/>
              </a:rPr>
              <a:t>past  </a:t>
            </a:r>
            <a:r>
              <a:rPr sz="3600" b="1" spc="90" dirty="0">
                <a:solidFill>
                  <a:srgbClr val="FFFFFF"/>
                </a:solidFill>
                <a:latin typeface="Arial"/>
                <a:cs typeface="Arial"/>
              </a:rPr>
              <a:t>three </a:t>
            </a:r>
            <a:r>
              <a:rPr sz="3600" b="1" spc="20" dirty="0">
                <a:solidFill>
                  <a:srgbClr val="FFFFFF"/>
                </a:solidFill>
                <a:latin typeface="Arial"/>
                <a:cs typeface="Arial"/>
              </a:rPr>
              <a:t>years </a:t>
            </a:r>
            <a:r>
              <a:rPr sz="3600" b="1" spc="60" dirty="0">
                <a:solidFill>
                  <a:srgbClr val="FFFFFF"/>
                </a:solidFill>
                <a:latin typeface="Arial"/>
                <a:cs typeface="Arial"/>
              </a:rPr>
              <a:t>due </a:t>
            </a:r>
            <a:r>
              <a:rPr sz="3600" b="1" spc="10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600" b="1" spc="60" dirty="0">
                <a:solidFill>
                  <a:srgbClr val="FFFFFF"/>
                </a:solidFill>
                <a:latin typeface="Arial"/>
                <a:cs typeface="Arial"/>
              </a:rPr>
              <a:t>emerging</a:t>
            </a:r>
            <a:r>
              <a:rPr sz="3600" b="1" spc="-5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/>
                <a:cs typeface="Arial"/>
              </a:rPr>
              <a:t>technologies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719686" y="6560007"/>
            <a:ext cx="1054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02304" y="5134102"/>
            <a:ext cx="494792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11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How </a:t>
            </a:r>
            <a:r>
              <a:rPr sz="2000" b="1" spc="7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have </a:t>
            </a:r>
            <a:r>
              <a:rPr sz="2000" b="1" spc="8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emerging </a:t>
            </a:r>
            <a:r>
              <a:rPr sz="2000" b="1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technologies  </a:t>
            </a:r>
            <a:r>
              <a:rPr sz="2000" b="1" spc="6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changed</a:t>
            </a:r>
            <a:r>
              <a:rPr sz="2000" b="1" spc="-18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b="1" spc="9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the</a:t>
            </a:r>
            <a:r>
              <a:rPr sz="2000" b="1" spc="-16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b="1" spc="8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pace</a:t>
            </a:r>
            <a:r>
              <a:rPr sz="2000" b="1" spc="-18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b="1" spc="8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of</a:t>
            </a:r>
            <a:r>
              <a:rPr sz="2000" b="1" spc="-17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innovation</a:t>
            </a:r>
            <a:r>
              <a:rPr sz="2000" b="1" spc="-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in</a:t>
            </a:r>
            <a:r>
              <a:rPr sz="2000" b="1" spc="-17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b="1" spc="6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your  </a:t>
            </a:r>
            <a:r>
              <a:rPr sz="2000" b="1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organization</a:t>
            </a:r>
            <a:r>
              <a:rPr sz="2000" b="1" spc="-19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b="1" spc="8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over</a:t>
            </a:r>
            <a:r>
              <a:rPr sz="2000" b="1"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b="1" spc="9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the</a:t>
            </a:r>
            <a:r>
              <a:rPr sz="2000" b="1" spc="-17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past</a:t>
            </a:r>
            <a:r>
              <a:rPr sz="2000" b="1" spc="-16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b="1" spc="9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three</a:t>
            </a:r>
            <a:r>
              <a:rPr sz="2000" b="1" spc="-17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years?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25408" y="6562445"/>
            <a:ext cx="25387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5" dirty="0">
                <a:solidFill>
                  <a:srgbClr val="FFFFFF"/>
                </a:solidFill>
                <a:latin typeface="Arial"/>
                <a:cs typeface="Arial"/>
              </a:rPr>
              <a:t>Global </a:t>
            </a:r>
            <a:r>
              <a:rPr sz="1000" spc="5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6672; </a:t>
            </a:r>
            <a:r>
              <a:rPr sz="1000" spc="45" dirty="0">
                <a:solidFill>
                  <a:srgbClr val="FFFFFF"/>
                </a:solidFill>
                <a:latin typeface="Arial"/>
                <a:cs typeface="Arial"/>
              </a:rPr>
              <a:t>Communications </a:t>
            </a:r>
            <a:r>
              <a:rPr sz="1000" spc="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000" spc="45" dirty="0">
                <a:solidFill>
                  <a:srgbClr val="FFFFFF"/>
                </a:solidFill>
                <a:latin typeface="Arial"/>
                <a:cs typeface="Arial"/>
              </a:rPr>
              <a:t>565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185018" y="5562067"/>
            <a:ext cx="1541780" cy="73406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1150"/>
              </a:spcBef>
            </a:pP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6%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00" b="1" spc="50" dirty="0">
                <a:latin typeface="Arial"/>
                <a:cs typeface="Arial"/>
              </a:rPr>
              <a:t>C</a:t>
            </a:r>
            <a:r>
              <a:rPr sz="1400" b="1" spc="45" dirty="0">
                <a:latin typeface="Arial"/>
                <a:cs typeface="Arial"/>
              </a:rPr>
              <a:t>o</a:t>
            </a:r>
            <a:r>
              <a:rPr sz="1400" b="1" spc="55" dirty="0">
                <a:latin typeface="Arial"/>
                <a:cs typeface="Arial"/>
              </a:rPr>
              <a:t>mmu</a:t>
            </a:r>
            <a:r>
              <a:rPr sz="1400" b="1" spc="45" dirty="0">
                <a:latin typeface="Arial"/>
                <a:cs typeface="Arial"/>
              </a:rPr>
              <a:t>n</a:t>
            </a:r>
            <a:r>
              <a:rPr sz="1400" b="1" spc="15" dirty="0">
                <a:latin typeface="Arial"/>
                <a:cs typeface="Arial"/>
              </a:rPr>
              <a:t>i</a:t>
            </a:r>
            <a:r>
              <a:rPr sz="1400" b="1" spc="60" dirty="0">
                <a:latin typeface="Arial"/>
                <a:cs typeface="Arial"/>
              </a:rPr>
              <a:t>cat</a:t>
            </a:r>
            <a:r>
              <a:rPr sz="1400" b="1" spc="25" dirty="0">
                <a:latin typeface="Arial"/>
                <a:cs typeface="Arial"/>
              </a:rPr>
              <a:t>i</a:t>
            </a:r>
            <a:r>
              <a:rPr sz="1400" b="1" spc="5" dirty="0">
                <a:latin typeface="Arial"/>
                <a:cs typeface="Arial"/>
              </a:rPr>
              <a:t>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85275" y="5983020"/>
            <a:ext cx="6083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45" dirty="0">
                <a:latin typeface="Arial"/>
                <a:cs typeface="Arial"/>
              </a:rPr>
              <a:t>G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obal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35736"/>
            <a:ext cx="11225530" cy="1367234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395"/>
              </a:spcBef>
            </a:pPr>
            <a:r>
              <a:rPr sz="3600" spc="-70" dirty="0">
                <a:solidFill>
                  <a:schemeClr val="bg1"/>
                </a:solidFill>
              </a:rPr>
              <a:t>TECHNOLOGIES</a:t>
            </a:r>
            <a:r>
              <a:rPr sz="3600" spc="-585" dirty="0">
                <a:solidFill>
                  <a:schemeClr val="bg1"/>
                </a:solidFill>
              </a:rPr>
              <a:t> </a:t>
            </a:r>
            <a:r>
              <a:rPr lang="en-US" sz="3600" spc="-585" dirty="0">
                <a:solidFill>
                  <a:schemeClr val="bg1"/>
                </a:solidFill>
              </a:rPr>
              <a:t>  </a:t>
            </a:r>
            <a:r>
              <a:rPr sz="3600" spc="-75" dirty="0">
                <a:solidFill>
                  <a:schemeClr val="bg1"/>
                </a:solidFill>
              </a:rPr>
              <a:t>RANKED</a:t>
            </a:r>
            <a:r>
              <a:rPr sz="3600" spc="-615" dirty="0">
                <a:solidFill>
                  <a:schemeClr val="bg1"/>
                </a:solidFill>
              </a:rPr>
              <a:t> </a:t>
            </a:r>
            <a:r>
              <a:rPr lang="en-US" sz="3600" spc="-615" dirty="0">
                <a:solidFill>
                  <a:schemeClr val="bg1"/>
                </a:solidFill>
              </a:rPr>
              <a:t>  </a:t>
            </a:r>
            <a:r>
              <a:rPr sz="3600" spc="-95" dirty="0">
                <a:solidFill>
                  <a:schemeClr val="bg1"/>
                </a:solidFill>
              </a:rPr>
              <a:t>BY</a:t>
            </a:r>
            <a:r>
              <a:rPr sz="3600" spc="-645" dirty="0">
                <a:solidFill>
                  <a:schemeClr val="bg1"/>
                </a:solidFill>
              </a:rPr>
              <a:t> </a:t>
            </a:r>
            <a:r>
              <a:rPr lang="en-US" sz="3600" spc="-645" dirty="0">
                <a:solidFill>
                  <a:schemeClr val="bg1"/>
                </a:solidFill>
              </a:rPr>
              <a:t>   </a:t>
            </a:r>
            <a:r>
              <a:rPr sz="3600" spc="-60" dirty="0">
                <a:solidFill>
                  <a:schemeClr val="bg1"/>
                </a:solidFill>
              </a:rPr>
              <a:t>EXECUTIVES</a:t>
            </a:r>
            <a:r>
              <a:rPr sz="3600" spc="-595" dirty="0">
                <a:solidFill>
                  <a:schemeClr val="bg1"/>
                </a:solidFill>
              </a:rPr>
              <a:t> </a:t>
            </a:r>
            <a:r>
              <a:rPr lang="en-US" sz="3600" spc="-595" dirty="0">
                <a:solidFill>
                  <a:schemeClr val="bg1"/>
                </a:solidFill>
              </a:rPr>
              <a:t> </a:t>
            </a:r>
            <a:r>
              <a:rPr sz="3600" spc="195" dirty="0">
                <a:solidFill>
                  <a:schemeClr val="bg1"/>
                </a:solidFill>
              </a:rPr>
              <a:t>IN</a:t>
            </a:r>
            <a:r>
              <a:rPr sz="3600" spc="-650" dirty="0">
                <a:solidFill>
                  <a:schemeClr val="bg1"/>
                </a:solidFill>
              </a:rPr>
              <a:t> </a:t>
            </a:r>
            <a:r>
              <a:rPr sz="3600" spc="-80" dirty="0">
                <a:solidFill>
                  <a:schemeClr val="bg1"/>
                </a:solidFill>
              </a:rPr>
              <a:t>TERMS  </a:t>
            </a:r>
            <a:r>
              <a:rPr sz="3600" spc="-50" dirty="0">
                <a:solidFill>
                  <a:schemeClr val="bg1"/>
                </a:solidFill>
              </a:rPr>
              <a:t>OF</a:t>
            </a:r>
            <a:r>
              <a:rPr lang="en-US" sz="3600" spc="-50" dirty="0">
                <a:solidFill>
                  <a:schemeClr val="bg1"/>
                </a:solidFill>
              </a:rPr>
              <a:t> </a:t>
            </a:r>
            <a:r>
              <a:rPr sz="3600" spc="-640" dirty="0">
                <a:solidFill>
                  <a:schemeClr val="bg1"/>
                </a:solidFill>
              </a:rPr>
              <a:t> </a:t>
            </a:r>
            <a:r>
              <a:rPr sz="3600" spc="114" dirty="0">
                <a:solidFill>
                  <a:schemeClr val="bg1"/>
                </a:solidFill>
              </a:rPr>
              <a:t>WHICH</a:t>
            </a:r>
            <a:r>
              <a:rPr sz="3600" spc="-610" dirty="0">
                <a:solidFill>
                  <a:schemeClr val="bg1"/>
                </a:solidFill>
              </a:rPr>
              <a:t> </a:t>
            </a:r>
            <a:r>
              <a:rPr sz="3600" spc="-35" dirty="0">
                <a:solidFill>
                  <a:schemeClr val="bg1"/>
                </a:solidFill>
              </a:rPr>
              <a:t>WILL</a:t>
            </a:r>
            <a:r>
              <a:rPr lang="en-US" sz="3600" spc="-35" dirty="0">
                <a:solidFill>
                  <a:schemeClr val="bg1"/>
                </a:solidFill>
              </a:rPr>
              <a:t> </a:t>
            </a:r>
            <a:r>
              <a:rPr sz="3600" spc="-625" dirty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HAVE</a:t>
            </a:r>
            <a:r>
              <a:rPr sz="3600" spc="-615" dirty="0">
                <a:solidFill>
                  <a:schemeClr val="bg1"/>
                </a:solidFill>
              </a:rPr>
              <a:t> </a:t>
            </a:r>
            <a:r>
              <a:rPr lang="en-US" sz="3600" spc="-615" dirty="0">
                <a:solidFill>
                  <a:schemeClr val="bg1"/>
                </a:solidFill>
              </a:rPr>
              <a:t> </a:t>
            </a:r>
            <a:r>
              <a:rPr sz="3600" spc="-55" dirty="0">
                <a:solidFill>
                  <a:schemeClr val="bg1"/>
                </a:solidFill>
              </a:rPr>
              <a:t>THE</a:t>
            </a:r>
            <a:r>
              <a:rPr sz="3600" spc="-615" dirty="0">
                <a:solidFill>
                  <a:schemeClr val="bg1"/>
                </a:solidFill>
              </a:rPr>
              <a:t> </a:t>
            </a:r>
            <a:r>
              <a:rPr lang="en-US" sz="3600" spc="-615" dirty="0">
                <a:solidFill>
                  <a:schemeClr val="bg1"/>
                </a:solidFill>
              </a:rPr>
              <a:t> </a:t>
            </a:r>
            <a:r>
              <a:rPr sz="3600" spc="-155" dirty="0">
                <a:solidFill>
                  <a:schemeClr val="bg1"/>
                </a:solidFill>
              </a:rPr>
              <a:t>GREATEST</a:t>
            </a:r>
            <a:r>
              <a:rPr sz="3600" spc="-590" dirty="0">
                <a:solidFill>
                  <a:schemeClr val="bg1"/>
                </a:solidFill>
              </a:rPr>
              <a:t> </a:t>
            </a:r>
            <a:r>
              <a:rPr lang="en-US" sz="3600" spc="-590" dirty="0">
                <a:solidFill>
                  <a:schemeClr val="bg1"/>
                </a:solidFill>
              </a:rPr>
              <a:t>   </a:t>
            </a:r>
            <a:r>
              <a:rPr sz="3600" spc="50" dirty="0">
                <a:solidFill>
                  <a:schemeClr val="bg1"/>
                </a:solidFill>
              </a:rPr>
              <a:t>IMPACT</a:t>
            </a:r>
            <a:r>
              <a:rPr lang="en-US" sz="3600" spc="50" dirty="0">
                <a:solidFill>
                  <a:schemeClr val="bg1"/>
                </a:solidFill>
              </a:rPr>
              <a:t> </a:t>
            </a:r>
            <a:r>
              <a:rPr sz="3600" spc="-615" dirty="0">
                <a:solidFill>
                  <a:schemeClr val="bg1"/>
                </a:solidFill>
              </a:rPr>
              <a:t> </a:t>
            </a:r>
            <a:r>
              <a:rPr sz="3600" spc="114" dirty="0">
                <a:solidFill>
                  <a:schemeClr val="bg1"/>
                </a:solidFill>
              </a:rPr>
              <a:t>ON</a:t>
            </a:r>
            <a:r>
              <a:rPr lang="en-US" sz="3600" spc="114" dirty="0">
                <a:solidFill>
                  <a:schemeClr val="bg1"/>
                </a:solidFill>
              </a:rPr>
              <a:t> </a:t>
            </a:r>
            <a:r>
              <a:rPr sz="3600" spc="-40" dirty="0">
                <a:solidFill>
                  <a:schemeClr val="bg1"/>
                </a:solidFill>
              </a:rPr>
              <a:t>THEIR</a:t>
            </a:r>
            <a:r>
              <a:rPr sz="3600" spc="-620" dirty="0">
                <a:solidFill>
                  <a:schemeClr val="bg1"/>
                </a:solidFill>
              </a:rPr>
              <a:t> </a:t>
            </a:r>
            <a:r>
              <a:rPr lang="en-US" sz="3600" spc="-620" dirty="0">
                <a:solidFill>
                  <a:schemeClr val="bg1"/>
                </a:solidFill>
              </a:rPr>
              <a:t> </a:t>
            </a:r>
            <a:r>
              <a:rPr sz="3600" spc="5" dirty="0">
                <a:solidFill>
                  <a:schemeClr val="bg1"/>
                </a:solidFill>
              </a:rPr>
              <a:t>ORGANIZATION</a:t>
            </a:r>
            <a:r>
              <a:rPr sz="3600" spc="-585" dirty="0">
                <a:solidFill>
                  <a:schemeClr val="bg1"/>
                </a:solidFill>
              </a:rPr>
              <a:t> </a:t>
            </a:r>
            <a:r>
              <a:rPr sz="3600" spc="-70" dirty="0">
                <a:solidFill>
                  <a:schemeClr val="bg1"/>
                </a:solidFill>
              </a:rPr>
              <a:t>OVER</a:t>
            </a:r>
            <a:r>
              <a:rPr sz="3600" spc="-630" dirty="0">
                <a:solidFill>
                  <a:schemeClr val="bg1"/>
                </a:solidFill>
              </a:rPr>
              <a:t> </a:t>
            </a:r>
            <a:r>
              <a:rPr lang="en-US" sz="3600" spc="-630" dirty="0">
                <a:solidFill>
                  <a:schemeClr val="bg1"/>
                </a:solidFill>
              </a:rPr>
              <a:t> </a:t>
            </a:r>
            <a:r>
              <a:rPr sz="3600" spc="-55" dirty="0">
                <a:solidFill>
                  <a:schemeClr val="bg1"/>
                </a:solidFill>
              </a:rPr>
              <a:t>THE</a:t>
            </a:r>
            <a:r>
              <a:rPr sz="3600" spc="-615" dirty="0">
                <a:solidFill>
                  <a:schemeClr val="bg1"/>
                </a:solidFill>
              </a:rPr>
              <a:t> </a:t>
            </a:r>
            <a:r>
              <a:rPr lang="en-US" sz="3600" spc="-615" dirty="0">
                <a:solidFill>
                  <a:schemeClr val="bg1"/>
                </a:solidFill>
              </a:rPr>
              <a:t> </a:t>
            </a:r>
            <a:r>
              <a:rPr sz="3600" spc="5" dirty="0">
                <a:solidFill>
                  <a:schemeClr val="bg1"/>
                </a:solidFill>
              </a:rPr>
              <a:t>NEXT</a:t>
            </a:r>
            <a:r>
              <a:rPr sz="3600" spc="-615" dirty="0">
                <a:solidFill>
                  <a:schemeClr val="bg1"/>
                </a:solidFill>
              </a:rPr>
              <a:t> </a:t>
            </a:r>
            <a:r>
              <a:rPr lang="en-US" sz="3600" spc="-615" dirty="0">
                <a:solidFill>
                  <a:schemeClr val="bg1"/>
                </a:solidFill>
              </a:rPr>
              <a:t> </a:t>
            </a:r>
            <a:r>
              <a:rPr sz="3600" spc="375" dirty="0">
                <a:solidFill>
                  <a:schemeClr val="bg1"/>
                </a:solidFill>
              </a:rPr>
              <a:t>3</a:t>
            </a:r>
            <a:r>
              <a:rPr sz="3600" spc="-645" dirty="0">
                <a:solidFill>
                  <a:schemeClr val="bg1"/>
                </a:solidFill>
              </a:rPr>
              <a:t> </a:t>
            </a:r>
            <a:r>
              <a:rPr sz="3600" spc="-135" dirty="0">
                <a:solidFill>
                  <a:schemeClr val="bg1"/>
                </a:solidFill>
              </a:rPr>
              <a:t>YEARS</a:t>
            </a:r>
            <a:endParaRPr sz="3600" dirty="0">
              <a:solidFill>
                <a:schemeClr val="bg1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49223" y="2255520"/>
          <a:ext cx="463550" cy="2706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8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solidFill>
                      <a:srgbClr val="00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1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4600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750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A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08988" y="2255520"/>
          <a:ext cx="463550" cy="2706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60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41%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2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40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4600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17%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solidFill>
                      <a:srgbClr val="750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148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0" marB="0">
                    <a:solidFill>
                      <a:srgbClr val="A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68751" y="2255520"/>
          <a:ext cx="464820" cy="2706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377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18%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9860" marB="0">
                    <a:solidFill>
                      <a:srgbClr val="00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7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4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22%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4600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2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400" b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solidFill>
                      <a:srgbClr val="750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40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128515" y="2255520"/>
          <a:ext cx="464820" cy="2706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1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00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4600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solidFill>
                      <a:srgbClr val="750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6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25%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A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3568"/>
              </p:ext>
            </p:extLst>
          </p:nvPr>
        </p:nvGraphicFramePr>
        <p:xfrm>
          <a:off x="477570" y="4937623"/>
          <a:ext cx="11135995" cy="608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8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4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70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843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ts val="990"/>
                        </a:lnSpc>
                      </a:pPr>
                      <a:r>
                        <a:rPr sz="11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1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str</a:t>
                      </a:r>
                      <a:r>
                        <a:rPr sz="1100" spc="-1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100" spc="-1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1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ted</a:t>
                      </a:r>
                      <a:endParaRPr sz="1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algn="ctr">
                        <a:lnSpc>
                          <a:spcPts val="990"/>
                        </a:lnSpc>
                      </a:pPr>
                      <a:r>
                        <a:rPr sz="1100" spc="5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Artificial</a:t>
                      </a:r>
                      <a:endParaRPr sz="1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990"/>
                        </a:lnSpc>
                      </a:pPr>
                      <a:r>
                        <a:rPr sz="1100" spc="4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Extended</a:t>
                      </a:r>
                      <a:r>
                        <a:rPr sz="1100" spc="-35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2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Reality</a:t>
                      </a:r>
                      <a:endParaRPr sz="1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990"/>
                        </a:lnSpc>
                      </a:pPr>
                      <a:r>
                        <a:rPr sz="1100" spc="55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Quantum</a:t>
                      </a:r>
                      <a:endParaRPr sz="1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98">
                <a:tc>
                  <a:txBody>
                    <a:bodyPr/>
                    <a:lstStyle/>
                    <a:p>
                      <a:pPr marR="157480" algn="ctr">
                        <a:lnSpc>
                          <a:spcPts val="1110"/>
                        </a:lnSpc>
                      </a:pPr>
                      <a:r>
                        <a:rPr sz="1100" spc="5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Distributed</a:t>
                      </a:r>
                      <a:endParaRPr sz="1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algn="ctr">
                        <a:lnSpc>
                          <a:spcPts val="1110"/>
                        </a:lnSpc>
                      </a:pPr>
                      <a:r>
                        <a:rPr sz="1100" spc="5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Artificial</a:t>
                      </a:r>
                      <a:endParaRPr sz="1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110"/>
                        </a:lnSpc>
                      </a:pPr>
                      <a:r>
                        <a:rPr sz="1100" spc="4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Extended</a:t>
                      </a:r>
                      <a:r>
                        <a:rPr sz="1100" spc="-35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2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Reality</a:t>
                      </a:r>
                      <a:endParaRPr sz="1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21105" algn="ctr">
                        <a:lnSpc>
                          <a:spcPts val="1110"/>
                        </a:lnSpc>
                      </a:pPr>
                      <a:r>
                        <a:rPr sz="1100" spc="55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Quantum</a:t>
                      </a:r>
                      <a:endParaRPr sz="1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1140" algn="r">
                        <a:lnSpc>
                          <a:spcPts val="1185"/>
                        </a:lnSpc>
                        <a:spcBef>
                          <a:spcPts val="20"/>
                        </a:spcBef>
                      </a:pPr>
                      <a:r>
                        <a:rPr sz="1100" spc="35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Ledgers</a:t>
                      </a:r>
                      <a:r>
                        <a:rPr sz="1100" spc="-9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5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/</a:t>
                      </a:r>
                      <a:endParaRPr sz="1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93345" algn="ctr">
                        <a:lnSpc>
                          <a:spcPts val="1185"/>
                        </a:lnSpc>
                        <a:spcBef>
                          <a:spcPts val="20"/>
                        </a:spcBef>
                      </a:pPr>
                      <a:r>
                        <a:rPr sz="1100" spc="5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Intelligence</a:t>
                      </a:r>
                      <a:endParaRPr sz="1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185"/>
                        </a:lnSpc>
                        <a:spcBef>
                          <a:spcPts val="20"/>
                        </a:spcBef>
                      </a:pPr>
                      <a:r>
                        <a:rPr sz="1100" spc="65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Computing</a:t>
                      </a:r>
                      <a:endParaRPr sz="1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737">
                <a:tc>
                  <a:txBody>
                    <a:bodyPr/>
                    <a:lstStyle/>
                    <a:p>
                      <a:pPr marR="156845" algn="ctr">
                        <a:lnSpc>
                          <a:spcPts val="1110"/>
                        </a:lnSpc>
                      </a:pPr>
                      <a:r>
                        <a:rPr sz="1100" spc="35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Ledgers</a:t>
                      </a:r>
                      <a:r>
                        <a:rPr sz="1100" spc="-35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5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/</a:t>
                      </a:r>
                      <a:endParaRPr sz="11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algn="ctr">
                        <a:lnSpc>
                          <a:spcPts val="1110"/>
                        </a:lnSpc>
                      </a:pPr>
                      <a:r>
                        <a:rPr sz="1100" spc="5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Intelligence</a:t>
                      </a:r>
                      <a:endParaRPr sz="1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22375" algn="ctr">
                        <a:lnSpc>
                          <a:spcPts val="1110"/>
                        </a:lnSpc>
                      </a:pPr>
                      <a:r>
                        <a:rPr sz="1100" spc="65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Computing</a:t>
                      </a:r>
                      <a:endParaRPr sz="1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ts val="1185"/>
                        </a:lnSpc>
                        <a:spcBef>
                          <a:spcPts val="20"/>
                        </a:spcBef>
                      </a:pPr>
                      <a:r>
                        <a:rPr sz="1100" spc="-5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1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100" spc="-1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100" spc="-1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kc</a:t>
                      </a:r>
                      <a:r>
                        <a:rPr sz="11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ha</a:t>
                      </a:r>
                      <a:r>
                        <a:rPr sz="1100" spc="-1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546">
                <a:tc>
                  <a:txBody>
                    <a:bodyPr/>
                    <a:lstStyle/>
                    <a:p>
                      <a:pPr marR="158115" algn="ctr">
                        <a:lnSpc>
                          <a:spcPts val="990"/>
                        </a:lnSpc>
                      </a:pPr>
                      <a:r>
                        <a:rPr sz="1100" spc="4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Blockchain</a:t>
                      </a:r>
                      <a:endParaRPr sz="11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135879" y="2423160"/>
            <a:ext cx="93345" cy="94615"/>
          </a:xfrm>
          <a:custGeom>
            <a:avLst/>
            <a:gdLst/>
            <a:ahLst/>
            <a:cxnLst/>
            <a:rect l="l" t="t" r="r" b="b"/>
            <a:pathLst>
              <a:path w="93345" h="94614">
                <a:moveTo>
                  <a:pt x="92963" y="0"/>
                </a:moveTo>
                <a:lnTo>
                  <a:pt x="0" y="0"/>
                </a:lnTo>
                <a:lnTo>
                  <a:pt x="0" y="94487"/>
                </a:lnTo>
                <a:lnTo>
                  <a:pt x="92963" y="94487"/>
                </a:lnTo>
                <a:lnTo>
                  <a:pt x="92963" y="0"/>
                </a:lnTo>
                <a:close/>
              </a:path>
            </a:pathLst>
          </a:custGeom>
          <a:solidFill>
            <a:srgbClr val="00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59070" y="2361438"/>
            <a:ext cx="1827530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Greatest</a:t>
            </a:r>
            <a:r>
              <a:rPr sz="1200" b="1" spc="-1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200" b="1" spc="4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impact</a:t>
            </a:r>
            <a:endParaRPr sz="12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ts val="3320"/>
              </a:lnSpc>
              <a:spcBef>
                <a:spcPts val="420"/>
              </a:spcBef>
            </a:pPr>
            <a:r>
              <a:rPr sz="1200" b="1" spc="2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Second </a:t>
            </a:r>
            <a:r>
              <a:rPr sz="1200" b="1" spc="4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greatest</a:t>
            </a:r>
            <a:r>
              <a:rPr sz="1200" b="1" spc="-25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200" b="1" spc="4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impact  </a:t>
            </a:r>
            <a:r>
              <a:rPr sz="1200" b="1" spc="3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Third </a:t>
            </a:r>
            <a:r>
              <a:rPr sz="1200" b="1" spc="4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greatest impact  </a:t>
            </a:r>
            <a:r>
              <a:rPr sz="1200" b="1" spc="2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Fourth </a:t>
            </a:r>
            <a:r>
              <a:rPr sz="1200" b="1" spc="4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greatest</a:t>
            </a:r>
            <a:r>
              <a:rPr sz="1200" b="1" spc="-23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200" b="1" spc="4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impact</a:t>
            </a:r>
            <a:endParaRPr sz="12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35879" y="2845307"/>
            <a:ext cx="93345" cy="94615"/>
          </a:xfrm>
          <a:custGeom>
            <a:avLst/>
            <a:gdLst/>
            <a:ahLst/>
            <a:cxnLst/>
            <a:rect l="l" t="t" r="r" b="b"/>
            <a:pathLst>
              <a:path w="93345" h="94614">
                <a:moveTo>
                  <a:pt x="92963" y="0"/>
                </a:moveTo>
                <a:lnTo>
                  <a:pt x="0" y="0"/>
                </a:lnTo>
                <a:lnTo>
                  <a:pt x="0" y="94487"/>
                </a:lnTo>
                <a:lnTo>
                  <a:pt x="92963" y="94487"/>
                </a:lnTo>
                <a:lnTo>
                  <a:pt x="92963" y="0"/>
                </a:lnTo>
                <a:close/>
              </a:path>
            </a:pathLst>
          </a:custGeom>
          <a:solidFill>
            <a:srgbClr val="4600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35879" y="3267455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2963" y="0"/>
                </a:moveTo>
                <a:lnTo>
                  <a:pt x="0" y="0"/>
                </a:lnTo>
                <a:lnTo>
                  <a:pt x="0" y="92963"/>
                </a:lnTo>
                <a:lnTo>
                  <a:pt x="92963" y="92963"/>
                </a:lnTo>
                <a:lnTo>
                  <a:pt x="92963" y="0"/>
                </a:lnTo>
                <a:close/>
              </a:path>
            </a:pathLst>
          </a:custGeom>
          <a:solidFill>
            <a:srgbClr val="750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5879" y="3688079"/>
            <a:ext cx="93345" cy="94615"/>
          </a:xfrm>
          <a:custGeom>
            <a:avLst/>
            <a:gdLst/>
            <a:ahLst/>
            <a:cxnLst/>
            <a:rect l="l" t="t" r="r" b="b"/>
            <a:pathLst>
              <a:path w="93345" h="94614">
                <a:moveTo>
                  <a:pt x="92963" y="0"/>
                </a:moveTo>
                <a:lnTo>
                  <a:pt x="0" y="0"/>
                </a:lnTo>
                <a:lnTo>
                  <a:pt x="0" y="94488"/>
                </a:lnTo>
                <a:lnTo>
                  <a:pt x="92963" y="94488"/>
                </a:lnTo>
                <a:lnTo>
                  <a:pt x="92963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565135" y="2203704"/>
          <a:ext cx="455930" cy="2621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4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4305" marB="0">
                    <a:solidFill>
                      <a:srgbClr val="00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7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4600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22%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solidFill>
                      <a:srgbClr val="750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11633327" y="6581809"/>
            <a:ext cx="2171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15"/>
              </a:lnSpc>
            </a:pPr>
            <a:fld id="{81D60167-4931-47E6-BA6A-407CBD079E47}" type="slidenum"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702040" y="2203704"/>
          <a:ext cx="454025" cy="2621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0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43%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4600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8750" marB="0">
                    <a:solidFill>
                      <a:srgbClr val="750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solidFill>
                      <a:srgbClr val="A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837419" y="2203704"/>
          <a:ext cx="454025" cy="2621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627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17%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solidFill>
                      <a:srgbClr val="00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6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4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22%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4600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40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750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9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14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solidFill>
                      <a:srgbClr val="A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0974323" y="2203704"/>
          <a:ext cx="454025" cy="2621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58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9385" marB="0">
                    <a:solidFill>
                      <a:srgbClr val="00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4600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1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25%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750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6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25%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solidFill>
                      <a:srgbClr val="A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490524" y="5793130"/>
            <a:ext cx="10875645" cy="5099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75"/>
              </a:spcBef>
            </a:pPr>
            <a:r>
              <a:rPr sz="1600" b="1" spc="5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When</a:t>
            </a:r>
            <a:r>
              <a:rPr sz="1600" b="1" spc="-114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3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asked</a:t>
            </a:r>
            <a:r>
              <a:rPr sz="1600" b="1" spc="-12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6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to</a:t>
            </a:r>
            <a:r>
              <a:rPr sz="1600" b="1" spc="-1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4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rank</a:t>
            </a:r>
            <a:r>
              <a:rPr sz="1600" b="1" spc="-114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5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which</a:t>
            </a:r>
            <a:r>
              <a:rPr sz="1600" b="1" spc="-10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6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of</a:t>
            </a:r>
            <a:r>
              <a:rPr sz="1600" b="1" spc="-13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6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the</a:t>
            </a:r>
            <a:r>
              <a:rPr sz="1600" b="1" spc="-12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3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DARQ</a:t>
            </a:r>
            <a:r>
              <a:rPr sz="1600" b="1" spc="-114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4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technologies</a:t>
            </a:r>
            <a:r>
              <a:rPr sz="1600" b="1" spc="-8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5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will</a:t>
            </a:r>
            <a:r>
              <a:rPr sz="1600" b="1" spc="-9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5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have</a:t>
            </a:r>
            <a:r>
              <a:rPr sz="1600" b="1" spc="-114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6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the</a:t>
            </a:r>
            <a:r>
              <a:rPr sz="1600" b="1" spc="-1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6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greatest</a:t>
            </a:r>
            <a:r>
              <a:rPr sz="1600" b="1" spc="-114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6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impact</a:t>
            </a:r>
            <a:r>
              <a:rPr sz="1600" b="1" spc="-114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2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on</a:t>
            </a:r>
            <a:r>
              <a:rPr sz="1600" b="1" spc="-12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6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their</a:t>
            </a:r>
            <a:r>
              <a:rPr sz="1600" b="1" spc="-1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4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organization</a:t>
            </a:r>
            <a:r>
              <a:rPr sz="1600" b="1" spc="-8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6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over  </a:t>
            </a:r>
            <a:r>
              <a:rPr sz="1600" b="1" spc="6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the</a:t>
            </a:r>
            <a:r>
              <a:rPr sz="1600" b="1" spc="-12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7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next</a:t>
            </a:r>
            <a:r>
              <a:rPr sz="1600" b="1" spc="-12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7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three</a:t>
            </a:r>
            <a:r>
              <a:rPr sz="1600" b="1" spc="-12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4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years,</a:t>
            </a:r>
            <a:r>
              <a:rPr sz="1600" b="1" spc="-12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9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43%</a:t>
            </a:r>
            <a:r>
              <a:rPr sz="1600" b="1" spc="-13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6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of</a:t>
            </a:r>
            <a:r>
              <a:rPr sz="1600" b="1" spc="-10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4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Communications</a:t>
            </a:r>
            <a:r>
              <a:rPr sz="1600" b="1" spc="-9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5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Industry</a:t>
            </a:r>
            <a:r>
              <a:rPr sz="1600" b="1" spc="-10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5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executives</a:t>
            </a:r>
            <a:r>
              <a:rPr sz="1600" b="1" spc="-10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5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ranked</a:t>
            </a:r>
            <a:r>
              <a:rPr sz="1600" b="1" spc="-1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8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AI</a:t>
            </a:r>
            <a:r>
              <a:rPr sz="1600" b="1" spc="-12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5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number</a:t>
            </a:r>
            <a:r>
              <a:rPr sz="1600" b="1" spc="-12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4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one</a:t>
            </a:r>
            <a:endParaRPr sz="16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32050" y="1683461"/>
            <a:ext cx="6591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Gl</a:t>
            </a:r>
            <a:r>
              <a:rPr sz="1600" spc="7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ob</a:t>
            </a:r>
            <a:r>
              <a:rPr sz="1600" spc="6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a</a:t>
            </a:r>
            <a:r>
              <a:rPr sz="1600" spc="7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l</a:t>
            </a:r>
            <a:endParaRPr sz="16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16543" y="1613738"/>
            <a:ext cx="16846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Comm</a:t>
            </a:r>
            <a:r>
              <a:rPr sz="1600" spc="7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uni</a:t>
            </a:r>
            <a:r>
              <a:rPr sz="1600" spc="12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</a:t>
            </a:r>
            <a:r>
              <a:rPr sz="1600" spc="-2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a</a:t>
            </a:r>
            <a:r>
              <a:rPr sz="1600" spc="10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ti</a:t>
            </a:r>
            <a:r>
              <a:rPr sz="1600" spc="5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ons</a:t>
            </a:r>
            <a:endParaRPr sz="16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283" y="2548889"/>
            <a:ext cx="442976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Like </a:t>
            </a:r>
            <a:r>
              <a:rPr sz="2800" spc="-5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SMAC,</a:t>
            </a:r>
            <a:r>
              <a:rPr sz="2800" spc="-47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DARQ</a:t>
            </a:r>
            <a:endParaRPr sz="28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800" spc="5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technologies</a:t>
            </a:r>
            <a:r>
              <a:rPr sz="2800" spc="-28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will</a:t>
            </a:r>
            <a:r>
              <a:rPr sz="2800" spc="-24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be</a:t>
            </a:r>
            <a:r>
              <a:rPr sz="2800" spc="-254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greater  </a:t>
            </a:r>
            <a:r>
              <a:rPr sz="2800" spc="8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together </a:t>
            </a:r>
            <a:r>
              <a:rPr sz="2800" spc="6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than </a:t>
            </a:r>
            <a:r>
              <a:rPr sz="2800" spc="7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they </a:t>
            </a:r>
            <a:r>
              <a:rPr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are  </a:t>
            </a:r>
            <a:r>
              <a:rPr sz="2800" spc="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separately</a:t>
            </a:r>
            <a:endParaRPr sz="28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471" y="737361"/>
            <a:ext cx="10666730" cy="150749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745"/>
              </a:spcBef>
            </a:pPr>
            <a:r>
              <a:rPr sz="3600" spc="20" dirty="0">
                <a:solidFill>
                  <a:schemeClr val="bg1"/>
                </a:solidFill>
              </a:rPr>
              <a:t>Some </a:t>
            </a:r>
            <a:r>
              <a:rPr sz="3600" spc="10" dirty="0">
                <a:solidFill>
                  <a:schemeClr val="bg1"/>
                </a:solidFill>
              </a:rPr>
              <a:t>DARQ </a:t>
            </a:r>
            <a:r>
              <a:rPr sz="3600" spc="5" dirty="0">
                <a:solidFill>
                  <a:schemeClr val="bg1"/>
                </a:solidFill>
              </a:rPr>
              <a:t>technologies </a:t>
            </a:r>
            <a:r>
              <a:rPr sz="3600" spc="80" dirty="0">
                <a:solidFill>
                  <a:schemeClr val="bg1"/>
                </a:solidFill>
              </a:rPr>
              <a:t>may </a:t>
            </a:r>
            <a:r>
              <a:rPr sz="3600" spc="30" dirty="0">
                <a:solidFill>
                  <a:schemeClr val="bg1"/>
                </a:solidFill>
              </a:rPr>
              <a:t>seem </a:t>
            </a:r>
            <a:r>
              <a:rPr sz="3600" spc="75" dirty="0">
                <a:solidFill>
                  <a:schemeClr val="bg1"/>
                </a:solidFill>
              </a:rPr>
              <a:t>more  </a:t>
            </a:r>
            <a:r>
              <a:rPr sz="3600" spc="45" dirty="0">
                <a:solidFill>
                  <a:schemeClr val="bg1"/>
                </a:solidFill>
              </a:rPr>
              <a:t>impactful </a:t>
            </a:r>
            <a:r>
              <a:rPr sz="3600" spc="50" dirty="0">
                <a:solidFill>
                  <a:schemeClr val="bg1"/>
                </a:solidFill>
              </a:rPr>
              <a:t>today, </a:t>
            </a:r>
            <a:r>
              <a:rPr sz="3600" spc="80" dirty="0">
                <a:solidFill>
                  <a:schemeClr val="bg1"/>
                </a:solidFill>
              </a:rPr>
              <a:t>but </a:t>
            </a:r>
            <a:r>
              <a:rPr sz="3600" spc="35" dirty="0">
                <a:solidFill>
                  <a:schemeClr val="bg1"/>
                </a:solidFill>
              </a:rPr>
              <a:t>exploring </a:t>
            </a:r>
            <a:r>
              <a:rPr sz="3600" spc="30" dirty="0">
                <a:solidFill>
                  <a:schemeClr val="bg1"/>
                </a:solidFill>
              </a:rPr>
              <a:t>all </a:t>
            </a:r>
            <a:r>
              <a:rPr sz="3600" spc="55" dirty="0">
                <a:solidFill>
                  <a:schemeClr val="bg1"/>
                </a:solidFill>
              </a:rPr>
              <a:t>four </a:t>
            </a:r>
            <a:r>
              <a:rPr sz="3600" spc="60" dirty="0">
                <a:solidFill>
                  <a:schemeClr val="bg1"/>
                </a:solidFill>
              </a:rPr>
              <a:t>will </a:t>
            </a:r>
            <a:r>
              <a:rPr sz="3600" spc="110" dirty="0">
                <a:solidFill>
                  <a:schemeClr val="bg1"/>
                </a:solidFill>
              </a:rPr>
              <a:t>be  </a:t>
            </a:r>
            <a:r>
              <a:rPr sz="3600" spc="25" dirty="0">
                <a:solidFill>
                  <a:schemeClr val="bg1"/>
                </a:solidFill>
              </a:rPr>
              <a:t>crucial</a:t>
            </a:r>
            <a:r>
              <a:rPr sz="3600" spc="-509" dirty="0">
                <a:solidFill>
                  <a:schemeClr val="bg1"/>
                </a:solidFill>
              </a:rPr>
              <a:t> </a:t>
            </a:r>
            <a:r>
              <a:rPr sz="3600" spc="95" dirty="0">
                <a:solidFill>
                  <a:schemeClr val="bg1"/>
                </a:solidFill>
              </a:rPr>
              <a:t>to</a:t>
            </a:r>
            <a:r>
              <a:rPr sz="3600" spc="-505" dirty="0">
                <a:solidFill>
                  <a:schemeClr val="bg1"/>
                </a:solidFill>
              </a:rPr>
              <a:t> </a:t>
            </a:r>
            <a:r>
              <a:rPr sz="3600" spc="80" dirty="0">
                <a:solidFill>
                  <a:schemeClr val="bg1"/>
                </a:solidFill>
              </a:rPr>
              <a:t>take</a:t>
            </a:r>
            <a:r>
              <a:rPr sz="3600" spc="-520" dirty="0">
                <a:solidFill>
                  <a:schemeClr val="bg1"/>
                </a:solidFill>
              </a:rPr>
              <a:t> </a:t>
            </a:r>
            <a:r>
              <a:rPr sz="3600" spc="50" dirty="0">
                <a:solidFill>
                  <a:schemeClr val="bg1"/>
                </a:solidFill>
              </a:rPr>
              <a:t>advantage</a:t>
            </a:r>
            <a:r>
              <a:rPr sz="3600" spc="-525" dirty="0">
                <a:solidFill>
                  <a:schemeClr val="bg1"/>
                </a:solidFill>
              </a:rPr>
              <a:t> </a:t>
            </a:r>
            <a:r>
              <a:rPr sz="3600" spc="90" dirty="0">
                <a:solidFill>
                  <a:schemeClr val="bg1"/>
                </a:solidFill>
              </a:rPr>
              <a:t>of</a:t>
            </a:r>
            <a:r>
              <a:rPr sz="3600" spc="-505" dirty="0">
                <a:solidFill>
                  <a:schemeClr val="bg1"/>
                </a:solidFill>
              </a:rPr>
              <a:t> </a:t>
            </a:r>
            <a:r>
              <a:rPr sz="3600" spc="25" dirty="0">
                <a:solidFill>
                  <a:schemeClr val="bg1"/>
                </a:solidFill>
              </a:rPr>
              <a:t>combinatorial</a:t>
            </a:r>
            <a:r>
              <a:rPr sz="3600" spc="-530" dirty="0">
                <a:solidFill>
                  <a:schemeClr val="bg1"/>
                </a:solidFill>
              </a:rPr>
              <a:t> </a:t>
            </a:r>
            <a:r>
              <a:rPr sz="3600" spc="60" dirty="0">
                <a:solidFill>
                  <a:schemeClr val="bg1"/>
                </a:solidFill>
              </a:rPr>
              <a:t>effects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9861" y="2542743"/>
            <a:ext cx="550164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8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How </a:t>
            </a:r>
            <a:r>
              <a:rPr sz="1600" b="1" spc="4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do </a:t>
            </a:r>
            <a:r>
              <a:rPr sz="1600" b="1" spc="3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you </a:t>
            </a:r>
            <a:r>
              <a:rPr sz="1600" b="1" spc="5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anticipate </a:t>
            </a:r>
            <a:r>
              <a:rPr sz="1600" b="1" spc="7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the </a:t>
            </a:r>
            <a:r>
              <a:rPr sz="1600" b="1" spc="4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combination </a:t>
            </a:r>
            <a:r>
              <a:rPr sz="1600" b="1" spc="6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of </a:t>
            </a:r>
            <a:r>
              <a:rPr sz="1600" b="1" spc="3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DARQ  </a:t>
            </a:r>
            <a:r>
              <a:rPr sz="1600" b="1" spc="4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technologies</a:t>
            </a:r>
            <a:r>
              <a:rPr sz="1600" b="1" spc="-9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5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will</a:t>
            </a:r>
            <a:r>
              <a:rPr sz="1600" b="1" spc="-12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5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transform</a:t>
            </a:r>
            <a:r>
              <a:rPr sz="1600" b="1" spc="-1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4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your</a:t>
            </a:r>
            <a:r>
              <a:rPr sz="1600" b="1" spc="-12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4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organization</a:t>
            </a:r>
            <a:r>
              <a:rPr sz="1600" b="1" spc="-9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6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over</a:t>
            </a:r>
            <a:r>
              <a:rPr sz="1600" b="1" spc="-13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6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the  </a:t>
            </a:r>
            <a:r>
              <a:rPr sz="1600" b="1" spc="7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next three</a:t>
            </a:r>
            <a:r>
              <a:rPr sz="1600" b="1" spc="-31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years?</a:t>
            </a:r>
            <a:endParaRPr sz="16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31891" y="2601467"/>
            <a:ext cx="0" cy="3131185"/>
          </a:xfrm>
          <a:custGeom>
            <a:avLst/>
            <a:gdLst/>
            <a:ahLst/>
            <a:cxnLst/>
            <a:rect l="l" t="t" r="r" b="b"/>
            <a:pathLst>
              <a:path h="3131185">
                <a:moveTo>
                  <a:pt x="0" y="0"/>
                </a:moveTo>
                <a:lnTo>
                  <a:pt x="0" y="3130588"/>
                </a:lnTo>
              </a:path>
            </a:pathLst>
          </a:custGeom>
          <a:ln w="12192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655052" y="3439667"/>
            <a:ext cx="2108200" cy="315595"/>
            <a:chOff x="7655052" y="3439667"/>
            <a:chExt cx="2108200" cy="315595"/>
          </a:xfrm>
        </p:grpSpPr>
        <p:sp>
          <p:nvSpPr>
            <p:cNvPr id="8" name="object 8"/>
            <p:cNvSpPr/>
            <p:nvPr/>
          </p:nvSpPr>
          <p:spPr>
            <a:xfrm>
              <a:off x="7655052" y="3439667"/>
              <a:ext cx="1938655" cy="157480"/>
            </a:xfrm>
            <a:custGeom>
              <a:avLst/>
              <a:gdLst/>
              <a:ahLst/>
              <a:cxnLst/>
              <a:rect l="l" t="t" r="r" b="b"/>
              <a:pathLst>
                <a:path w="1938654" h="157479">
                  <a:moveTo>
                    <a:pt x="1938527" y="0"/>
                  </a:moveTo>
                  <a:lnTo>
                    <a:pt x="0" y="0"/>
                  </a:lnTo>
                  <a:lnTo>
                    <a:pt x="0" y="156972"/>
                  </a:lnTo>
                  <a:lnTo>
                    <a:pt x="1938527" y="156972"/>
                  </a:lnTo>
                  <a:lnTo>
                    <a:pt x="1938527" y="0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55052" y="3596639"/>
              <a:ext cx="2108200" cy="158750"/>
            </a:xfrm>
            <a:custGeom>
              <a:avLst/>
              <a:gdLst/>
              <a:ahLst/>
              <a:cxnLst/>
              <a:rect l="l" t="t" r="r" b="b"/>
              <a:pathLst>
                <a:path w="2108200" h="158750">
                  <a:moveTo>
                    <a:pt x="2107692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2107692" y="158496"/>
                  </a:lnTo>
                  <a:lnTo>
                    <a:pt x="2107692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655052" y="3989832"/>
            <a:ext cx="3001010" cy="314325"/>
            <a:chOff x="7655052" y="3989832"/>
            <a:chExt cx="3001010" cy="314325"/>
          </a:xfrm>
        </p:grpSpPr>
        <p:sp>
          <p:nvSpPr>
            <p:cNvPr id="11" name="object 11"/>
            <p:cNvSpPr/>
            <p:nvPr/>
          </p:nvSpPr>
          <p:spPr>
            <a:xfrm>
              <a:off x="7655052" y="3989832"/>
              <a:ext cx="2889885" cy="157480"/>
            </a:xfrm>
            <a:custGeom>
              <a:avLst/>
              <a:gdLst/>
              <a:ahLst/>
              <a:cxnLst/>
              <a:rect l="l" t="t" r="r" b="b"/>
              <a:pathLst>
                <a:path w="2889884" h="157479">
                  <a:moveTo>
                    <a:pt x="2889504" y="0"/>
                  </a:moveTo>
                  <a:lnTo>
                    <a:pt x="0" y="0"/>
                  </a:lnTo>
                  <a:lnTo>
                    <a:pt x="0" y="156972"/>
                  </a:lnTo>
                  <a:lnTo>
                    <a:pt x="2889504" y="156972"/>
                  </a:lnTo>
                  <a:lnTo>
                    <a:pt x="2889504" y="0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55052" y="4146804"/>
              <a:ext cx="3001010" cy="157480"/>
            </a:xfrm>
            <a:custGeom>
              <a:avLst/>
              <a:gdLst/>
              <a:ahLst/>
              <a:cxnLst/>
              <a:rect l="l" t="t" r="r" b="b"/>
              <a:pathLst>
                <a:path w="3001009" h="157479">
                  <a:moveTo>
                    <a:pt x="3000755" y="0"/>
                  </a:moveTo>
                  <a:lnTo>
                    <a:pt x="0" y="0"/>
                  </a:lnTo>
                  <a:lnTo>
                    <a:pt x="0" y="156972"/>
                  </a:lnTo>
                  <a:lnTo>
                    <a:pt x="3000755" y="156972"/>
                  </a:lnTo>
                  <a:lnTo>
                    <a:pt x="3000755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655052" y="4539996"/>
            <a:ext cx="1632585" cy="314325"/>
            <a:chOff x="7655052" y="4539996"/>
            <a:chExt cx="1632585" cy="314325"/>
          </a:xfrm>
        </p:grpSpPr>
        <p:sp>
          <p:nvSpPr>
            <p:cNvPr id="14" name="object 14"/>
            <p:cNvSpPr/>
            <p:nvPr/>
          </p:nvSpPr>
          <p:spPr>
            <a:xfrm>
              <a:off x="7655052" y="4539996"/>
              <a:ext cx="1632585" cy="157480"/>
            </a:xfrm>
            <a:custGeom>
              <a:avLst/>
              <a:gdLst/>
              <a:ahLst/>
              <a:cxnLst/>
              <a:rect l="l" t="t" r="r" b="b"/>
              <a:pathLst>
                <a:path w="1632584" h="157479">
                  <a:moveTo>
                    <a:pt x="1632203" y="0"/>
                  </a:moveTo>
                  <a:lnTo>
                    <a:pt x="0" y="0"/>
                  </a:lnTo>
                  <a:lnTo>
                    <a:pt x="0" y="156971"/>
                  </a:lnTo>
                  <a:lnTo>
                    <a:pt x="1632203" y="156971"/>
                  </a:lnTo>
                  <a:lnTo>
                    <a:pt x="1632203" y="0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55052" y="4696968"/>
              <a:ext cx="1400810" cy="157480"/>
            </a:xfrm>
            <a:custGeom>
              <a:avLst/>
              <a:gdLst/>
              <a:ahLst/>
              <a:cxnLst/>
              <a:rect l="l" t="t" r="r" b="b"/>
              <a:pathLst>
                <a:path w="1400809" h="157479">
                  <a:moveTo>
                    <a:pt x="1400555" y="0"/>
                  </a:moveTo>
                  <a:lnTo>
                    <a:pt x="0" y="0"/>
                  </a:lnTo>
                  <a:lnTo>
                    <a:pt x="0" y="156971"/>
                  </a:lnTo>
                  <a:lnTo>
                    <a:pt x="1400555" y="156971"/>
                  </a:lnTo>
                  <a:lnTo>
                    <a:pt x="1400555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655052" y="5090159"/>
            <a:ext cx="353695" cy="314325"/>
            <a:chOff x="7655052" y="5090159"/>
            <a:chExt cx="353695" cy="314325"/>
          </a:xfrm>
        </p:grpSpPr>
        <p:sp>
          <p:nvSpPr>
            <p:cNvPr id="17" name="object 17"/>
            <p:cNvSpPr/>
            <p:nvPr/>
          </p:nvSpPr>
          <p:spPr>
            <a:xfrm>
              <a:off x="7655052" y="5090159"/>
              <a:ext cx="353695" cy="157480"/>
            </a:xfrm>
            <a:custGeom>
              <a:avLst/>
              <a:gdLst/>
              <a:ahLst/>
              <a:cxnLst/>
              <a:rect l="l" t="t" r="r" b="b"/>
              <a:pathLst>
                <a:path w="353695" h="157479">
                  <a:moveTo>
                    <a:pt x="353568" y="0"/>
                  </a:moveTo>
                  <a:lnTo>
                    <a:pt x="0" y="0"/>
                  </a:lnTo>
                  <a:lnTo>
                    <a:pt x="0" y="156971"/>
                  </a:lnTo>
                  <a:lnTo>
                    <a:pt x="353568" y="156971"/>
                  </a:lnTo>
                  <a:lnTo>
                    <a:pt x="353568" y="0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55052" y="5247131"/>
              <a:ext cx="323215" cy="157480"/>
            </a:xfrm>
            <a:custGeom>
              <a:avLst/>
              <a:gdLst/>
              <a:ahLst/>
              <a:cxnLst/>
              <a:rect l="l" t="t" r="r" b="b"/>
              <a:pathLst>
                <a:path w="323215" h="157479">
                  <a:moveTo>
                    <a:pt x="323088" y="0"/>
                  </a:moveTo>
                  <a:lnTo>
                    <a:pt x="0" y="0"/>
                  </a:lnTo>
                  <a:lnTo>
                    <a:pt x="0" y="156972"/>
                  </a:lnTo>
                  <a:lnTo>
                    <a:pt x="323088" y="156972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655052" y="5640323"/>
            <a:ext cx="91440" cy="314325"/>
            <a:chOff x="7655052" y="5640323"/>
            <a:chExt cx="91440" cy="314325"/>
          </a:xfrm>
        </p:grpSpPr>
        <p:sp>
          <p:nvSpPr>
            <p:cNvPr id="20" name="object 20"/>
            <p:cNvSpPr/>
            <p:nvPr/>
          </p:nvSpPr>
          <p:spPr>
            <a:xfrm>
              <a:off x="7655052" y="5640323"/>
              <a:ext cx="91440" cy="157480"/>
            </a:xfrm>
            <a:custGeom>
              <a:avLst/>
              <a:gdLst/>
              <a:ahLst/>
              <a:cxnLst/>
              <a:rect l="l" t="t" r="r" b="b"/>
              <a:pathLst>
                <a:path w="91440" h="157479">
                  <a:moveTo>
                    <a:pt x="91440" y="0"/>
                  </a:moveTo>
                  <a:lnTo>
                    <a:pt x="0" y="0"/>
                  </a:lnTo>
                  <a:lnTo>
                    <a:pt x="0" y="156972"/>
                  </a:lnTo>
                  <a:lnTo>
                    <a:pt x="91440" y="156972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55052" y="5797295"/>
              <a:ext cx="86995" cy="157480"/>
            </a:xfrm>
            <a:custGeom>
              <a:avLst/>
              <a:gdLst/>
              <a:ahLst/>
              <a:cxnLst/>
              <a:rect l="l" t="t" r="r" b="b"/>
              <a:pathLst>
                <a:path w="86995" h="157479">
                  <a:moveTo>
                    <a:pt x="86868" y="0"/>
                  </a:moveTo>
                  <a:lnTo>
                    <a:pt x="0" y="0"/>
                  </a:lnTo>
                  <a:lnTo>
                    <a:pt x="0" y="156971"/>
                  </a:lnTo>
                  <a:lnTo>
                    <a:pt x="86868" y="156971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655052" y="6190488"/>
            <a:ext cx="102235" cy="314325"/>
            <a:chOff x="7655052" y="6190488"/>
            <a:chExt cx="102235" cy="314325"/>
          </a:xfrm>
        </p:grpSpPr>
        <p:sp>
          <p:nvSpPr>
            <p:cNvPr id="23" name="object 23"/>
            <p:cNvSpPr/>
            <p:nvPr/>
          </p:nvSpPr>
          <p:spPr>
            <a:xfrm>
              <a:off x="7655052" y="6190488"/>
              <a:ext cx="102235" cy="157480"/>
            </a:xfrm>
            <a:custGeom>
              <a:avLst/>
              <a:gdLst/>
              <a:ahLst/>
              <a:cxnLst/>
              <a:rect l="l" t="t" r="r" b="b"/>
              <a:pathLst>
                <a:path w="102234" h="157479">
                  <a:moveTo>
                    <a:pt x="102107" y="0"/>
                  </a:moveTo>
                  <a:lnTo>
                    <a:pt x="0" y="0"/>
                  </a:lnTo>
                  <a:lnTo>
                    <a:pt x="0" y="156972"/>
                  </a:lnTo>
                  <a:lnTo>
                    <a:pt x="102107" y="15697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00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55052" y="6347460"/>
              <a:ext cx="86995" cy="157480"/>
            </a:xfrm>
            <a:custGeom>
              <a:avLst/>
              <a:gdLst/>
              <a:ahLst/>
              <a:cxnLst/>
              <a:rect l="l" t="t" r="r" b="b"/>
              <a:pathLst>
                <a:path w="86995" h="157479">
                  <a:moveTo>
                    <a:pt x="86868" y="0"/>
                  </a:moveTo>
                  <a:lnTo>
                    <a:pt x="0" y="0"/>
                  </a:lnTo>
                  <a:lnTo>
                    <a:pt x="0" y="156971"/>
                  </a:lnTo>
                  <a:lnTo>
                    <a:pt x="86868" y="156971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657968" y="3395217"/>
            <a:ext cx="3778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2</a:t>
            </a:r>
            <a:r>
              <a:rPr sz="1400" spc="4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8</a:t>
            </a:r>
            <a:r>
              <a:rPr sz="1400" spc="-13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%</a:t>
            </a: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08309" y="3945382"/>
            <a:ext cx="3536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4</a:t>
            </a:r>
            <a:r>
              <a:rPr sz="1400" spc="-16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1%</a:t>
            </a: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52280" y="4494987"/>
            <a:ext cx="3778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2</a:t>
            </a:r>
            <a:r>
              <a:rPr sz="1400" spc="4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3</a:t>
            </a:r>
            <a:r>
              <a:rPr sz="1400" spc="-13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%</a:t>
            </a: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42275" y="5045455"/>
            <a:ext cx="304800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>
              <a:lnSpc>
                <a:spcPts val="1460"/>
              </a:lnSpc>
              <a:spcBef>
                <a:spcPts val="100"/>
              </a:spcBef>
            </a:pPr>
            <a:r>
              <a:rPr sz="1400" spc="-4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5%</a:t>
            </a: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1460"/>
              </a:lnSpc>
            </a:pPr>
            <a:r>
              <a:rPr sz="1400" spc="-4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5%</a:t>
            </a: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06690" y="5595620"/>
            <a:ext cx="244475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ts val="1460"/>
              </a:lnSpc>
              <a:spcBef>
                <a:spcPts val="100"/>
              </a:spcBef>
            </a:pPr>
            <a:r>
              <a:rPr sz="1400" spc="-17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1%</a:t>
            </a: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1460"/>
              </a:lnSpc>
            </a:pPr>
            <a:r>
              <a:rPr sz="1400" spc="-17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1%</a:t>
            </a: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06690" y="6145784"/>
            <a:ext cx="255904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>
              <a:lnSpc>
                <a:spcPts val="1460"/>
              </a:lnSpc>
              <a:spcBef>
                <a:spcPts val="100"/>
              </a:spcBef>
            </a:pPr>
            <a:r>
              <a:rPr sz="1400" spc="-17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1%</a:t>
            </a: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1460"/>
              </a:lnSpc>
            </a:pPr>
            <a:r>
              <a:rPr sz="1400" spc="-17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1%</a:t>
            </a: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26243" y="3552571"/>
            <a:ext cx="4006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30%</a:t>
            </a: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719307" y="4102353"/>
            <a:ext cx="3898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4</a:t>
            </a:r>
            <a:r>
              <a:rPr sz="1400" spc="-2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3%</a:t>
            </a: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19996" y="4652517"/>
            <a:ext cx="3924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20%</a:t>
            </a: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06185" y="3465017"/>
            <a:ext cx="17011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4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1 </a:t>
            </a:r>
            <a:r>
              <a:rPr sz="1400" spc="2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-</a:t>
            </a:r>
            <a:r>
              <a:rPr sz="1400" spc="-5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Transformational</a:t>
            </a: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13753" y="4015485"/>
            <a:ext cx="10934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2 -</a:t>
            </a:r>
            <a:r>
              <a:rPr sz="1400" spc="-1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Extensive</a:t>
            </a: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93663" y="4565650"/>
            <a:ext cx="13125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3 </a:t>
            </a:r>
            <a:r>
              <a:rPr sz="1400" spc="1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-</a:t>
            </a:r>
            <a:r>
              <a:rPr sz="1400" spc="-204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Incremental</a:t>
            </a: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86578" y="5115814"/>
            <a:ext cx="21189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4</a:t>
            </a:r>
            <a:r>
              <a:rPr sz="1400" spc="-27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- </a:t>
            </a:r>
            <a:r>
              <a:rPr sz="1400" spc="4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No </a:t>
            </a:r>
            <a:r>
              <a:rPr sz="1400" spc="7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noticeable </a:t>
            </a:r>
            <a:r>
              <a:rPr sz="1400" spc="8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impact</a:t>
            </a: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20536" y="5665419"/>
            <a:ext cx="16865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6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5 </a:t>
            </a:r>
            <a:r>
              <a:rPr sz="1400" spc="2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- </a:t>
            </a:r>
            <a:r>
              <a:rPr sz="1400" spc="5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Negative</a:t>
            </a:r>
            <a:r>
              <a:rPr sz="1400" spc="-2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impact</a:t>
            </a: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61608" y="6215888"/>
            <a:ext cx="12452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6 </a:t>
            </a:r>
            <a:r>
              <a:rPr sz="1400" spc="1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- </a:t>
            </a:r>
            <a:r>
              <a:rPr sz="1400" spc="6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Don't</a:t>
            </a:r>
            <a:r>
              <a:rPr sz="1400" spc="-27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know</a:t>
            </a:r>
            <a:endParaRPr sz="14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222992" y="6297167"/>
            <a:ext cx="228600" cy="182880"/>
          </a:xfrm>
          <a:custGeom>
            <a:avLst/>
            <a:gdLst/>
            <a:ahLst/>
            <a:cxnLst/>
            <a:rect l="l" t="t" r="r" b="b"/>
            <a:pathLst>
              <a:path w="228600" h="182879">
                <a:moveTo>
                  <a:pt x="228600" y="0"/>
                </a:moveTo>
                <a:lnTo>
                  <a:pt x="0" y="0"/>
                </a:lnTo>
                <a:lnTo>
                  <a:pt x="0" y="182880"/>
                </a:lnTo>
                <a:lnTo>
                  <a:pt x="228600" y="182880"/>
                </a:lnTo>
                <a:lnTo>
                  <a:pt x="228600" y="0"/>
                </a:lnTo>
                <a:close/>
              </a:path>
            </a:pathLst>
          </a:custGeom>
          <a:solidFill>
            <a:srgbClr val="750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496168" y="5948273"/>
            <a:ext cx="1482090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099"/>
              </a:lnSpc>
              <a:spcBef>
                <a:spcPts val="100"/>
              </a:spcBef>
            </a:pPr>
            <a:r>
              <a:rPr sz="1400" spc="55" dirty="0">
                <a:latin typeface="Arial"/>
                <a:cs typeface="Arial"/>
              </a:rPr>
              <a:t>Global  </a:t>
            </a:r>
            <a:r>
              <a:rPr sz="1400" spc="80" dirty="0">
                <a:latin typeface="Arial"/>
                <a:cs typeface="Arial"/>
              </a:rPr>
              <a:t>Com</a:t>
            </a:r>
            <a:r>
              <a:rPr sz="1400" spc="100" dirty="0">
                <a:latin typeface="Arial"/>
                <a:cs typeface="Arial"/>
              </a:rPr>
              <a:t>mu</a:t>
            </a:r>
            <a:r>
              <a:rPr sz="1400" spc="70" dirty="0">
                <a:latin typeface="Arial"/>
                <a:cs typeface="Arial"/>
              </a:rPr>
              <a:t>nicatio</a:t>
            </a:r>
            <a:r>
              <a:rPr sz="1400" spc="9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222992" y="6036564"/>
            <a:ext cx="228600" cy="182880"/>
          </a:xfrm>
          <a:custGeom>
            <a:avLst/>
            <a:gdLst/>
            <a:ahLst/>
            <a:cxnLst/>
            <a:rect l="l" t="t" r="r" b="b"/>
            <a:pathLst>
              <a:path w="228600" h="182879">
                <a:moveTo>
                  <a:pt x="228600" y="0"/>
                </a:moveTo>
                <a:lnTo>
                  <a:pt x="0" y="0"/>
                </a:lnTo>
                <a:lnTo>
                  <a:pt x="0" y="182880"/>
                </a:lnTo>
                <a:lnTo>
                  <a:pt x="228600" y="182880"/>
                </a:lnTo>
                <a:lnTo>
                  <a:pt x="228600" y="0"/>
                </a:lnTo>
                <a:close/>
              </a:path>
            </a:pathLst>
          </a:custGeom>
          <a:solidFill>
            <a:srgbClr val="00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1633327" y="6581809"/>
            <a:ext cx="2171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15"/>
              </a:lnSpc>
            </a:pPr>
            <a:fld id="{81D60167-4931-47E6-BA6A-407CBD079E47}" type="slidenum"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40807" y="6652217"/>
            <a:ext cx="25387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z="1000" spc="35" dirty="0">
                <a:solidFill>
                  <a:srgbClr val="FFFFFF"/>
                </a:solidFill>
                <a:latin typeface="Arial"/>
                <a:cs typeface="Arial"/>
              </a:rPr>
              <a:t>Global </a:t>
            </a:r>
            <a:r>
              <a:rPr sz="1000" spc="5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6672; </a:t>
            </a:r>
            <a:r>
              <a:rPr sz="1000" spc="45" dirty="0">
                <a:solidFill>
                  <a:srgbClr val="FFFFFF"/>
                </a:solidFill>
                <a:latin typeface="Arial"/>
                <a:cs typeface="Arial"/>
              </a:rPr>
              <a:t>Communications </a:t>
            </a:r>
            <a:r>
              <a:rPr sz="1000" spc="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000" spc="45" dirty="0">
                <a:solidFill>
                  <a:srgbClr val="FFFFFF"/>
                </a:solidFill>
                <a:latin typeface="Arial"/>
                <a:cs typeface="Arial"/>
              </a:rPr>
              <a:t>565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331" y="726276"/>
            <a:ext cx="9232900" cy="15242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760"/>
              </a:spcBef>
            </a:pPr>
            <a:r>
              <a:rPr sz="3600" b="1" spc="95" dirty="0">
                <a:solidFill>
                  <a:schemeClr val="bg1"/>
                </a:solidFill>
              </a:rPr>
              <a:t>When</a:t>
            </a:r>
            <a:r>
              <a:rPr sz="3600" b="1" spc="-400" dirty="0">
                <a:solidFill>
                  <a:schemeClr val="bg1"/>
                </a:solidFill>
              </a:rPr>
              <a:t> </a:t>
            </a:r>
            <a:r>
              <a:rPr sz="3600" b="1" spc="45" dirty="0">
                <a:solidFill>
                  <a:schemeClr val="bg1"/>
                </a:solidFill>
              </a:rPr>
              <a:t>DARQ</a:t>
            </a:r>
            <a:r>
              <a:rPr sz="3600" b="1" spc="-415" dirty="0">
                <a:solidFill>
                  <a:schemeClr val="bg1"/>
                </a:solidFill>
              </a:rPr>
              <a:t> </a:t>
            </a:r>
            <a:r>
              <a:rPr sz="3600" b="1" spc="50" dirty="0">
                <a:solidFill>
                  <a:schemeClr val="bg1"/>
                </a:solidFill>
              </a:rPr>
              <a:t>technologies</a:t>
            </a:r>
            <a:r>
              <a:rPr sz="3600" b="1" spc="-425" dirty="0">
                <a:solidFill>
                  <a:schemeClr val="bg1"/>
                </a:solidFill>
              </a:rPr>
              <a:t> </a:t>
            </a:r>
            <a:r>
              <a:rPr sz="3600" b="1" spc="90" dirty="0">
                <a:solidFill>
                  <a:schemeClr val="bg1"/>
                </a:solidFill>
              </a:rPr>
              <a:t>reach</a:t>
            </a:r>
            <a:r>
              <a:rPr sz="3600" b="1" spc="-385" dirty="0">
                <a:solidFill>
                  <a:schemeClr val="bg1"/>
                </a:solidFill>
              </a:rPr>
              <a:t> </a:t>
            </a:r>
            <a:r>
              <a:rPr sz="3600" b="1" spc="100" dirty="0">
                <a:solidFill>
                  <a:schemeClr val="bg1"/>
                </a:solidFill>
              </a:rPr>
              <a:t>maturity,  </a:t>
            </a:r>
            <a:r>
              <a:rPr sz="3600" b="1" spc="120" dirty="0">
                <a:solidFill>
                  <a:schemeClr val="bg1"/>
                </a:solidFill>
              </a:rPr>
              <a:t>they </a:t>
            </a:r>
            <a:r>
              <a:rPr sz="3600" b="1" spc="95" dirty="0">
                <a:solidFill>
                  <a:schemeClr val="bg1"/>
                </a:solidFill>
              </a:rPr>
              <a:t>will </a:t>
            </a:r>
            <a:r>
              <a:rPr sz="3600" b="1" spc="40" dirty="0">
                <a:solidFill>
                  <a:schemeClr val="bg1"/>
                </a:solidFill>
              </a:rPr>
              <a:t>spark </a:t>
            </a:r>
            <a:r>
              <a:rPr sz="3600" b="1" spc="105" dirty="0">
                <a:solidFill>
                  <a:schemeClr val="bg1"/>
                </a:solidFill>
              </a:rPr>
              <a:t>a </a:t>
            </a:r>
            <a:r>
              <a:rPr sz="3600" b="1" spc="70" dirty="0">
                <a:solidFill>
                  <a:schemeClr val="bg1"/>
                </a:solidFill>
              </a:rPr>
              <a:t>step </a:t>
            </a:r>
            <a:r>
              <a:rPr sz="3600" b="1" spc="75" dirty="0">
                <a:solidFill>
                  <a:schemeClr val="bg1"/>
                </a:solidFill>
              </a:rPr>
              <a:t>change, </a:t>
            </a:r>
            <a:r>
              <a:rPr sz="3600" b="1" spc="100" dirty="0">
                <a:solidFill>
                  <a:schemeClr val="bg1"/>
                </a:solidFill>
              </a:rPr>
              <a:t>offering  </a:t>
            </a:r>
            <a:r>
              <a:rPr sz="3600" b="1" spc="-20" dirty="0">
                <a:solidFill>
                  <a:schemeClr val="bg1"/>
                </a:solidFill>
              </a:rPr>
              <a:t>businesses </a:t>
            </a:r>
            <a:r>
              <a:rPr sz="3600" b="1" spc="80" dirty="0">
                <a:solidFill>
                  <a:schemeClr val="bg1"/>
                </a:solidFill>
              </a:rPr>
              <a:t>major</a:t>
            </a:r>
            <a:r>
              <a:rPr sz="3600" b="1" spc="-785" dirty="0">
                <a:solidFill>
                  <a:schemeClr val="bg1"/>
                </a:solidFill>
              </a:rPr>
              <a:t> </a:t>
            </a:r>
            <a:r>
              <a:rPr lang="en-US" sz="3600" b="1" spc="-785" dirty="0">
                <a:solidFill>
                  <a:schemeClr val="bg1"/>
                </a:solidFill>
              </a:rPr>
              <a:t> </a:t>
            </a:r>
            <a:r>
              <a:rPr sz="3600" b="1" spc="60" dirty="0">
                <a:solidFill>
                  <a:schemeClr val="bg1"/>
                </a:solidFill>
              </a:rPr>
              <a:t>opportunities.</a:t>
            </a:r>
            <a:endParaRPr sz="3600" b="1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35" y="2610992"/>
            <a:ext cx="32905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This has </a:t>
            </a:r>
            <a:r>
              <a:rPr sz="1800" b="1" spc="6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happened </a:t>
            </a:r>
            <a:r>
              <a:rPr sz="1800" b="1" spc="7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before.  </a:t>
            </a:r>
            <a:r>
              <a:rPr sz="1800" b="1" spc="5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During</a:t>
            </a:r>
            <a:r>
              <a:rPr sz="1800" b="1" spc="-15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the</a:t>
            </a:r>
            <a:r>
              <a:rPr sz="1800" b="1" spc="-16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digital</a:t>
            </a:r>
            <a:r>
              <a:rPr sz="1800" b="1" spc="-14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revolution,  </a:t>
            </a:r>
            <a:r>
              <a:rPr sz="1800" b="1" spc="3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social, </a:t>
            </a:r>
            <a:r>
              <a:rPr sz="1800" b="1" spc="6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mobile,</a:t>
            </a:r>
            <a:r>
              <a:rPr sz="1800" b="1" spc="-34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analytics,</a:t>
            </a:r>
            <a:endParaRPr sz="18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pPr marL="12700" marR="43180">
              <a:lnSpc>
                <a:spcPct val="100000"/>
              </a:lnSpc>
            </a:pPr>
            <a:r>
              <a:rPr sz="1800" b="1" spc="5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and</a:t>
            </a:r>
            <a:r>
              <a:rPr sz="1800" b="1" spc="-17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cloud</a:t>
            </a:r>
            <a:r>
              <a:rPr sz="1800" b="1" spc="-16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(SMAC)</a:t>
            </a:r>
            <a:r>
              <a:rPr sz="1800" b="1" spc="-16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combined  </a:t>
            </a:r>
            <a:r>
              <a:rPr sz="1800" b="1" spc="7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to</a:t>
            </a:r>
            <a:r>
              <a:rPr sz="1800" b="1" spc="-16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enable</a:t>
            </a:r>
            <a:r>
              <a:rPr sz="1800" b="1" spc="-17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a</a:t>
            </a:r>
            <a:r>
              <a:rPr sz="1800" b="1" spc="-16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step</a:t>
            </a:r>
            <a:r>
              <a:rPr sz="1800" b="1" spc="-15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change</a:t>
            </a:r>
            <a:endParaRPr sz="18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4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in</a:t>
            </a:r>
            <a:r>
              <a:rPr sz="1800" b="1" spc="-15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1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business.</a:t>
            </a:r>
            <a:endParaRPr sz="18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2340" y="2610992"/>
            <a:ext cx="25539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Now,</a:t>
            </a:r>
            <a:r>
              <a:rPr sz="1800" b="1" spc="-15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DARQ</a:t>
            </a:r>
            <a:endParaRPr sz="18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4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technologies </a:t>
            </a:r>
            <a:r>
              <a:rPr sz="1800" b="1" spc="6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will  </a:t>
            </a:r>
            <a:r>
              <a:rPr sz="1800" b="1" spc="7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impact</a:t>
            </a:r>
            <a:r>
              <a:rPr sz="1800" b="1" spc="-18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the</a:t>
            </a:r>
            <a:r>
              <a:rPr sz="1800" b="1" spc="-18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same</a:t>
            </a:r>
            <a:r>
              <a:rPr sz="1800" b="1" spc="-17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areas  </a:t>
            </a:r>
            <a:r>
              <a:rPr sz="1800" b="1" spc="6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of</a:t>
            </a:r>
            <a:r>
              <a:rPr sz="1800" b="1" spc="-16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business</a:t>
            </a:r>
            <a:r>
              <a:rPr sz="1800" b="1" spc="-16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as</a:t>
            </a:r>
            <a:r>
              <a:rPr sz="1800" b="1" spc="-17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SMAC.</a:t>
            </a:r>
            <a:endParaRPr sz="18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0003" y="2610992"/>
            <a:ext cx="29514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When </a:t>
            </a:r>
            <a:r>
              <a:rPr sz="1800" b="1" spc="4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DARQ</a:t>
            </a:r>
            <a:r>
              <a:rPr sz="1800" b="1" spc="-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technologies  </a:t>
            </a:r>
            <a:r>
              <a:rPr sz="1800" b="1" spc="7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mature </a:t>
            </a:r>
            <a:r>
              <a:rPr sz="1800" b="1" spc="5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and </a:t>
            </a:r>
            <a:r>
              <a:rPr sz="1800" b="1" spc="6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converge,  </a:t>
            </a:r>
            <a:r>
              <a:rPr sz="1800" b="1" spc="8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they </a:t>
            </a:r>
            <a:r>
              <a:rPr sz="1800" b="1" spc="6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will </a:t>
            </a:r>
            <a:r>
              <a:rPr sz="1800" b="1" spc="3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spark </a:t>
            </a:r>
            <a:r>
              <a:rPr sz="1800" b="1" spc="6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another  </a:t>
            </a:r>
            <a:r>
              <a:rPr sz="1800" b="1" spc="5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step</a:t>
            </a:r>
            <a:r>
              <a:rPr sz="1800" b="1" spc="-16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change.</a:t>
            </a:r>
            <a:endParaRPr sz="1800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73067" y="2673095"/>
            <a:ext cx="0" cy="1058545"/>
          </a:xfrm>
          <a:custGeom>
            <a:avLst/>
            <a:gdLst/>
            <a:ahLst/>
            <a:cxnLst/>
            <a:rect l="l" t="t" r="r" b="b"/>
            <a:pathLst>
              <a:path h="1058545">
                <a:moveTo>
                  <a:pt x="0" y="0"/>
                </a:moveTo>
                <a:lnTo>
                  <a:pt x="0" y="1058545"/>
                </a:lnTo>
              </a:path>
            </a:pathLst>
          </a:custGeom>
          <a:ln w="12192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0316" y="2673095"/>
            <a:ext cx="0" cy="1058545"/>
          </a:xfrm>
          <a:custGeom>
            <a:avLst/>
            <a:gdLst/>
            <a:ahLst/>
            <a:cxnLst/>
            <a:rect l="l" t="t" r="r" b="b"/>
            <a:pathLst>
              <a:path h="1058545">
                <a:moveTo>
                  <a:pt x="0" y="0"/>
                </a:moveTo>
                <a:lnTo>
                  <a:pt x="0" y="1058545"/>
                </a:lnTo>
              </a:path>
            </a:pathLst>
          </a:custGeom>
          <a:ln w="12192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642470" y="6581809"/>
            <a:ext cx="20827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15"/>
              </a:lnSpc>
            </a:pPr>
            <a:fld id="{81D60167-4931-47E6-BA6A-407CBD079E47}" type="slidenum">
              <a:rPr lang="en-IN" spc="-40" smtClean="0"/>
              <a:pPr marL="38100">
                <a:lnSpc>
                  <a:spcPts val="1115"/>
                </a:lnSpc>
              </a:pPr>
              <a:t>7</a:t>
            </a:fld>
            <a:endParaRPr spc="-4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193" y="737361"/>
            <a:ext cx="6769100" cy="150749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745"/>
              </a:spcBef>
            </a:pPr>
            <a:r>
              <a:rPr sz="3600" b="1" spc="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sz="3600" b="1" spc="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ignored </a:t>
            </a:r>
            <a:r>
              <a:rPr sz="3600" b="1" spc="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SMAC </a:t>
            </a:r>
            <a:r>
              <a:rPr sz="3600" b="1" spc="11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3600" b="1" spc="8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 </a:t>
            </a:r>
            <a:r>
              <a:rPr sz="3600" b="1" spc="9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long. </a:t>
            </a:r>
            <a:r>
              <a:rPr sz="3600" b="1" spc="19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sz="3600" b="1" spc="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z="3600" b="1" spc="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businesses  </a:t>
            </a:r>
            <a:r>
              <a:rPr sz="3600" b="1" spc="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</a:t>
            </a:r>
            <a:r>
              <a:rPr sz="3600" b="1" spc="-40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sz="3600" b="1" spc="-4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6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mistake</a:t>
            </a:r>
            <a:r>
              <a:rPr sz="3600" b="1" spc="-4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3600" b="1" spc="-4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DARQ?</a:t>
            </a:r>
            <a:endParaRPr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2567" y="2629280"/>
            <a:ext cx="271970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45" dirty="0">
                <a:solidFill>
                  <a:srgbClr val="FFFFFF"/>
                </a:solidFill>
                <a:latin typeface="Arial"/>
                <a:cs typeface="Arial"/>
              </a:rPr>
              <a:t>Companies</a:t>
            </a:r>
            <a:r>
              <a:rPr sz="18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8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sz="1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FFFFFF"/>
                </a:solidFill>
                <a:latin typeface="Arial"/>
                <a:cs typeface="Arial"/>
              </a:rPr>
              <a:t>on  </a:t>
            </a:r>
            <a:r>
              <a:rPr sz="1800" b="1" spc="60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1800" b="1" spc="8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800" b="1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FFFFFF"/>
                </a:solidFill>
                <a:latin typeface="Arial"/>
                <a:cs typeface="Arial"/>
              </a:rPr>
              <a:t>DARQ-  </a:t>
            </a:r>
            <a:r>
              <a:rPr sz="1800" b="1" spc="65" dirty="0">
                <a:solidFill>
                  <a:srgbClr val="FFFFFF"/>
                </a:solidFill>
                <a:latin typeface="Arial"/>
                <a:cs typeface="Arial"/>
              </a:rPr>
              <a:t>enabled </a:t>
            </a:r>
            <a:r>
              <a:rPr sz="1800" b="1" spc="50" dirty="0">
                <a:solidFill>
                  <a:srgbClr val="FFFFFF"/>
                </a:solidFill>
                <a:latin typeface="Arial"/>
                <a:cs typeface="Arial"/>
              </a:rPr>
              <a:t>capabilities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soon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b="1" spc="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b="1" spc="65" dirty="0">
                <a:solidFill>
                  <a:srgbClr val="FFFFFF"/>
                </a:solidFill>
                <a:latin typeface="Arial"/>
                <a:cs typeface="Arial"/>
              </a:rPr>
              <a:t>maturing  </a:t>
            </a:r>
            <a:r>
              <a:rPr sz="1800" b="1" spc="45" dirty="0">
                <a:solidFill>
                  <a:srgbClr val="FFFFFF"/>
                </a:solidFill>
                <a:latin typeface="Arial"/>
                <a:cs typeface="Arial"/>
              </a:rPr>
              <a:t>technologies </a:t>
            </a:r>
            <a:r>
              <a:rPr sz="1800" b="1" spc="70" dirty="0">
                <a:solidFill>
                  <a:srgbClr val="FFFFFF"/>
                </a:solidFill>
                <a:latin typeface="Arial"/>
                <a:cs typeface="Arial"/>
              </a:rPr>
              <a:t>make  </a:t>
            </a:r>
            <a:r>
              <a:rPr sz="1800" b="1" spc="80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FFFFFF"/>
                </a:solidFill>
                <a:latin typeface="Arial"/>
                <a:cs typeface="Arial"/>
              </a:rPr>
              <a:t>possible.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7333" y="2629280"/>
            <a:ext cx="301053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45" dirty="0">
                <a:solidFill>
                  <a:srgbClr val="FFFFFF"/>
                </a:solidFill>
                <a:latin typeface="Arial"/>
                <a:cs typeface="Arial"/>
              </a:rPr>
              <a:t>Companies </a:t>
            </a:r>
            <a:r>
              <a:rPr sz="1800" b="1" spc="5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800" b="1" spc="20" dirty="0">
                <a:solidFill>
                  <a:srgbClr val="FFFFFF"/>
                </a:solidFill>
                <a:latin typeface="Arial"/>
                <a:cs typeface="Arial"/>
              </a:rPr>
              <a:t>push </a:t>
            </a:r>
            <a:r>
              <a:rPr sz="1800" b="1" spc="8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b="1" spc="70" dirty="0">
                <a:solidFill>
                  <a:srgbClr val="FFFFFF"/>
                </a:solidFill>
                <a:latin typeface="Arial"/>
                <a:cs typeface="Arial"/>
              </a:rPr>
              <a:t>development </a:t>
            </a:r>
            <a:r>
              <a:rPr sz="1800" b="1" spc="6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b="1" spc="40" dirty="0">
                <a:solidFill>
                  <a:srgbClr val="FFFFFF"/>
                </a:solidFill>
                <a:latin typeface="Arial"/>
                <a:cs typeface="Arial"/>
              </a:rPr>
              <a:t>DARQ  </a:t>
            </a:r>
            <a:r>
              <a:rPr sz="1800" b="1" spc="45" dirty="0">
                <a:solidFill>
                  <a:srgbClr val="FFFFFF"/>
                </a:solidFill>
                <a:latin typeface="Arial"/>
                <a:cs typeface="Arial"/>
              </a:rPr>
              <a:t>technologies </a:t>
            </a:r>
            <a:r>
              <a:rPr sz="1800" b="1" spc="75" dirty="0">
                <a:solidFill>
                  <a:srgbClr val="FFFFFF"/>
                </a:solidFill>
                <a:latin typeface="Arial"/>
                <a:cs typeface="Arial"/>
              </a:rPr>
              <a:t>forward,</a:t>
            </a:r>
            <a:r>
              <a:rPr sz="18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800" b="1" spc="45" dirty="0">
                <a:solidFill>
                  <a:srgbClr val="FFFFFF"/>
                </a:solidFill>
                <a:latin typeface="Arial"/>
                <a:cs typeface="Arial"/>
              </a:rPr>
              <a:t>discover </a:t>
            </a:r>
            <a:r>
              <a:rPr sz="1800" b="1" spc="8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800" b="1" spc="-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FFFFFF"/>
                </a:solidFill>
                <a:latin typeface="Arial"/>
                <a:cs typeface="Arial"/>
              </a:rPr>
              <a:t>capabilities,  </a:t>
            </a:r>
            <a:r>
              <a:rPr sz="1800" b="1" spc="70" dirty="0">
                <a:solidFill>
                  <a:srgbClr val="FFFFFF"/>
                </a:solidFill>
                <a:latin typeface="Arial"/>
                <a:cs typeface="Arial"/>
              </a:rPr>
              <a:t>by experimenting </a:t>
            </a:r>
            <a:r>
              <a:rPr sz="1800" b="1" spc="80" dirty="0">
                <a:solidFill>
                  <a:srgbClr val="FFFFFF"/>
                </a:solidFill>
                <a:latin typeface="Arial"/>
                <a:cs typeface="Arial"/>
              </a:rPr>
              <a:t>with  </a:t>
            </a:r>
            <a:r>
              <a:rPr sz="1800" b="1" spc="55" dirty="0">
                <a:solidFill>
                  <a:srgbClr val="FFFFFF"/>
                </a:solidFill>
                <a:latin typeface="Arial"/>
                <a:cs typeface="Arial"/>
              </a:rPr>
              <a:t>combinatorial</a:t>
            </a:r>
            <a:r>
              <a:rPr sz="18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FFFFFF"/>
                </a:solidFill>
                <a:latin typeface="Arial"/>
                <a:cs typeface="Arial"/>
              </a:rPr>
              <a:t>effects.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6047" y="2629280"/>
            <a:ext cx="384429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2785">
              <a:lnSpc>
                <a:spcPct val="100000"/>
              </a:lnSpc>
              <a:spcBef>
                <a:spcPts val="100"/>
              </a:spcBef>
            </a:pPr>
            <a:r>
              <a:rPr sz="1800" b="1" spc="45" dirty="0">
                <a:solidFill>
                  <a:srgbClr val="FFFFFF"/>
                </a:solidFill>
                <a:latin typeface="Arial"/>
                <a:cs typeface="Arial"/>
              </a:rPr>
              <a:t>Companies </a:t>
            </a:r>
            <a:r>
              <a:rPr sz="1800" b="1" spc="5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800" b="1" spc="70" dirty="0">
                <a:solidFill>
                  <a:srgbClr val="FFFFFF"/>
                </a:solidFill>
                <a:latin typeface="Arial"/>
                <a:cs typeface="Arial"/>
              </a:rPr>
              <a:t>explore  </a:t>
            </a:r>
            <a:r>
              <a:rPr sz="1800" b="1" spc="50" dirty="0">
                <a:solidFill>
                  <a:srgbClr val="FFFFFF"/>
                </a:solidFill>
                <a:latin typeface="Arial"/>
                <a:cs typeface="Arial"/>
              </a:rPr>
              <a:t>ways</a:t>
            </a:r>
            <a:r>
              <a:rPr sz="18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1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18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FFFFFF"/>
                </a:solidFill>
                <a:latin typeface="Arial"/>
                <a:cs typeface="Arial"/>
              </a:rPr>
              <a:t>DARQ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65" dirty="0">
                <a:solidFill>
                  <a:srgbClr val="FFFFFF"/>
                </a:solidFill>
                <a:latin typeface="Arial"/>
                <a:cs typeface="Arial"/>
              </a:rPr>
              <a:t>experiments </a:t>
            </a:r>
            <a:r>
              <a:rPr sz="1800" b="1" spc="8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b="1" spc="45" dirty="0">
                <a:solidFill>
                  <a:srgbClr val="FFFFFF"/>
                </a:solidFill>
                <a:latin typeface="Arial"/>
                <a:cs typeface="Arial"/>
              </a:rPr>
              <a:t>technologies  </a:t>
            </a:r>
            <a:r>
              <a:rPr sz="1800" b="1" spc="80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1800" b="1" spc="65" dirty="0">
                <a:solidFill>
                  <a:srgbClr val="FFFFFF"/>
                </a:solidFill>
                <a:latin typeface="Arial"/>
                <a:cs typeface="Arial"/>
              </a:rPr>
              <a:t>have already </a:t>
            </a:r>
            <a:r>
              <a:rPr sz="1800" b="1" spc="55" dirty="0">
                <a:solidFill>
                  <a:srgbClr val="FFFFFF"/>
                </a:solidFill>
                <a:latin typeface="Arial"/>
                <a:cs typeface="Arial"/>
              </a:rPr>
              <a:t>invested </a:t>
            </a:r>
            <a:r>
              <a:rPr sz="1800" b="1" spc="45" dirty="0">
                <a:solidFill>
                  <a:srgbClr val="FFFFFF"/>
                </a:solidFill>
                <a:latin typeface="Arial"/>
                <a:cs typeface="Arial"/>
              </a:rPr>
              <a:t>in,  </a:t>
            </a:r>
            <a:r>
              <a:rPr sz="1800" b="1" spc="2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1800" b="1" spc="7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1800" b="1" spc="60" dirty="0">
                <a:solidFill>
                  <a:srgbClr val="FFFFFF"/>
                </a:solidFill>
                <a:latin typeface="Arial"/>
                <a:cs typeface="Arial"/>
              </a:rPr>
              <a:t>digital </a:t>
            </a:r>
            <a:r>
              <a:rPr sz="1800" b="1" spc="45" dirty="0">
                <a:solidFill>
                  <a:srgbClr val="FFFFFF"/>
                </a:solidFill>
                <a:latin typeface="Arial"/>
                <a:cs typeface="Arial"/>
              </a:rPr>
              <a:t>foundations </a:t>
            </a:r>
            <a:r>
              <a:rPr sz="1800" b="1" spc="7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800" b="1" spc="45" dirty="0">
                <a:solidFill>
                  <a:srgbClr val="FFFFFF"/>
                </a:solidFill>
                <a:latin typeface="Arial"/>
                <a:cs typeface="Arial"/>
              </a:rPr>
              <a:t>launch</a:t>
            </a:r>
            <a:r>
              <a:rPr sz="18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FFFFFF"/>
                </a:solidFill>
                <a:latin typeface="Arial"/>
                <a:cs typeface="Arial"/>
              </a:rPr>
              <a:t>meaningful</a:t>
            </a:r>
            <a:r>
              <a:rPr sz="1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FFFFFF"/>
                </a:solidFill>
                <a:latin typeface="Arial"/>
                <a:cs typeface="Arial"/>
              </a:rPr>
              <a:t>pilots</a:t>
            </a:r>
            <a:r>
              <a:rPr sz="18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FFFFFF"/>
                </a:solidFill>
                <a:latin typeface="Arial"/>
                <a:cs typeface="Arial"/>
              </a:rPr>
              <a:t>early</a:t>
            </a: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FFFFFF"/>
                </a:solidFill>
                <a:latin typeface="Arial"/>
                <a:cs typeface="Arial"/>
              </a:rPr>
              <a:t>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73196" y="2691383"/>
            <a:ext cx="0" cy="1612900"/>
          </a:xfrm>
          <a:custGeom>
            <a:avLst/>
            <a:gdLst/>
            <a:ahLst/>
            <a:cxnLst/>
            <a:rect l="l" t="t" r="r" b="b"/>
            <a:pathLst>
              <a:path h="1612900">
                <a:moveTo>
                  <a:pt x="0" y="0"/>
                </a:moveTo>
                <a:lnTo>
                  <a:pt x="0" y="1612518"/>
                </a:lnTo>
              </a:path>
            </a:pathLst>
          </a:custGeom>
          <a:ln w="12192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7371" y="2691383"/>
            <a:ext cx="0" cy="1612900"/>
          </a:xfrm>
          <a:custGeom>
            <a:avLst/>
            <a:gdLst/>
            <a:ahLst/>
            <a:cxnLst/>
            <a:rect l="l" t="t" r="r" b="b"/>
            <a:pathLst>
              <a:path h="1612900">
                <a:moveTo>
                  <a:pt x="0" y="0"/>
                </a:moveTo>
                <a:lnTo>
                  <a:pt x="0" y="1612518"/>
                </a:lnTo>
              </a:path>
            </a:pathLst>
          </a:custGeom>
          <a:ln w="12192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642470" y="6581809"/>
            <a:ext cx="20827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15"/>
              </a:lnSpc>
            </a:pPr>
            <a:fld id="{81D60167-4931-47E6-BA6A-407CBD079E47}" type="slidenum">
              <a:rPr lang="en-IN" spc="-40" smtClean="0"/>
              <a:pPr marL="38100">
                <a:lnSpc>
                  <a:spcPts val="1115"/>
                </a:lnSpc>
              </a:pPr>
              <a:t>8</a:t>
            </a:fld>
            <a:endParaRPr spc="-4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636264" y="1460"/>
            <a:ext cx="8555990" cy="6856730"/>
            <a:chOff x="3636264" y="1460"/>
            <a:chExt cx="8555990" cy="6856730"/>
          </a:xfrm>
        </p:grpSpPr>
        <p:sp>
          <p:nvSpPr>
            <p:cNvPr id="4" name="object 4"/>
            <p:cNvSpPr/>
            <p:nvPr/>
          </p:nvSpPr>
          <p:spPr>
            <a:xfrm>
              <a:off x="3636264" y="1460"/>
              <a:ext cx="8555735" cy="6856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47660" y="2601468"/>
              <a:ext cx="1711960" cy="1711960"/>
            </a:xfrm>
            <a:custGeom>
              <a:avLst/>
              <a:gdLst/>
              <a:ahLst/>
              <a:cxnLst/>
              <a:rect l="l" t="t" r="r" b="b"/>
              <a:pathLst>
                <a:path w="1711959" h="1711960">
                  <a:moveTo>
                    <a:pt x="855726" y="0"/>
                  </a:moveTo>
                  <a:lnTo>
                    <a:pt x="807170" y="1354"/>
                  </a:lnTo>
                  <a:lnTo>
                    <a:pt x="759325" y="5370"/>
                  </a:lnTo>
                  <a:lnTo>
                    <a:pt x="712262" y="11975"/>
                  </a:lnTo>
                  <a:lnTo>
                    <a:pt x="666054" y="21097"/>
                  </a:lnTo>
                  <a:lnTo>
                    <a:pt x="620773" y="32664"/>
                  </a:lnTo>
                  <a:lnTo>
                    <a:pt x="576491" y="46603"/>
                  </a:lnTo>
                  <a:lnTo>
                    <a:pt x="533281" y="62841"/>
                  </a:lnTo>
                  <a:lnTo>
                    <a:pt x="491214" y="81308"/>
                  </a:lnTo>
                  <a:lnTo>
                    <a:pt x="450363" y="101930"/>
                  </a:lnTo>
                  <a:lnTo>
                    <a:pt x="410801" y="124635"/>
                  </a:lnTo>
                  <a:lnTo>
                    <a:pt x="372599" y="149351"/>
                  </a:lnTo>
                  <a:lnTo>
                    <a:pt x="335830" y="176006"/>
                  </a:lnTo>
                  <a:lnTo>
                    <a:pt x="300566" y="204527"/>
                  </a:lnTo>
                  <a:lnTo>
                    <a:pt x="266879" y="234842"/>
                  </a:lnTo>
                  <a:lnTo>
                    <a:pt x="234842" y="266879"/>
                  </a:lnTo>
                  <a:lnTo>
                    <a:pt x="204527" y="300566"/>
                  </a:lnTo>
                  <a:lnTo>
                    <a:pt x="176006" y="335830"/>
                  </a:lnTo>
                  <a:lnTo>
                    <a:pt x="149351" y="372599"/>
                  </a:lnTo>
                  <a:lnTo>
                    <a:pt x="124635" y="410801"/>
                  </a:lnTo>
                  <a:lnTo>
                    <a:pt x="101930" y="450363"/>
                  </a:lnTo>
                  <a:lnTo>
                    <a:pt x="81308" y="491214"/>
                  </a:lnTo>
                  <a:lnTo>
                    <a:pt x="62841" y="533281"/>
                  </a:lnTo>
                  <a:lnTo>
                    <a:pt x="46603" y="576491"/>
                  </a:lnTo>
                  <a:lnTo>
                    <a:pt x="32664" y="620773"/>
                  </a:lnTo>
                  <a:lnTo>
                    <a:pt x="21097" y="666054"/>
                  </a:lnTo>
                  <a:lnTo>
                    <a:pt x="11975" y="712262"/>
                  </a:lnTo>
                  <a:lnTo>
                    <a:pt x="5370" y="759325"/>
                  </a:lnTo>
                  <a:lnTo>
                    <a:pt x="1354" y="807170"/>
                  </a:lnTo>
                  <a:lnTo>
                    <a:pt x="0" y="855726"/>
                  </a:lnTo>
                  <a:lnTo>
                    <a:pt x="1354" y="904281"/>
                  </a:lnTo>
                  <a:lnTo>
                    <a:pt x="5370" y="952126"/>
                  </a:lnTo>
                  <a:lnTo>
                    <a:pt x="11975" y="999189"/>
                  </a:lnTo>
                  <a:lnTo>
                    <a:pt x="21097" y="1045397"/>
                  </a:lnTo>
                  <a:lnTo>
                    <a:pt x="32664" y="1090678"/>
                  </a:lnTo>
                  <a:lnTo>
                    <a:pt x="46603" y="1134960"/>
                  </a:lnTo>
                  <a:lnTo>
                    <a:pt x="62841" y="1178170"/>
                  </a:lnTo>
                  <a:lnTo>
                    <a:pt x="81308" y="1220237"/>
                  </a:lnTo>
                  <a:lnTo>
                    <a:pt x="101930" y="1261088"/>
                  </a:lnTo>
                  <a:lnTo>
                    <a:pt x="124635" y="1300650"/>
                  </a:lnTo>
                  <a:lnTo>
                    <a:pt x="149351" y="1338852"/>
                  </a:lnTo>
                  <a:lnTo>
                    <a:pt x="176006" y="1375621"/>
                  </a:lnTo>
                  <a:lnTo>
                    <a:pt x="204527" y="1410885"/>
                  </a:lnTo>
                  <a:lnTo>
                    <a:pt x="234842" y="1444572"/>
                  </a:lnTo>
                  <a:lnTo>
                    <a:pt x="266879" y="1476609"/>
                  </a:lnTo>
                  <a:lnTo>
                    <a:pt x="300566" y="1506924"/>
                  </a:lnTo>
                  <a:lnTo>
                    <a:pt x="335830" y="1535445"/>
                  </a:lnTo>
                  <a:lnTo>
                    <a:pt x="372599" y="1562100"/>
                  </a:lnTo>
                  <a:lnTo>
                    <a:pt x="410801" y="1586816"/>
                  </a:lnTo>
                  <a:lnTo>
                    <a:pt x="450363" y="1609521"/>
                  </a:lnTo>
                  <a:lnTo>
                    <a:pt x="491214" y="1630143"/>
                  </a:lnTo>
                  <a:lnTo>
                    <a:pt x="533281" y="1648610"/>
                  </a:lnTo>
                  <a:lnTo>
                    <a:pt x="576491" y="1664848"/>
                  </a:lnTo>
                  <a:lnTo>
                    <a:pt x="620773" y="1678787"/>
                  </a:lnTo>
                  <a:lnTo>
                    <a:pt x="666054" y="1690354"/>
                  </a:lnTo>
                  <a:lnTo>
                    <a:pt x="712262" y="1699476"/>
                  </a:lnTo>
                  <a:lnTo>
                    <a:pt x="759325" y="1706081"/>
                  </a:lnTo>
                  <a:lnTo>
                    <a:pt x="807170" y="1710097"/>
                  </a:lnTo>
                  <a:lnTo>
                    <a:pt x="855726" y="1711452"/>
                  </a:lnTo>
                  <a:lnTo>
                    <a:pt x="904281" y="1710097"/>
                  </a:lnTo>
                  <a:lnTo>
                    <a:pt x="952126" y="1706081"/>
                  </a:lnTo>
                  <a:lnTo>
                    <a:pt x="999189" y="1699476"/>
                  </a:lnTo>
                  <a:lnTo>
                    <a:pt x="1045397" y="1690354"/>
                  </a:lnTo>
                  <a:lnTo>
                    <a:pt x="1090678" y="1678787"/>
                  </a:lnTo>
                  <a:lnTo>
                    <a:pt x="1134960" y="1664848"/>
                  </a:lnTo>
                  <a:lnTo>
                    <a:pt x="1178170" y="1648610"/>
                  </a:lnTo>
                  <a:lnTo>
                    <a:pt x="1220237" y="1630143"/>
                  </a:lnTo>
                  <a:lnTo>
                    <a:pt x="1261088" y="1609521"/>
                  </a:lnTo>
                  <a:lnTo>
                    <a:pt x="1300650" y="1586816"/>
                  </a:lnTo>
                  <a:lnTo>
                    <a:pt x="1338852" y="1562100"/>
                  </a:lnTo>
                  <a:lnTo>
                    <a:pt x="1375621" y="1535445"/>
                  </a:lnTo>
                  <a:lnTo>
                    <a:pt x="1410885" y="1506924"/>
                  </a:lnTo>
                  <a:lnTo>
                    <a:pt x="1444572" y="1476609"/>
                  </a:lnTo>
                  <a:lnTo>
                    <a:pt x="1476609" y="1444572"/>
                  </a:lnTo>
                  <a:lnTo>
                    <a:pt x="1506924" y="1410885"/>
                  </a:lnTo>
                  <a:lnTo>
                    <a:pt x="1535445" y="1375621"/>
                  </a:lnTo>
                  <a:lnTo>
                    <a:pt x="1562100" y="1338852"/>
                  </a:lnTo>
                  <a:lnTo>
                    <a:pt x="1586816" y="1300650"/>
                  </a:lnTo>
                  <a:lnTo>
                    <a:pt x="1609521" y="1261088"/>
                  </a:lnTo>
                  <a:lnTo>
                    <a:pt x="1630143" y="1220237"/>
                  </a:lnTo>
                  <a:lnTo>
                    <a:pt x="1648610" y="1178170"/>
                  </a:lnTo>
                  <a:lnTo>
                    <a:pt x="1664848" y="1134960"/>
                  </a:lnTo>
                  <a:lnTo>
                    <a:pt x="1678787" y="1090678"/>
                  </a:lnTo>
                  <a:lnTo>
                    <a:pt x="1690354" y="1045397"/>
                  </a:lnTo>
                  <a:lnTo>
                    <a:pt x="1699476" y="999189"/>
                  </a:lnTo>
                  <a:lnTo>
                    <a:pt x="1706081" y="952126"/>
                  </a:lnTo>
                  <a:lnTo>
                    <a:pt x="1710097" y="904281"/>
                  </a:lnTo>
                  <a:lnTo>
                    <a:pt x="1711452" y="855726"/>
                  </a:lnTo>
                  <a:lnTo>
                    <a:pt x="1710097" y="807170"/>
                  </a:lnTo>
                  <a:lnTo>
                    <a:pt x="1706081" y="759325"/>
                  </a:lnTo>
                  <a:lnTo>
                    <a:pt x="1699476" y="712262"/>
                  </a:lnTo>
                  <a:lnTo>
                    <a:pt x="1690354" y="666054"/>
                  </a:lnTo>
                  <a:lnTo>
                    <a:pt x="1678787" y="620773"/>
                  </a:lnTo>
                  <a:lnTo>
                    <a:pt x="1664848" y="576491"/>
                  </a:lnTo>
                  <a:lnTo>
                    <a:pt x="1648610" y="533281"/>
                  </a:lnTo>
                  <a:lnTo>
                    <a:pt x="1630143" y="491214"/>
                  </a:lnTo>
                  <a:lnTo>
                    <a:pt x="1609521" y="450363"/>
                  </a:lnTo>
                  <a:lnTo>
                    <a:pt x="1586816" y="410801"/>
                  </a:lnTo>
                  <a:lnTo>
                    <a:pt x="1562100" y="372599"/>
                  </a:lnTo>
                  <a:lnTo>
                    <a:pt x="1535445" y="335830"/>
                  </a:lnTo>
                  <a:lnTo>
                    <a:pt x="1506924" y="300566"/>
                  </a:lnTo>
                  <a:lnTo>
                    <a:pt x="1476609" y="266879"/>
                  </a:lnTo>
                  <a:lnTo>
                    <a:pt x="1444572" y="234842"/>
                  </a:lnTo>
                  <a:lnTo>
                    <a:pt x="1410885" y="204527"/>
                  </a:lnTo>
                  <a:lnTo>
                    <a:pt x="1375621" y="176006"/>
                  </a:lnTo>
                  <a:lnTo>
                    <a:pt x="1338852" y="149351"/>
                  </a:lnTo>
                  <a:lnTo>
                    <a:pt x="1300650" y="124635"/>
                  </a:lnTo>
                  <a:lnTo>
                    <a:pt x="1261088" y="101930"/>
                  </a:lnTo>
                  <a:lnTo>
                    <a:pt x="1220237" y="81308"/>
                  </a:lnTo>
                  <a:lnTo>
                    <a:pt x="1178170" y="62841"/>
                  </a:lnTo>
                  <a:lnTo>
                    <a:pt x="1134960" y="46603"/>
                  </a:lnTo>
                  <a:lnTo>
                    <a:pt x="1090678" y="32664"/>
                  </a:lnTo>
                  <a:lnTo>
                    <a:pt x="1045397" y="21097"/>
                  </a:lnTo>
                  <a:lnTo>
                    <a:pt x="999189" y="11975"/>
                  </a:lnTo>
                  <a:lnTo>
                    <a:pt x="952126" y="5370"/>
                  </a:lnTo>
                  <a:lnTo>
                    <a:pt x="904281" y="1354"/>
                  </a:lnTo>
                  <a:lnTo>
                    <a:pt x="855726" y="0"/>
                  </a:lnTo>
                  <a:close/>
                </a:path>
              </a:pathLst>
            </a:custGeom>
            <a:solidFill>
              <a:srgbClr val="750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175752" y="2892932"/>
            <a:ext cx="2347595" cy="229743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4500" b="1" spc="275" dirty="0">
                <a:solidFill>
                  <a:srgbClr val="FFFFFF"/>
                </a:solidFill>
                <a:latin typeface="Arial"/>
                <a:cs typeface="Arial"/>
              </a:rPr>
              <a:t>89%</a:t>
            </a:r>
            <a:endParaRPr sz="4500" dirty="0">
              <a:latin typeface="Arial"/>
              <a:cs typeface="Arial"/>
            </a:endParaRPr>
          </a:p>
          <a:p>
            <a:pPr marL="40640" marR="398780">
              <a:lnSpc>
                <a:spcPct val="100000"/>
              </a:lnSpc>
              <a:spcBef>
                <a:spcPts val="480"/>
              </a:spcBef>
            </a:pPr>
            <a:r>
              <a:rPr sz="1800" b="1" spc="6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businesses  </a:t>
            </a:r>
            <a:r>
              <a:rPr sz="1800" b="1" spc="7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b="1" spc="60" dirty="0">
                <a:solidFill>
                  <a:srgbClr val="FFFFFF"/>
                </a:solidFill>
                <a:latin typeface="Arial"/>
                <a:cs typeface="Arial"/>
              </a:rPr>
              <a:t>already  </a:t>
            </a:r>
            <a:r>
              <a:rPr sz="1800" b="1" spc="70" dirty="0">
                <a:solidFill>
                  <a:srgbClr val="FFFFFF"/>
                </a:solidFill>
                <a:latin typeface="Arial"/>
                <a:cs typeface="Arial"/>
              </a:rPr>
              <a:t>experimenting  </a:t>
            </a:r>
            <a:r>
              <a:rPr sz="1800" b="1" spc="8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endParaRPr sz="1800" dirty="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5"/>
              </a:spcBef>
            </a:pPr>
            <a:r>
              <a:rPr sz="1800" b="1" spc="40" dirty="0">
                <a:solidFill>
                  <a:srgbClr val="FFFFFF"/>
                </a:solidFill>
                <a:latin typeface="Arial"/>
                <a:cs typeface="Arial"/>
              </a:rPr>
              <a:t>DARQ</a:t>
            </a:r>
            <a:r>
              <a:rPr sz="18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FFFFFF"/>
                </a:solidFill>
                <a:latin typeface="Arial"/>
                <a:cs typeface="Arial"/>
              </a:rPr>
              <a:t>technologies.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642470" y="6581809"/>
            <a:ext cx="20827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15"/>
              </a:lnSpc>
            </a:pPr>
            <a:fld id="{81D60167-4931-47E6-BA6A-407CBD079E47}" type="slidenum">
              <a:rPr lang="en-IN" spc="-40" smtClean="0"/>
              <a:pPr marL="38100">
                <a:lnSpc>
                  <a:spcPts val="1115"/>
                </a:lnSpc>
              </a:pPr>
              <a:t>9</a:t>
            </a:fld>
            <a:endParaRPr spc="-40" dirty="0"/>
          </a:p>
        </p:txBody>
      </p:sp>
      <p:sp>
        <p:nvSpPr>
          <p:cNvPr id="7" name="object 7"/>
          <p:cNvSpPr txBox="1"/>
          <p:nvPr/>
        </p:nvSpPr>
        <p:spPr>
          <a:xfrm>
            <a:off x="379577" y="2642361"/>
            <a:ext cx="4497070" cy="193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5593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90" dirty="0">
                <a:solidFill>
                  <a:srgbClr val="FFFFFF"/>
                </a:solidFill>
                <a:latin typeface="Arial"/>
                <a:cs typeface="Arial"/>
              </a:rPr>
              <a:t>According </a:t>
            </a:r>
            <a:r>
              <a:rPr sz="1500" spc="1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500" spc="80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1500" spc="45" dirty="0">
                <a:solidFill>
                  <a:srgbClr val="FFFFFF"/>
                </a:solidFill>
                <a:latin typeface="Arial"/>
                <a:cs typeface="Arial"/>
              </a:rPr>
              <a:t>survey, </a:t>
            </a:r>
            <a:r>
              <a:rPr sz="1500" spc="40" dirty="0">
                <a:solidFill>
                  <a:srgbClr val="FFFFFF"/>
                </a:solidFill>
                <a:latin typeface="Arial"/>
                <a:cs typeface="Arial"/>
              </a:rPr>
              <a:t>67 </a:t>
            </a:r>
            <a:r>
              <a:rPr sz="1500" spc="85" dirty="0">
                <a:solidFill>
                  <a:srgbClr val="FFFFFF"/>
                </a:solidFill>
                <a:latin typeface="Arial"/>
                <a:cs typeface="Arial"/>
              </a:rPr>
              <a:t>percent </a:t>
            </a:r>
            <a:r>
              <a:rPr sz="1500" spc="10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500" spc="65" dirty="0">
                <a:solidFill>
                  <a:srgbClr val="FFFFFF"/>
                </a:solidFill>
                <a:latin typeface="Arial"/>
                <a:cs typeface="Arial"/>
              </a:rPr>
              <a:t>companies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90" dirty="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sz="15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8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5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Arial"/>
                <a:cs typeface="Arial"/>
              </a:rPr>
              <a:t>AI</a:t>
            </a:r>
            <a:r>
              <a:rPr sz="15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Arial"/>
                <a:cs typeface="Arial"/>
              </a:rPr>
              <a:t>being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90" dirty="0">
                <a:solidFill>
                  <a:srgbClr val="FFFFFF"/>
                </a:solidFill>
                <a:latin typeface="Arial"/>
                <a:cs typeface="Arial"/>
              </a:rPr>
              <a:t>piloted  </a:t>
            </a:r>
            <a:r>
              <a:rPr sz="1500" spc="8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5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90" dirty="0">
                <a:solidFill>
                  <a:srgbClr val="FFFFFF"/>
                </a:solidFill>
                <a:latin typeface="Arial"/>
                <a:cs typeface="Arial"/>
              </a:rPr>
              <a:t>adopted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7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5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Arial"/>
                <a:cs typeface="Arial"/>
              </a:rPr>
              <a:t>organization.</a:t>
            </a:r>
            <a:endParaRPr sz="1500" dirty="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6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70" dirty="0">
                <a:solidFill>
                  <a:srgbClr val="FFFFFF"/>
                </a:solidFill>
                <a:latin typeface="Arial"/>
                <a:cs typeface="Arial"/>
              </a:rPr>
              <a:t>Distributed </a:t>
            </a:r>
            <a:r>
              <a:rPr sz="1500" spc="80" dirty="0">
                <a:solidFill>
                  <a:srgbClr val="FFFFFF"/>
                </a:solidFill>
                <a:latin typeface="Arial"/>
                <a:cs typeface="Arial"/>
              </a:rPr>
              <a:t>ledger </a:t>
            </a:r>
            <a:r>
              <a:rPr sz="1500" spc="65" dirty="0">
                <a:solidFill>
                  <a:srgbClr val="FFFFFF"/>
                </a:solidFill>
                <a:latin typeface="Arial"/>
                <a:cs typeface="Arial"/>
              </a:rPr>
              <a:t>investments</a:t>
            </a:r>
            <a:r>
              <a:rPr sz="15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500" spc="80" dirty="0">
                <a:solidFill>
                  <a:srgbClr val="FFFFFF"/>
                </a:solidFill>
                <a:latin typeface="Arial"/>
                <a:cs typeface="Arial"/>
              </a:rPr>
              <a:t>exploding,  </a:t>
            </a:r>
            <a:r>
              <a:rPr sz="1500" spc="10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500" spc="75" dirty="0">
                <a:solidFill>
                  <a:srgbClr val="FFFFFF"/>
                </a:solidFill>
                <a:latin typeface="Arial"/>
                <a:cs typeface="Arial"/>
              </a:rPr>
              <a:t>blockchain </a:t>
            </a:r>
            <a:r>
              <a:rPr sz="1500" spc="6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500" spc="90" dirty="0">
                <a:solidFill>
                  <a:srgbClr val="FFFFFF"/>
                </a:solidFill>
                <a:latin typeface="Arial"/>
                <a:cs typeface="Arial"/>
              </a:rPr>
              <a:t>cryptocurrency </a:t>
            </a:r>
            <a:r>
              <a:rPr sz="1500" spc="65" dirty="0">
                <a:solidFill>
                  <a:srgbClr val="FFFFFF"/>
                </a:solidFill>
                <a:latin typeface="Arial"/>
                <a:cs typeface="Arial"/>
              </a:rPr>
              <a:t>startups  </a:t>
            </a:r>
            <a:r>
              <a:rPr sz="1500" spc="50" dirty="0">
                <a:solidFill>
                  <a:srgbClr val="FFFFFF"/>
                </a:solidFill>
                <a:latin typeface="Arial"/>
                <a:cs typeface="Arial"/>
              </a:rPr>
              <a:t>alone</a:t>
            </a:r>
            <a:r>
              <a:rPr sz="15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90" dirty="0">
                <a:solidFill>
                  <a:srgbClr val="FFFFFF"/>
                </a:solidFill>
                <a:latin typeface="Arial"/>
                <a:cs typeface="Arial"/>
              </a:rPr>
              <a:t>collecting</a:t>
            </a:r>
            <a:r>
              <a:rPr sz="15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Arial"/>
                <a:cs typeface="Arial"/>
              </a:rPr>
              <a:t>almost</a:t>
            </a:r>
            <a:r>
              <a:rPr sz="15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85" dirty="0">
                <a:solidFill>
                  <a:srgbClr val="FFFFFF"/>
                </a:solidFill>
                <a:latin typeface="Arial"/>
                <a:cs typeface="Arial"/>
              </a:rPr>
              <a:t>$3.9</a:t>
            </a:r>
            <a:r>
              <a:rPr sz="15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75" dirty="0">
                <a:solidFill>
                  <a:srgbClr val="FFFFFF"/>
                </a:solidFill>
                <a:latin typeface="Arial"/>
                <a:cs typeface="Arial"/>
              </a:rPr>
              <a:t>billion</a:t>
            </a: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7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5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1500" dirty="0">
              <a:latin typeface="Arial"/>
              <a:cs typeface="Arial"/>
            </a:endParaRPr>
          </a:p>
          <a:p>
            <a:pPr marL="299085" marR="544830">
              <a:lnSpc>
                <a:spcPct val="100000"/>
              </a:lnSpc>
            </a:pPr>
            <a:r>
              <a:rPr sz="1500" spc="75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Arial"/>
                <a:cs typeface="Arial"/>
              </a:rPr>
              <a:t>three-quarters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10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Arial"/>
                <a:cs typeface="Arial"/>
              </a:rPr>
              <a:t>2018,</a:t>
            </a:r>
            <a:r>
              <a:rPr sz="15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Arial"/>
                <a:cs typeface="Arial"/>
              </a:rPr>
              <a:t>nearly</a:t>
            </a:r>
            <a:r>
              <a:rPr sz="15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70" dirty="0">
                <a:solidFill>
                  <a:srgbClr val="FFFFFF"/>
                </a:solidFill>
                <a:latin typeface="Arial"/>
                <a:cs typeface="Arial"/>
              </a:rPr>
              <a:t>three  </a:t>
            </a:r>
            <a:r>
              <a:rPr sz="1500" spc="65" dirty="0">
                <a:solidFill>
                  <a:srgbClr val="FFFFFF"/>
                </a:solidFill>
                <a:latin typeface="Arial"/>
                <a:cs typeface="Arial"/>
              </a:rPr>
              <a:t>times</a:t>
            </a:r>
            <a:r>
              <a:rPr sz="15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15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9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2017.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7748" y="729437"/>
            <a:ext cx="67951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45" dirty="0">
                <a:solidFill>
                  <a:srgbClr val="FFFFFF"/>
                </a:solidFill>
              </a:rPr>
              <a:t>Why</a:t>
            </a:r>
            <a:r>
              <a:rPr sz="3600" spc="-300" dirty="0">
                <a:solidFill>
                  <a:srgbClr val="FFFFFF"/>
                </a:solidFill>
              </a:rPr>
              <a:t> </a:t>
            </a:r>
            <a:r>
              <a:rPr sz="3600" spc="120" dirty="0">
                <a:solidFill>
                  <a:srgbClr val="FFFFFF"/>
                </a:solidFill>
              </a:rPr>
              <a:t>start</a:t>
            </a:r>
            <a:r>
              <a:rPr sz="3600" spc="-300" dirty="0">
                <a:solidFill>
                  <a:srgbClr val="FFFFFF"/>
                </a:solidFill>
              </a:rPr>
              <a:t> </a:t>
            </a:r>
            <a:r>
              <a:rPr sz="3600" spc="60" dirty="0">
                <a:solidFill>
                  <a:srgbClr val="FFFFFF"/>
                </a:solidFill>
              </a:rPr>
              <a:t>now?</a:t>
            </a:r>
            <a:r>
              <a:rPr sz="3600" spc="-295" dirty="0">
                <a:solidFill>
                  <a:srgbClr val="FFFFFF"/>
                </a:solidFill>
              </a:rPr>
              <a:t> </a:t>
            </a:r>
            <a:r>
              <a:rPr sz="3600" spc="100" dirty="0">
                <a:solidFill>
                  <a:srgbClr val="FFFFFF"/>
                </a:solidFill>
              </a:rPr>
              <a:t>The</a:t>
            </a:r>
            <a:r>
              <a:rPr sz="3600" spc="-300" dirty="0">
                <a:solidFill>
                  <a:srgbClr val="FFFFFF"/>
                </a:solidFill>
              </a:rPr>
              <a:t> </a:t>
            </a:r>
            <a:r>
              <a:rPr sz="3600" spc="114" dirty="0">
                <a:solidFill>
                  <a:srgbClr val="FFFFFF"/>
                </a:solidFill>
              </a:rPr>
              <a:t>first</a:t>
            </a:r>
            <a:r>
              <a:rPr sz="3600" spc="-305" dirty="0">
                <a:solidFill>
                  <a:srgbClr val="FFFFFF"/>
                </a:solidFill>
              </a:rPr>
              <a:t> </a:t>
            </a:r>
            <a:r>
              <a:rPr sz="3600" spc="180" dirty="0">
                <a:solidFill>
                  <a:srgbClr val="FFFFFF"/>
                </a:solidFill>
              </a:rPr>
              <a:t>wave</a:t>
            </a:r>
            <a:endParaRPr sz="3600" dirty="0"/>
          </a:p>
        </p:txBody>
      </p:sp>
      <p:sp>
        <p:nvSpPr>
          <p:cNvPr id="9" name="object 9"/>
          <p:cNvSpPr txBox="1"/>
          <p:nvPr/>
        </p:nvSpPr>
        <p:spPr>
          <a:xfrm>
            <a:off x="377748" y="1196466"/>
            <a:ext cx="7766684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760"/>
              </a:spcBef>
            </a:pPr>
            <a:r>
              <a:rPr sz="3600" b="1" spc="1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b="1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r>
              <a:rPr sz="3600" b="1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3600" b="1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85" dirty="0">
                <a:solidFill>
                  <a:srgbClr val="FFFFFF"/>
                </a:solidFill>
                <a:latin typeface="Arial"/>
                <a:cs typeface="Arial"/>
              </a:rPr>
              <a:t>DARQ</a:t>
            </a:r>
            <a:r>
              <a:rPr sz="3600" b="1" spc="-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14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600" b="1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145" dirty="0">
                <a:solidFill>
                  <a:srgbClr val="FFFFFF"/>
                </a:solidFill>
                <a:latin typeface="Arial"/>
                <a:cs typeface="Arial"/>
              </a:rPr>
              <a:t>drive  </a:t>
            </a:r>
            <a:r>
              <a:rPr sz="3600" b="1" spc="140" dirty="0">
                <a:solidFill>
                  <a:srgbClr val="FFFFFF"/>
                </a:solidFill>
                <a:latin typeface="Arial"/>
                <a:cs typeface="Arial"/>
              </a:rPr>
              <a:t>differentiation</a:t>
            </a:r>
            <a:r>
              <a:rPr sz="36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600" b="1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135" dirty="0">
                <a:solidFill>
                  <a:srgbClr val="FFFFFF"/>
                </a:solidFill>
                <a:latin typeface="Arial"/>
                <a:cs typeface="Arial"/>
              </a:rPr>
              <a:t>already</a:t>
            </a:r>
            <a:r>
              <a:rPr sz="3600" b="1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140" dirty="0">
                <a:solidFill>
                  <a:srgbClr val="FFFFFF"/>
                </a:solidFill>
                <a:latin typeface="Arial"/>
                <a:cs typeface="Arial"/>
              </a:rPr>
              <a:t>here.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695</TotalTime>
  <Words>1178</Words>
  <Application>Microsoft Office PowerPoint</Application>
  <PresentationFormat>Widescreen</PresentationFormat>
  <Paragraphs>201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Times New Roman</vt:lpstr>
      <vt:lpstr>Office Theme</vt:lpstr>
      <vt:lpstr>PowerPoint Presentation</vt:lpstr>
      <vt:lpstr>PowerPoint Presentation</vt:lpstr>
      <vt:lpstr>DARQ technologies will be key  post-digital differentiators.</vt:lpstr>
      <vt:lpstr>PowerPoint Presentation</vt:lpstr>
      <vt:lpstr>TECHNOLOGIES   RANKED   BY    EXECUTIVES  IN TERMS  OF  WHICH WILL  HAVE  THE  GREATEST    IMPACT  ON THEIR  ORGANIZATION OVER  THE  NEXT  3 YEARS</vt:lpstr>
      <vt:lpstr>Some DARQ technologies may seem more  impactful today, but exploring all four will be  crucial to take advantage of combinatorial effects</vt:lpstr>
      <vt:lpstr>When DARQ technologies reach maturity,  they will spark a step change, offering  businesses major  opportunities.</vt:lpstr>
      <vt:lpstr>Many ignored SMAC for too  long. How can businesses  avoid this mistake with DARQ?</vt:lpstr>
      <vt:lpstr>Why start now? The first wave</vt:lpstr>
      <vt:lpstr>PowerPoint Presentation</vt:lpstr>
      <vt:lpstr>PowerPoint Presentation</vt:lpstr>
      <vt:lpstr>PowerPoint Presentation</vt:lpstr>
      <vt:lpstr>PowerPoint Presentation</vt:lpstr>
      <vt:lpstr>4 How can you use DARQ to shape the future of the Communications Industry?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Kolhe</dc:creator>
  <cp:lastModifiedBy>Jyoti Khalkar</cp:lastModifiedBy>
  <cp:revision>14</cp:revision>
  <dcterms:created xsi:type="dcterms:W3CDTF">2020-12-23T05:41:59Z</dcterms:created>
  <dcterms:modified xsi:type="dcterms:W3CDTF">2021-06-08T06:06:26Z</dcterms:modified>
</cp:coreProperties>
</file>