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61" r:id="rId5"/>
    <p:sldId id="262" r:id="rId6"/>
    <p:sldId id="263" r:id="rId7"/>
    <p:sldId id="266" r:id="rId8"/>
    <p:sldId id="259" r:id="rId9"/>
    <p:sldId id="265" r:id="rId10"/>
    <p:sldId id="264" r:id="rId11"/>
    <p:sldId id="267" r:id="rId12"/>
    <p:sldId id="268" r:id="rId13"/>
    <p:sldId id="269" r:id="rId14"/>
    <p:sldId id="272" r:id="rId15"/>
    <p:sldId id="271" r:id="rId16"/>
    <p:sldId id="270" r:id="rId17"/>
    <p:sldId id="273" r:id="rId18"/>
    <p:sldId id="274" r:id="rId19"/>
    <p:sldId id="275" r:id="rId20"/>
    <p:sldId id="276" r:id="rId21"/>
    <p:sldId id="277" r:id="rId22"/>
    <p:sldId id="260"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67" d="100"/>
          <a:sy n="67" d="100"/>
        </p:scale>
        <p:origin x="7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AA96F-B367-4638-AFAD-8450882E43C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174479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189474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1904094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8755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4115023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9AA96F-B367-4638-AFAD-8450882E43C3}"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2813053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9AA96F-B367-4638-AFAD-8450882E43C3}"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446261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AA96F-B367-4638-AFAD-8450882E43C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328026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AA96F-B367-4638-AFAD-8450882E43C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359035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AA96F-B367-4638-AFAD-8450882E43C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10626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AA96F-B367-4638-AFAD-8450882E43C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424864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312524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AA96F-B367-4638-AFAD-8450882E43C3}"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12888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AA96F-B367-4638-AFAD-8450882E43C3}"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346362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AA96F-B367-4638-AFAD-8450882E43C3}"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22896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27723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AA96F-B367-4638-AFAD-8450882E43C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FE4A4-EFE7-4D7E-8E97-36241F6BA9DF}" type="slidenum">
              <a:rPr lang="en-IN" smtClean="0"/>
              <a:t>‹#›</a:t>
            </a:fld>
            <a:endParaRPr lang="en-IN"/>
          </a:p>
        </p:txBody>
      </p:sp>
    </p:spTree>
    <p:extLst>
      <p:ext uri="{BB962C8B-B14F-4D97-AF65-F5344CB8AC3E}">
        <p14:creationId xmlns:p14="http://schemas.microsoft.com/office/powerpoint/2010/main" val="350426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89AA96F-B367-4638-AFAD-8450882E43C3}" type="datetimeFigureOut">
              <a:rPr lang="en-IN" smtClean="0"/>
              <a:t>08-06-2021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CAFE4A4-EFE7-4D7E-8E97-36241F6BA9DF}" type="slidenum">
              <a:rPr lang="en-IN" smtClean="0"/>
              <a:t>‹#›</a:t>
            </a:fld>
            <a:endParaRPr lang="en-IN"/>
          </a:p>
        </p:txBody>
      </p:sp>
    </p:spTree>
    <p:extLst>
      <p:ext uri="{BB962C8B-B14F-4D97-AF65-F5344CB8AC3E}">
        <p14:creationId xmlns:p14="http://schemas.microsoft.com/office/powerpoint/2010/main" val="230768934"/>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47BF21-9DB0-47AA-B365-63F0B523549C}"/>
              </a:ext>
            </a:extLst>
          </p:cNvPr>
          <p:cNvPicPr>
            <a:picLocks noChangeAspect="1"/>
          </p:cNvPicPr>
          <p:nvPr/>
        </p:nvPicPr>
        <p:blipFill rotWithShape="1">
          <a:blip r:embed="rId2">
            <a:extLst>
              <a:ext uri="{28A0092B-C50C-407E-A947-70E740481C1C}">
                <a14:useLocalDpi xmlns:a14="http://schemas.microsoft.com/office/drawing/2010/main" val="0"/>
              </a:ext>
            </a:extLst>
          </a:blip>
          <a:srcRect l="16205" r="13083" b="11481"/>
          <a:stretch/>
        </p:blipFill>
        <p:spPr>
          <a:xfrm>
            <a:off x="0" y="3429001"/>
            <a:ext cx="5557421" cy="3428999"/>
          </a:xfrm>
          <a:prstGeom prst="rect">
            <a:avLst/>
          </a:prstGeom>
        </p:spPr>
      </p:pic>
      <p:sp>
        <p:nvSpPr>
          <p:cNvPr id="3" name="Subtitle 2">
            <a:extLst>
              <a:ext uri="{FF2B5EF4-FFF2-40B4-BE49-F238E27FC236}">
                <a16:creationId xmlns:a16="http://schemas.microsoft.com/office/drawing/2014/main" id="{0A5F0338-C5F2-41AF-B8BB-1017E244FEB1}"/>
              </a:ext>
            </a:extLst>
          </p:cNvPr>
          <p:cNvSpPr>
            <a:spLocks noGrp="1"/>
          </p:cNvSpPr>
          <p:nvPr>
            <p:ph type="subTitle" idx="1"/>
          </p:nvPr>
        </p:nvSpPr>
        <p:spPr>
          <a:xfrm>
            <a:off x="6001305" y="328474"/>
            <a:ext cx="6063447" cy="6046845"/>
          </a:xfrm>
        </p:spPr>
        <p:txBody>
          <a:bodyPr>
            <a:normAutofit lnSpcReduction="10000"/>
          </a:bodyPr>
          <a:lstStyle/>
          <a:p>
            <a:pPr algn="ctr"/>
            <a:r>
              <a:rPr lang="en-US" sz="3200" b="1" dirty="0">
                <a:latin typeface="Times New Roman" panose="02020603050405020304" pitchFamily="18" charset="0"/>
                <a:cs typeface="Times New Roman" panose="02020603050405020304" pitchFamily="18" charset="0"/>
              </a:rPr>
              <a:t>Dr. Babasaheb Ambedkar Technological University, </a:t>
            </a:r>
            <a:r>
              <a:rPr lang="en-US" sz="3200" b="1" dirty="0" err="1">
                <a:latin typeface="Times New Roman" panose="02020603050405020304" pitchFamily="18" charset="0"/>
                <a:cs typeface="Times New Roman" panose="02020603050405020304" pitchFamily="18" charset="0"/>
              </a:rPr>
              <a:t>Lonere</a:t>
            </a:r>
            <a:r>
              <a:rPr lang="en-US" sz="3200" b="1" dirty="0">
                <a:latin typeface="Times New Roman" panose="02020603050405020304" pitchFamily="18" charset="0"/>
                <a:cs typeface="Times New Roman" panose="02020603050405020304" pitchFamily="18" charset="0"/>
              </a:rPr>
              <a:t>.</a:t>
            </a:r>
            <a:endParaRPr lang="en-US" sz="32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A Seminar On:</a:t>
            </a:r>
          </a:p>
          <a:p>
            <a:pPr algn="ctr"/>
            <a:r>
              <a:rPr lang="en-US" sz="2400" b="1" dirty="0">
                <a:latin typeface="Times New Roman" panose="02020603050405020304" pitchFamily="18" charset="0"/>
                <a:cs typeface="Times New Roman" panose="02020603050405020304" pitchFamily="18" charset="0"/>
              </a:rPr>
              <a:t>Natural Language Processing </a:t>
            </a:r>
          </a:p>
          <a:p>
            <a:pPr algn="ctr"/>
            <a:r>
              <a:rPr lang="en-US" sz="2400" b="1" dirty="0">
                <a:latin typeface="Times New Roman" panose="02020603050405020304" pitchFamily="18" charset="0"/>
                <a:cs typeface="Times New Roman" panose="02020603050405020304" pitchFamily="18" charset="0"/>
              </a:rPr>
              <a:t>Name: Zarrin Jalgaonkar </a:t>
            </a:r>
          </a:p>
          <a:p>
            <a:pPr algn="ctr"/>
            <a:r>
              <a:rPr lang="en-US" sz="2400" b="1" dirty="0" err="1">
                <a:latin typeface="Times New Roman" panose="02020603050405020304" pitchFamily="18" charset="0"/>
                <a:cs typeface="Times New Roman" panose="02020603050405020304" pitchFamily="18" charset="0"/>
              </a:rPr>
              <a:t>B.Tech</a:t>
            </a:r>
            <a:r>
              <a:rPr lang="en-US" sz="2400" b="1" dirty="0">
                <a:latin typeface="Times New Roman" panose="02020603050405020304" pitchFamily="18" charset="0"/>
                <a:cs typeface="Times New Roman" panose="02020603050405020304" pitchFamily="18" charset="0"/>
              </a:rPr>
              <a:t> Third Year </a:t>
            </a:r>
          </a:p>
          <a:p>
            <a:pPr algn="ctr"/>
            <a:r>
              <a:rPr lang="en-US" sz="2400" b="1" dirty="0">
                <a:latin typeface="Times New Roman" panose="02020603050405020304" pitchFamily="18" charset="0"/>
                <a:cs typeface="Times New Roman" panose="02020603050405020304" pitchFamily="18" charset="0"/>
              </a:rPr>
              <a:t>Department of Computer Engineering</a:t>
            </a:r>
          </a:p>
          <a:p>
            <a:pPr algn="ctr"/>
            <a:r>
              <a:rPr lang="en-US" sz="2400" b="1" dirty="0">
                <a:latin typeface="Times New Roman" panose="02020603050405020304" pitchFamily="18" charset="0"/>
                <a:cs typeface="Times New Roman" panose="02020603050405020304" pitchFamily="18" charset="0"/>
              </a:rPr>
              <a:t> PRN:10303320191124510041</a:t>
            </a:r>
            <a:endParaRPr lang="en-US" sz="2400" b="1" dirty="0">
              <a:solidFill>
                <a:schemeClr val="bg1"/>
              </a:solidFill>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67F756-B648-4F7F-8060-65CBB2E6EEC0}"/>
              </a:ext>
            </a:extLst>
          </p:cNvPr>
          <p:cNvPicPr/>
          <p:nvPr/>
        </p:nvPicPr>
        <p:blipFill>
          <a:blip r:embed="rId3">
            <a:extLst>
              <a:ext uri="{28A0092B-C50C-407E-A947-70E740481C1C}">
                <a14:useLocalDpi xmlns:a14="http://schemas.microsoft.com/office/drawing/2010/main" val="0"/>
              </a:ext>
            </a:extLst>
          </a:blip>
          <a:stretch>
            <a:fillRect/>
          </a:stretch>
        </p:blipFill>
        <p:spPr>
          <a:xfrm>
            <a:off x="8443679" y="1414922"/>
            <a:ext cx="1427271" cy="1509204"/>
          </a:xfrm>
          <a:prstGeom prst="rect">
            <a:avLst/>
          </a:prstGeom>
        </p:spPr>
      </p:pic>
      <p:pic>
        <p:nvPicPr>
          <p:cNvPr id="10" name="Picture 9">
            <a:extLst>
              <a:ext uri="{FF2B5EF4-FFF2-40B4-BE49-F238E27FC236}">
                <a16:creationId xmlns:a16="http://schemas.microsoft.com/office/drawing/2014/main" id="{44F44055-FA13-4047-ABA2-84B453BFA5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557422" cy="3429000"/>
          </a:xfrm>
          <a:prstGeom prst="rect">
            <a:avLst/>
          </a:prstGeom>
        </p:spPr>
      </p:pic>
    </p:spTree>
    <p:extLst>
      <p:ext uri="{BB962C8B-B14F-4D97-AF65-F5344CB8AC3E}">
        <p14:creationId xmlns:p14="http://schemas.microsoft.com/office/powerpoint/2010/main" val="418941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FFE0-F9F2-4043-A7F3-0B85542FC504}"/>
              </a:ext>
            </a:extLst>
          </p:cNvPr>
          <p:cNvSpPr>
            <a:spLocks noGrp="1"/>
          </p:cNvSpPr>
          <p:nvPr>
            <p:ph type="title"/>
          </p:nvPr>
        </p:nvSpPr>
        <p:spPr>
          <a:xfrm>
            <a:off x="629711" y="301840"/>
            <a:ext cx="10353762" cy="970450"/>
          </a:xfrm>
        </p:spPr>
        <p:txBody>
          <a:bodyPr>
            <a:normAutofit/>
          </a:bodyPr>
          <a:lstStyle/>
          <a:p>
            <a:r>
              <a:rPr lang="en-US" sz="3200" b="1" dirty="0">
                <a:latin typeface="Times New Roman" panose="02020603050405020304" pitchFamily="18" charset="0"/>
                <a:cs typeface="Times New Roman" panose="02020603050405020304" pitchFamily="18" charset="0"/>
              </a:rPr>
              <a:t>Components of NLP</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F287C-EAB3-41AA-B3D6-CA2978DFD07C}"/>
              </a:ext>
            </a:extLst>
          </p:cNvPr>
          <p:cNvSpPr>
            <a:spLocks noGrp="1"/>
          </p:cNvSpPr>
          <p:nvPr>
            <p:ph idx="1"/>
          </p:nvPr>
        </p:nvSpPr>
        <p:spPr>
          <a:xfrm>
            <a:off x="1225118" y="1491448"/>
            <a:ext cx="10085033" cy="4651899"/>
          </a:xfrm>
        </p:spPr>
        <p:txBody>
          <a:bodyPr>
            <a:normAutofit/>
          </a:bodyPr>
          <a:lstStyle/>
          <a:p>
            <a:pPr algn="l"/>
            <a:r>
              <a:rPr lang="en-US" sz="2400" b="1" i="0" dirty="0">
                <a:effectLst/>
                <a:latin typeface="Times New Roman" panose="02020603050405020304" pitchFamily="18" charset="0"/>
                <a:cs typeface="Times New Roman" panose="02020603050405020304" pitchFamily="18" charset="0"/>
              </a:rPr>
              <a:t>Natural Language Generation (NLG)</a:t>
            </a:r>
          </a:p>
          <a:p>
            <a:pPr lvl="1"/>
            <a:r>
              <a:rPr lang="en-US" sz="2400" b="0" i="0" dirty="0">
                <a:effectLst/>
                <a:latin typeface="Times New Roman" panose="02020603050405020304" pitchFamily="18" charset="0"/>
                <a:cs typeface="Times New Roman" panose="02020603050405020304" pitchFamily="18" charset="0"/>
              </a:rPr>
              <a:t>It is the process of producing meaningful phrases and sentences in the form of natural language from some internal representation.</a:t>
            </a:r>
          </a:p>
          <a:p>
            <a:pPr marL="36900" indent="0" algn="l">
              <a:buNone/>
            </a:pPr>
            <a:endParaRPr lang="en-US" sz="2400" b="1"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Natural Language Understanding (NLU)</a:t>
            </a:r>
          </a:p>
          <a:p>
            <a:pPr lvl="1"/>
            <a:r>
              <a:rPr lang="en-US" sz="2400" b="0" i="0" dirty="0">
                <a:effectLst/>
                <a:latin typeface="Times New Roman" panose="02020603050405020304" pitchFamily="18" charset="0"/>
                <a:cs typeface="Times New Roman" panose="02020603050405020304" pitchFamily="18" charset="0"/>
              </a:rPr>
              <a:t>Mapping the given input ( natural language ) into useful representations and analyzing different aspects of the language.</a:t>
            </a:r>
          </a:p>
          <a:p>
            <a:pPr marL="810000" lvl="2" indent="0" algn="just">
              <a:buNone/>
            </a:pP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NLU is harder than NLG.</a:t>
            </a:r>
          </a:p>
          <a:p>
            <a:endParaRPr lang="en-IN" dirty="0"/>
          </a:p>
        </p:txBody>
      </p:sp>
    </p:spTree>
    <p:extLst>
      <p:ext uri="{BB962C8B-B14F-4D97-AF65-F5344CB8AC3E}">
        <p14:creationId xmlns:p14="http://schemas.microsoft.com/office/powerpoint/2010/main" val="104750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1B78-6453-4CC8-B113-9F292006D765}"/>
              </a:ext>
            </a:extLst>
          </p:cNvPr>
          <p:cNvSpPr>
            <a:spLocks noGrp="1"/>
          </p:cNvSpPr>
          <p:nvPr>
            <p:ph type="title"/>
          </p:nvPr>
        </p:nvSpPr>
        <p:spPr>
          <a:xfrm>
            <a:off x="913795" y="325515"/>
            <a:ext cx="10353762" cy="970450"/>
          </a:xfrm>
        </p:spPr>
        <p:txBody>
          <a:bodyPr>
            <a:normAutofit/>
          </a:bodyPr>
          <a:lstStyle/>
          <a:p>
            <a:r>
              <a:rPr lang="en-US" dirty="0"/>
              <a:t>Natural Language Generation</a:t>
            </a:r>
            <a:endParaRPr lang="en-IN" dirty="0"/>
          </a:p>
        </p:txBody>
      </p:sp>
      <p:sp>
        <p:nvSpPr>
          <p:cNvPr id="3" name="Content Placeholder 2">
            <a:extLst>
              <a:ext uri="{FF2B5EF4-FFF2-40B4-BE49-F238E27FC236}">
                <a16:creationId xmlns:a16="http://schemas.microsoft.com/office/drawing/2014/main" id="{88566056-CAA8-42F1-A162-8151EE49ECA2}"/>
              </a:ext>
            </a:extLst>
          </p:cNvPr>
          <p:cNvSpPr>
            <a:spLocks noGrp="1"/>
          </p:cNvSpPr>
          <p:nvPr>
            <p:ph idx="1"/>
          </p:nvPr>
        </p:nvSpPr>
        <p:spPr>
          <a:xfrm>
            <a:off x="913795" y="1411550"/>
            <a:ext cx="10353762" cy="4811697"/>
          </a:xfrm>
        </p:spPr>
        <p:txBody>
          <a:bodyPr>
            <a:normAutofit/>
          </a:bodyPr>
          <a:lstStyle/>
          <a:p>
            <a:pPr lvl="1" algn="just"/>
            <a:endParaRPr lang="en-US" sz="2400" b="0" i="0" dirty="0">
              <a:effectLst/>
              <a:latin typeface="Times New Roman" panose="02020603050405020304" pitchFamily="18" charset="0"/>
              <a:cs typeface="Times New Roman" panose="02020603050405020304" pitchFamily="18" charset="0"/>
            </a:endParaRPr>
          </a:p>
          <a:p>
            <a:pPr lvl="1" algn="just"/>
            <a:r>
              <a:rPr lang="en-US" sz="2400" b="0" i="0" dirty="0">
                <a:effectLst/>
                <a:latin typeface="Times New Roman" panose="02020603050405020304" pitchFamily="18" charset="0"/>
                <a:cs typeface="Times New Roman" panose="02020603050405020304" pitchFamily="18" charset="0"/>
              </a:rPr>
              <a:t>Natural Language Generation is the process of constructing natural language outputs </a:t>
            </a:r>
            <a:r>
              <a:rPr lang="en-US" sz="2400" dirty="0">
                <a:effectLst/>
                <a:latin typeface="Times New Roman" panose="02020603050405020304" pitchFamily="18" charset="0"/>
                <a:cs typeface="Times New Roman" panose="02020603050405020304" pitchFamily="18" charset="0"/>
              </a:rPr>
              <a:t>and </a:t>
            </a:r>
            <a:r>
              <a:rPr lang="en-US" sz="2400" b="0" i="0" dirty="0">
                <a:effectLst/>
                <a:latin typeface="Times New Roman" panose="02020603050405020304" pitchFamily="18" charset="0"/>
                <a:cs typeface="Times New Roman" panose="02020603050405020304" pitchFamily="18" charset="0"/>
              </a:rPr>
              <a:t>can be viewed as the reversed process of NL Understanding.</a:t>
            </a:r>
          </a:p>
          <a:p>
            <a:pPr marL="450000" lvl="1" indent="0" algn="just">
              <a:buNone/>
            </a:pPr>
            <a:endParaRPr lang="en-US" sz="2400" b="0" i="0" dirty="0">
              <a:effectLst/>
              <a:latin typeface="Times New Roman" panose="02020603050405020304" pitchFamily="18" charset="0"/>
              <a:cs typeface="Times New Roman" panose="02020603050405020304" pitchFamily="18" charset="0"/>
            </a:endParaRPr>
          </a:p>
          <a:p>
            <a:pPr lvl="1" algn="just"/>
            <a:r>
              <a:rPr lang="en-US" sz="2400" b="0" i="0" dirty="0">
                <a:effectLst/>
                <a:latin typeface="Times New Roman" panose="02020603050405020304" pitchFamily="18" charset="0"/>
                <a:cs typeface="Times New Roman" panose="02020603050405020304" pitchFamily="18" charset="0"/>
              </a:rPr>
              <a:t>It involves :</a:t>
            </a:r>
          </a:p>
          <a:p>
            <a:pPr lvl="2"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Text planning</a:t>
            </a:r>
            <a:r>
              <a:rPr lang="en-US" sz="2400" b="0" i="0" dirty="0">
                <a:effectLst/>
                <a:latin typeface="Times New Roman" panose="02020603050405020304" pitchFamily="18" charset="0"/>
                <a:cs typeface="Times New Roman" panose="02020603050405020304" pitchFamily="18" charset="0"/>
              </a:rPr>
              <a:t> − Retrieving the relevant content from knowledge base.</a:t>
            </a:r>
          </a:p>
          <a:p>
            <a:pPr lvl="2"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Sentence planning</a:t>
            </a:r>
            <a:r>
              <a:rPr lang="en-US" sz="2400" b="0" i="0" dirty="0">
                <a:effectLst/>
                <a:latin typeface="Times New Roman" panose="02020603050405020304" pitchFamily="18" charset="0"/>
                <a:cs typeface="Times New Roman" panose="02020603050405020304" pitchFamily="18" charset="0"/>
              </a:rPr>
              <a:t> − Choosing required words, forming meaningful phrases, setting tone of the sentence.</a:t>
            </a:r>
          </a:p>
          <a:p>
            <a:pPr lvl="2"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Text Realization</a:t>
            </a:r>
            <a:r>
              <a:rPr lang="en-US" sz="2400" b="0" i="0" dirty="0">
                <a:effectLst/>
                <a:latin typeface="Times New Roman" panose="02020603050405020304" pitchFamily="18" charset="0"/>
                <a:cs typeface="Times New Roman" panose="02020603050405020304" pitchFamily="18" charset="0"/>
              </a:rPr>
              <a:t> − It is mapping sentence plan into sentence structure.</a:t>
            </a:r>
          </a:p>
          <a:p>
            <a:endParaRPr lang="en-IN" dirty="0"/>
          </a:p>
        </p:txBody>
      </p:sp>
    </p:spTree>
    <p:extLst>
      <p:ext uri="{BB962C8B-B14F-4D97-AF65-F5344CB8AC3E}">
        <p14:creationId xmlns:p14="http://schemas.microsoft.com/office/powerpoint/2010/main" val="247776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CEBB-3AF9-425F-B57E-1C6FED52BEE0}"/>
              </a:ext>
            </a:extLst>
          </p:cNvPr>
          <p:cNvSpPr>
            <a:spLocks noGrp="1"/>
          </p:cNvSpPr>
          <p:nvPr>
            <p:ph type="title"/>
          </p:nvPr>
        </p:nvSpPr>
        <p:spPr>
          <a:xfrm>
            <a:off x="1153491" y="334393"/>
            <a:ext cx="10353762" cy="970450"/>
          </a:xfrm>
        </p:spPr>
        <p:txBody>
          <a:bodyPr/>
          <a:lstStyle/>
          <a:p>
            <a:r>
              <a:rPr lang="en-US" dirty="0"/>
              <a:t>Natural Language Understanding</a:t>
            </a:r>
            <a:endParaRPr lang="en-IN" dirty="0"/>
          </a:p>
        </p:txBody>
      </p:sp>
      <p:sp>
        <p:nvSpPr>
          <p:cNvPr id="3" name="Content Placeholder 2">
            <a:extLst>
              <a:ext uri="{FF2B5EF4-FFF2-40B4-BE49-F238E27FC236}">
                <a16:creationId xmlns:a16="http://schemas.microsoft.com/office/drawing/2014/main" id="{4E5AD77B-0DED-443A-9948-5904AFBB4D8F}"/>
              </a:ext>
            </a:extLst>
          </p:cNvPr>
          <p:cNvSpPr>
            <a:spLocks noGrp="1"/>
          </p:cNvSpPr>
          <p:nvPr>
            <p:ph idx="1"/>
          </p:nvPr>
        </p:nvSpPr>
        <p:spPr>
          <a:xfrm>
            <a:off x="1478726" y="1535836"/>
            <a:ext cx="9703293" cy="4838331"/>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NL  is very ambiguous. There can be different levels of ambiguity −</a:t>
            </a:r>
          </a:p>
          <a:p>
            <a:pPr algn="l"/>
            <a:r>
              <a:rPr lang="en-US" sz="2400" b="1" i="0" dirty="0">
                <a:effectLst/>
                <a:latin typeface="Times New Roman" panose="02020603050405020304" pitchFamily="18" charset="0"/>
                <a:cs typeface="Times New Roman" panose="02020603050405020304" pitchFamily="18" charset="0"/>
              </a:rPr>
              <a:t>Lexical Ambiguity</a:t>
            </a:r>
            <a:r>
              <a:rPr lang="en-US" sz="240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Exists in the presence of two or more possible meanings of the word within a single sentence. </a:t>
            </a:r>
          </a:p>
          <a:p>
            <a:pPr lvl="1"/>
            <a:r>
              <a:rPr lang="en-US" sz="2400" b="0" i="0" dirty="0">
                <a:effectLst/>
                <a:latin typeface="Times New Roman" panose="02020603050405020304" pitchFamily="18" charset="0"/>
                <a:cs typeface="Times New Roman" panose="02020603050405020304" pitchFamily="18" charset="0"/>
              </a:rPr>
              <a:t>Example: The fisherman went to the bank. </a:t>
            </a:r>
          </a:p>
          <a:p>
            <a:pPr lvl="1"/>
            <a:r>
              <a:rPr lang="en-US" sz="2400" b="0" i="0" dirty="0">
                <a:effectLst/>
                <a:latin typeface="Times New Roman" panose="02020603050405020304" pitchFamily="18" charset="0"/>
                <a:cs typeface="Times New Roman" panose="02020603050405020304" pitchFamily="18" charset="0"/>
              </a:rPr>
              <a:t>The bank for money collection or the river bank.</a:t>
            </a:r>
          </a:p>
          <a:p>
            <a:r>
              <a:rPr lang="en-US" sz="2400" b="1" dirty="0">
                <a:effectLst/>
                <a:latin typeface="Times New Roman" panose="02020603050405020304" pitchFamily="18" charset="0"/>
                <a:cs typeface="Times New Roman" panose="02020603050405020304" pitchFamily="18" charset="0"/>
              </a:rPr>
              <a:t>Syntactic Ambiguity</a:t>
            </a:r>
            <a:r>
              <a:rPr lang="en-US" sz="2400" dirty="0">
                <a:effectLst/>
                <a:latin typeface="Times New Roman" panose="02020603050405020304" pitchFamily="18" charset="0"/>
                <a:cs typeface="Times New Roman" panose="02020603050405020304" pitchFamily="18" charset="0"/>
              </a:rPr>
              <a:t>: E</a:t>
            </a:r>
            <a:r>
              <a:rPr lang="en-US" sz="2400" b="0" i="0" dirty="0">
                <a:effectLst/>
                <a:latin typeface="Times New Roman" panose="02020603050405020304" pitchFamily="18" charset="0"/>
                <a:cs typeface="Times New Roman" panose="02020603050405020304" pitchFamily="18" charset="0"/>
              </a:rPr>
              <a:t>xists in the presence of two or more possible meanings within the sentence. </a:t>
            </a:r>
          </a:p>
          <a:p>
            <a:pPr lvl="1"/>
            <a:r>
              <a:rPr lang="en-US" sz="2400" i="0" dirty="0">
                <a:effectLst/>
                <a:latin typeface="Times New Roman" panose="02020603050405020304" pitchFamily="18" charset="0"/>
                <a:cs typeface="Times New Roman" panose="02020603050405020304" pitchFamily="18" charset="0"/>
              </a:rPr>
              <a:t>Example: </a:t>
            </a:r>
            <a:r>
              <a:rPr lang="en-US" sz="2400" b="0" i="0" dirty="0">
                <a:effectLst/>
                <a:latin typeface="Times New Roman" panose="02020603050405020304" pitchFamily="18" charset="0"/>
                <a:cs typeface="Times New Roman" panose="02020603050405020304" pitchFamily="18" charset="0"/>
              </a:rPr>
              <a:t>I saw the girl with binocular.</a:t>
            </a:r>
          </a:p>
          <a:p>
            <a:pPr lvl="1"/>
            <a:r>
              <a:rPr lang="en-US" sz="240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id I have the binoculars? Or did the girl have the binoculars?</a:t>
            </a:r>
            <a:endParaRPr lang="en-US" sz="2400" b="1" dirty="0">
              <a:effectLst/>
              <a:latin typeface="Times New Roman" panose="02020603050405020304" pitchFamily="18" charset="0"/>
              <a:cs typeface="Times New Roman" panose="02020603050405020304" pitchFamily="18" charset="0"/>
            </a:endParaRPr>
          </a:p>
          <a:p>
            <a:pPr marL="36900" indent="0">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01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8AA6-9DB4-43C9-B8E7-E19734F77FB7}"/>
              </a:ext>
            </a:extLst>
          </p:cNvPr>
          <p:cNvSpPr>
            <a:spLocks noGrp="1"/>
          </p:cNvSpPr>
          <p:nvPr>
            <p:ph type="title"/>
          </p:nvPr>
        </p:nvSpPr>
        <p:spPr>
          <a:xfrm>
            <a:off x="924443" y="449977"/>
            <a:ext cx="10353762" cy="970450"/>
          </a:xfrm>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867D37F-D0DE-4F44-B1F5-2DDA78A1FEED}"/>
              </a:ext>
            </a:extLst>
          </p:cNvPr>
          <p:cNvSpPr>
            <a:spLocks noGrp="1"/>
          </p:cNvSpPr>
          <p:nvPr>
            <p:ph idx="1"/>
          </p:nvPr>
        </p:nvSpPr>
        <p:spPr>
          <a:xfrm>
            <a:off x="924443" y="1811044"/>
            <a:ext cx="10128256" cy="4332304"/>
          </a:xfrm>
        </p:spPr>
        <p:txBody>
          <a:bodyPr>
            <a:normAutofit/>
          </a:bodyPr>
          <a:lstStyle/>
          <a:p>
            <a:r>
              <a:rPr lang="en-US" sz="2400" b="1" dirty="0">
                <a:effectLst/>
                <a:latin typeface="Times New Roman" panose="02020603050405020304" pitchFamily="18" charset="0"/>
                <a:cs typeface="Times New Roman" panose="02020603050405020304" pitchFamily="18" charset="0"/>
              </a:rPr>
              <a:t>Referential Ambiguity</a:t>
            </a:r>
            <a:r>
              <a:rPr lang="en-US" sz="2400" dirty="0">
                <a:effectLst/>
                <a:latin typeface="Times New Roman" panose="02020603050405020304" pitchFamily="18" charset="0"/>
                <a:cs typeface="Times New Roman" panose="02020603050405020304" pitchFamily="18" charset="0"/>
              </a:rPr>
              <a:t>: Ex</a:t>
            </a:r>
            <a:r>
              <a:rPr lang="en-US" sz="2400" b="0" i="0" dirty="0">
                <a:effectLst/>
                <a:latin typeface="Times New Roman" panose="02020603050405020304" pitchFamily="18" charset="0"/>
                <a:cs typeface="Times New Roman" panose="02020603050405020304" pitchFamily="18" charset="0"/>
              </a:rPr>
              <a:t>ists when you are referring to something using the pronoun.</a:t>
            </a:r>
          </a:p>
          <a:p>
            <a:pPr lvl="1"/>
            <a:r>
              <a:rPr lang="en-US" sz="2400" i="0" dirty="0">
                <a:effectLst/>
                <a:latin typeface="Times New Roman" panose="02020603050405020304" pitchFamily="18" charset="0"/>
                <a:cs typeface="Times New Roman" panose="02020603050405020304" pitchFamily="18" charset="0"/>
              </a:rPr>
              <a:t>Example: </a:t>
            </a:r>
            <a:r>
              <a:rPr lang="en-US" sz="2400" b="0" i="0" dirty="0">
                <a:effectLst/>
                <a:latin typeface="Times New Roman" panose="02020603050405020304" pitchFamily="18" charset="0"/>
                <a:cs typeface="Times New Roman" panose="02020603050405020304" pitchFamily="18" charset="0"/>
              </a:rPr>
              <a:t>Kiran went to Sunita. She said, "I am hungry.“</a:t>
            </a:r>
          </a:p>
          <a:p>
            <a:pPr lvl="1"/>
            <a:r>
              <a:rPr lang="en-US" sz="24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ou do not know that who is hungry, either Kiran or Sunita.</a:t>
            </a:r>
          </a:p>
          <a:p>
            <a:r>
              <a:rPr lang="en-US" sz="2400" b="0" i="0" dirty="0">
                <a:effectLst/>
                <a:latin typeface="Times New Roman" panose="02020603050405020304" pitchFamily="18" charset="0"/>
                <a:cs typeface="Times New Roman" panose="02020603050405020304" pitchFamily="18" charset="0"/>
              </a:rPr>
              <a:t>One input can mean different meanings.</a:t>
            </a:r>
          </a:p>
          <a:p>
            <a:r>
              <a:rPr lang="en-US" sz="2400" b="0" i="0" dirty="0">
                <a:effectLst/>
                <a:latin typeface="Times New Roman" panose="02020603050405020304" pitchFamily="18" charset="0"/>
                <a:cs typeface="Times New Roman" panose="02020603050405020304" pitchFamily="18" charset="0"/>
              </a:rPr>
              <a:t>Many inputs can mean the same thing.</a:t>
            </a:r>
          </a:p>
          <a:p>
            <a:r>
              <a:rPr lang="en-US" sz="2400" dirty="0">
                <a:effectLst/>
                <a:latin typeface="Times New Roman" panose="02020603050405020304" pitchFamily="18" charset="0"/>
                <a:cs typeface="Times New Roman" panose="02020603050405020304" pitchFamily="18" charset="0"/>
              </a:rPr>
              <a:t>To remove these ambiguities different steps of analysis are required…</a:t>
            </a:r>
            <a:endParaRPr lang="en-IN" sz="2400" dirty="0"/>
          </a:p>
        </p:txBody>
      </p:sp>
    </p:spTree>
    <p:extLst>
      <p:ext uri="{BB962C8B-B14F-4D97-AF65-F5344CB8AC3E}">
        <p14:creationId xmlns:p14="http://schemas.microsoft.com/office/powerpoint/2010/main" val="163472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84DC4-CCB7-4BAC-A460-3450273AA388}"/>
              </a:ext>
            </a:extLst>
          </p:cNvPr>
          <p:cNvSpPr>
            <a:spLocks noGrp="1"/>
          </p:cNvSpPr>
          <p:nvPr>
            <p:ph idx="1"/>
          </p:nvPr>
        </p:nvSpPr>
        <p:spPr>
          <a:xfrm>
            <a:off x="5530787" y="1268844"/>
            <a:ext cx="5894774" cy="5291753"/>
          </a:xfrm>
        </p:spPr>
        <p:txBody>
          <a:bodyPr>
            <a:normAutofit lnSpcReduction="10000"/>
          </a:bodyPr>
          <a:lstStyle/>
          <a:p>
            <a:r>
              <a:rPr lang="en-US" sz="2400" b="1" i="0" dirty="0">
                <a:solidFill>
                  <a:schemeClr val="tx2"/>
                </a:solidFill>
                <a:effectLst/>
                <a:latin typeface="Times New Roman" panose="02020603050405020304" pitchFamily="18" charset="0"/>
                <a:cs typeface="Times New Roman" panose="02020603050405020304" pitchFamily="18" charset="0"/>
              </a:rPr>
              <a:t>Lexical Analysis and Morphological:</a:t>
            </a:r>
            <a:endParaRPr lang="en-US" sz="2400" dirty="0">
              <a:effectLst/>
              <a:latin typeface="Times New Roman" panose="02020603050405020304" pitchFamily="18" charset="0"/>
              <a:cs typeface="Times New Roman" panose="02020603050405020304" pitchFamily="18" charset="0"/>
            </a:endParaRPr>
          </a:p>
          <a:p>
            <a:pPr marL="36900" indent="0">
              <a:buNone/>
            </a:pPr>
            <a:r>
              <a:rPr lang="en-US" sz="2400" b="0" i="0" dirty="0">
                <a:solidFill>
                  <a:schemeClr val="tx2"/>
                </a:solidFill>
                <a:effectLst/>
                <a:latin typeface="Times New Roman" panose="02020603050405020304" pitchFamily="18" charset="0"/>
                <a:cs typeface="Times New Roman" panose="02020603050405020304" pitchFamily="18" charset="0"/>
              </a:rPr>
              <a:t>Identifying and analyzing the structure of words. Lexical analysis is dividing the whole chunk of text into paragraphs, sentences, and words</a:t>
            </a:r>
            <a:r>
              <a:rPr lang="en-US" sz="2400" dirty="0">
                <a:solidFill>
                  <a:schemeClr val="tx2"/>
                </a:solidFill>
                <a:latin typeface="Times New Roman" panose="02020603050405020304" pitchFamily="18" charset="0"/>
                <a:cs typeface="Times New Roman" panose="02020603050405020304" pitchFamily="18" charset="0"/>
              </a:rPr>
              <a:t>.</a:t>
            </a:r>
            <a:endParaRPr lang="en-US" sz="2400" b="0" i="0" dirty="0">
              <a:solidFill>
                <a:schemeClr val="tx2"/>
              </a:solidFill>
              <a:effectLst/>
              <a:latin typeface="Times New Roman" panose="02020603050405020304" pitchFamily="18" charset="0"/>
              <a:cs typeface="Times New Roman" panose="02020603050405020304" pitchFamily="18" charset="0"/>
            </a:endParaRPr>
          </a:p>
          <a:p>
            <a:pPr algn="l"/>
            <a:endParaRPr lang="en-US" sz="2400" b="0" i="0" dirty="0">
              <a:solidFill>
                <a:schemeClr val="tx2"/>
              </a:solidFill>
              <a:effectLst/>
              <a:latin typeface="Times New Roman" panose="02020603050405020304" pitchFamily="18" charset="0"/>
              <a:cs typeface="Times New Roman" panose="02020603050405020304" pitchFamily="18" charset="0"/>
            </a:endParaRPr>
          </a:p>
          <a:p>
            <a:pPr algn="l"/>
            <a:r>
              <a:rPr lang="en-US" sz="2400" b="1" i="0" dirty="0">
                <a:solidFill>
                  <a:schemeClr val="tx2"/>
                </a:solidFill>
                <a:effectLst/>
                <a:latin typeface="Times New Roman" panose="02020603050405020304" pitchFamily="18" charset="0"/>
                <a:cs typeface="Times New Roman" panose="02020603050405020304" pitchFamily="18" charset="0"/>
              </a:rPr>
              <a:t> Syntactic Analysis (Parsing):</a:t>
            </a:r>
            <a:endParaRPr lang="en-US" sz="2400" dirty="0">
              <a:effectLst/>
              <a:latin typeface="Times New Roman" panose="02020603050405020304" pitchFamily="18" charset="0"/>
              <a:cs typeface="Times New Roman" panose="02020603050405020304" pitchFamily="18" charset="0"/>
            </a:endParaRPr>
          </a:p>
          <a:p>
            <a:pPr marL="36900" indent="0" algn="l">
              <a:buNone/>
            </a:pPr>
            <a:r>
              <a:rPr lang="en-US" sz="2400" b="0" i="0" dirty="0">
                <a:solidFill>
                  <a:schemeClr val="tx2"/>
                </a:solidFill>
                <a:effectLst/>
                <a:latin typeface="Times New Roman" panose="02020603050405020304" pitchFamily="18" charset="0"/>
                <a:cs typeface="Times New Roman" panose="02020603050405020304" pitchFamily="18" charset="0"/>
              </a:rPr>
              <a:t>Syntactic Analysis is used to check grammar, word arrangements, and shows the relationship among the words.</a:t>
            </a:r>
          </a:p>
          <a:p>
            <a:pPr marL="36900" indent="0" algn="just">
              <a:buNone/>
            </a:pPr>
            <a:r>
              <a:rPr lang="en-US" sz="2400" dirty="0">
                <a:solidFill>
                  <a:schemeClr val="tx2"/>
                </a:solidFill>
                <a:latin typeface="Times New Roman" panose="02020603050405020304" pitchFamily="18" charset="0"/>
                <a:cs typeface="Times New Roman" panose="02020603050405020304" pitchFamily="18" charset="0"/>
              </a:rPr>
              <a:t>Example:</a:t>
            </a:r>
            <a:r>
              <a:rPr lang="en-US" sz="2400" b="0" i="0" dirty="0">
                <a:solidFill>
                  <a:srgbClr val="000000"/>
                </a:solidFill>
                <a:effectLst/>
                <a:latin typeface="Arial" panose="020B0604020202020204" pitchFamily="34" charset="0"/>
              </a:rPr>
              <a:t> </a:t>
            </a:r>
            <a:r>
              <a:rPr lang="en-US" sz="2400" b="0" i="0" dirty="0">
                <a:solidFill>
                  <a:schemeClr val="tx2"/>
                </a:solidFill>
                <a:effectLst/>
                <a:latin typeface="Times New Roman" panose="02020603050405020304" pitchFamily="18" charset="0"/>
                <a:cs typeface="Times New Roman" panose="02020603050405020304" pitchFamily="18" charset="0"/>
              </a:rPr>
              <a:t>“To the school goes boy” is rejected by English syntactic analyzer.</a:t>
            </a:r>
          </a:p>
          <a:p>
            <a:endParaRPr lang="en-IN" dirty="0"/>
          </a:p>
        </p:txBody>
      </p:sp>
      <p:sp>
        <p:nvSpPr>
          <p:cNvPr id="4" name="Title 1">
            <a:extLst>
              <a:ext uri="{FF2B5EF4-FFF2-40B4-BE49-F238E27FC236}">
                <a16:creationId xmlns:a16="http://schemas.microsoft.com/office/drawing/2014/main" id="{9530A7C4-2A3D-446F-B502-189E396DA4F1}"/>
              </a:ext>
            </a:extLst>
          </p:cNvPr>
          <p:cNvSpPr>
            <a:spLocks noGrp="1"/>
          </p:cNvSpPr>
          <p:nvPr>
            <p:ph type="title"/>
          </p:nvPr>
        </p:nvSpPr>
        <p:spPr>
          <a:xfrm>
            <a:off x="701337" y="139083"/>
            <a:ext cx="10353675" cy="969963"/>
          </a:xfrm>
        </p:spPr>
        <p:txBody>
          <a:bodyPr/>
          <a:lstStyle/>
          <a:p>
            <a:r>
              <a:rPr lang="en-US" dirty="0"/>
              <a:t>Steps in NLP</a:t>
            </a:r>
            <a:endParaRPr lang="en-IN" dirty="0"/>
          </a:p>
        </p:txBody>
      </p:sp>
      <p:pic>
        <p:nvPicPr>
          <p:cNvPr id="5" name="Content Placeholder 4">
            <a:extLst>
              <a:ext uri="{FF2B5EF4-FFF2-40B4-BE49-F238E27FC236}">
                <a16:creationId xmlns:a16="http://schemas.microsoft.com/office/drawing/2014/main" id="{F2070D23-79F5-4475-A648-E88EC1146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60" y="1309123"/>
            <a:ext cx="4537791" cy="5211194"/>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69572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21967-1C38-49B8-A739-BD6391D967BD}"/>
              </a:ext>
            </a:extLst>
          </p:cNvPr>
          <p:cNvSpPr>
            <a:spLocks noGrp="1"/>
          </p:cNvSpPr>
          <p:nvPr>
            <p:ph idx="1"/>
          </p:nvPr>
        </p:nvSpPr>
        <p:spPr>
          <a:xfrm>
            <a:off x="683581" y="923278"/>
            <a:ext cx="10875145" cy="5291091"/>
          </a:xfrm>
        </p:spPr>
        <p:txBody>
          <a:bodyPr>
            <a:noAutofit/>
          </a:bodyPr>
          <a:lstStyle/>
          <a:p>
            <a:pPr algn="l"/>
            <a:r>
              <a:rPr lang="en-US" sz="2400" b="1" i="0" dirty="0">
                <a:effectLst/>
                <a:latin typeface="Times New Roman" panose="02020603050405020304" pitchFamily="18" charset="0"/>
                <a:cs typeface="Times New Roman" panose="02020603050405020304" pitchFamily="18" charset="0"/>
              </a:rPr>
              <a:t> Semantic Analysis:</a:t>
            </a:r>
            <a:endParaRPr lang="en-US" sz="2400" b="0" i="0" dirty="0">
              <a:effectLst/>
              <a:latin typeface="Times New Roman" panose="02020603050405020304" pitchFamily="18" charset="0"/>
              <a:cs typeface="Times New Roman" panose="02020603050405020304" pitchFamily="18" charset="0"/>
            </a:endParaRPr>
          </a:p>
          <a:p>
            <a:pPr marL="36900" indent="0" algn="l">
              <a:buNone/>
            </a:pPr>
            <a:r>
              <a:rPr lang="en-US" sz="2400" b="0" i="0" dirty="0">
                <a:effectLst/>
                <a:latin typeface="Times New Roman" panose="02020603050405020304" pitchFamily="18" charset="0"/>
                <a:cs typeface="Times New Roman" panose="02020603050405020304" pitchFamily="18" charset="0"/>
              </a:rPr>
              <a:t>Semantic analysis is concerned with the meaning representation. It mainly focuses on the literal meaning of words, phrases, and sentences.</a:t>
            </a:r>
          </a:p>
          <a:p>
            <a:pPr algn="l"/>
            <a:r>
              <a:rPr lang="en-US" sz="2400" b="1" i="0" dirty="0">
                <a:effectLst/>
                <a:latin typeface="Times New Roman" panose="02020603050405020304" pitchFamily="18" charset="0"/>
                <a:cs typeface="Times New Roman" panose="02020603050405020304" pitchFamily="18" charset="0"/>
              </a:rPr>
              <a:t> Discourse Integration:</a:t>
            </a:r>
            <a:endParaRPr lang="en-US" sz="2400" b="0" i="0" dirty="0">
              <a:effectLst/>
              <a:latin typeface="Times New Roman" panose="02020603050405020304" pitchFamily="18" charset="0"/>
              <a:cs typeface="Times New Roman" panose="02020603050405020304" pitchFamily="18" charset="0"/>
            </a:endParaRPr>
          </a:p>
          <a:p>
            <a:pPr marL="36900" indent="0" algn="l">
              <a:buNone/>
            </a:pPr>
            <a:r>
              <a:rPr lang="en-US" sz="2400" b="0" i="0" dirty="0">
                <a:effectLst/>
                <a:latin typeface="Times New Roman" panose="02020603050405020304" pitchFamily="18" charset="0"/>
                <a:cs typeface="Times New Roman" panose="02020603050405020304" pitchFamily="18" charset="0"/>
              </a:rPr>
              <a:t>Discourse Integration depends upon the sentences that proceeds it and also invokes the meaning of the sentences that follow it.</a:t>
            </a:r>
          </a:p>
          <a:p>
            <a:pPr algn="l"/>
            <a:r>
              <a:rPr lang="en-US" sz="2400" b="1" i="0" dirty="0">
                <a:effectLst/>
                <a:latin typeface="Times New Roman" panose="02020603050405020304" pitchFamily="18" charset="0"/>
                <a:cs typeface="Times New Roman" panose="02020603050405020304" pitchFamily="18" charset="0"/>
              </a:rPr>
              <a:t>Pragmatic Analysis:</a:t>
            </a:r>
            <a:endParaRPr lang="en-US" sz="2400" dirty="0">
              <a:effectLst/>
              <a:latin typeface="Times New Roman" panose="02020603050405020304" pitchFamily="18" charset="0"/>
              <a:cs typeface="Times New Roman" panose="02020603050405020304" pitchFamily="18" charset="0"/>
            </a:endParaRPr>
          </a:p>
          <a:p>
            <a:pPr marL="36900" indent="0" algn="l">
              <a:buNone/>
            </a:pPr>
            <a:r>
              <a:rPr lang="en-US" sz="2400" b="0" i="0" dirty="0">
                <a:effectLst/>
                <a:latin typeface="Times New Roman" panose="02020603050405020304" pitchFamily="18" charset="0"/>
                <a:cs typeface="Times New Roman" panose="02020603050405020304" pitchFamily="18" charset="0"/>
              </a:rPr>
              <a:t>It helps you to discover the intended effect by applying a set of rules that characterize cooperative dialogues. </a:t>
            </a:r>
            <a:r>
              <a:rPr lang="en-US" sz="2400" i="0" dirty="0">
                <a:effectLst/>
                <a:latin typeface="Times New Roman" panose="02020603050405020304" pitchFamily="18" charset="0"/>
                <a:cs typeface="Times New Roman" panose="02020603050405020304" pitchFamily="18" charset="0"/>
              </a:rPr>
              <a:t>Example: </a:t>
            </a:r>
            <a:r>
              <a:rPr lang="en-US" sz="2400" b="0" i="0" dirty="0">
                <a:effectLst/>
                <a:latin typeface="Times New Roman" panose="02020603050405020304" pitchFamily="18" charset="0"/>
                <a:cs typeface="Times New Roman" panose="02020603050405020304" pitchFamily="18" charset="0"/>
              </a:rPr>
              <a:t>“Will you crack </a:t>
            </a:r>
            <a:r>
              <a:rPr lang="en-US" sz="2400" dirty="0">
                <a:effectLst/>
                <a:latin typeface="Times New Roman" panose="02020603050405020304" pitchFamily="18" charset="0"/>
                <a:cs typeface="Times New Roman" panose="02020603050405020304" pitchFamily="18" charset="0"/>
              </a:rPr>
              <a:t>o</a:t>
            </a:r>
            <a:r>
              <a:rPr lang="en-US" sz="2400" b="0" i="0" dirty="0">
                <a:effectLst/>
                <a:latin typeface="Times New Roman" panose="02020603050405020304" pitchFamily="18" charset="0"/>
                <a:cs typeface="Times New Roman" panose="02020603050405020304" pitchFamily="18" charset="0"/>
              </a:rPr>
              <a:t>pen the door?"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99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B75C-D937-4E71-BA74-D94D2D21968B}"/>
              </a:ext>
            </a:extLst>
          </p:cNvPr>
          <p:cNvSpPr>
            <a:spLocks noGrp="1"/>
          </p:cNvSpPr>
          <p:nvPr>
            <p:ph type="title"/>
          </p:nvPr>
        </p:nvSpPr>
        <p:spPr>
          <a:xfrm>
            <a:off x="736241" y="131861"/>
            <a:ext cx="10353762" cy="970450"/>
          </a:xfrm>
        </p:spPr>
        <p:txBody>
          <a:bodyPr>
            <a:normAutofit/>
          </a:bodyPr>
          <a:lstStyle/>
          <a:p>
            <a:r>
              <a:rPr lang="en-US" sz="3600" dirty="0"/>
              <a:t>Approaches to NLP</a:t>
            </a:r>
            <a:endParaRPr lang="en-IN" sz="3600" dirty="0"/>
          </a:p>
        </p:txBody>
      </p:sp>
      <p:sp>
        <p:nvSpPr>
          <p:cNvPr id="9" name="Content Placeholder 8">
            <a:extLst>
              <a:ext uri="{FF2B5EF4-FFF2-40B4-BE49-F238E27FC236}">
                <a16:creationId xmlns:a16="http://schemas.microsoft.com/office/drawing/2014/main" id="{AFCB935B-E877-4884-939C-C7212657C3B8}"/>
              </a:ext>
            </a:extLst>
          </p:cNvPr>
          <p:cNvSpPr>
            <a:spLocks noGrp="1"/>
          </p:cNvSpPr>
          <p:nvPr>
            <p:ph idx="1"/>
          </p:nvPr>
        </p:nvSpPr>
        <p:spPr>
          <a:xfrm>
            <a:off x="1065320" y="1595021"/>
            <a:ext cx="9889725" cy="4637103"/>
          </a:xfrm>
        </p:spPr>
        <p:txBody>
          <a:bodyPr>
            <a:normAutofit/>
          </a:bodyPr>
          <a:lstStyle/>
          <a:p>
            <a:pPr algn="l"/>
            <a:r>
              <a:rPr lang="en-US" sz="2800" b="1" i="0" dirty="0">
                <a:effectLst/>
                <a:latin typeface="Times New Roman" panose="02020603050405020304" pitchFamily="18" charset="0"/>
                <a:cs typeface="Times New Roman" panose="02020603050405020304" pitchFamily="18" charset="0"/>
              </a:rPr>
              <a:t>Rule-based approaches:</a:t>
            </a:r>
          </a:p>
          <a:p>
            <a:pPr lvl="1"/>
            <a:r>
              <a:rPr lang="en-US" sz="2400" b="0" i="0" dirty="0">
                <a:effectLst/>
                <a:latin typeface="Times New Roman" panose="02020603050405020304" pitchFamily="18" charset="0"/>
                <a:cs typeface="Times New Roman" panose="02020603050405020304" pitchFamily="18" charset="0"/>
              </a:rPr>
              <a:t>The oldest approaches to NLP. </a:t>
            </a:r>
          </a:p>
          <a:p>
            <a:pPr lvl="1"/>
            <a:r>
              <a:rPr lang="en-US" sz="2400" dirty="0">
                <a:effectLst/>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end to focus on pattern-matching or parsing.</a:t>
            </a:r>
            <a:endParaRPr lang="en-US" sz="2400" dirty="0">
              <a:effectLst/>
              <a:latin typeface="Times New Roman" panose="02020603050405020304" pitchFamily="18" charset="0"/>
              <a:cs typeface="Times New Roman" panose="02020603050405020304" pitchFamily="18" charset="0"/>
            </a:endParaRPr>
          </a:p>
          <a:p>
            <a:pPr lvl="1"/>
            <a:r>
              <a:rPr lang="en-US" sz="2400" dirty="0">
                <a:effectLst/>
                <a:latin typeface="Times New Roman" panose="02020603050405020304" pitchFamily="18" charset="0"/>
                <a:cs typeface="Times New Roman" panose="02020603050405020304" pitchFamily="18" charset="0"/>
              </a:rPr>
              <a:t>C</a:t>
            </a:r>
            <a:r>
              <a:rPr lang="en-US" sz="2400" b="0" i="0" dirty="0">
                <a:effectLst/>
                <a:latin typeface="Times New Roman" panose="02020603050405020304" pitchFamily="18" charset="0"/>
                <a:cs typeface="Times New Roman" panose="02020603050405020304" pitchFamily="18" charset="0"/>
              </a:rPr>
              <a:t>an often be thought of as "fill in the blanks" methods</a:t>
            </a:r>
          </a:p>
          <a:p>
            <a:pPr lvl="1"/>
            <a:r>
              <a:rPr lang="en-US" sz="2400" b="0" i="0" dirty="0">
                <a:effectLst/>
                <a:latin typeface="Times New Roman" panose="02020603050405020304" pitchFamily="18" charset="0"/>
                <a:cs typeface="Times New Roman" panose="02020603050405020304" pitchFamily="18" charset="0"/>
              </a:rPr>
              <a:t>Have high performance in specific use cases, but often suffer performance degradation when generalized.</a:t>
            </a:r>
          </a:p>
          <a:p>
            <a:pPr lvl="1"/>
            <a:r>
              <a:rPr lang="en-US" sz="2400" b="0" i="0" dirty="0">
                <a:effectLst/>
                <a:latin typeface="Times New Roman" panose="02020603050405020304" pitchFamily="18" charset="0"/>
                <a:cs typeface="Times New Roman" panose="02020603050405020304" pitchFamily="18" charset="0"/>
              </a:rPr>
              <a:t>Regular expressions and Context Free Grammars are textbook examples of rule-based approaches to NLP.</a:t>
            </a:r>
          </a:p>
          <a:p>
            <a:pPr lvl="1">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13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8E7B4-A1B1-458A-AFAF-F54BD76D601F}"/>
              </a:ext>
            </a:extLst>
          </p:cNvPr>
          <p:cNvSpPr>
            <a:spLocks noGrp="1"/>
          </p:cNvSpPr>
          <p:nvPr>
            <p:ph idx="1"/>
          </p:nvPr>
        </p:nvSpPr>
        <p:spPr>
          <a:xfrm>
            <a:off x="1100226" y="683582"/>
            <a:ext cx="10353762" cy="5220070"/>
          </a:xfrm>
        </p:spPr>
        <p:txBody>
          <a:bodyPr>
            <a:normAutofit fontScale="92500" lnSpcReduction="10000"/>
          </a:bodyPr>
          <a:lstStyle/>
          <a:p>
            <a:pPr algn="l"/>
            <a:r>
              <a:rPr lang="en-US" sz="2600" b="1" i="0" dirty="0">
                <a:effectLst/>
                <a:latin typeface="Times New Roman" panose="02020603050405020304" pitchFamily="18" charset="0"/>
                <a:cs typeface="Times New Roman" panose="02020603050405020304" pitchFamily="18" charset="0"/>
              </a:rPr>
              <a:t> </a:t>
            </a:r>
            <a:r>
              <a:rPr lang="en-US" sz="3000" b="1" i="0" dirty="0">
                <a:effectLst/>
                <a:latin typeface="Times New Roman" panose="02020603050405020304" pitchFamily="18" charset="0"/>
                <a:cs typeface="Times New Roman" panose="02020603050405020304" pitchFamily="18" charset="0"/>
              </a:rPr>
              <a:t>"Traditional" Machine Learning</a:t>
            </a:r>
            <a:endParaRPr lang="en-US" sz="3000" b="0" i="0" dirty="0">
              <a:effectLst/>
              <a:latin typeface="Times New Roman" panose="02020603050405020304" pitchFamily="18" charset="0"/>
              <a:cs typeface="Times New Roman" panose="02020603050405020304" pitchFamily="18" charset="0"/>
            </a:endParaRPr>
          </a:p>
          <a:p>
            <a:pPr lvl="1"/>
            <a:r>
              <a:rPr lang="en-US" sz="2600" dirty="0">
                <a:effectLst/>
                <a:latin typeface="Times New Roman" panose="02020603050405020304" pitchFamily="18" charset="0"/>
                <a:cs typeface="Times New Roman" panose="02020603050405020304" pitchFamily="18" charset="0"/>
              </a:rPr>
              <a:t>I</a:t>
            </a:r>
            <a:r>
              <a:rPr lang="en-US" sz="2600" b="0" i="0" dirty="0">
                <a:effectLst/>
                <a:latin typeface="Times New Roman" panose="02020603050405020304" pitchFamily="18" charset="0"/>
                <a:cs typeface="Times New Roman" panose="02020603050405020304" pitchFamily="18" charset="0"/>
              </a:rPr>
              <a:t>nclude probabilistic modeling, likelihood maximization, and linear classifiers. These are not neural network models.</a:t>
            </a:r>
          </a:p>
          <a:p>
            <a:pPr lvl="1"/>
            <a:r>
              <a:rPr lang="en-US" sz="2600" b="0" i="0" dirty="0">
                <a:effectLst/>
                <a:latin typeface="Times New Roman" panose="02020603050405020304" pitchFamily="18" charset="0"/>
                <a:cs typeface="Times New Roman" panose="02020603050405020304" pitchFamily="18" charset="0"/>
              </a:rPr>
              <a:t> Traditional machine learning approaches are characterized by:</a:t>
            </a:r>
          </a:p>
          <a:p>
            <a:pPr lvl="2"/>
            <a:r>
              <a:rPr lang="en-US" sz="2600" b="0" i="0" dirty="0">
                <a:effectLst/>
                <a:latin typeface="Times New Roman" panose="02020603050405020304" pitchFamily="18" charset="0"/>
                <a:cs typeface="Times New Roman" panose="02020603050405020304" pitchFamily="18" charset="0"/>
              </a:rPr>
              <a:t>training data - in this case, a corpus with markup.</a:t>
            </a:r>
          </a:p>
          <a:p>
            <a:pPr lvl="2"/>
            <a:r>
              <a:rPr lang="en-US" sz="2600" b="0" i="0" dirty="0">
                <a:effectLst/>
                <a:latin typeface="Times New Roman" panose="02020603050405020304" pitchFamily="18" charset="0"/>
                <a:cs typeface="Times New Roman" panose="02020603050405020304" pitchFamily="18" charset="0"/>
              </a:rPr>
              <a:t>feature engineering - word type, surrounding words, capitalized, plural, etc.</a:t>
            </a:r>
          </a:p>
          <a:p>
            <a:pPr lvl="2"/>
            <a:r>
              <a:rPr lang="en-US" sz="2600" b="0" i="0" dirty="0">
                <a:effectLst/>
                <a:latin typeface="Times New Roman" panose="02020603050405020304" pitchFamily="18" charset="0"/>
                <a:cs typeface="Times New Roman" panose="02020603050405020304" pitchFamily="18" charset="0"/>
              </a:rPr>
              <a:t>training a model on parameters, (typical of machine learning systems in general)</a:t>
            </a:r>
          </a:p>
          <a:p>
            <a:pPr lvl="2"/>
            <a:r>
              <a:rPr lang="en-US" sz="2600" b="0" i="0" dirty="0">
                <a:effectLst/>
                <a:latin typeface="Times New Roman" panose="02020603050405020304" pitchFamily="18" charset="0"/>
                <a:cs typeface="Times New Roman" panose="02020603050405020304" pitchFamily="18" charset="0"/>
              </a:rPr>
              <a:t>characterized by finding most probable words, next word, best category, etc.</a:t>
            </a:r>
          </a:p>
          <a:p>
            <a:pPr lvl="2"/>
            <a:r>
              <a:rPr lang="en-US" sz="2600" b="0" i="0" dirty="0">
                <a:effectLst/>
                <a:latin typeface="Times New Roman" panose="02020603050405020304" pitchFamily="18" charset="0"/>
                <a:cs typeface="Times New Roman" panose="02020603050405020304" pitchFamily="18" charset="0"/>
              </a:rPr>
              <a:t>"semantic slot filling"</a:t>
            </a:r>
          </a:p>
          <a:p>
            <a:pPr marL="36900" indent="0" algn="l">
              <a:buNone/>
            </a:pPr>
            <a:endParaRPr lang="en-US" sz="2800" b="1" i="0" dirty="0">
              <a:effectLst/>
              <a:latin typeface="Times New Roman" panose="02020603050405020304" pitchFamily="18"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388918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14F1D-18B4-43DE-B912-38358AFA5506}"/>
              </a:ext>
            </a:extLst>
          </p:cNvPr>
          <p:cNvSpPr>
            <a:spLocks noGrp="1"/>
          </p:cNvSpPr>
          <p:nvPr>
            <p:ph idx="1"/>
          </p:nvPr>
        </p:nvSpPr>
        <p:spPr>
          <a:xfrm>
            <a:off x="1251751" y="1046085"/>
            <a:ext cx="10014011" cy="4765829"/>
          </a:xfrm>
        </p:spPr>
        <p:txBody>
          <a:bodyPr>
            <a:normAutofit/>
          </a:bodyPr>
          <a:lstStyle/>
          <a:p>
            <a:pPr algn="l"/>
            <a:r>
              <a:rPr lang="en-US" sz="2800" b="1" i="0" dirty="0">
                <a:effectLst/>
                <a:latin typeface="Times New Roman" panose="02020603050405020304" pitchFamily="18" charset="0"/>
                <a:cs typeface="Times New Roman" panose="02020603050405020304" pitchFamily="18" charset="0"/>
              </a:rPr>
              <a:t> Neural Networks</a:t>
            </a:r>
            <a:endParaRPr lang="en-US" sz="2800" b="0" i="0" dirty="0">
              <a:effectLst/>
              <a:latin typeface="Times New Roman" panose="02020603050405020304" pitchFamily="18" charset="0"/>
              <a:cs typeface="Times New Roman" panose="02020603050405020304" pitchFamily="18" charset="0"/>
            </a:endParaRPr>
          </a:p>
          <a:p>
            <a:pPr lvl="1"/>
            <a:r>
              <a:rPr lang="en-US" sz="2400" b="0" i="0" dirty="0">
                <a:effectLst/>
                <a:latin typeface="Times New Roman" panose="02020603050405020304" pitchFamily="18" charset="0"/>
                <a:cs typeface="Times New Roman" panose="02020603050405020304" pitchFamily="18" charset="0"/>
              </a:rPr>
              <a:t>Similar to "traditional" machine learning, but with a few differences:</a:t>
            </a:r>
          </a:p>
          <a:p>
            <a:pPr marL="450000" lvl="1" indent="0">
              <a:buNone/>
            </a:pPr>
            <a:r>
              <a:rPr lang="en-US" sz="2400" dirty="0">
                <a:effectLst/>
                <a:latin typeface="Times New Roman" panose="02020603050405020304" pitchFamily="18" charset="0"/>
                <a:cs typeface="Times New Roman" panose="02020603050405020304" pitchFamily="18" charset="0"/>
              </a:rPr>
              <a:t>F</a:t>
            </a:r>
            <a:r>
              <a:rPr lang="en-US" sz="2400" b="0" i="0" dirty="0">
                <a:effectLst/>
                <a:latin typeface="Times New Roman" panose="02020603050405020304" pitchFamily="18" charset="0"/>
                <a:cs typeface="Times New Roman" panose="02020603050405020304" pitchFamily="18" charset="0"/>
              </a:rPr>
              <a:t>eature engineering is generally skipped, as networks will "learn" important features .</a:t>
            </a:r>
          </a:p>
          <a:p>
            <a:pPr marL="810000" lvl="2" indent="0">
              <a:buNone/>
            </a:pPr>
            <a:r>
              <a:rPr lang="en-US" sz="2400" b="0" i="0" dirty="0">
                <a:effectLst/>
                <a:latin typeface="Times New Roman" panose="02020603050405020304" pitchFamily="18" charset="0"/>
                <a:cs typeface="Times New Roman" panose="02020603050405020304" pitchFamily="18" charset="0"/>
              </a:rPr>
              <a:t>instead, streams of raw parameters ("words" -- actually vector representations of words) are fed into neural networks</a:t>
            </a:r>
          </a:p>
          <a:p>
            <a:pPr marL="810000" lvl="2" indent="0">
              <a:buNone/>
            </a:pPr>
            <a:r>
              <a:rPr lang="en-US" sz="2400" b="0" i="0" dirty="0">
                <a:effectLst/>
                <a:latin typeface="Times New Roman" panose="02020603050405020304" pitchFamily="18" charset="0"/>
                <a:cs typeface="Times New Roman" panose="02020603050405020304" pitchFamily="18" charset="0"/>
              </a:rPr>
              <a:t>very large training corpus</a:t>
            </a:r>
          </a:p>
          <a:p>
            <a:pPr lvl="1"/>
            <a:r>
              <a:rPr lang="en-US" sz="2400" dirty="0">
                <a:effectLst/>
                <a:latin typeface="Times New Roman" panose="02020603050405020304" pitchFamily="18" charset="0"/>
                <a:cs typeface="Times New Roman" panose="02020603050405020304" pitchFamily="18" charset="0"/>
              </a:rPr>
              <a:t>N</a:t>
            </a:r>
            <a:r>
              <a:rPr lang="en-US" sz="2400" b="0" i="0" dirty="0">
                <a:effectLst/>
                <a:latin typeface="Times New Roman" panose="02020603050405020304" pitchFamily="18" charset="0"/>
                <a:cs typeface="Times New Roman" panose="02020603050405020304" pitchFamily="18" charset="0"/>
              </a:rPr>
              <a:t>eural networks of use in NLP include recurrent neural networks (RNNs) and convolutional neural networks (CNNs).</a:t>
            </a:r>
          </a:p>
          <a:p>
            <a:endParaRPr lang="en-IN" dirty="0"/>
          </a:p>
        </p:txBody>
      </p:sp>
    </p:spTree>
    <p:extLst>
      <p:ext uri="{BB962C8B-B14F-4D97-AF65-F5344CB8AC3E}">
        <p14:creationId xmlns:p14="http://schemas.microsoft.com/office/powerpoint/2010/main" val="25467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9A8C-5757-4C7B-ABFC-F8F6D083B981}"/>
              </a:ext>
            </a:extLst>
          </p:cNvPr>
          <p:cNvSpPr>
            <a:spLocks noGrp="1"/>
          </p:cNvSpPr>
          <p:nvPr>
            <p:ph type="title"/>
          </p:nvPr>
        </p:nvSpPr>
        <p:spPr>
          <a:xfrm>
            <a:off x="842774" y="324035"/>
            <a:ext cx="10353762" cy="970450"/>
          </a:xfrm>
        </p:spPr>
        <p:txBody>
          <a:bodyPr>
            <a:normAutofit/>
          </a:bodyPr>
          <a:lstStyle/>
          <a:p>
            <a:r>
              <a:rPr lang="en-US" sz="3600" dirty="0">
                <a:latin typeface="Times New Roman" panose="02020603050405020304" pitchFamily="18" charset="0"/>
                <a:cs typeface="Times New Roman" panose="02020603050405020304" pitchFamily="18" charset="0"/>
              </a:rPr>
              <a:t>Applications of NLP</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486CE9-E792-484D-9603-9B37946EC22F}"/>
              </a:ext>
            </a:extLst>
          </p:cNvPr>
          <p:cNvSpPr>
            <a:spLocks noGrp="1"/>
          </p:cNvSpPr>
          <p:nvPr>
            <p:ph idx="1"/>
          </p:nvPr>
        </p:nvSpPr>
        <p:spPr>
          <a:xfrm>
            <a:off x="1029204" y="1438183"/>
            <a:ext cx="10353762" cy="4882718"/>
          </a:xfrm>
        </p:spPr>
        <p:txBody>
          <a:bodyPr>
            <a:normAutofit/>
          </a:bodyPr>
          <a:lstStyle/>
          <a:p>
            <a:pPr algn="l"/>
            <a:r>
              <a:rPr lang="en-US" sz="2400" b="1" i="0" dirty="0">
                <a:effectLst/>
                <a:latin typeface="Times New Roman" panose="02020603050405020304" pitchFamily="18" charset="0"/>
                <a:cs typeface="Times New Roman" panose="02020603050405020304" pitchFamily="18" charset="0"/>
              </a:rPr>
              <a:t>Question Answering:</a:t>
            </a:r>
          </a:p>
          <a:p>
            <a:pPr lvl="1"/>
            <a:r>
              <a:rPr lang="en-US" sz="2400" i="0" dirty="0">
                <a:effectLst/>
                <a:latin typeface="Times New Roman" panose="02020603050405020304" pitchFamily="18" charset="0"/>
                <a:cs typeface="Times New Roman" panose="02020603050405020304" pitchFamily="18" charset="0"/>
              </a:rPr>
              <a:t>Question Answering focuses on building systems that automatically answer the questions asked by humans in a natural language.</a:t>
            </a:r>
          </a:p>
          <a:p>
            <a:pPr marL="450000" lvl="1" indent="0">
              <a:buNone/>
            </a:pPr>
            <a:endParaRPr lang="en-US" sz="2400" i="0" dirty="0">
              <a:effectLst/>
              <a:latin typeface="Times New Roman" panose="02020603050405020304" pitchFamily="18" charset="0"/>
              <a:cs typeface="Times New Roman" panose="02020603050405020304" pitchFamily="18" charset="0"/>
            </a:endParaRPr>
          </a:p>
          <a:p>
            <a:pPr algn="l"/>
            <a:r>
              <a:rPr lang="en-US" sz="240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Spam Detection:</a:t>
            </a:r>
          </a:p>
          <a:p>
            <a:pPr lvl="1"/>
            <a:r>
              <a:rPr lang="en-US" sz="2400" i="0" dirty="0">
                <a:effectLst/>
                <a:latin typeface="Times New Roman" panose="02020603050405020304" pitchFamily="18" charset="0"/>
                <a:cs typeface="Times New Roman" panose="02020603050405020304" pitchFamily="18" charset="0"/>
              </a:rPr>
              <a:t>Spam detection is used to detect unwanted e-mails getting to a user's inbox.</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 Spelling correction:</a:t>
            </a:r>
            <a:endParaRPr lang="en-US" sz="2400" b="0" i="0" dirty="0">
              <a:effectLst/>
              <a:latin typeface="Times New Roman" panose="02020603050405020304" pitchFamily="18" charset="0"/>
              <a:cs typeface="Times New Roman" panose="02020603050405020304" pitchFamily="18" charset="0"/>
            </a:endParaRPr>
          </a:p>
          <a:p>
            <a:pPr lvl="1"/>
            <a:r>
              <a:rPr lang="en-US" sz="2400" b="0" i="0" dirty="0">
                <a:effectLst/>
                <a:latin typeface="Times New Roman" panose="02020603050405020304" pitchFamily="18" charset="0"/>
                <a:cs typeface="Times New Roman" panose="02020603050405020304" pitchFamily="18" charset="0"/>
              </a:rPr>
              <a:t>Microsoft Corporation provides word processor software like MS-word, PowerPoint for the spelling correction</a:t>
            </a:r>
          </a:p>
          <a:p>
            <a:pPr lvl="1"/>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83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A518-898A-4FA4-8255-074178C99298}"/>
              </a:ext>
            </a:extLst>
          </p:cNvPr>
          <p:cNvSpPr>
            <a:spLocks noGrp="1"/>
          </p:cNvSpPr>
          <p:nvPr>
            <p:ph type="title"/>
          </p:nvPr>
        </p:nvSpPr>
        <p:spPr>
          <a:xfrm>
            <a:off x="2281562" y="308953"/>
            <a:ext cx="7679184" cy="774123"/>
          </a:xfrm>
        </p:spPr>
        <p:txBody>
          <a:bodyPr>
            <a:normAutofit/>
          </a:bodyPr>
          <a:lstStyle/>
          <a:p>
            <a:pPr algn="ctr"/>
            <a:r>
              <a:rPr lang="en-US" sz="3600" b="1" dirty="0">
                <a:latin typeface="Times New Roman" panose="02020603050405020304" pitchFamily="18" charset="0"/>
                <a:cs typeface="Times New Roman" panose="02020603050405020304" pitchFamily="18" charset="0"/>
              </a:rPr>
              <a:t>Outline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9DD77A-2C1F-4692-8B41-025C00CBD252}"/>
              </a:ext>
            </a:extLst>
          </p:cNvPr>
          <p:cNvSpPr>
            <a:spLocks noGrp="1"/>
          </p:cNvSpPr>
          <p:nvPr>
            <p:ph idx="1"/>
          </p:nvPr>
        </p:nvSpPr>
        <p:spPr>
          <a:xfrm>
            <a:off x="1677879" y="1455937"/>
            <a:ext cx="8388550" cy="4243526"/>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a:p>
            <a:r>
              <a:rPr lang="en-US" sz="2400" b="1" dirty="0">
                <a:latin typeface="Times New Roman" panose="02020603050405020304" pitchFamily="18" charset="0"/>
                <a:cs typeface="Times New Roman" panose="02020603050405020304" pitchFamily="18" charset="0"/>
              </a:rPr>
              <a:t>Components and Processes</a:t>
            </a:r>
          </a:p>
          <a:p>
            <a:r>
              <a:rPr lang="en-US" sz="2400" b="1" dirty="0">
                <a:latin typeface="Times New Roman" panose="02020603050405020304" pitchFamily="18" charset="0"/>
                <a:cs typeface="Times New Roman" panose="02020603050405020304" pitchFamily="18" charset="0"/>
              </a:rPr>
              <a:t>Applications</a:t>
            </a:r>
          </a:p>
          <a:p>
            <a:r>
              <a:rPr lang="en-US" sz="24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0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4094B-1D46-4551-92C6-D53909C5DAE4}"/>
              </a:ext>
            </a:extLst>
          </p:cNvPr>
          <p:cNvSpPr>
            <a:spLocks noGrp="1"/>
          </p:cNvSpPr>
          <p:nvPr>
            <p:ph idx="1"/>
          </p:nvPr>
        </p:nvSpPr>
        <p:spPr>
          <a:xfrm>
            <a:off x="913795" y="923279"/>
            <a:ext cx="10353762" cy="4867922"/>
          </a:xfrm>
        </p:spPr>
        <p:txBody>
          <a:bodyPr>
            <a:normAutofit/>
          </a:bodyPr>
          <a:lstStyle/>
          <a:p>
            <a:pPr algn="l"/>
            <a:r>
              <a:rPr lang="en-US" sz="2400" b="1" i="0" dirty="0">
                <a:effectLst/>
                <a:latin typeface="Times New Roman" panose="02020603050405020304" pitchFamily="18" charset="0"/>
                <a:cs typeface="Times New Roman" panose="02020603050405020304" pitchFamily="18" charset="0"/>
              </a:rPr>
              <a:t>Sentiment Analysis:</a:t>
            </a:r>
            <a:endParaRPr lang="en-US" sz="2400" b="0" i="0" dirty="0">
              <a:effectLst/>
              <a:latin typeface="Times New Roman" panose="02020603050405020304" pitchFamily="18" charset="0"/>
              <a:cs typeface="Times New Roman" panose="02020603050405020304" pitchFamily="18" charset="0"/>
            </a:endParaRPr>
          </a:p>
          <a:p>
            <a:pPr lvl="1"/>
            <a:r>
              <a:rPr lang="en-US" sz="2200" b="0" i="0" dirty="0">
                <a:effectLst/>
                <a:latin typeface="Times New Roman" panose="02020603050405020304" pitchFamily="18" charset="0"/>
                <a:cs typeface="Times New Roman" panose="02020603050405020304" pitchFamily="18" charset="0"/>
              </a:rPr>
              <a:t>Sentiment Analysis is also known as </a:t>
            </a:r>
            <a:r>
              <a:rPr lang="en-US" sz="2200" b="1" i="0" dirty="0">
                <a:effectLst/>
                <a:latin typeface="Times New Roman" panose="02020603050405020304" pitchFamily="18" charset="0"/>
                <a:cs typeface="Times New Roman" panose="02020603050405020304" pitchFamily="18" charset="0"/>
              </a:rPr>
              <a:t>opinion mining</a:t>
            </a:r>
            <a:r>
              <a:rPr lang="en-US" sz="2200" b="0" i="0" dirty="0">
                <a:effectLst/>
                <a:latin typeface="Times New Roman" panose="02020603050405020304" pitchFamily="18" charset="0"/>
                <a:cs typeface="Times New Roman" panose="02020603050405020304" pitchFamily="18" charset="0"/>
              </a:rPr>
              <a:t>. It is used on the web to analyze the attitude, behavior, and emotional state of the sender. This application is implemented through a combination of NLP (Natural Language Processing) and statistics by assigning the values to the text (positive, negative, or natural), identify the mood of the context (happy, sad, angry, etc.)</a:t>
            </a:r>
          </a:p>
          <a:p>
            <a:pPr algn="l"/>
            <a:endParaRPr lang="en-US" sz="2400" b="1"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Machine Translation:</a:t>
            </a:r>
            <a:endParaRPr lang="en-US" sz="2400" b="0" i="0" dirty="0">
              <a:effectLst/>
              <a:latin typeface="Times New Roman" panose="02020603050405020304" pitchFamily="18" charset="0"/>
              <a:cs typeface="Times New Roman" panose="02020603050405020304" pitchFamily="18" charset="0"/>
            </a:endParaRPr>
          </a:p>
          <a:p>
            <a:pPr lvl="1"/>
            <a:r>
              <a:rPr lang="en-US" sz="2200" b="0" i="0" dirty="0">
                <a:effectLst/>
                <a:latin typeface="Times New Roman" panose="02020603050405020304" pitchFamily="18" charset="0"/>
                <a:cs typeface="Times New Roman" panose="02020603050405020304" pitchFamily="18" charset="0"/>
              </a:rPr>
              <a:t>Machine translation is used to translate text or speech from one natural language to another natural language.</a:t>
            </a:r>
          </a:p>
          <a:p>
            <a:pPr lvl="1"/>
            <a:r>
              <a:rPr lang="en-US" sz="2200" b="1" i="0" dirty="0">
                <a:effectLst/>
                <a:latin typeface="Times New Roman" panose="02020603050405020304" pitchFamily="18" charset="0"/>
                <a:cs typeface="Times New Roman" panose="02020603050405020304" pitchFamily="18" charset="0"/>
              </a:rPr>
              <a:t>Example:</a:t>
            </a:r>
            <a:r>
              <a:rPr lang="en-US" sz="2200" b="0" i="0" dirty="0">
                <a:effectLst/>
                <a:latin typeface="Times New Roman" panose="02020603050405020304" pitchFamily="18" charset="0"/>
                <a:cs typeface="Times New Roman" panose="02020603050405020304" pitchFamily="18" charset="0"/>
              </a:rPr>
              <a:t> Google Translator</a:t>
            </a:r>
          </a:p>
          <a:p>
            <a:endParaRPr lang="en-IN" dirty="0"/>
          </a:p>
        </p:txBody>
      </p:sp>
    </p:spTree>
    <p:extLst>
      <p:ext uri="{BB962C8B-B14F-4D97-AF65-F5344CB8AC3E}">
        <p14:creationId xmlns:p14="http://schemas.microsoft.com/office/powerpoint/2010/main" val="30067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EC917-A21C-4E4D-85BC-3D30B280875C}"/>
              </a:ext>
            </a:extLst>
          </p:cNvPr>
          <p:cNvSpPr>
            <a:spLocks noGrp="1"/>
          </p:cNvSpPr>
          <p:nvPr>
            <p:ph idx="1"/>
          </p:nvPr>
        </p:nvSpPr>
        <p:spPr>
          <a:xfrm>
            <a:off x="913795" y="541539"/>
            <a:ext cx="10353762" cy="5566298"/>
          </a:xfrm>
        </p:spPr>
        <p:txBody>
          <a:bodyPr>
            <a:normAutofit lnSpcReduction="10000"/>
          </a:bodyPr>
          <a:lstStyle/>
          <a:p>
            <a:pPr algn="l"/>
            <a:r>
              <a:rPr lang="en-US" sz="2400" b="1" i="0" dirty="0">
                <a:effectLst/>
                <a:latin typeface="Times New Roman" panose="02020603050405020304" pitchFamily="18" charset="0"/>
                <a:cs typeface="Times New Roman" panose="02020603050405020304" pitchFamily="18" charset="0"/>
              </a:rPr>
              <a:t>Speech Recognition:</a:t>
            </a:r>
            <a:endParaRPr lang="en-US" sz="2400" b="0" i="0" dirty="0">
              <a:effectLst/>
              <a:latin typeface="Times New Roman" panose="02020603050405020304" pitchFamily="18" charset="0"/>
              <a:cs typeface="Times New Roman" panose="02020603050405020304" pitchFamily="18" charset="0"/>
            </a:endParaRPr>
          </a:p>
          <a:p>
            <a:pPr lvl="1"/>
            <a:r>
              <a:rPr lang="en-US" sz="2400" b="0" i="0" dirty="0">
                <a:effectLst/>
                <a:latin typeface="Times New Roman" panose="02020603050405020304" pitchFamily="18" charset="0"/>
                <a:cs typeface="Times New Roman" panose="02020603050405020304" pitchFamily="18" charset="0"/>
              </a:rPr>
              <a:t>Speech recognition is used for converting spoken words into text. It is used in applications, such as mobile, home automation, video recovery, dictating to Microsoft Word, voice biometrics, voice user interface, and so on.</a:t>
            </a:r>
          </a:p>
          <a:p>
            <a:pPr marL="450000" lvl="1" indent="0">
              <a:buNone/>
            </a:pPr>
            <a:endParaRPr lang="en-US" sz="2400" b="0"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Chatbot:</a:t>
            </a:r>
            <a:endParaRPr lang="en-US" sz="2400" b="0" i="0" dirty="0">
              <a:effectLst/>
              <a:latin typeface="Times New Roman" panose="02020603050405020304" pitchFamily="18" charset="0"/>
              <a:cs typeface="Times New Roman" panose="02020603050405020304" pitchFamily="18" charset="0"/>
            </a:endParaRPr>
          </a:p>
          <a:p>
            <a:pPr lvl="1"/>
            <a:r>
              <a:rPr lang="en-US" sz="2400" b="0" i="0" dirty="0">
                <a:effectLst/>
                <a:latin typeface="Times New Roman" panose="02020603050405020304" pitchFamily="18" charset="0"/>
                <a:cs typeface="Times New Roman" panose="02020603050405020304" pitchFamily="18" charset="0"/>
              </a:rPr>
              <a:t>Implementing the Chatbot is one of the important applications of NLP. It is used by many companies to provide the customer's chat services.</a:t>
            </a:r>
          </a:p>
          <a:p>
            <a:pPr algn="l"/>
            <a:endParaRPr lang="en-US" sz="2400" b="1"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Information extraction:</a:t>
            </a:r>
            <a:endParaRPr lang="en-US" sz="2400" b="0" i="0" dirty="0">
              <a:effectLst/>
              <a:latin typeface="Times New Roman" panose="02020603050405020304" pitchFamily="18" charset="0"/>
              <a:cs typeface="Times New Roman" panose="02020603050405020304" pitchFamily="18" charset="0"/>
            </a:endParaRPr>
          </a:p>
          <a:p>
            <a:pPr lvl="1"/>
            <a:r>
              <a:rPr lang="en-US" sz="2400" b="0" i="0" dirty="0">
                <a:effectLst/>
                <a:latin typeface="Times New Roman" panose="02020603050405020304" pitchFamily="18" charset="0"/>
                <a:cs typeface="Times New Roman" panose="02020603050405020304" pitchFamily="18" charset="0"/>
              </a:rPr>
              <a:t>Information extraction is one of the most important applications of NLP. It is used for extracting structured information from unstructured or semi-structured machine-readable documents.</a:t>
            </a:r>
          </a:p>
          <a:p>
            <a:endParaRPr lang="en-IN" dirty="0"/>
          </a:p>
        </p:txBody>
      </p:sp>
    </p:spTree>
    <p:extLst>
      <p:ext uri="{BB962C8B-B14F-4D97-AF65-F5344CB8AC3E}">
        <p14:creationId xmlns:p14="http://schemas.microsoft.com/office/powerpoint/2010/main" val="190896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D760-8AF3-408A-84BB-F5BF113F7153}"/>
              </a:ext>
            </a:extLst>
          </p:cNvPr>
          <p:cNvSpPr>
            <a:spLocks noGrp="1"/>
          </p:cNvSpPr>
          <p:nvPr>
            <p:ph type="title"/>
          </p:nvPr>
        </p:nvSpPr>
        <p:spPr>
          <a:xfrm>
            <a:off x="1955415" y="1091954"/>
            <a:ext cx="8123068" cy="121624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Conclusion</a:t>
            </a:r>
            <a:br>
              <a:rPr lang="en-US" sz="24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056C0A9-5EC8-418F-8C9B-17095F863623}"/>
              </a:ext>
            </a:extLst>
          </p:cNvPr>
          <p:cNvSpPr>
            <a:spLocks noGrp="1"/>
          </p:cNvSpPr>
          <p:nvPr>
            <p:ph idx="1"/>
          </p:nvPr>
        </p:nvSpPr>
        <p:spPr>
          <a:xfrm>
            <a:off x="2548523" y="2139517"/>
            <a:ext cx="8534400" cy="3293617"/>
          </a:xfrm>
        </p:spPr>
        <p:txBody>
          <a:bodyPr>
            <a:normAutofit/>
          </a:bodyPr>
          <a:lstStyle/>
          <a:p>
            <a:r>
              <a:rPr lang="en-US" sz="2400" b="1" dirty="0">
                <a:latin typeface="Times New Roman" panose="02020603050405020304" pitchFamily="18" charset="0"/>
                <a:cs typeface="Times New Roman" panose="02020603050405020304" pitchFamily="18" charset="0"/>
              </a:rPr>
              <a:t>Natural Language Vs. Computer Language.</a:t>
            </a:r>
          </a:p>
          <a:p>
            <a:r>
              <a:rPr lang="en-US" sz="2400" b="1" dirty="0">
                <a:latin typeface="Times New Roman" panose="02020603050405020304" pitchFamily="18" charset="0"/>
                <a:cs typeface="Times New Roman" panose="02020603050405020304" pitchFamily="18" charset="0"/>
              </a:rPr>
              <a:t>Future of NLP.</a:t>
            </a:r>
            <a:br>
              <a:rPr lang="en-US" sz="2400" dirty="0">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3074491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A280-340F-4237-B46E-1CCACB8DCC27}"/>
              </a:ext>
            </a:extLst>
          </p:cNvPr>
          <p:cNvSpPr>
            <a:spLocks noGrp="1"/>
          </p:cNvSpPr>
          <p:nvPr>
            <p:ph type="title"/>
          </p:nvPr>
        </p:nvSpPr>
        <p:spPr>
          <a:xfrm>
            <a:off x="919119" y="343269"/>
            <a:ext cx="10353762" cy="970450"/>
          </a:xfrm>
        </p:spPr>
        <p:txBody>
          <a:bodyPr/>
          <a:lstStyle/>
          <a:p>
            <a:r>
              <a:rPr lang="en-US" dirty="0"/>
              <a:t>Natural Language Vs. Computer Language</a:t>
            </a:r>
            <a:endParaRPr lang="en-IN" dirty="0"/>
          </a:p>
        </p:txBody>
      </p:sp>
      <p:sp>
        <p:nvSpPr>
          <p:cNvPr id="3" name="Content Placeholder 2">
            <a:extLst>
              <a:ext uri="{FF2B5EF4-FFF2-40B4-BE49-F238E27FC236}">
                <a16:creationId xmlns:a16="http://schemas.microsoft.com/office/drawing/2014/main" id="{91C66C39-80A2-4C8D-9498-FAD223250768}"/>
              </a:ext>
            </a:extLst>
          </p:cNvPr>
          <p:cNvSpPr>
            <a:spLocks noGrp="1"/>
          </p:cNvSpPr>
          <p:nvPr>
            <p:ph idx="1"/>
          </p:nvPr>
        </p:nvSpPr>
        <p:spPr>
          <a:xfrm>
            <a:off x="1695635" y="1732449"/>
            <a:ext cx="9081856" cy="4623963"/>
          </a:xfrm>
        </p:spPr>
        <p:txBody>
          <a:bodyPr>
            <a:normAutofit/>
          </a:bodyPr>
          <a:lstStyle/>
          <a:p>
            <a:r>
              <a:rPr lang="en-US" sz="2400" dirty="0">
                <a:latin typeface="Times New Roman" panose="02020603050405020304" pitchFamily="18" charset="0"/>
                <a:cs typeface="Times New Roman" panose="02020603050405020304" pitchFamily="18" charset="0"/>
              </a:rPr>
              <a:t>Ambiguity is the primary difference between Natural Language and Computer Language.</a:t>
            </a:r>
          </a:p>
          <a:p>
            <a:r>
              <a:rPr lang="en-US" sz="2400" dirty="0">
                <a:latin typeface="Times New Roman" panose="02020603050405020304" pitchFamily="18" charset="0"/>
                <a:cs typeface="Times New Roman" panose="02020603050405020304" pitchFamily="18" charset="0"/>
              </a:rPr>
              <a:t>Natural Language has a very large vocabulary.</a:t>
            </a:r>
          </a:p>
          <a:p>
            <a:r>
              <a:rPr lang="en-US" sz="2400" dirty="0">
                <a:latin typeface="Times New Roman" panose="02020603050405020304" pitchFamily="18" charset="0"/>
                <a:cs typeface="Times New Roman" panose="02020603050405020304" pitchFamily="18" charset="0"/>
              </a:rPr>
              <a:t>Formal programming languages are designed to be unambiguous</a:t>
            </a:r>
          </a:p>
          <a:p>
            <a:pPr lvl="1"/>
            <a:r>
              <a:rPr lang="en-US" sz="2400" dirty="0">
                <a:latin typeface="Times New Roman" panose="02020603050405020304" pitchFamily="18" charset="0"/>
                <a:cs typeface="Times New Roman" panose="02020603050405020304" pitchFamily="18" charset="0"/>
              </a:rPr>
              <a:t>They can be defined by a grammar that produce a unique parse tree for each sentence in the language.</a:t>
            </a:r>
          </a:p>
          <a:p>
            <a:pPr lvl="1"/>
            <a:r>
              <a:rPr lang="en-US" sz="2400" dirty="0">
                <a:latin typeface="Times New Roman" panose="02020603050405020304" pitchFamily="18" charset="0"/>
                <a:cs typeface="Times New Roman" panose="02020603050405020304" pitchFamily="18" charset="0"/>
              </a:rPr>
              <a:t>Programming languages are also designed for efficient deterministic parsing</a:t>
            </a:r>
          </a:p>
        </p:txBody>
      </p:sp>
    </p:spTree>
    <p:extLst>
      <p:ext uri="{BB962C8B-B14F-4D97-AF65-F5344CB8AC3E}">
        <p14:creationId xmlns:p14="http://schemas.microsoft.com/office/powerpoint/2010/main" val="300947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999C-3A8A-4ABD-83A7-E9A9FEA78A38}"/>
              </a:ext>
            </a:extLst>
          </p:cNvPr>
          <p:cNvSpPr>
            <a:spLocks noGrp="1"/>
          </p:cNvSpPr>
          <p:nvPr>
            <p:ph type="title"/>
          </p:nvPr>
        </p:nvSpPr>
        <p:spPr>
          <a:xfrm>
            <a:off x="603077" y="423168"/>
            <a:ext cx="10353762" cy="970450"/>
          </a:xfrm>
        </p:spPr>
        <p:txBody>
          <a:bodyPr/>
          <a:lstStyle/>
          <a:p>
            <a:r>
              <a:rPr lang="en-US" dirty="0"/>
              <a:t>Future of NLP</a:t>
            </a:r>
            <a:endParaRPr lang="en-IN" dirty="0"/>
          </a:p>
        </p:txBody>
      </p:sp>
      <p:sp>
        <p:nvSpPr>
          <p:cNvPr id="3" name="Content Placeholder 2">
            <a:extLst>
              <a:ext uri="{FF2B5EF4-FFF2-40B4-BE49-F238E27FC236}">
                <a16:creationId xmlns:a16="http://schemas.microsoft.com/office/drawing/2014/main" id="{4BDF569E-17A4-4466-A28B-935779DFB967}"/>
              </a:ext>
            </a:extLst>
          </p:cNvPr>
          <p:cNvSpPr>
            <a:spLocks noGrp="1"/>
          </p:cNvSpPr>
          <p:nvPr>
            <p:ph idx="1"/>
          </p:nvPr>
        </p:nvSpPr>
        <p:spPr>
          <a:xfrm>
            <a:off x="1473693" y="1544714"/>
            <a:ext cx="9419208" cy="4554245"/>
          </a:xfrm>
        </p:spPr>
        <p:txBody>
          <a:bodyPr/>
          <a:lstStyle/>
          <a:p>
            <a:r>
              <a:rPr lang="en-US" sz="2400" dirty="0">
                <a:latin typeface="Times New Roman" panose="02020603050405020304" pitchFamily="18" charset="0"/>
                <a:cs typeface="Times New Roman" panose="02020603050405020304" pitchFamily="18" charset="0"/>
              </a:rPr>
              <a:t>NLP’s future is closely linked to the growth of Artificial Intelligence.</a:t>
            </a:r>
          </a:p>
          <a:p>
            <a:r>
              <a:rPr lang="en-US" sz="2400" dirty="0">
                <a:latin typeface="Times New Roman" panose="02020603050405020304" pitchFamily="18" charset="0"/>
                <a:cs typeface="Times New Roman" panose="02020603050405020304" pitchFamily="18" charset="0"/>
              </a:rPr>
              <a:t>Computers will become more and more capable of receiving and giving useful and resourceful information when combined with natural language generation.</a:t>
            </a:r>
          </a:p>
          <a:p>
            <a:r>
              <a:rPr lang="en-IN" sz="2400" dirty="0">
                <a:latin typeface="Times New Roman" panose="02020603050405020304" pitchFamily="18" charset="0"/>
                <a:cs typeface="Times New Roman" panose="02020603050405020304" pitchFamily="18" charset="0"/>
              </a:rPr>
              <a:t>As natural language understanding improves devices will be able to learn from the information online and apply what they learned in real world.</a:t>
            </a:r>
          </a:p>
          <a:p>
            <a:r>
              <a:rPr lang="en-IN" sz="2400" dirty="0">
                <a:latin typeface="Times New Roman" panose="02020603050405020304" pitchFamily="18" charset="0"/>
                <a:cs typeface="Times New Roman" panose="02020603050405020304" pitchFamily="18" charset="0"/>
              </a:rPr>
              <a:t>Make computers solve problems like humans as well as perform activities more efficiently than humans.</a:t>
            </a:r>
          </a:p>
          <a:p>
            <a:endParaRPr lang="en-IN" dirty="0"/>
          </a:p>
        </p:txBody>
      </p:sp>
    </p:spTree>
    <p:extLst>
      <p:ext uri="{BB962C8B-B14F-4D97-AF65-F5344CB8AC3E}">
        <p14:creationId xmlns:p14="http://schemas.microsoft.com/office/powerpoint/2010/main" val="445111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5A8E-5107-49FC-B3E1-83D1DDE83BBE}"/>
              </a:ext>
            </a:extLst>
          </p:cNvPr>
          <p:cNvSpPr>
            <a:spLocks noGrp="1"/>
          </p:cNvSpPr>
          <p:nvPr>
            <p:ph type="title"/>
          </p:nvPr>
        </p:nvSpPr>
        <p:spPr>
          <a:xfrm>
            <a:off x="919119" y="2571565"/>
            <a:ext cx="10353762" cy="970450"/>
          </a:xfrm>
        </p:spPr>
        <p:txBody>
          <a:bodyPr/>
          <a:lstStyle/>
          <a:p>
            <a:r>
              <a:rPr lang="en-US" dirty="0"/>
              <a:t>Thank You…!!!</a:t>
            </a:r>
            <a:endParaRPr lang="en-IN" dirty="0"/>
          </a:p>
        </p:txBody>
      </p:sp>
    </p:spTree>
    <p:extLst>
      <p:ext uri="{BB962C8B-B14F-4D97-AF65-F5344CB8AC3E}">
        <p14:creationId xmlns:p14="http://schemas.microsoft.com/office/powerpoint/2010/main" val="221196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6ED3-F0E0-4BF7-A4B6-BC0E48A4BFEC}"/>
              </a:ext>
            </a:extLst>
          </p:cNvPr>
          <p:cNvSpPr>
            <a:spLocks noGrp="1"/>
          </p:cNvSpPr>
          <p:nvPr>
            <p:ph type="title"/>
          </p:nvPr>
        </p:nvSpPr>
        <p:spPr>
          <a:xfrm>
            <a:off x="1748901" y="190540"/>
            <a:ext cx="8748095" cy="1007945"/>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71B8F-690D-40F0-B78F-C88361201B53}"/>
              </a:ext>
            </a:extLst>
          </p:cNvPr>
          <p:cNvSpPr>
            <a:spLocks noGrp="1"/>
          </p:cNvSpPr>
          <p:nvPr>
            <p:ph idx="1"/>
          </p:nvPr>
        </p:nvSpPr>
        <p:spPr>
          <a:xfrm>
            <a:off x="693090" y="1748900"/>
            <a:ext cx="8534400" cy="4105757"/>
          </a:xfrm>
        </p:spPr>
        <p:txBody>
          <a:bodyPr/>
          <a:lstStyle/>
          <a:p>
            <a:pPr lvl="1">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What is Natural Language?</a:t>
            </a:r>
          </a:p>
          <a:p>
            <a:pPr lvl="1">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What is Natural Language Processing?</a:t>
            </a:r>
          </a:p>
          <a:p>
            <a:pPr lvl="1">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History of Natural Language Processing.</a:t>
            </a:r>
          </a:p>
          <a:p>
            <a:pPr lvl="1">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Why Natural Language Processing?</a:t>
            </a:r>
          </a:p>
          <a:p>
            <a:pPr marL="0" indent="0">
              <a:buNone/>
            </a:pPr>
            <a:endParaRPr lang="en-IN" dirty="0"/>
          </a:p>
        </p:txBody>
      </p:sp>
    </p:spTree>
    <p:extLst>
      <p:ext uri="{BB962C8B-B14F-4D97-AF65-F5344CB8AC3E}">
        <p14:creationId xmlns:p14="http://schemas.microsoft.com/office/powerpoint/2010/main" val="102795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E592-0633-424A-B8E8-53A9AE4EEE3D}"/>
              </a:ext>
            </a:extLst>
          </p:cNvPr>
          <p:cNvSpPr>
            <a:spLocks noGrp="1"/>
          </p:cNvSpPr>
          <p:nvPr>
            <p:ph type="title"/>
          </p:nvPr>
        </p:nvSpPr>
        <p:spPr>
          <a:xfrm>
            <a:off x="1339923" y="611530"/>
            <a:ext cx="9384302" cy="887767"/>
          </a:xfrm>
        </p:spPr>
        <p:txBody>
          <a:bodyPr>
            <a:normAutofit/>
          </a:bodyPr>
          <a:lstStyle/>
          <a:p>
            <a:r>
              <a:rPr lang="en-US" sz="3200" b="1" dirty="0">
                <a:latin typeface="Times New Roman" panose="02020603050405020304" pitchFamily="18" charset="0"/>
                <a:cs typeface="Times New Roman" panose="02020603050405020304" pitchFamily="18" charset="0"/>
              </a:rPr>
              <a:t>Natural Language.</a:t>
            </a:r>
            <a:endParaRPr lang="en-IN" sz="3200" dirty="0"/>
          </a:p>
        </p:txBody>
      </p:sp>
      <p:sp>
        <p:nvSpPr>
          <p:cNvPr id="3" name="Content Placeholder 2">
            <a:extLst>
              <a:ext uri="{FF2B5EF4-FFF2-40B4-BE49-F238E27FC236}">
                <a16:creationId xmlns:a16="http://schemas.microsoft.com/office/drawing/2014/main" id="{7592E03C-22A0-4CB6-B983-5776450E5D15}"/>
              </a:ext>
            </a:extLst>
          </p:cNvPr>
          <p:cNvSpPr>
            <a:spLocks noGrp="1"/>
          </p:cNvSpPr>
          <p:nvPr>
            <p:ph idx="1"/>
          </p:nvPr>
        </p:nvSpPr>
        <p:spPr>
          <a:xfrm>
            <a:off x="1135737" y="1908186"/>
            <a:ext cx="10353762" cy="1654493"/>
          </a:xfrm>
        </p:spPr>
        <p:txBody>
          <a:bodyPr>
            <a:normAutofit/>
          </a:bodyPr>
          <a:lstStyle/>
          <a:p>
            <a:r>
              <a:rPr lang="en-US" sz="2400" dirty="0">
                <a:latin typeface="Times New Roman" panose="02020603050405020304" pitchFamily="18" charset="0"/>
                <a:cs typeface="Times New Roman" panose="02020603050405020304" pitchFamily="18" charset="0"/>
              </a:rPr>
              <a:t>Natural Language refers to the languages spoken by people or by human beings. Example : English, French, Japanese as opposed to artificial languages like C, C++, Java etc.</a:t>
            </a: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F8EE5F4-8F1A-41D3-B562-D28A3A017488}"/>
              </a:ext>
            </a:extLst>
          </p:cNvPr>
          <p:cNvSpPr txBox="1">
            <a:spLocks/>
          </p:cNvSpPr>
          <p:nvPr/>
        </p:nvSpPr>
        <p:spPr>
          <a:xfrm>
            <a:off x="1531690" y="2927411"/>
            <a:ext cx="9384302" cy="1003178"/>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300" dirty="0"/>
          </a:p>
        </p:txBody>
      </p:sp>
      <p:sp>
        <p:nvSpPr>
          <p:cNvPr id="9" name="Content Placeholder 2">
            <a:extLst>
              <a:ext uri="{FF2B5EF4-FFF2-40B4-BE49-F238E27FC236}">
                <a16:creationId xmlns:a16="http://schemas.microsoft.com/office/drawing/2014/main" id="{C5E7D9CA-AA2D-48D1-B6B5-144C2C068CF8}"/>
              </a:ext>
            </a:extLst>
          </p:cNvPr>
          <p:cNvSpPr txBox="1">
            <a:spLocks/>
          </p:cNvSpPr>
          <p:nvPr/>
        </p:nvSpPr>
        <p:spPr>
          <a:xfrm>
            <a:off x="1046960" y="4314547"/>
            <a:ext cx="10353762" cy="201523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46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AC48-C3C0-4AA2-886F-405C27879844}"/>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Natural Language Processing.(NLP)</a:t>
            </a:r>
            <a:br>
              <a:rPr lang="en-IN" sz="4000" dirty="0"/>
            </a:br>
            <a:endParaRPr lang="en-IN" dirty="0"/>
          </a:p>
        </p:txBody>
      </p:sp>
      <p:sp>
        <p:nvSpPr>
          <p:cNvPr id="3" name="Content Placeholder 2">
            <a:extLst>
              <a:ext uri="{FF2B5EF4-FFF2-40B4-BE49-F238E27FC236}">
                <a16:creationId xmlns:a16="http://schemas.microsoft.com/office/drawing/2014/main" id="{5DD10D0E-8359-4005-951F-C797A4593FBB}"/>
              </a:ext>
            </a:extLst>
          </p:cNvPr>
          <p:cNvSpPr>
            <a:spLocks noGrp="1"/>
          </p:cNvSpPr>
          <p:nvPr>
            <p:ph idx="1"/>
          </p:nvPr>
        </p:nvSpPr>
        <p:spPr>
          <a:xfrm>
            <a:off x="1305019" y="1802167"/>
            <a:ext cx="9401452" cy="4299751"/>
          </a:xfrm>
        </p:spPr>
        <p:txBody>
          <a:bodyPr/>
          <a:lstStyle/>
          <a:p>
            <a:r>
              <a:rPr lang="en-US" sz="2400" dirty="0">
                <a:latin typeface="Times New Roman" panose="02020603050405020304" pitchFamily="18" charset="0"/>
                <a:cs typeface="Times New Roman" panose="02020603050405020304" pitchFamily="18" charset="0"/>
              </a:rPr>
              <a:t>Natural Language Processing is  subfield of linguistics, computer science, and artificial intelligence concerned with the computers and human language.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Process information contained in natural language which allows computer to communicate with people.</a:t>
            </a:r>
          </a:p>
          <a:p>
            <a:r>
              <a:rPr lang="en-IN" sz="2400" dirty="0">
                <a:latin typeface="Times New Roman" panose="02020603050405020304" pitchFamily="18" charset="0"/>
                <a:cs typeface="Times New Roman" panose="02020603050405020304" pitchFamily="18" charset="0"/>
              </a:rPr>
              <a:t>Encompasses anything a computer needs to understand natural language and generate natural language.</a:t>
            </a:r>
          </a:p>
          <a:p>
            <a:r>
              <a:rPr lang="en-IN" sz="2400" dirty="0">
                <a:latin typeface="Times New Roman" panose="02020603050405020304" pitchFamily="18" charset="0"/>
                <a:cs typeface="Times New Roman" panose="02020603050405020304" pitchFamily="18" charset="0"/>
              </a:rPr>
              <a:t>NLP is also known as Computational Linguistics, Human Language Technology, Natural Language Engineering.</a:t>
            </a:r>
          </a:p>
          <a:p>
            <a:endParaRPr lang="en-IN" dirty="0"/>
          </a:p>
        </p:txBody>
      </p:sp>
    </p:spTree>
    <p:extLst>
      <p:ext uri="{BB962C8B-B14F-4D97-AF65-F5344CB8AC3E}">
        <p14:creationId xmlns:p14="http://schemas.microsoft.com/office/powerpoint/2010/main" val="172371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0E88-4EDC-4764-89A4-2CA5C5C1B6F6}"/>
              </a:ext>
            </a:extLst>
          </p:cNvPr>
          <p:cNvSpPr>
            <a:spLocks noGrp="1"/>
          </p:cNvSpPr>
          <p:nvPr>
            <p:ph type="title"/>
          </p:nvPr>
        </p:nvSpPr>
        <p:spPr>
          <a:xfrm>
            <a:off x="638587" y="96350"/>
            <a:ext cx="10353762" cy="970450"/>
          </a:xfrm>
        </p:spPr>
        <p:txBody>
          <a:bodyPr>
            <a:normAutofit/>
          </a:bodyPr>
          <a:lstStyle/>
          <a:p>
            <a:r>
              <a:rPr lang="en-US" sz="3200" b="1" dirty="0">
                <a:latin typeface="Times New Roman" panose="02020603050405020304" pitchFamily="18" charset="0"/>
                <a:cs typeface="Times New Roman" panose="02020603050405020304" pitchFamily="18" charset="0"/>
              </a:rPr>
              <a:t>History Of NLP</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BE117F-DDB5-4DD1-8610-CFA95FB930C6}"/>
              </a:ext>
            </a:extLst>
          </p:cNvPr>
          <p:cNvSpPr>
            <a:spLocks noGrp="1"/>
          </p:cNvSpPr>
          <p:nvPr>
            <p:ph idx="1"/>
          </p:nvPr>
        </p:nvSpPr>
        <p:spPr>
          <a:xfrm>
            <a:off x="913794" y="1251751"/>
            <a:ext cx="10689321" cy="5264459"/>
          </a:xfrm>
        </p:spPr>
        <p:txBody>
          <a:bodyPr>
            <a:normAutofit/>
          </a:bodyPr>
          <a:lstStyle/>
          <a:p>
            <a:pPr algn="l"/>
            <a:r>
              <a:rPr lang="en-IN" sz="2000" b="1" dirty="0">
                <a:latin typeface="Times New Roman" panose="02020603050405020304" pitchFamily="18" charset="0"/>
                <a:cs typeface="Times New Roman" panose="02020603050405020304" pitchFamily="18" charset="0"/>
              </a:rPr>
              <a:t>Symbolic NLP (1950’s – early 1990’s)</a:t>
            </a:r>
          </a:p>
          <a:p>
            <a:pPr lvl="1"/>
            <a:r>
              <a:rPr lang="en-IN" dirty="0">
                <a:latin typeface="Times New Roman" panose="02020603050405020304" pitchFamily="18" charset="0"/>
                <a:cs typeface="Times New Roman" panose="02020603050405020304" pitchFamily="18" charset="0"/>
              </a:rPr>
              <a:t>1950- NLP started when Alan Turing publishes an article called “Machine Intelligence” what is now called Turing test. There were attempts to automate translation between Russian and English.</a:t>
            </a:r>
            <a:endParaRPr lang="en-US" b="0" i="0" dirty="0">
              <a:solidFill>
                <a:srgbClr val="222222"/>
              </a:solidFill>
              <a:effectLst/>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1960- The work of Chomsky and others on formal language theory and generative syntax.</a:t>
            </a:r>
          </a:p>
          <a:p>
            <a:pPr algn="l"/>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Statistical NLP (1990’s – early 2010)</a:t>
            </a:r>
          </a:p>
          <a:p>
            <a:pPr lvl="1"/>
            <a:r>
              <a:rPr lang="en-IN" dirty="0">
                <a:latin typeface="Times New Roman" panose="02020603050405020304" pitchFamily="18" charset="0"/>
                <a:cs typeface="Times New Roman" panose="02020603050405020304" pitchFamily="18" charset="0"/>
              </a:rPr>
              <a:t>1990- Probabilistic and data-driven models had become quite standard.</a:t>
            </a:r>
            <a:endParaRPr lang="en-US" b="0" i="0" dirty="0">
              <a:solidFill>
                <a:schemeClr val="tx1"/>
              </a:solidFill>
              <a:effectLst/>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2000- A Large amount of spoken and textual data become available.</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endParaRPr lang="en-IN" sz="2000" b="1"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Neural NLP (present)</a:t>
            </a:r>
          </a:p>
          <a:p>
            <a:pPr lvl="1"/>
            <a:r>
              <a:rPr lang="en-IN" dirty="0">
                <a:latin typeface="Times New Roman" panose="02020603050405020304" pitchFamily="18" charset="0"/>
                <a:cs typeface="Times New Roman" panose="02020603050405020304" pitchFamily="18" charset="0"/>
              </a:rPr>
              <a:t>Representation learning and Deep Neural Network Machine Learning methods became widespread in NLP and can achieve state-of-the-art results in many tasks such as language modelling, parsing and many others.</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342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EBB-EEAE-493E-B264-DEA5CCAE27FC}"/>
              </a:ext>
            </a:extLst>
          </p:cNvPr>
          <p:cNvSpPr>
            <a:spLocks noGrp="1"/>
          </p:cNvSpPr>
          <p:nvPr>
            <p:ph type="title"/>
          </p:nvPr>
        </p:nvSpPr>
        <p:spPr>
          <a:xfrm>
            <a:off x="620832" y="210105"/>
            <a:ext cx="10353762" cy="730928"/>
          </a:xfrm>
        </p:spPr>
        <p:txBody>
          <a:bodyPr>
            <a:normAutofit/>
          </a:bodyPr>
          <a:lstStyle/>
          <a:p>
            <a:r>
              <a:rPr lang="en-US" sz="3200" b="1" dirty="0">
                <a:latin typeface="Times New Roman" panose="02020603050405020304" pitchFamily="18" charset="0"/>
                <a:cs typeface="Times New Roman" panose="02020603050405020304" pitchFamily="18" charset="0"/>
              </a:rPr>
              <a:t>Why NLP?</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C8CC2-8410-46FA-B6BF-7FD279BAABA7}"/>
              </a:ext>
            </a:extLst>
          </p:cNvPr>
          <p:cNvSpPr>
            <a:spLocks noGrp="1"/>
          </p:cNvSpPr>
          <p:nvPr>
            <p:ph idx="1"/>
          </p:nvPr>
        </p:nvSpPr>
        <p:spPr>
          <a:xfrm>
            <a:off x="913795" y="1287263"/>
            <a:ext cx="10353762" cy="5220069"/>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Text is the largest repository of human knowledge and is growing rapidly.</a:t>
            </a:r>
          </a:p>
          <a:p>
            <a:pPr marL="36900" indent="0">
              <a:buNone/>
            </a:pPr>
            <a:r>
              <a:rPr lang="en-IN" sz="2800" b="1" dirty="0"/>
              <a:t>								“</a:t>
            </a:r>
            <a:r>
              <a:rPr lang="en-IN" sz="2800" b="1" dirty="0" err="1"/>
              <a:t>Cna</a:t>
            </a:r>
            <a:r>
              <a:rPr lang="en-IN" sz="2800" b="1" dirty="0"/>
              <a:t> </a:t>
            </a:r>
            <a:r>
              <a:rPr lang="en-IN" sz="2800" b="1" dirty="0" err="1"/>
              <a:t>yuo</a:t>
            </a:r>
            <a:r>
              <a:rPr lang="en-IN" sz="2800" b="1" dirty="0"/>
              <a:t> </a:t>
            </a:r>
            <a:r>
              <a:rPr lang="en-IN" sz="2800" b="1" dirty="0" err="1"/>
              <a:t>raed</a:t>
            </a:r>
            <a:r>
              <a:rPr lang="en-IN" sz="2800" b="1" dirty="0"/>
              <a:t> </a:t>
            </a:r>
            <a:r>
              <a:rPr lang="en-IN" sz="2800" b="1" dirty="0" err="1"/>
              <a:t>tihs</a:t>
            </a:r>
            <a:r>
              <a:rPr lang="en-IN" sz="2800" b="1" dirty="0"/>
              <a:t>?”</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People have no trouble understanding language.</a:t>
            </a:r>
          </a:p>
          <a:p>
            <a:pPr lvl="1"/>
            <a:r>
              <a:rPr lang="en-IN" sz="2800" dirty="0">
                <a:latin typeface="Times New Roman" panose="02020603050405020304" pitchFamily="18" charset="0"/>
                <a:cs typeface="Times New Roman" panose="02020603050405020304" pitchFamily="18" charset="0"/>
              </a:rPr>
              <a:t>Common sense </a:t>
            </a:r>
          </a:p>
          <a:p>
            <a:pPr lvl="1"/>
            <a:r>
              <a:rPr lang="en-IN" sz="2800" dirty="0">
                <a:latin typeface="Times New Roman" panose="02020603050405020304" pitchFamily="18" charset="0"/>
                <a:cs typeface="Times New Roman" panose="02020603050405020304" pitchFamily="18" charset="0"/>
              </a:rPr>
              <a:t>Reasoning Capacity</a:t>
            </a:r>
          </a:p>
          <a:p>
            <a:pPr lvl="1"/>
            <a:r>
              <a:rPr lang="en-IN" sz="2800" dirty="0">
                <a:latin typeface="Times New Roman" panose="02020603050405020304" pitchFamily="18" charset="0"/>
                <a:cs typeface="Times New Roman" panose="02020603050405020304" pitchFamily="18" charset="0"/>
              </a:rPr>
              <a:t>Experience</a:t>
            </a:r>
          </a:p>
          <a:p>
            <a:r>
              <a:rPr lang="en-IN" sz="2800" dirty="0">
                <a:latin typeface="Times New Roman" panose="02020603050405020304" pitchFamily="18" charset="0"/>
                <a:cs typeface="Times New Roman" panose="02020603050405020304" pitchFamily="18" charset="0"/>
              </a:rPr>
              <a:t>Computers have:</a:t>
            </a:r>
          </a:p>
          <a:p>
            <a:pPr lvl="1"/>
            <a:r>
              <a:rPr lang="en-IN" sz="2800" dirty="0">
                <a:latin typeface="Times New Roman" panose="02020603050405020304" pitchFamily="18" charset="0"/>
                <a:cs typeface="Times New Roman" panose="02020603050405020304" pitchFamily="18" charset="0"/>
              </a:rPr>
              <a:t>No common sense knowledge.</a:t>
            </a:r>
          </a:p>
          <a:p>
            <a:pPr lvl="1"/>
            <a:r>
              <a:rPr lang="en-IN" sz="2800" dirty="0">
                <a:latin typeface="Times New Roman" panose="02020603050405020304" pitchFamily="18" charset="0"/>
                <a:cs typeface="Times New Roman" panose="02020603050405020304" pitchFamily="18" charset="0"/>
              </a:rPr>
              <a:t>No reasoning capacity.</a:t>
            </a:r>
          </a:p>
          <a:p>
            <a:pPr marL="450000" lvl="1" indent="0">
              <a:buNone/>
            </a:pPr>
            <a:endParaRPr lang="en-IN" sz="2800" dirty="0">
              <a:latin typeface="Times New Roman" panose="02020603050405020304" pitchFamily="18" charset="0"/>
              <a:cs typeface="Times New Roman" panose="02020603050405020304" pitchFamily="18" charset="0"/>
            </a:endParaRPr>
          </a:p>
          <a:p>
            <a:pPr marL="450000" lvl="1" indent="0">
              <a:buNone/>
            </a:pPr>
            <a:r>
              <a:rPr lang="en-IN" sz="2800" dirty="0">
                <a:latin typeface="Times New Roman" panose="02020603050405020304" pitchFamily="18" charset="0"/>
                <a:cs typeface="Times New Roman" panose="02020603050405020304" pitchFamily="18" charset="0"/>
              </a:rPr>
              <a:t>….That’s why we need NLP</a:t>
            </a:r>
          </a:p>
          <a:p>
            <a:pPr marL="36900" indent="0">
              <a:buNone/>
            </a:pPr>
            <a:r>
              <a:rPr lang="en-IN" sz="2400" b="1" dirty="0"/>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0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9348-DFBA-45EA-953A-1BFC8C502BE6}"/>
              </a:ext>
            </a:extLst>
          </p:cNvPr>
          <p:cNvSpPr>
            <a:spLocks noGrp="1"/>
          </p:cNvSpPr>
          <p:nvPr>
            <p:ph type="title"/>
          </p:nvPr>
        </p:nvSpPr>
        <p:spPr>
          <a:xfrm>
            <a:off x="1500958" y="477011"/>
            <a:ext cx="8676443" cy="115886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Components and Processes</a:t>
            </a:r>
            <a:br>
              <a:rPr lang="en-US"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2565E1-938F-49ED-A5FF-51C377AEDAFA}"/>
              </a:ext>
            </a:extLst>
          </p:cNvPr>
          <p:cNvSpPr>
            <a:spLocks noGrp="1"/>
          </p:cNvSpPr>
          <p:nvPr>
            <p:ph idx="1"/>
          </p:nvPr>
        </p:nvSpPr>
        <p:spPr>
          <a:xfrm>
            <a:off x="1500958" y="1731146"/>
            <a:ext cx="8534400" cy="4279038"/>
          </a:xfrm>
        </p:spPr>
        <p:txBody>
          <a:bodyPr/>
          <a:lstStyle/>
          <a:p>
            <a:pPr lvl="1"/>
            <a:r>
              <a:rPr lang="en-US" sz="2400" b="1" dirty="0">
                <a:latin typeface="Times New Roman" panose="02020603050405020304" pitchFamily="18" charset="0"/>
                <a:cs typeface="Times New Roman" panose="02020603050405020304" pitchFamily="18" charset="0"/>
              </a:rPr>
              <a:t>NLP Terminology</a:t>
            </a:r>
          </a:p>
          <a:p>
            <a:pPr lvl="1"/>
            <a:r>
              <a:rPr lang="en-US" sz="2400" b="1" dirty="0">
                <a:latin typeface="Times New Roman" panose="02020603050405020304" pitchFamily="18" charset="0"/>
                <a:cs typeface="Times New Roman" panose="02020603050405020304" pitchFamily="18" charset="0"/>
              </a:rPr>
              <a:t>Components of NLP.</a:t>
            </a:r>
          </a:p>
          <a:p>
            <a:pPr lvl="1"/>
            <a:r>
              <a:rPr lang="en-US" sz="2400" b="1" dirty="0">
                <a:latin typeface="Times New Roman" panose="02020603050405020304" pitchFamily="18" charset="0"/>
                <a:cs typeface="Times New Roman" panose="02020603050405020304" pitchFamily="18" charset="0"/>
              </a:rPr>
              <a:t>Steps of NLP.</a:t>
            </a:r>
          </a:p>
          <a:p>
            <a:pPr lvl="1"/>
            <a:r>
              <a:rPr lang="en-US" sz="2400" b="1" dirty="0">
                <a:latin typeface="Times New Roman" panose="02020603050405020304" pitchFamily="18" charset="0"/>
                <a:cs typeface="Times New Roman" panose="02020603050405020304" pitchFamily="18" charset="0"/>
              </a:rPr>
              <a:t>Approaches to NLP.</a:t>
            </a:r>
          </a:p>
          <a:p>
            <a:pPr lvl="1"/>
            <a:endParaRPr lang="en-IN" dirty="0"/>
          </a:p>
        </p:txBody>
      </p:sp>
    </p:spTree>
    <p:extLst>
      <p:ext uri="{BB962C8B-B14F-4D97-AF65-F5344CB8AC3E}">
        <p14:creationId xmlns:p14="http://schemas.microsoft.com/office/powerpoint/2010/main" val="177341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2C21-D6F3-49E9-9605-96EE9CA327E2}"/>
              </a:ext>
            </a:extLst>
          </p:cNvPr>
          <p:cNvSpPr>
            <a:spLocks noGrp="1"/>
          </p:cNvSpPr>
          <p:nvPr>
            <p:ph type="title"/>
          </p:nvPr>
        </p:nvSpPr>
        <p:spPr>
          <a:xfrm>
            <a:off x="727364" y="272248"/>
            <a:ext cx="10353762" cy="970450"/>
          </a:xfrm>
        </p:spPr>
        <p:txBody>
          <a:bodyPr>
            <a:normAutofit/>
          </a:bodyPr>
          <a:lstStyle/>
          <a:p>
            <a:r>
              <a:rPr lang="en-US" sz="3200" b="1" dirty="0">
                <a:latin typeface="Times New Roman" panose="02020603050405020304" pitchFamily="18" charset="0"/>
                <a:cs typeface="Times New Roman" panose="02020603050405020304" pitchFamily="18" charset="0"/>
              </a:rPr>
              <a:t>NLP Terminology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F0CBB0-CBA9-48C5-9A41-D559F3EB8628}"/>
              </a:ext>
            </a:extLst>
          </p:cNvPr>
          <p:cNvSpPr>
            <a:spLocks noGrp="1"/>
          </p:cNvSpPr>
          <p:nvPr>
            <p:ph idx="1"/>
          </p:nvPr>
        </p:nvSpPr>
        <p:spPr>
          <a:xfrm>
            <a:off x="917359" y="1376039"/>
            <a:ext cx="10547277" cy="4847032"/>
          </a:xfrm>
        </p:spPr>
        <p:txBody>
          <a:bodyPr>
            <a:normAutofit/>
          </a:bodyPr>
          <a:lstStyle/>
          <a:p>
            <a:pPr lvl="1"/>
            <a:r>
              <a:rPr lang="en-US" sz="2400" dirty="0">
                <a:latin typeface="Times New Roman" panose="02020603050405020304" pitchFamily="18" charset="0"/>
                <a:cs typeface="Times New Roman" panose="02020603050405020304" pitchFamily="18" charset="0"/>
              </a:rPr>
              <a:t>Sounds which refers to </a:t>
            </a:r>
            <a:r>
              <a:rPr lang="en-US" sz="2400" b="1" dirty="0">
                <a:latin typeface="Times New Roman" panose="02020603050405020304" pitchFamily="18" charset="0"/>
                <a:cs typeface="Times New Roman" panose="02020603050405020304" pitchFamily="18" charset="0"/>
              </a:rPr>
              <a:t>phonology</a:t>
            </a:r>
            <a:r>
              <a:rPr lang="en-US" sz="2400" dirty="0">
                <a:latin typeface="Times New Roman" panose="02020603050405020304" pitchFamily="18" charset="0"/>
                <a:cs typeface="Times New Roman" panose="02020603050405020304" pitchFamily="18" charset="0"/>
              </a:rPr>
              <a:t>.</a:t>
            </a:r>
          </a:p>
          <a:p>
            <a:pPr lvl="1"/>
            <a:r>
              <a:rPr lang="en-US" sz="2400" b="1" dirty="0">
                <a:latin typeface="Times New Roman" panose="02020603050405020304" pitchFamily="18" charset="0"/>
                <a:cs typeface="Times New Roman" panose="02020603050405020304" pitchFamily="18" charset="0"/>
              </a:rPr>
              <a:t>Morphology </a:t>
            </a:r>
            <a:r>
              <a:rPr lang="en-US" sz="2400" dirty="0">
                <a:latin typeface="Times New Roman" panose="02020603050405020304" pitchFamily="18" charset="0"/>
                <a:cs typeface="Times New Roman" panose="02020603050405020304" pitchFamily="18" charset="0"/>
              </a:rPr>
              <a:t>is a study of word formation.</a:t>
            </a:r>
          </a:p>
          <a:p>
            <a:pPr lvl="1"/>
            <a:r>
              <a:rPr lang="en-US" sz="2400" dirty="0">
                <a:latin typeface="Times New Roman" panose="02020603050405020304" pitchFamily="18" charset="0"/>
                <a:cs typeface="Times New Roman" panose="02020603050405020304" pitchFamily="18" charset="0"/>
              </a:rPr>
              <a:t>Sentence structure refers to </a:t>
            </a:r>
            <a:r>
              <a:rPr lang="en-US" sz="2400" b="1" dirty="0">
                <a:latin typeface="Times New Roman" panose="02020603050405020304" pitchFamily="18" charset="0"/>
                <a:cs typeface="Times New Roman" panose="02020603050405020304" pitchFamily="18" charset="0"/>
              </a:rPr>
              <a:t>syntax</a:t>
            </a:r>
            <a:r>
              <a:rPr lang="en-US" sz="2400" dirty="0">
                <a:latin typeface="Times New Roman" panose="02020603050405020304" pitchFamily="18" charset="0"/>
                <a:cs typeface="Times New Roman" panose="02020603050405020304" pitchFamily="18" charset="0"/>
              </a:rPr>
              <a:t>.</a:t>
            </a:r>
          </a:p>
          <a:p>
            <a:pPr lvl="1"/>
            <a:r>
              <a:rPr lang="en-US" sz="2400" b="1" dirty="0">
                <a:latin typeface="Times New Roman" panose="02020603050405020304" pitchFamily="18" charset="0"/>
                <a:cs typeface="Times New Roman" panose="02020603050405020304" pitchFamily="18" charset="0"/>
              </a:rPr>
              <a:t>Semantics</a:t>
            </a:r>
            <a:r>
              <a:rPr lang="en-US" sz="2400" dirty="0">
                <a:latin typeface="Times New Roman" panose="02020603050405020304" pitchFamily="18" charset="0"/>
                <a:cs typeface="Times New Roman" panose="02020603050405020304" pitchFamily="18" charset="0"/>
              </a:rPr>
              <a:t> is concerned with the meaning of words.</a:t>
            </a:r>
          </a:p>
          <a:p>
            <a:pPr lvl="1"/>
            <a:r>
              <a:rPr lang="en-US" sz="2400" b="1" i="0" dirty="0">
                <a:effectLst/>
                <a:latin typeface="Times New Roman" panose="02020603050405020304" pitchFamily="18" charset="0"/>
                <a:cs typeface="Times New Roman" panose="02020603050405020304" pitchFamily="18" charset="0"/>
              </a:rPr>
              <a:t>Pragmatics</a:t>
            </a:r>
            <a:r>
              <a:rPr lang="en-US" sz="2400" b="0" i="0" dirty="0">
                <a:effectLst/>
                <a:latin typeface="Times New Roman" panose="02020603050405020304" pitchFamily="18" charset="0"/>
                <a:cs typeface="Times New Roman" panose="02020603050405020304" pitchFamily="18" charset="0"/>
              </a:rPr>
              <a:t> deals with using and understanding sentences in different situations</a:t>
            </a:r>
          </a:p>
          <a:p>
            <a:pPr lvl="1"/>
            <a:r>
              <a:rPr lang="en-US" sz="2400" b="1" dirty="0">
                <a:latin typeface="Times New Roman" panose="02020603050405020304" pitchFamily="18" charset="0"/>
                <a:cs typeface="Times New Roman" panose="02020603050405020304" pitchFamily="18" charset="0"/>
              </a:rPr>
              <a:t>Discourse</a:t>
            </a:r>
            <a:r>
              <a:rPr lang="en-US" sz="2400" dirty="0">
                <a:latin typeface="Times New Roman" panose="02020603050405020304" pitchFamily="18" charset="0"/>
                <a:cs typeface="Times New Roman" panose="02020603050405020304" pitchFamily="18" charset="0"/>
              </a:rPr>
              <a:t> is how preceding sentence can affect the interpretation of the next sentence.</a:t>
            </a:r>
          </a:p>
        </p:txBody>
      </p:sp>
    </p:spTree>
    <p:extLst>
      <p:ext uri="{BB962C8B-B14F-4D97-AF65-F5344CB8AC3E}">
        <p14:creationId xmlns:p14="http://schemas.microsoft.com/office/powerpoint/2010/main" val="461984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1519</TotalTime>
  <Words>1555</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Calisto MT</vt:lpstr>
      <vt:lpstr>Times New Roman</vt:lpstr>
      <vt:lpstr>Wingdings</vt:lpstr>
      <vt:lpstr>Wingdings 2</vt:lpstr>
      <vt:lpstr>Slate</vt:lpstr>
      <vt:lpstr>PowerPoint Presentation</vt:lpstr>
      <vt:lpstr>Outline</vt:lpstr>
      <vt:lpstr>Introduction</vt:lpstr>
      <vt:lpstr>Natural Language.</vt:lpstr>
      <vt:lpstr>Natural Language Processing.(NLP) </vt:lpstr>
      <vt:lpstr>History Of NLP</vt:lpstr>
      <vt:lpstr>Why NLP?</vt:lpstr>
      <vt:lpstr>Components and Processes </vt:lpstr>
      <vt:lpstr>NLP Terminology</vt:lpstr>
      <vt:lpstr>Components of NLP</vt:lpstr>
      <vt:lpstr>Natural Language Generation</vt:lpstr>
      <vt:lpstr>Natural Language Understanding</vt:lpstr>
      <vt:lpstr>Contd..</vt:lpstr>
      <vt:lpstr>Steps in NLP</vt:lpstr>
      <vt:lpstr>PowerPoint Presentation</vt:lpstr>
      <vt:lpstr>Approaches to NLP</vt:lpstr>
      <vt:lpstr>PowerPoint Presentation</vt:lpstr>
      <vt:lpstr>PowerPoint Presentation</vt:lpstr>
      <vt:lpstr>Applications of NLP</vt:lpstr>
      <vt:lpstr>PowerPoint Presentation</vt:lpstr>
      <vt:lpstr>PowerPoint Presentation</vt:lpstr>
      <vt:lpstr>Conclusion  </vt:lpstr>
      <vt:lpstr>Natural Language Vs. Computer Language</vt:lpstr>
      <vt:lpstr>Future of NLP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Zarrin</dc:creator>
  <cp:lastModifiedBy>Jyoti Khalkar</cp:lastModifiedBy>
  <cp:revision>56</cp:revision>
  <dcterms:created xsi:type="dcterms:W3CDTF">2020-12-15T16:08:30Z</dcterms:created>
  <dcterms:modified xsi:type="dcterms:W3CDTF">2021-06-08T07:03:09Z</dcterms:modified>
</cp:coreProperties>
</file>