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dvent Pro SemiBold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60661B-34DA-46E1-A7DC-ACC7A9AFDFF3}">
  <a:tblStyle styleId="{1560661B-34DA-46E1-A7DC-ACC7A9AFDF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1b86104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1b86104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1667a2c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1667a2c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1b86104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1b86104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1b86104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1b86104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1b86104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1b86104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1667a2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1667a2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1b86104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1b86104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>
            <p:ph idx="1" type="subTitle"/>
          </p:nvPr>
        </p:nvSpPr>
        <p:spPr>
          <a:xfrm>
            <a:off x="2717800" y="41089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Presented by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ZEESHAN A. BANDAR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6" name="Google Shape;456;p23"/>
          <p:cNvSpPr txBox="1"/>
          <p:nvPr>
            <p:ph type="ctrTitle"/>
          </p:nvPr>
        </p:nvSpPr>
        <p:spPr>
          <a:xfrm>
            <a:off x="1917275" y="1877200"/>
            <a:ext cx="6823500" cy="20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6G Wireless Communications: Security Technologies and Research Challenges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32"/>
          <p:cNvCxnSpPr>
            <a:stCxn id="54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2"/>
          <p:cNvSpPr txBox="1"/>
          <p:nvPr>
            <p:ph type="ctrTitle"/>
          </p:nvPr>
        </p:nvSpPr>
        <p:spPr>
          <a:xfrm>
            <a:off x="0" y="0"/>
            <a:ext cx="53118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Research Challenges</a:t>
            </a:r>
            <a:endParaRPr sz="3200"/>
          </a:p>
        </p:txBody>
      </p:sp>
      <p:sp>
        <p:nvSpPr>
          <p:cNvPr id="549" name="Google Shape;549;p32"/>
          <p:cNvSpPr txBox="1"/>
          <p:nvPr/>
        </p:nvSpPr>
        <p:spPr>
          <a:xfrm>
            <a:off x="1040950" y="704150"/>
            <a:ext cx="77613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Integrated Security Architecture of Space-air-ground-underwater Network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50" name="Google Shape;5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00" y="1286588"/>
            <a:ext cx="4000500" cy="36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33"/>
          <p:cNvCxnSpPr>
            <a:stCxn id="55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3"/>
          <p:cNvSpPr txBox="1"/>
          <p:nvPr>
            <p:ph type="ctrTitle"/>
          </p:nvPr>
        </p:nvSpPr>
        <p:spPr>
          <a:xfrm>
            <a:off x="0" y="0"/>
            <a:ext cx="402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Continue...</a:t>
            </a:r>
            <a:endParaRPr sz="3200"/>
          </a:p>
        </p:txBody>
      </p:sp>
      <p:sp>
        <p:nvSpPr>
          <p:cNvPr id="558" name="Google Shape;558;p33"/>
          <p:cNvSpPr txBox="1"/>
          <p:nvPr/>
        </p:nvSpPr>
        <p:spPr>
          <a:xfrm>
            <a:off x="1025650" y="959750"/>
            <a:ext cx="77613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Blockchain-based Identity Authorization System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59" name="Google Shape;5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275" y="1551450"/>
            <a:ext cx="4055532" cy="30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Google Shape;564;p34"/>
          <p:cNvCxnSpPr>
            <a:stCxn id="56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4"/>
          <p:cNvSpPr txBox="1"/>
          <p:nvPr>
            <p:ph type="ctrTitle"/>
          </p:nvPr>
        </p:nvSpPr>
        <p:spPr>
          <a:xfrm>
            <a:off x="0" y="0"/>
            <a:ext cx="42861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Advantages</a:t>
            </a:r>
            <a:endParaRPr sz="3200"/>
          </a:p>
        </p:txBody>
      </p:sp>
      <p:sp>
        <p:nvSpPr>
          <p:cNvPr id="567" name="Google Shape;567;p34"/>
          <p:cNvSpPr txBox="1"/>
          <p:nvPr/>
        </p:nvSpPr>
        <p:spPr>
          <a:xfrm>
            <a:off x="872575" y="941400"/>
            <a:ext cx="77154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It is designed to support higher number of mobile connections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6G will revolutionize the health-care sector which eliminates time and space barriers through remote surgery and guaranteed health-care workflow optimizations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6G offers very high data rate (Tb/sec) and very low latency (ms).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High Security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Solve connection problems that may have cellular networks in enclosed spaces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Space technology and Defense applications will be modified with 6G networks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35"/>
          <p:cNvCxnSpPr>
            <a:stCxn id="57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5"/>
          <p:cNvSpPr txBox="1"/>
          <p:nvPr>
            <p:ph type="ctrTitle"/>
          </p:nvPr>
        </p:nvSpPr>
        <p:spPr>
          <a:xfrm>
            <a:off x="0" y="0"/>
            <a:ext cx="3873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575" name="Google Shape;575;p35"/>
          <p:cNvSpPr txBox="1"/>
          <p:nvPr/>
        </p:nvSpPr>
        <p:spPr>
          <a:xfrm>
            <a:off x="872575" y="941400"/>
            <a:ext cx="77154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6G wireless network would provide more broad coverage and much better quality of user experience.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 security technologies including AI, quantum technologies and blockchain can be used for 6G to ensure network security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36"/>
          <p:cNvCxnSpPr>
            <a:stCxn id="58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6"/>
          <p:cNvSpPr txBox="1"/>
          <p:nvPr>
            <p:ph type="ctrTitle"/>
          </p:nvPr>
        </p:nvSpPr>
        <p:spPr>
          <a:xfrm>
            <a:off x="2635500" y="2153100"/>
            <a:ext cx="3873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638550" y="1089700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Introduction to 6G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Key Features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Evolution of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Key Enabling Technologies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Application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Research Challenges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Advantages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Conclusion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CONTENTS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1" type="body"/>
          </p:nvPr>
        </p:nvSpPr>
        <p:spPr>
          <a:xfrm>
            <a:off x="618825" y="1679175"/>
            <a:ext cx="70674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❖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Sixth Generation of wireless technology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❖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6G System will have integration of 5G along with satellite network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❖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Complete Wireless Network With No Limitation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❖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6G technology considered to be cheap and fast internet technology having the transmission speed in terabit range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❖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6G technology provides zero distance connectivity between peoples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8" name="Google Shape;468;p25"/>
          <p:cNvSpPr txBox="1"/>
          <p:nvPr>
            <p:ph type="ctrTitle"/>
          </p:nvPr>
        </p:nvSpPr>
        <p:spPr>
          <a:xfrm>
            <a:off x="618825" y="306975"/>
            <a:ext cx="4980300" cy="11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6G Technology</a:t>
            </a:r>
            <a:endParaRPr sz="3200"/>
          </a:p>
        </p:txBody>
      </p:sp>
      <p:grpSp>
        <p:nvGrpSpPr>
          <p:cNvPr id="469" name="Google Shape;469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70" name="Google Shape;470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Features</a:t>
            </a:r>
            <a:endParaRPr sz="3200"/>
          </a:p>
        </p:txBody>
      </p:sp>
      <p:sp>
        <p:nvSpPr>
          <p:cNvPr id="480" name="Google Shape;480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06" y="1141875"/>
            <a:ext cx="69151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Technology</a:t>
            </a:r>
            <a:endParaRPr sz="3000"/>
          </a:p>
        </p:txBody>
      </p:sp>
      <p:grpSp>
        <p:nvGrpSpPr>
          <p:cNvPr id="488" name="Google Shape;488;p27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489" name="Google Shape;489;p27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7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495" name="Google Shape;495;p27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0" name="Google Shape;5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5" y="1130432"/>
            <a:ext cx="1806750" cy="135331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7"/>
          <p:cNvSpPr txBox="1"/>
          <p:nvPr/>
        </p:nvSpPr>
        <p:spPr>
          <a:xfrm>
            <a:off x="730875" y="2638588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02" name="Google Shape;5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625" y="1130425"/>
            <a:ext cx="1358700" cy="13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7"/>
          <p:cNvSpPr txBox="1"/>
          <p:nvPr/>
        </p:nvSpPr>
        <p:spPr>
          <a:xfrm>
            <a:off x="2886625" y="2638588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04" name="Google Shape;5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850" y="1130425"/>
            <a:ext cx="1063125" cy="13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7"/>
          <p:cNvSpPr txBox="1"/>
          <p:nvPr/>
        </p:nvSpPr>
        <p:spPr>
          <a:xfrm>
            <a:off x="4594025" y="2638588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06" name="Google Shape;50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0850" y="1130432"/>
            <a:ext cx="1806750" cy="135331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7"/>
          <p:cNvSpPr txBox="1"/>
          <p:nvPr/>
        </p:nvSpPr>
        <p:spPr>
          <a:xfrm>
            <a:off x="6740688" y="2638588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08" name="Google Shape;508;p27"/>
          <p:cNvPicPr preferRelativeResize="0"/>
          <p:nvPr/>
        </p:nvPicPr>
        <p:blipFill rotWithShape="1">
          <a:blip r:embed="rId7">
            <a:alphaModFix/>
          </a:blip>
          <a:srcRect b="0" l="12962" r="12969" t="0"/>
          <a:stretch/>
        </p:blipFill>
        <p:spPr>
          <a:xfrm>
            <a:off x="749475" y="3250357"/>
            <a:ext cx="1806749" cy="135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7"/>
          <p:cNvPicPr preferRelativeResize="0"/>
          <p:nvPr/>
        </p:nvPicPr>
        <p:blipFill rotWithShape="1">
          <a:blip r:embed="rId8">
            <a:alphaModFix/>
          </a:blip>
          <a:srcRect b="0" l="16621" r="16627" t="0"/>
          <a:stretch/>
        </p:blipFill>
        <p:spPr>
          <a:xfrm>
            <a:off x="3668625" y="3250357"/>
            <a:ext cx="1806750" cy="135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9">
            <a:alphaModFix/>
          </a:blip>
          <a:srcRect b="0" l="5579" r="5579" t="0"/>
          <a:stretch/>
        </p:blipFill>
        <p:spPr>
          <a:xfrm>
            <a:off x="6587775" y="3250357"/>
            <a:ext cx="1806750" cy="135331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/>
        </p:nvSpPr>
        <p:spPr>
          <a:xfrm>
            <a:off x="749400" y="4603663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4G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2" name="Google Shape;512;p27"/>
          <p:cNvSpPr txBox="1"/>
          <p:nvPr/>
        </p:nvSpPr>
        <p:spPr>
          <a:xfrm>
            <a:off x="3668550" y="4627063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3" name="Google Shape;513;p27"/>
          <p:cNvSpPr txBox="1"/>
          <p:nvPr/>
        </p:nvSpPr>
        <p:spPr>
          <a:xfrm>
            <a:off x="6587700" y="4627063"/>
            <a:ext cx="180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6G Technology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Continue...</a:t>
            </a:r>
            <a:endParaRPr sz="3000"/>
          </a:p>
        </p:txBody>
      </p:sp>
      <p:pic>
        <p:nvPicPr>
          <p:cNvPr id="519" name="Google Shape;5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875"/>
            <a:ext cx="8839200" cy="366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29"/>
          <p:cNvGraphicFramePr/>
          <p:nvPr/>
        </p:nvGraphicFramePr>
        <p:xfrm>
          <a:off x="618825" y="114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{1560661B-34DA-46E1-A7DC-ACC7A9AFDFF3}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4G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5G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6G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Peak Data Rates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100 MB/s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20GB/s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1TB/s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Experienced Data Rates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10MB/s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0.1Gb/s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1GB/s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Area Traffic Capacity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0.1MB/s/m</a:t>
                      </a:r>
                      <a:r>
                        <a:rPr baseline="30000"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MB/s/m</a:t>
                      </a:r>
                      <a:r>
                        <a:rPr baseline="30000"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MB/s/m</a:t>
                      </a:r>
                      <a:r>
                        <a:rPr baseline="30000"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Latency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10ms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1ms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0.01-0.1ms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Connection Density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Devices/km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 baseline="30000" sz="18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Devices/km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7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Devices/km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4G vs 5G vs 6G Technology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30"/>
          <p:cNvCxnSpPr>
            <a:stCxn id="53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0"/>
          <p:cNvSpPr txBox="1"/>
          <p:nvPr>
            <p:ph type="ctrTitle"/>
          </p:nvPr>
        </p:nvSpPr>
        <p:spPr>
          <a:xfrm>
            <a:off x="668850" y="0"/>
            <a:ext cx="5010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Enabling Technologies</a:t>
            </a:r>
            <a:endParaRPr sz="3200"/>
          </a:p>
        </p:txBody>
      </p:sp>
      <p:sp>
        <p:nvSpPr>
          <p:cNvPr id="533" name="Google Shape;533;p30"/>
          <p:cNvSpPr txBox="1"/>
          <p:nvPr/>
        </p:nvSpPr>
        <p:spPr>
          <a:xfrm>
            <a:off x="979725" y="1178700"/>
            <a:ext cx="73356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Artificial Intelligence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Quantum computing and communication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Blockchain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31"/>
          <p:cNvCxnSpPr>
            <a:stCxn id="53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1"/>
          <p:cNvSpPr txBox="1"/>
          <p:nvPr>
            <p:ph type="ctrTitle"/>
          </p:nvPr>
        </p:nvSpPr>
        <p:spPr>
          <a:xfrm>
            <a:off x="0" y="0"/>
            <a:ext cx="37656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Applications</a:t>
            </a:r>
            <a:endParaRPr sz="3200"/>
          </a:p>
        </p:txBody>
      </p:sp>
      <p:sp>
        <p:nvSpPr>
          <p:cNvPr id="541" name="Google Shape;541;p31"/>
          <p:cNvSpPr txBox="1"/>
          <p:nvPr/>
        </p:nvSpPr>
        <p:spPr>
          <a:xfrm>
            <a:off x="979725" y="1178700"/>
            <a:ext cx="7335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Super smart society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Extended reality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Connected robotics and autonomous systems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Wireless brain–computer interactions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Smart healthcare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Automation and manufacturing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❖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Internet of everything(IoE)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