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5143500" cx="9144000"/>
  <p:notesSz cx="6858000" cy="9144000"/>
  <p:embeddedFontLst>
    <p:embeddedFont>
      <p:font typeface="Montserrat"/>
      <p:regular r:id="rId42"/>
      <p:bold r:id="rId43"/>
      <p:italic r:id="rId44"/>
      <p:boldItalic r:id="rId45"/>
    </p:embeddedFont>
    <p:embeddedFont>
      <p:font typeface="Lato"/>
      <p:regular r:id="rId46"/>
      <p:bold r:id="rId47"/>
      <p:italic r:id="rId48"/>
      <p:boldItalic r:id="rId49"/>
    </p:embeddedFont>
    <p:embeddedFont>
      <p:font typeface="Oswald"/>
      <p:regular r:id="rId50"/>
      <p:bold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D072A35-8D97-44D4-AFFF-FCDE71ECC36F}">
  <a:tblStyle styleId="{3D072A35-8D97-44D4-AFFF-FCDE71ECC36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font" Target="fonts/Montserrat-regular.fntdata"/><Relationship Id="rId41" Type="http://schemas.openxmlformats.org/officeDocument/2006/relationships/slide" Target="slides/slide35.xml"/><Relationship Id="rId44" Type="http://schemas.openxmlformats.org/officeDocument/2006/relationships/font" Target="fonts/Montserrat-italic.fntdata"/><Relationship Id="rId43" Type="http://schemas.openxmlformats.org/officeDocument/2006/relationships/font" Target="fonts/Montserrat-bold.fntdata"/><Relationship Id="rId46" Type="http://schemas.openxmlformats.org/officeDocument/2006/relationships/font" Target="fonts/Lato-regular.fntdata"/><Relationship Id="rId45"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Lato-italic.fntdata"/><Relationship Id="rId47" Type="http://schemas.openxmlformats.org/officeDocument/2006/relationships/font" Target="fonts/Lato-bold.fntdata"/><Relationship Id="rId49" Type="http://schemas.openxmlformats.org/officeDocument/2006/relationships/font" Target="fonts/La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Oswald-bold.fntdata"/><Relationship Id="rId50" Type="http://schemas.openxmlformats.org/officeDocument/2006/relationships/font" Target="fonts/Oswald-regular.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31259bc6df81a26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31259bc6df81a26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31259bc6df81a26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31259bc6df81a26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a82b86de26b2a7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a82b86de26b2a7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a82b86de26b2a7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a82b86de26b2a7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9b58e3eee43ef9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9b58e3eee43ef9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9b58e3eee43ef99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9b58e3eee43ef99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9b58e3eee43ef99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9b58e3eee43ef99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9b58e3eee43ef99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9b58e3eee43ef99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9b58e3eee43ef99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9b58e3eee43ef99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603e3816d88ff9e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603e3816d88ff9e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5fd64c7b0a8b4cfc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fd64c7b0a8b4cfc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603e3816d88ff9e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603e3816d88ff9e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603e3816d88ff9e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603e3816d88ff9e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603e3816d88ff9e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603e3816d88ff9e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603e3816d88ff9e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603e3816d88ff9e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603e3816d88ff9e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603e3816d88ff9e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603e3816d88ff9e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603e3816d88ff9e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603e3816d88ff9e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603e3816d88ff9e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603e3816d88ff9e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603e3816d88ff9e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603e3816d88ff9e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603e3816d88ff9e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603e3816d88ff9e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603e3816d88ff9e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82283c4321386f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82283c4321386f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603e3816d88ff9e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603e3816d88ff9e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66420b5b0047015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66420b5b0047015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20515592302e5f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20515592302e5f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52df304d17086b3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52df304d17086b3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66420b5b00470159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66420b5b00470159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31259bc6df81a2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31259bc6df81a2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53e9c098a37bddc7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53e9c098a37bddc7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df2036cdc916e3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df2036cdc916e3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66420b5b00470159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66420b5b00470159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059195f1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059195f1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20515592302e5f9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20515592302e5f9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d53f07a5f5c7a2b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d53f07a5f5c7a2b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www.google.com/amp/s/www.codewithc.com/mini-project-in-c-contact-management-system/amp/" TargetMode="External"/><Relationship Id="rId4" Type="http://schemas.openxmlformats.org/officeDocument/2006/relationships/hyperlink" Target="https://itsourcecode.com/free-projects/c-projects/contact-management-system-in-c-with-source-code/" TargetMode="External"/><Relationship Id="rId5" Type="http://schemas.openxmlformats.org/officeDocument/2006/relationships/hyperlink" Target="https://www.sourcecodester.com/cc/14843/contact-management-system-using-c-source-code.html"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854375" y="1482300"/>
            <a:ext cx="4319100" cy="2178900"/>
          </a:xfrm>
          <a:prstGeom prst="rect">
            <a:avLst/>
          </a:prstGeom>
          <a:solidFill>
            <a:schemeClr val="lt1"/>
          </a:solidFill>
          <a:ln cap="flat" cmpd="sng" w="38100">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GB" sz="4600">
                <a:solidFill>
                  <a:schemeClr val="accent1"/>
                </a:solidFill>
                <a:latin typeface="Oswald"/>
                <a:ea typeface="Oswald"/>
                <a:cs typeface="Oswald"/>
                <a:sym typeface="Oswald"/>
              </a:rPr>
              <a:t>CONTACT MANAGEMENT SYSTEM</a:t>
            </a:r>
            <a:endParaRPr b="1" sz="4600">
              <a:solidFill>
                <a:schemeClr val="accent1"/>
              </a:solidFill>
              <a:latin typeface="Oswald"/>
              <a:ea typeface="Oswald"/>
              <a:cs typeface="Oswald"/>
              <a:sym typeface="Oswald"/>
            </a:endParaRPr>
          </a:p>
        </p:txBody>
      </p:sp>
      <p:sp>
        <p:nvSpPr>
          <p:cNvPr id="135" name="Google Shape;135;p13"/>
          <p:cNvSpPr txBox="1"/>
          <p:nvPr/>
        </p:nvSpPr>
        <p:spPr>
          <a:xfrm>
            <a:off x="3505175" y="3905035"/>
            <a:ext cx="5017500" cy="896700"/>
          </a:xfrm>
          <a:prstGeom prst="rect">
            <a:avLst/>
          </a:prstGeom>
          <a:solidFill>
            <a:srgbClr val="FFFFFF"/>
          </a:solidFill>
          <a:ln cap="flat" cmpd="sng" w="28575">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GB" sz="2300" u="sng">
                <a:solidFill>
                  <a:schemeClr val="accent1"/>
                </a:solidFill>
                <a:latin typeface="Montserrat"/>
                <a:ea typeface="Montserrat"/>
                <a:cs typeface="Montserrat"/>
                <a:sym typeface="Montserrat"/>
              </a:rPr>
              <a:t>Project Guide</a:t>
            </a:r>
            <a:r>
              <a:rPr b="1" lang="en-GB" sz="2300">
                <a:solidFill>
                  <a:schemeClr val="accent1"/>
                </a:solidFill>
                <a:latin typeface="Montserrat"/>
                <a:ea typeface="Montserrat"/>
                <a:cs typeface="Montserrat"/>
                <a:sym typeface="Montserrat"/>
              </a:rPr>
              <a:t> :</a:t>
            </a:r>
            <a:endParaRPr b="1" sz="2300">
              <a:solidFill>
                <a:schemeClr val="accent1"/>
              </a:solidFill>
              <a:latin typeface="Montserrat"/>
              <a:ea typeface="Montserrat"/>
              <a:cs typeface="Montserrat"/>
              <a:sym typeface="Montserrat"/>
            </a:endParaRPr>
          </a:p>
          <a:p>
            <a:pPr indent="0" lvl="0" marL="0" rtl="0" algn="ctr">
              <a:spcBef>
                <a:spcPts val="0"/>
              </a:spcBef>
              <a:spcAft>
                <a:spcPts val="0"/>
              </a:spcAft>
              <a:buNone/>
            </a:pPr>
            <a:r>
              <a:rPr b="1" lang="en-GB" sz="2300">
                <a:latin typeface="Montserrat"/>
                <a:ea typeface="Montserrat"/>
                <a:cs typeface="Montserrat"/>
                <a:sym typeface="Montserrat"/>
              </a:rPr>
              <a:t>Prof. Sameer Tathare</a:t>
            </a:r>
            <a:endParaRPr b="1" sz="2300">
              <a:latin typeface="Montserrat"/>
              <a:ea typeface="Montserrat"/>
              <a:cs typeface="Montserrat"/>
              <a:sym typeface="Montserrat"/>
            </a:endParaRPr>
          </a:p>
        </p:txBody>
      </p:sp>
      <p:sp>
        <p:nvSpPr>
          <p:cNvPr id="136" name="Google Shape;136;p13"/>
          <p:cNvSpPr txBox="1"/>
          <p:nvPr/>
        </p:nvSpPr>
        <p:spPr>
          <a:xfrm>
            <a:off x="1207470" y="-713907"/>
            <a:ext cx="7315200" cy="617700"/>
          </a:xfrm>
          <a:prstGeom prst="rect">
            <a:avLst/>
          </a:prstGeom>
          <a:solidFill>
            <a:srgbClr val="FFFFFF"/>
          </a:solidFill>
          <a:ln cap="flat" cmpd="sng" w="28575">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GB" sz="2800">
                <a:solidFill>
                  <a:schemeClr val="accent1"/>
                </a:solidFill>
                <a:latin typeface="Montserrat"/>
                <a:ea typeface="Montserrat"/>
                <a:cs typeface="Montserrat"/>
                <a:sym typeface="Montserrat"/>
              </a:rPr>
              <a:t>GHARDA INSTITUTE OF TECHNOLOGY</a:t>
            </a:r>
            <a:endParaRPr b="1" sz="2800">
              <a:solidFill>
                <a:schemeClr val="accent1"/>
              </a:solidFill>
              <a:latin typeface="Montserrat"/>
              <a:ea typeface="Montserrat"/>
              <a:cs typeface="Montserrat"/>
              <a:sym typeface="Montserrat"/>
            </a:endParaRPr>
          </a:p>
        </p:txBody>
      </p:sp>
      <p:pic>
        <p:nvPicPr>
          <p:cNvPr id="137" name="Google Shape;137;p13"/>
          <p:cNvPicPr preferRelativeResize="0"/>
          <p:nvPr/>
        </p:nvPicPr>
        <p:blipFill>
          <a:blip r:embed="rId3">
            <a:alphaModFix/>
          </a:blip>
          <a:stretch>
            <a:fillRect/>
          </a:stretch>
        </p:blipFill>
        <p:spPr>
          <a:xfrm>
            <a:off x="4206313" y="201925"/>
            <a:ext cx="3615221" cy="982250"/>
          </a:xfrm>
          <a:prstGeom prst="rect">
            <a:avLst/>
          </a:prstGeom>
          <a:noFill/>
          <a:ln cap="flat" cmpd="sng" w="38100">
            <a:solidFill>
              <a:schemeClr val="lt2"/>
            </a:solidFill>
            <a:prstDash val="solid"/>
            <a:round/>
            <a:headEnd len="sm" w="sm" type="none"/>
            <a:tailEnd len="sm" w="sm" type="none"/>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000">
                <a:solidFill>
                  <a:schemeClr val="lt2"/>
                </a:solidFill>
              </a:rPr>
              <a:t>ADVANTAGES &amp; DISADVANTAGES</a:t>
            </a:r>
            <a:endParaRPr b="1" sz="3000">
              <a:solidFill>
                <a:schemeClr val="lt2"/>
              </a:solidFill>
            </a:endParaRPr>
          </a:p>
        </p:txBody>
      </p:sp>
      <p:sp>
        <p:nvSpPr>
          <p:cNvPr id="191" name="Google Shape;191;p22"/>
          <p:cNvSpPr txBox="1"/>
          <p:nvPr>
            <p:ph idx="1" type="body"/>
          </p:nvPr>
        </p:nvSpPr>
        <p:spPr>
          <a:xfrm>
            <a:off x="1297500" y="1508817"/>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600">
                <a:solidFill>
                  <a:srgbClr val="FFFFFF"/>
                </a:solidFill>
                <a:latin typeface="Montserrat"/>
                <a:ea typeface="Montserrat"/>
                <a:cs typeface="Montserrat"/>
                <a:sym typeface="Montserrat"/>
              </a:rPr>
              <a:t>ADVANTAGES :</a:t>
            </a:r>
            <a:endParaRPr b="1" sz="1600">
              <a:solidFill>
                <a:srgbClr val="FFFFFF"/>
              </a:solidFill>
              <a:latin typeface="Montserrat"/>
              <a:ea typeface="Montserrat"/>
              <a:cs typeface="Montserrat"/>
              <a:sym typeface="Montserrat"/>
            </a:endParaRPr>
          </a:p>
          <a:p>
            <a:pPr indent="-330200" lvl="0" marL="457200" rtl="0" algn="l">
              <a:spcBef>
                <a:spcPts val="0"/>
              </a:spcBef>
              <a:spcAft>
                <a:spcPts val="0"/>
              </a:spcAft>
              <a:buClr>
                <a:srgbClr val="FFFFFF"/>
              </a:buClr>
              <a:buSzPts val="1600"/>
              <a:buFont typeface="Montserrat"/>
              <a:buChar char="●"/>
            </a:pPr>
            <a:r>
              <a:rPr lang="en-GB" sz="1600">
                <a:solidFill>
                  <a:srgbClr val="FFFFFF"/>
                </a:solidFill>
                <a:latin typeface="Montserrat"/>
                <a:ea typeface="Montserrat"/>
                <a:cs typeface="Montserrat"/>
                <a:sym typeface="Montserrat"/>
              </a:rPr>
              <a:t>It becomes easy for the user to store complete information (e-mail id, address, etc.) about his contact.</a:t>
            </a:r>
            <a:endParaRPr sz="1600">
              <a:solidFill>
                <a:srgbClr val="FFFFFF"/>
              </a:solidFill>
              <a:latin typeface="Montserrat"/>
              <a:ea typeface="Montserrat"/>
              <a:cs typeface="Montserrat"/>
              <a:sym typeface="Montserrat"/>
            </a:endParaRPr>
          </a:p>
          <a:p>
            <a:pPr indent="-330200" lvl="0" marL="457200" rtl="0" algn="l">
              <a:spcBef>
                <a:spcPts val="0"/>
              </a:spcBef>
              <a:spcAft>
                <a:spcPts val="0"/>
              </a:spcAft>
              <a:buClr>
                <a:srgbClr val="FFFFFF"/>
              </a:buClr>
              <a:buSzPts val="1600"/>
              <a:buFont typeface="Montserrat"/>
              <a:buChar char="●"/>
            </a:pPr>
            <a:r>
              <a:rPr lang="en-GB" sz="1600">
                <a:solidFill>
                  <a:srgbClr val="FFFFFF"/>
                </a:solidFill>
                <a:latin typeface="Montserrat"/>
                <a:ea typeface="Montserrat"/>
                <a:cs typeface="Montserrat"/>
                <a:sym typeface="Montserrat"/>
              </a:rPr>
              <a:t>It is easy for the user to just search his required contact number by just typing name of the contact.</a:t>
            </a:r>
            <a:endParaRPr sz="1600">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sz="1600">
              <a:solidFill>
                <a:srgbClr val="FFFFFF"/>
              </a:solidFill>
              <a:latin typeface="Montserrat"/>
              <a:ea typeface="Montserrat"/>
              <a:cs typeface="Montserrat"/>
              <a:sym typeface="Montserrat"/>
            </a:endParaRPr>
          </a:p>
          <a:p>
            <a:pPr indent="0" lvl="0" marL="0" rtl="0" algn="l">
              <a:spcBef>
                <a:spcPts val="0"/>
              </a:spcBef>
              <a:spcAft>
                <a:spcPts val="0"/>
              </a:spcAft>
              <a:buNone/>
            </a:pPr>
            <a:r>
              <a:rPr b="1" lang="en-GB" sz="1600">
                <a:solidFill>
                  <a:srgbClr val="FFFFFF"/>
                </a:solidFill>
                <a:latin typeface="Montserrat"/>
                <a:ea typeface="Montserrat"/>
                <a:cs typeface="Montserrat"/>
                <a:sym typeface="Montserrat"/>
              </a:rPr>
              <a:t>DISADVANTAGES :</a:t>
            </a:r>
            <a:endParaRPr b="1" sz="1600">
              <a:solidFill>
                <a:srgbClr val="FFFFFF"/>
              </a:solidFill>
              <a:latin typeface="Montserrat"/>
              <a:ea typeface="Montserrat"/>
              <a:cs typeface="Montserrat"/>
              <a:sym typeface="Montserrat"/>
            </a:endParaRPr>
          </a:p>
          <a:p>
            <a:pPr indent="-330200" lvl="0" marL="457200" rtl="0" algn="l">
              <a:spcBef>
                <a:spcPts val="0"/>
              </a:spcBef>
              <a:spcAft>
                <a:spcPts val="0"/>
              </a:spcAft>
              <a:buClr>
                <a:srgbClr val="FFFFFF"/>
              </a:buClr>
              <a:buSzPts val="1600"/>
              <a:buFont typeface="Montserrat"/>
              <a:buChar char="●"/>
            </a:pPr>
            <a:r>
              <a:rPr lang="en-GB" sz="1600">
                <a:solidFill>
                  <a:srgbClr val="FFFFFF"/>
                </a:solidFill>
                <a:latin typeface="Montserrat"/>
                <a:ea typeface="Montserrat"/>
                <a:cs typeface="Montserrat"/>
                <a:sym typeface="Montserrat"/>
              </a:rPr>
              <a:t>It becomes even difficult to store contacts with two or more contact numbers.</a:t>
            </a:r>
            <a:endParaRPr sz="1600">
              <a:solidFill>
                <a:srgbClr val="FFFFFF"/>
              </a:solidFill>
              <a:latin typeface="Montserrat"/>
              <a:ea typeface="Montserrat"/>
              <a:cs typeface="Montserrat"/>
              <a:sym typeface="Montserrat"/>
            </a:endParaRPr>
          </a:p>
          <a:p>
            <a:pPr indent="0" lvl="0" marL="457200" rtl="0" algn="l">
              <a:spcBef>
                <a:spcPts val="0"/>
              </a:spcBef>
              <a:spcAft>
                <a:spcPts val="0"/>
              </a:spcAft>
              <a:buNone/>
            </a:pPr>
            <a:r>
              <a:t/>
            </a:r>
            <a:endParaRPr sz="1600">
              <a:solidFill>
                <a:srgbClr val="FFFFFF"/>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100">
                <a:solidFill>
                  <a:schemeClr val="lt2"/>
                </a:solidFill>
              </a:rPr>
              <a:t>HARDWARE &amp; SOFTWARE USED</a:t>
            </a:r>
            <a:endParaRPr b="1" sz="3100">
              <a:solidFill>
                <a:schemeClr val="lt2"/>
              </a:solidFill>
            </a:endParaRPr>
          </a:p>
        </p:txBody>
      </p:sp>
      <p:sp>
        <p:nvSpPr>
          <p:cNvPr id="197" name="Google Shape;197;p23"/>
          <p:cNvSpPr txBox="1"/>
          <p:nvPr>
            <p:ph idx="1" type="body"/>
          </p:nvPr>
        </p:nvSpPr>
        <p:spPr>
          <a:xfrm>
            <a:off x="1297500" y="11161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600">
                <a:solidFill>
                  <a:srgbClr val="FFFFFF"/>
                </a:solidFill>
                <a:latin typeface="Montserrat"/>
                <a:ea typeface="Montserrat"/>
                <a:cs typeface="Montserrat"/>
                <a:sym typeface="Montserrat"/>
              </a:rPr>
              <a:t>SOFTWARE REQUIREMENTS (MINIMUM) :</a:t>
            </a:r>
            <a:endParaRPr b="1" sz="1600">
              <a:solidFill>
                <a:srgbClr val="FFFFFF"/>
              </a:solidFill>
              <a:latin typeface="Montserrat"/>
              <a:ea typeface="Montserrat"/>
              <a:cs typeface="Montserrat"/>
              <a:sym typeface="Montserrat"/>
            </a:endParaRPr>
          </a:p>
          <a:p>
            <a:pPr indent="-330200" lvl="0" marL="457200" rtl="0" algn="l">
              <a:spcBef>
                <a:spcPts val="0"/>
              </a:spcBef>
              <a:spcAft>
                <a:spcPts val="0"/>
              </a:spcAft>
              <a:buClr>
                <a:srgbClr val="FFFFFF"/>
              </a:buClr>
              <a:buSzPts val="1600"/>
              <a:buFont typeface="Montserrat"/>
              <a:buChar char="●"/>
            </a:pPr>
            <a:r>
              <a:rPr lang="en-GB" sz="1600">
                <a:solidFill>
                  <a:srgbClr val="FFFFFF"/>
                </a:solidFill>
                <a:latin typeface="Montserrat"/>
                <a:ea typeface="Montserrat"/>
                <a:cs typeface="Montserrat"/>
                <a:sym typeface="Montserrat"/>
              </a:rPr>
              <a:t>This application is developed in Microsoft Windows xp or later operating system.</a:t>
            </a:r>
            <a:endParaRPr sz="1600">
              <a:solidFill>
                <a:srgbClr val="FFFFFF"/>
              </a:solidFill>
              <a:latin typeface="Montserrat"/>
              <a:ea typeface="Montserrat"/>
              <a:cs typeface="Montserrat"/>
              <a:sym typeface="Montserrat"/>
            </a:endParaRPr>
          </a:p>
          <a:p>
            <a:pPr indent="-330200" lvl="0" marL="457200" rtl="0" algn="l">
              <a:spcBef>
                <a:spcPts val="0"/>
              </a:spcBef>
              <a:spcAft>
                <a:spcPts val="0"/>
              </a:spcAft>
              <a:buClr>
                <a:srgbClr val="FFFFFF"/>
              </a:buClr>
              <a:buSzPts val="1600"/>
              <a:buFont typeface="Montserrat"/>
              <a:buChar char="●"/>
            </a:pPr>
            <a:r>
              <a:rPr lang="en-GB" sz="1600">
                <a:solidFill>
                  <a:srgbClr val="FFFFFF"/>
                </a:solidFill>
                <a:latin typeface="Montserrat"/>
                <a:ea typeface="Montserrat"/>
                <a:cs typeface="Montserrat"/>
                <a:sym typeface="Montserrat"/>
              </a:rPr>
              <a:t>This application is coded and tested using the following compilers :</a:t>
            </a:r>
            <a:endParaRPr sz="1600">
              <a:solidFill>
                <a:srgbClr val="FFFFFF"/>
              </a:solidFill>
              <a:latin typeface="Montserrat"/>
              <a:ea typeface="Montserrat"/>
              <a:cs typeface="Montserrat"/>
              <a:sym typeface="Montserrat"/>
            </a:endParaRPr>
          </a:p>
          <a:p>
            <a:pPr indent="-330200" lvl="1" marL="914400" rtl="0" algn="l">
              <a:spcBef>
                <a:spcPts val="0"/>
              </a:spcBef>
              <a:spcAft>
                <a:spcPts val="0"/>
              </a:spcAft>
              <a:buClr>
                <a:srgbClr val="FFFFFF"/>
              </a:buClr>
              <a:buSzPts val="1600"/>
              <a:buFont typeface="Montserrat"/>
              <a:buChar char="○"/>
            </a:pPr>
            <a:r>
              <a:rPr lang="en-GB" sz="1600">
                <a:solidFill>
                  <a:srgbClr val="FFFFFF"/>
                </a:solidFill>
                <a:latin typeface="Montserrat"/>
                <a:ea typeface="Montserrat"/>
                <a:cs typeface="Montserrat"/>
                <a:sym typeface="Montserrat"/>
              </a:rPr>
              <a:t>Code::blocks</a:t>
            </a:r>
            <a:endParaRPr sz="1600">
              <a:solidFill>
                <a:srgbClr val="FFFFFF"/>
              </a:solidFill>
              <a:latin typeface="Montserrat"/>
              <a:ea typeface="Montserrat"/>
              <a:cs typeface="Montserrat"/>
              <a:sym typeface="Montserrat"/>
            </a:endParaRPr>
          </a:p>
          <a:p>
            <a:pPr indent="-330200" lvl="1" marL="914400" rtl="0" algn="l">
              <a:spcBef>
                <a:spcPts val="0"/>
              </a:spcBef>
              <a:spcAft>
                <a:spcPts val="0"/>
              </a:spcAft>
              <a:buClr>
                <a:srgbClr val="FFFFFF"/>
              </a:buClr>
              <a:buSzPts val="1600"/>
              <a:buFont typeface="Montserrat"/>
              <a:buChar char="○"/>
            </a:pPr>
            <a:r>
              <a:rPr lang="en-GB" sz="1600">
                <a:solidFill>
                  <a:srgbClr val="FFFFFF"/>
                </a:solidFill>
                <a:latin typeface="Montserrat"/>
                <a:ea typeface="Montserrat"/>
                <a:cs typeface="Montserrat"/>
                <a:sym typeface="Montserrat"/>
              </a:rPr>
              <a:t>Turbo C</a:t>
            </a:r>
            <a:endParaRPr sz="1600">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sz="1600">
              <a:solidFill>
                <a:srgbClr val="FFFFFF"/>
              </a:solidFill>
              <a:latin typeface="Montserrat"/>
              <a:ea typeface="Montserrat"/>
              <a:cs typeface="Montserrat"/>
              <a:sym typeface="Montserrat"/>
            </a:endParaRPr>
          </a:p>
          <a:p>
            <a:pPr indent="0" lvl="0" marL="0" rtl="0" algn="l">
              <a:spcBef>
                <a:spcPts val="1200"/>
              </a:spcBef>
              <a:spcAft>
                <a:spcPts val="0"/>
              </a:spcAft>
              <a:buNone/>
            </a:pPr>
            <a:r>
              <a:rPr b="1" lang="en-GB" sz="1600">
                <a:solidFill>
                  <a:srgbClr val="FFFFFF"/>
                </a:solidFill>
                <a:latin typeface="Montserrat"/>
                <a:ea typeface="Montserrat"/>
                <a:cs typeface="Montserrat"/>
                <a:sym typeface="Montserrat"/>
              </a:rPr>
              <a:t>HARDWARE REQUIREMENTS (MINIMUM) :</a:t>
            </a:r>
            <a:endParaRPr b="1" sz="1600">
              <a:solidFill>
                <a:srgbClr val="FFFFFF"/>
              </a:solidFill>
              <a:latin typeface="Montserrat"/>
              <a:ea typeface="Montserrat"/>
              <a:cs typeface="Montserrat"/>
              <a:sym typeface="Montserrat"/>
            </a:endParaRPr>
          </a:p>
          <a:p>
            <a:pPr indent="-330200" lvl="0" marL="457200" rtl="0" algn="l">
              <a:spcBef>
                <a:spcPts val="0"/>
              </a:spcBef>
              <a:spcAft>
                <a:spcPts val="0"/>
              </a:spcAft>
              <a:buClr>
                <a:srgbClr val="FFFFFF"/>
              </a:buClr>
              <a:buSzPts val="1600"/>
              <a:buFont typeface="Montserrat"/>
              <a:buChar char="●"/>
            </a:pPr>
            <a:r>
              <a:rPr lang="en-GB" sz="1600">
                <a:solidFill>
                  <a:srgbClr val="FFFFFF"/>
                </a:solidFill>
                <a:latin typeface="Montserrat"/>
                <a:ea typeface="Montserrat"/>
                <a:cs typeface="Montserrat"/>
                <a:sym typeface="Montserrat"/>
              </a:rPr>
              <a:t> The application size is 33 KB and the size of the Code is 4.9KB.  So, such amount of memory is required from the hard disk.</a:t>
            </a:r>
            <a:endParaRPr sz="1600">
              <a:solidFill>
                <a:srgbClr val="FFFFFF"/>
              </a:solidFill>
              <a:latin typeface="Montserrat"/>
              <a:ea typeface="Montserrat"/>
              <a:cs typeface="Montserrat"/>
              <a:sym typeface="Montserrat"/>
            </a:endParaRPr>
          </a:p>
          <a:p>
            <a:pPr indent="-330200" lvl="0" marL="457200" rtl="0" algn="l">
              <a:spcBef>
                <a:spcPts val="0"/>
              </a:spcBef>
              <a:spcAft>
                <a:spcPts val="0"/>
              </a:spcAft>
              <a:buClr>
                <a:srgbClr val="FFFFFF"/>
              </a:buClr>
              <a:buSzPts val="1600"/>
              <a:buFont typeface="Montserrat"/>
              <a:buChar char="●"/>
            </a:pPr>
            <a:r>
              <a:rPr lang="en-GB" sz="1600">
                <a:solidFill>
                  <a:srgbClr val="FFFFFF"/>
                </a:solidFill>
                <a:latin typeface="Montserrat"/>
                <a:ea typeface="Montserrat"/>
                <a:cs typeface="Montserrat"/>
                <a:sym typeface="Montserrat"/>
              </a:rPr>
              <a:t>RAM: Minimum 256MB.</a:t>
            </a:r>
            <a:endParaRPr sz="1600">
              <a:solidFill>
                <a:srgbClr val="FFFFFF"/>
              </a:solidFill>
              <a:latin typeface="Montserrat"/>
              <a:ea typeface="Montserrat"/>
              <a:cs typeface="Montserrat"/>
              <a:sym typeface="Montserrat"/>
            </a:endParaRPr>
          </a:p>
          <a:p>
            <a:pPr indent="-330200" lvl="0" marL="457200" rtl="0" algn="l">
              <a:spcBef>
                <a:spcPts val="0"/>
              </a:spcBef>
              <a:spcAft>
                <a:spcPts val="0"/>
              </a:spcAft>
              <a:buClr>
                <a:srgbClr val="FFFFFF"/>
              </a:buClr>
              <a:buSzPts val="1600"/>
              <a:buFont typeface="Montserrat"/>
              <a:buChar char="●"/>
            </a:pPr>
            <a:r>
              <a:rPr lang="en-GB" sz="1600">
                <a:solidFill>
                  <a:srgbClr val="FFFFFF"/>
                </a:solidFill>
                <a:latin typeface="Montserrat"/>
                <a:ea typeface="Montserrat"/>
                <a:cs typeface="Montserrat"/>
                <a:sym typeface="Montserrat"/>
              </a:rPr>
              <a:t>Mouse &amp; Keyboard.</a:t>
            </a:r>
            <a:endParaRPr sz="1600">
              <a:solidFill>
                <a:srgbClr val="FFFFFF"/>
              </a:solidFill>
              <a:latin typeface="Montserrat"/>
              <a:ea typeface="Montserrat"/>
              <a:cs typeface="Montserrat"/>
              <a:sym typeface="Montserrat"/>
            </a:endParaRPr>
          </a:p>
          <a:p>
            <a:pPr indent="0" lvl="0" marL="0" rtl="0" algn="l">
              <a:spcBef>
                <a:spcPts val="0"/>
              </a:spcBef>
              <a:spcAft>
                <a:spcPts val="1200"/>
              </a:spcAft>
              <a:buNone/>
            </a:pPr>
            <a:r>
              <a:t/>
            </a:r>
            <a:endParaRPr sz="1600">
              <a:solidFill>
                <a:srgbClr val="FFFFFF"/>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4"/>
          <p:cNvSpPr txBox="1"/>
          <p:nvPr>
            <p:ph type="title"/>
          </p:nvPr>
        </p:nvSpPr>
        <p:spPr>
          <a:xfrm>
            <a:off x="1297500" y="284132"/>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sz="3100">
                <a:solidFill>
                  <a:schemeClr val="lt2"/>
                </a:solidFill>
              </a:rPr>
              <a:t>ALGORITHM</a:t>
            </a:r>
            <a:endParaRPr b="1" sz="3100">
              <a:solidFill>
                <a:schemeClr val="lt2"/>
              </a:solidFill>
            </a:endParaRPr>
          </a:p>
        </p:txBody>
      </p:sp>
      <p:sp>
        <p:nvSpPr>
          <p:cNvPr id="203" name="Google Shape;203;p24"/>
          <p:cNvSpPr txBox="1"/>
          <p:nvPr/>
        </p:nvSpPr>
        <p:spPr>
          <a:xfrm>
            <a:off x="1159350" y="1198214"/>
            <a:ext cx="7315200" cy="34362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u="sng">
                <a:solidFill>
                  <a:srgbClr val="FFFFFF"/>
                </a:solidFill>
                <a:latin typeface="Montserrat"/>
                <a:ea typeface="Montserrat"/>
                <a:cs typeface="Montserrat"/>
                <a:sym typeface="Montserrat"/>
              </a:rPr>
              <a:t>STEPS</a:t>
            </a:r>
            <a:r>
              <a:rPr lang="en-GB" sz="1600">
                <a:solidFill>
                  <a:srgbClr val="FFFFFF"/>
                </a:solidFill>
                <a:latin typeface="Montserrat"/>
                <a:ea typeface="Montserrat"/>
                <a:cs typeface="Montserrat"/>
                <a:sym typeface="Montserrat"/>
              </a:rPr>
              <a:t> </a:t>
            </a:r>
            <a:r>
              <a:rPr b="1" lang="en-GB" sz="1600">
                <a:solidFill>
                  <a:srgbClr val="FFFFFF"/>
                </a:solidFill>
                <a:latin typeface="Montserrat"/>
                <a:ea typeface="Montserrat"/>
                <a:cs typeface="Montserrat"/>
                <a:sym typeface="Montserrat"/>
              </a:rPr>
              <a:t>:</a:t>
            </a:r>
            <a:endParaRPr b="1" sz="1600">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sz="1600">
              <a:solidFill>
                <a:srgbClr val="FFFFFF"/>
              </a:solidFill>
              <a:latin typeface="Montserrat"/>
              <a:ea typeface="Montserrat"/>
              <a:cs typeface="Montserrat"/>
              <a:sym typeface="Montserrat"/>
            </a:endParaRPr>
          </a:p>
          <a:p>
            <a:pPr indent="0" lvl="0" marL="0" rtl="0" algn="l">
              <a:spcBef>
                <a:spcPts val="0"/>
              </a:spcBef>
              <a:spcAft>
                <a:spcPts val="0"/>
              </a:spcAft>
              <a:buNone/>
            </a:pPr>
            <a:r>
              <a:rPr lang="en-GB" sz="1600">
                <a:solidFill>
                  <a:srgbClr val="FFFFFF"/>
                </a:solidFill>
                <a:latin typeface="Montserrat"/>
                <a:ea typeface="Montserrat"/>
                <a:cs typeface="Montserrat"/>
                <a:sym typeface="Montserrat"/>
              </a:rPr>
              <a:t>1} Declare required header files and variables.</a:t>
            </a:r>
            <a:endParaRPr sz="1600">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sz="1600">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sz="1600">
              <a:solidFill>
                <a:srgbClr val="FFFFFF"/>
              </a:solidFill>
              <a:latin typeface="Montserrat"/>
              <a:ea typeface="Montserrat"/>
              <a:cs typeface="Montserrat"/>
              <a:sym typeface="Montserrat"/>
            </a:endParaRPr>
          </a:p>
          <a:p>
            <a:pPr indent="0" lvl="0" marL="0" rtl="0" algn="l">
              <a:spcBef>
                <a:spcPts val="0"/>
              </a:spcBef>
              <a:spcAft>
                <a:spcPts val="0"/>
              </a:spcAft>
              <a:buNone/>
            </a:pPr>
            <a:r>
              <a:rPr lang="en-GB" sz="1600">
                <a:solidFill>
                  <a:srgbClr val="FFFFFF"/>
                </a:solidFill>
                <a:latin typeface="Montserrat"/>
                <a:ea typeface="Montserrat"/>
                <a:cs typeface="Montserrat"/>
                <a:sym typeface="Montserrat"/>
              </a:rPr>
              <a:t>2} Display Main menu as below :</a:t>
            </a:r>
            <a:endParaRPr sz="1600">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sz="1600">
              <a:solidFill>
                <a:srgbClr val="FFFFFF"/>
              </a:solidFill>
              <a:latin typeface="Montserrat"/>
              <a:ea typeface="Montserrat"/>
              <a:cs typeface="Montserrat"/>
              <a:sym typeface="Montserrat"/>
            </a:endParaRPr>
          </a:p>
          <a:p>
            <a:pPr indent="0" lvl="0" marL="0" rtl="0" algn="l">
              <a:spcBef>
                <a:spcPts val="0"/>
              </a:spcBef>
              <a:spcAft>
                <a:spcPts val="0"/>
              </a:spcAft>
              <a:buNone/>
            </a:pPr>
            <a:r>
              <a:rPr lang="en-GB" sz="1600">
                <a:solidFill>
                  <a:srgbClr val="FFFFFF"/>
                </a:solidFill>
                <a:latin typeface="Montserrat"/>
                <a:ea typeface="Montserrat"/>
                <a:cs typeface="Montserrat"/>
                <a:sym typeface="Montserrat"/>
              </a:rPr>
              <a:t>	[1] Add a new Contact</a:t>
            </a:r>
            <a:endParaRPr sz="1600">
              <a:solidFill>
                <a:srgbClr val="FFFFFF"/>
              </a:solidFill>
              <a:latin typeface="Montserrat"/>
              <a:ea typeface="Montserrat"/>
              <a:cs typeface="Montserrat"/>
              <a:sym typeface="Montserrat"/>
            </a:endParaRPr>
          </a:p>
          <a:p>
            <a:pPr indent="0" lvl="0" marL="0" rtl="0" algn="l">
              <a:spcBef>
                <a:spcPts val="0"/>
              </a:spcBef>
              <a:spcAft>
                <a:spcPts val="0"/>
              </a:spcAft>
              <a:buNone/>
            </a:pPr>
            <a:r>
              <a:rPr lang="en-GB" sz="1600">
                <a:solidFill>
                  <a:srgbClr val="FFFFFF"/>
                </a:solidFill>
                <a:latin typeface="Montserrat"/>
                <a:ea typeface="Montserrat"/>
                <a:cs typeface="Montserrat"/>
                <a:sym typeface="Montserrat"/>
              </a:rPr>
              <a:t>	[2] List all Contacts</a:t>
            </a:r>
            <a:endParaRPr sz="1600">
              <a:solidFill>
                <a:srgbClr val="FFFFFF"/>
              </a:solidFill>
              <a:latin typeface="Montserrat"/>
              <a:ea typeface="Montserrat"/>
              <a:cs typeface="Montserrat"/>
              <a:sym typeface="Montserrat"/>
            </a:endParaRPr>
          </a:p>
          <a:p>
            <a:pPr indent="0" lvl="0" marL="0" rtl="0" algn="l">
              <a:spcBef>
                <a:spcPts val="0"/>
              </a:spcBef>
              <a:spcAft>
                <a:spcPts val="0"/>
              </a:spcAft>
              <a:buNone/>
            </a:pPr>
            <a:r>
              <a:rPr lang="en-GB" sz="1600">
                <a:solidFill>
                  <a:srgbClr val="FFFFFF"/>
                </a:solidFill>
                <a:latin typeface="Montserrat"/>
                <a:ea typeface="Montserrat"/>
                <a:cs typeface="Montserrat"/>
                <a:sym typeface="Montserrat"/>
              </a:rPr>
              <a:t>	[3] Search for Contact</a:t>
            </a:r>
            <a:endParaRPr sz="1600">
              <a:solidFill>
                <a:srgbClr val="FFFFFF"/>
              </a:solidFill>
              <a:latin typeface="Montserrat"/>
              <a:ea typeface="Montserrat"/>
              <a:cs typeface="Montserrat"/>
              <a:sym typeface="Montserrat"/>
            </a:endParaRPr>
          </a:p>
          <a:p>
            <a:pPr indent="0" lvl="0" marL="0" rtl="0" algn="l">
              <a:spcBef>
                <a:spcPts val="0"/>
              </a:spcBef>
              <a:spcAft>
                <a:spcPts val="0"/>
              </a:spcAft>
              <a:buNone/>
            </a:pPr>
            <a:r>
              <a:rPr lang="en-GB" sz="1600">
                <a:solidFill>
                  <a:srgbClr val="FFFFFF"/>
                </a:solidFill>
                <a:latin typeface="Montserrat"/>
                <a:ea typeface="Montserrat"/>
                <a:cs typeface="Montserrat"/>
                <a:sym typeface="Montserrat"/>
              </a:rPr>
              <a:t>	[4] Edit a Contact</a:t>
            </a:r>
            <a:endParaRPr sz="1600">
              <a:solidFill>
                <a:srgbClr val="FFFFFF"/>
              </a:solidFill>
              <a:latin typeface="Montserrat"/>
              <a:ea typeface="Montserrat"/>
              <a:cs typeface="Montserrat"/>
              <a:sym typeface="Montserrat"/>
            </a:endParaRPr>
          </a:p>
          <a:p>
            <a:pPr indent="0" lvl="0" marL="0" rtl="0" algn="l">
              <a:spcBef>
                <a:spcPts val="0"/>
              </a:spcBef>
              <a:spcAft>
                <a:spcPts val="0"/>
              </a:spcAft>
              <a:buNone/>
            </a:pPr>
            <a:r>
              <a:rPr lang="en-GB" sz="1600">
                <a:solidFill>
                  <a:srgbClr val="FFFFFF"/>
                </a:solidFill>
                <a:latin typeface="Montserrat"/>
                <a:ea typeface="Montserrat"/>
                <a:cs typeface="Montserrat"/>
                <a:sym typeface="Montserrat"/>
              </a:rPr>
              <a:t>	[5] Delete a Contact</a:t>
            </a:r>
            <a:endParaRPr sz="1600">
              <a:solidFill>
                <a:srgbClr val="FFFFFF"/>
              </a:solidFill>
              <a:latin typeface="Montserrat"/>
              <a:ea typeface="Montserrat"/>
              <a:cs typeface="Montserrat"/>
              <a:sym typeface="Montserrat"/>
            </a:endParaRPr>
          </a:p>
          <a:p>
            <a:pPr indent="0" lvl="0" marL="0" rtl="0" algn="l">
              <a:spcBef>
                <a:spcPts val="0"/>
              </a:spcBef>
              <a:spcAft>
                <a:spcPts val="0"/>
              </a:spcAft>
              <a:buNone/>
            </a:pPr>
            <a:r>
              <a:rPr lang="en-GB" sz="1600">
                <a:solidFill>
                  <a:srgbClr val="FFFFFF"/>
                </a:solidFill>
                <a:latin typeface="Montserrat"/>
                <a:ea typeface="Montserrat"/>
                <a:cs typeface="Montserrat"/>
                <a:sym typeface="Montserrat"/>
              </a:rPr>
              <a:t>	[0] Exit</a:t>
            </a:r>
            <a:endParaRPr sz="1600">
              <a:solidFill>
                <a:srgbClr val="FFFFFF"/>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5"/>
          <p:cNvSpPr txBox="1"/>
          <p:nvPr>
            <p:ph type="title"/>
          </p:nvPr>
        </p:nvSpPr>
        <p:spPr>
          <a:xfrm>
            <a:off x="544351" y="529499"/>
            <a:ext cx="8055300" cy="4084500"/>
          </a:xfrm>
          <a:prstGeom prst="rect">
            <a:avLst/>
          </a:prstGeom>
          <a:solidFill>
            <a:schemeClr val="dk1"/>
          </a:solidFill>
        </p:spPr>
        <p:txBody>
          <a:bodyPr anchorCtr="0" anchor="ctr" bIns="91425" lIns="91425" spcFirstLastPara="1" rIns="91425" wrap="square" tIns="91425">
            <a:normAutofit/>
          </a:bodyPr>
          <a:lstStyle/>
          <a:p>
            <a:pPr indent="0" lvl="0" marL="0" rtl="0" algn="l">
              <a:spcBef>
                <a:spcPts val="0"/>
              </a:spcBef>
              <a:spcAft>
                <a:spcPts val="0"/>
              </a:spcAft>
              <a:buNone/>
            </a:pPr>
            <a:r>
              <a:rPr lang="en-GB" sz="1600"/>
              <a:t>3} Get choices from user</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GB" sz="1600"/>
              <a:t>	</a:t>
            </a:r>
            <a:r>
              <a:rPr lang="en-GB" sz="1600" u="sng"/>
              <a:t>Choice 1: Add new contacts</a:t>
            </a:r>
            <a:endParaRPr sz="1600" u="sng"/>
          </a:p>
          <a:p>
            <a:pPr indent="0" lvl="0" marL="0" rtl="0" algn="l">
              <a:spcBef>
                <a:spcPts val="0"/>
              </a:spcBef>
              <a:spcAft>
                <a:spcPts val="0"/>
              </a:spcAft>
              <a:buNone/>
            </a:pPr>
            <a:r>
              <a:t/>
            </a:r>
            <a:endParaRPr sz="1600"/>
          </a:p>
          <a:p>
            <a:pPr indent="0" lvl="0" marL="0" rtl="0" algn="l">
              <a:spcBef>
                <a:spcPts val="0"/>
              </a:spcBef>
              <a:spcAft>
                <a:spcPts val="0"/>
              </a:spcAft>
              <a:buNone/>
            </a:pPr>
            <a:r>
              <a:rPr lang="en-GB" sz="1600"/>
              <a:t>		Steps:</a:t>
            </a:r>
            <a:endParaRPr sz="1600"/>
          </a:p>
          <a:p>
            <a:pPr indent="0" lvl="0" marL="0" rtl="0" algn="l">
              <a:spcBef>
                <a:spcPts val="0"/>
              </a:spcBef>
              <a:spcAft>
                <a:spcPts val="0"/>
              </a:spcAft>
              <a:buNone/>
            </a:pPr>
            <a:r>
              <a:rPr lang="en-GB" sz="1600"/>
              <a:t>		1) Open file 'fp' to write.</a:t>
            </a:r>
            <a:endParaRPr sz="1600"/>
          </a:p>
          <a:p>
            <a:pPr indent="0" lvl="0" marL="0" rtl="0" algn="l">
              <a:spcBef>
                <a:spcPts val="0"/>
              </a:spcBef>
              <a:spcAft>
                <a:spcPts val="0"/>
              </a:spcAft>
              <a:buNone/>
            </a:pPr>
            <a:r>
              <a:rPr lang="en-GB" sz="1600"/>
              <a:t>		2) Assign the pointer to the end of the file to write.</a:t>
            </a:r>
            <a:endParaRPr sz="1600"/>
          </a:p>
          <a:p>
            <a:pPr indent="0" lvl="0" marL="0" rtl="0" algn="l">
              <a:spcBef>
                <a:spcPts val="0"/>
              </a:spcBef>
              <a:spcAft>
                <a:spcPts val="0"/>
              </a:spcAft>
              <a:buNone/>
            </a:pPr>
            <a:r>
              <a:rPr lang="en-GB" sz="1600"/>
              <a:t>		3) Display enter name.</a:t>
            </a:r>
            <a:endParaRPr sz="1600"/>
          </a:p>
          <a:p>
            <a:pPr indent="0" lvl="0" marL="0" rtl="0" algn="l">
              <a:spcBef>
                <a:spcPts val="0"/>
              </a:spcBef>
              <a:spcAft>
                <a:spcPts val="0"/>
              </a:spcAft>
              <a:buNone/>
            </a:pPr>
            <a:r>
              <a:rPr lang="en-GB" sz="1600"/>
              <a:t>		4) Get data from user.</a:t>
            </a:r>
            <a:endParaRPr sz="1600"/>
          </a:p>
          <a:p>
            <a:pPr indent="0" lvl="0" marL="0" rtl="0" algn="l">
              <a:spcBef>
                <a:spcPts val="0"/>
              </a:spcBef>
              <a:spcAft>
                <a:spcPts val="0"/>
              </a:spcAft>
              <a:buNone/>
            </a:pPr>
            <a:r>
              <a:rPr lang="en-GB" sz="1600"/>
              <a:t>		5) Write input data on a file.</a:t>
            </a:r>
            <a:endParaRPr sz="1600"/>
          </a:p>
          <a:p>
            <a:pPr indent="0" lvl="0" marL="0" rtl="0" algn="l">
              <a:spcBef>
                <a:spcPts val="0"/>
              </a:spcBef>
              <a:spcAft>
                <a:spcPts val="0"/>
              </a:spcAft>
              <a:buNone/>
            </a:pPr>
            <a:r>
              <a:rPr lang="en-GB" sz="1600"/>
              <a:t>		6) Close file.</a:t>
            </a:r>
            <a:endParaRPr sz="1600"/>
          </a:p>
          <a:p>
            <a:pPr indent="0" lvl="0" marL="0" rtl="0" algn="l">
              <a:spcBef>
                <a:spcPts val="0"/>
              </a:spcBef>
              <a:spcAft>
                <a:spcPts val="0"/>
              </a:spcAft>
              <a:buNone/>
            </a:pPr>
            <a:r>
              <a:rPr lang="en-GB" sz="1600"/>
              <a:t>		7) Go back to the Main menu or Exit the program.</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6"/>
          <p:cNvSpPr txBox="1"/>
          <p:nvPr>
            <p:ph type="title"/>
          </p:nvPr>
        </p:nvSpPr>
        <p:spPr>
          <a:xfrm>
            <a:off x="576300" y="588900"/>
            <a:ext cx="7864200" cy="3965700"/>
          </a:xfrm>
          <a:prstGeom prst="rect">
            <a:avLst/>
          </a:prstGeom>
          <a:solidFill>
            <a:schemeClr val="dk1"/>
          </a:solidFill>
        </p:spPr>
        <p:txBody>
          <a:bodyPr anchorCtr="0" anchor="ctr" bIns="91425" lIns="91425" spcFirstLastPara="1" rIns="91425" wrap="square" tIns="91425">
            <a:normAutofit/>
          </a:bodyPr>
          <a:lstStyle/>
          <a:p>
            <a:pPr indent="0" lvl="0" marL="0" rtl="0" algn="l">
              <a:spcBef>
                <a:spcPts val="0"/>
              </a:spcBef>
              <a:spcAft>
                <a:spcPts val="0"/>
              </a:spcAft>
              <a:buNone/>
            </a:pPr>
            <a:r>
              <a:rPr lang="en-GB" sz="1600"/>
              <a:t>	</a:t>
            </a:r>
            <a:r>
              <a:rPr lang="en-GB" sz="1600" u="sng"/>
              <a:t>Choice 2: List all contacts</a:t>
            </a:r>
            <a:endParaRPr sz="1600" u="sng"/>
          </a:p>
          <a:p>
            <a:pPr indent="0" lvl="0" marL="0" rtl="0" algn="l">
              <a:spcBef>
                <a:spcPts val="0"/>
              </a:spcBef>
              <a:spcAft>
                <a:spcPts val="0"/>
              </a:spcAft>
              <a:buNone/>
            </a:pPr>
            <a:r>
              <a:t/>
            </a:r>
            <a:endParaRPr sz="1600"/>
          </a:p>
          <a:p>
            <a:pPr indent="0" lvl="0" marL="0" rtl="0" algn="l">
              <a:spcBef>
                <a:spcPts val="0"/>
              </a:spcBef>
              <a:spcAft>
                <a:spcPts val="0"/>
              </a:spcAft>
              <a:buNone/>
            </a:pPr>
            <a:r>
              <a:rPr lang="en-GB" sz="1600"/>
              <a:t>	    Steps:</a:t>
            </a:r>
            <a:endParaRPr sz="1600"/>
          </a:p>
          <a:p>
            <a:pPr indent="0" lvl="0" marL="0" rtl="0" algn="l">
              <a:spcBef>
                <a:spcPts val="0"/>
              </a:spcBef>
              <a:spcAft>
                <a:spcPts val="0"/>
              </a:spcAft>
              <a:buNone/>
            </a:pPr>
            <a:r>
              <a:rPr lang="en-GB" sz="1600"/>
              <a:t>             1) Open file 'fp'.</a:t>
            </a:r>
            <a:endParaRPr sz="1600"/>
          </a:p>
          <a:p>
            <a:pPr indent="0" lvl="0" marL="0" rtl="0" algn="l">
              <a:spcBef>
                <a:spcPts val="0"/>
              </a:spcBef>
              <a:spcAft>
                <a:spcPts val="0"/>
              </a:spcAft>
              <a:buNone/>
            </a:pPr>
            <a:r>
              <a:rPr lang="en-GB" sz="1600"/>
              <a:t>	    2) Assign the pointer to the beginning of the file to be read.</a:t>
            </a:r>
            <a:endParaRPr sz="1600"/>
          </a:p>
          <a:p>
            <a:pPr indent="0" lvl="0" marL="0" rtl="0" algn="l">
              <a:spcBef>
                <a:spcPts val="0"/>
              </a:spcBef>
              <a:spcAft>
                <a:spcPts val="0"/>
              </a:spcAft>
              <a:buNone/>
            </a:pPr>
            <a:r>
              <a:rPr lang="en-GB" sz="1600"/>
              <a:t>	    3) Create loop to read data from file until 'End of file' is not encountered.</a:t>
            </a:r>
            <a:endParaRPr sz="1600"/>
          </a:p>
          <a:p>
            <a:pPr indent="0" lvl="0" marL="0" rtl="0" algn="l">
              <a:spcBef>
                <a:spcPts val="0"/>
              </a:spcBef>
              <a:spcAft>
                <a:spcPts val="0"/>
              </a:spcAft>
              <a:buNone/>
            </a:pPr>
            <a:r>
              <a:rPr lang="en-GB" sz="1600"/>
              <a:t>	    4) Display list of contact with all details.</a:t>
            </a:r>
            <a:endParaRPr sz="1600"/>
          </a:p>
          <a:p>
            <a:pPr indent="0" lvl="0" marL="0" rtl="0" algn="l">
              <a:spcBef>
                <a:spcPts val="0"/>
              </a:spcBef>
              <a:spcAft>
                <a:spcPts val="0"/>
              </a:spcAft>
              <a:buNone/>
            </a:pPr>
            <a:r>
              <a:rPr lang="en-GB" sz="1600"/>
              <a:t>	    5) Go back to the Main menu or Exit the program.</a:t>
            </a:r>
            <a:endParaRPr sz="1600"/>
          </a:p>
          <a:p>
            <a:pPr indent="0" lvl="0" marL="0" rtl="0" algn="l">
              <a:spcBef>
                <a:spcPts val="0"/>
              </a:spcBef>
              <a:spcAft>
                <a:spcPts val="0"/>
              </a:spcAft>
              <a:buNone/>
            </a:pPr>
            <a:r>
              <a:rPr lang="en-GB" sz="1600"/>
              <a:t>	    </a:t>
            </a:r>
            <a:endParaRPr sz="1600"/>
          </a:p>
          <a:p>
            <a:pPr indent="0" lvl="0" marL="0" rtl="0" algn="l">
              <a:spcBef>
                <a:spcPts val="0"/>
              </a:spcBef>
              <a:spcAft>
                <a:spcPts val="0"/>
              </a:spcAft>
              <a:buNone/>
            </a:pPr>
            <a:r>
              <a:rPr lang="en-GB" sz="1600"/>
              <a:t>    </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7"/>
          <p:cNvSpPr txBox="1"/>
          <p:nvPr>
            <p:ph type="title"/>
          </p:nvPr>
        </p:nvSpPr>
        <p:spPr>
          <a:xfrm>
            <a:off x="665400" y="472950"/>
            <a:ext cx="7813200" cy="4197600"/>
          </a:xfrm>
          <a:prstGeom prst="rect">
            <a:avLst/>
          </a:prstGeom>
          <a:solidFill>
            <a:schemeClr val="dk1"/>
          </a:solidFill>
        </p:spPr>
        <p:txBody>
          <a:bodyPr anchorCtr="0" anchor="ctr" bIns="91425" lIns="91425" spcFirstLastPara="1" rIns="91425" wrap="square" tIns="91425">
            <a:noAutofit/>
          </a:bodyPr>
          <a:lstStyle/>
          <a:p>
            <a:pPr indent="0" lvl="0" marL="0" rtl="0" algn="l">
              <a:spcBef>
                <a:spcPts val="0"/>
              </a:spcBef>
              <a:spcAft>
                <a:spcPts val="0"/>
              </a:spcAft>
              <a:buNone/>
            </a:pPr>
            <a:r>
              <a:rPr lang="en-GB" sz="1600"/>
              <a:t>    </a:t>
            </a:r>
            <a:r>
              <a:rPr lang="en-GB" sz="1600" u="sng"/>
              <a:t>Choice 3: Search contacts</a:t>
            </a:r>
            <a:endParaRPr sz="1600" u="sng"/>
          </a:p>
          <a:p>
            <a:pPr indent="0" lvl="0" marL="0" rtl="0" algn="l">
              <a:spcBef>
                <a:spcPts val="0"/>
              </a:spcBef>
              <a:spcAft>
                <a:spcPts val="0"/>
              </a:spcAft>
              <a:buNone/>
            </a:pPr>
            <a:r>
              <a:t/>
            </a:r>
            <a:endParaRPr sz="1600"/>
          </a:p>
          <a:p>
            <a:pPr indent="0" lvl="0" marL="0" rtl="0" algn="l">
              <a:spcBef>
                <a:spcPts val="0"/>
              </a:spcBef>
              <a:spcAft>
                <a:spcPts val="0"/>
              </a:spcAft>
              <a:buNone/>
            </a:pPr>
            <a:r>
              <a:rPr lang="en-GB" sz="1600"/>
              <a:t>        Steps:</a:t>
            </a:r>
            <a:endParaRPr sz="1600"/>
          </a:p>
          <a:p>
            <a:pPr indent="0" lvl="0" marL="0" rtl="0" algn="l">
              <a:spcBef>
                <a:spcPts val="0"/>
              </a:spcBef>
              <a:spcAft>
                <a:spcPts val="0"/>
              </a:spcAft>
              <a:buNone/>
            </a:pPr>
            <a:r>
              <a:rPr lang="en-GB" sz="1600"/>
              <a:t>        1) Open the file 'fp' to read.</a:t>
            </a:r>
            <a:endParaRPr sz="1600"/>
          </a:p>
          <a:p>
            <a:pPr indent="0" lvl="0" marL="0" rtl="0" algn="l">
              <a:spcBef>
                <a:spcPts val="0"/>
              </a:spcBef>
              <a:spcAft>
                <a:spcPts val="0"/>
              </a:spcAft>
              <a:buNone/>
            </a:pPr>
            <a:r>
              <a:rPr lang="en-GB" sz="1600"/>
              <a:t>        2) Assign the pointer to the beginning of the file to be read.</a:t>
            </a:r>
            <a:endParaRPr sz="1600"/>
          </a:p>
          <a:p>
            <a:pPr indent="0" lvl="0" marL="0" rtl="0" algn="l">
              <a:spcBef>
                <a:spcPts val="0"/>
              </a:spcBef>
              <a:spcAft>
                <a:spcPts val="0"/>
              </a:spcAft>
              <a:buNone/>
            </a:pPr>
            <a:r>
              <a:rPr lang="en-GB" sz="1600"/>
              <a:t>        3) Get contact name from user.</a:t>
            </a:r>
            <a:endParaRPr sz="1600"/>
          </a:p>
          <a:p>
            <a:pPr indent="0" lvl="0" marL="0" rtl="0" algn="l">
              <a:spcBef>
                <a:spcPts val="0"/>
              </a:spcBef>
              <a:spcAft>
                <a:spcPts val="0"/>
              </a:spcAft>
              <a:buNone/>
            </a:pPr>
            <a:r>
              <a:rPr lang="en-GB" sz="1600"/>
              <a:t>        4) Create loop to read data from file until 'End of file' is not encountered.</a:t>
            </a:r>
            <a:endParaRPr sz="1600"/>
          </a:p>
          <a:p>
            <a:pPr indent="0" lvl="0" marL="0" rtl="0" algn="l">
              <a:spcBef>
                <a:spcPts val="0"/>
              </a:spcBef>
              <a:spcAft>
                <a:spcPts val="0"/>
              </a:spcAft>
              <a:buNone/>
            </a:pPr>
            <a:r>
              <a:rPr lang="en-GB" sz="1600"/>
              <a:t>        5) Is user input name = name in file</a:t>
            </a:r>
            <a:endParaRPr sz="1600"/>
          </a:p>
          <a:p>
            <a:pPr indent="0" lvl="0" marL="0" rtl="0" algn="l">
              <a:spcBef>
                <a:spcPts val="0"/>
              </a:spcBef>
              <a:spcAft>
                <a:spcPts val="0"/>
              </a:spcAft>
              <a:buNone/>
            </a:pPr>
            <a:r>
              <a:rPr lang="en-GB" sz="1600"/>
              <a:t>            Yes:- Display all information about that name.</a:t>
            </a:r>
            <a:endParaRPr sz="1600"/>
          </a:p>
          <a:p>
            <a:pPr indent="0" lvl="0" marL="0" rtl="0" algn="l">
              <a:spcBef>
                <a:spcPts val="0"/>
              </a:spcBef>
              <a:spcAft>
                <a:spcPts val="0"/>
              </a:spcAft>
              <a:buNone/>
            </a:pPr>
            <a:r>
              <a:rPr lang="en-GB" sz="1600"/>
              <a:t>            No:- Print 'No match found !'</a:t>
            </a:r>
            <a:endParaRPr sz="1600"/>
          </a:p>
          <a:p>
            <a:pPr indent="0" lvl="0" marL="0" rtl="0" algn="l">
              <a:spcBef>
                <a:spcPts val="0"/>
              </a:spcBef>
              <a:spcAft>
                <a:spcPts val="0"/>
              </a:spcAft>
              <a:buNone/>
            </a:pPr>
            <a:r>
              <a:rPr lang="en-GB" sz="1600"/>
              <a:t>        6) Close file.</a:t>
            </a:r>
            <a:endParaRPr sz="1600"/>
          </a:p>
          <a:p>
            <a:pPr indent="0" lvl="0" marL="0" rtl="0" algn="l">
              <a:spcBef>
                <a:spcPts val="0"/>
              </a:spcBef>
              <a:spcAft>
                <a:spcPts val="0"/>
              </a:spcAft>
              <a:buNone/>
            </a:pPr>
            <a:r>
              <a:rPr lang="en-GB" sz="1600"/>
              <a:t>        7) Print 'Do you want to Try again?'</a:t>
            </a:r>
            <a:endParaRPr sz="1600"/>
          </a:p>
          <a:p>
            <a:pPr indent="0" lvl="0" marL="0" rtl="0" algn="l">
              <a:spcBef>
                <a:spcPts val="0"/>
              </a:spcBef>
              <a:spcAft>
                <a:spcPts val="0"/>
              </a:spcAft>
              <a:buNone/>
            </a:pPr>
            <a:r>
              <a:rPr lang="en-GB" sz="1600"/>
              <a:t>            Yes:- goto step 3</a:t>
            </a:r>
            <a:endParaRPr sz="1600"/>
          </a:p>
          <a:p>
            <a:pPr indent="0" lvl="0" marL="0" rtl="0" algn="l">
              <a:spcBef>
                <a:spcPts val="0"/>
              </a:spcBef>
              <a:spcAft>
                <a:spcPts val="0"/>
              </a:spcAft>
              <a:buNone/>
            </a:pPr>
            <a:r>
              <a:rPr lang="en-GB" sz="1600"/>
              <a:t>            No:- exit from search loop</a:t>
            </a:r>
            <a:endParaRPr sz="1600"/>
          </a:p>
          <a:p>
            <a:pPr indent="0" lvl="0" marL="0" rtl="0" algn="l">
              <a:spcBef>
                <a:spcPts val="0"/>
              </a:spcBef>
              <a:spcAft>
                <a:spcPts val="0"/>
              </a:spcAft>
              <a:buNone/>
            </a:pPr>
            <a:r>
              <a:rPr lang="en-GB" sz="1600"/>
              <a:t>        8) Go back to the Main menu or Exit the program.</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8"/>
          <p:cNvSpPr txBox="1"/>
          <p:nvPr>
            <p:ph type="title"/>
          </p:nvPr>
        </p:nvSpPr>
        <p:spPr>
          <a:xfrm>
            <a:off x="706350" y="532200"/>
            <a:ext cx="7731300" cy="4079100"/>
          </a:xfrm>
          <a:prstGeom prst="rect">
            <a:avLst/>
          </a:prstGeom>
          <a:solidFill>
            <a:schemeClr val="dk1"/>
          </a:solidFill>
        </p:spPr>
        <p:txBody>
          <a:bodyPr anchorCtr="0" anchor="ctr" bIns="91425" lIns="91425" spcFirstLastPara="1" rIns="91425" wrap="square" tIns="91425">
            <a:normAutofit/>
          </a:bodyPr>
          <a:lstStyle/>
          <a:p>
            <a:pPr indent="0" lvl="0" marL="0" rtl="0" algn="l">
              <a:spcBef>
                <a:spcPts val="0"/>
              </a:spcBef>
              <a:spcAft>
                <a:spcPts val="0"/>
              </a:spcAft>
              <a:buNone/>
            </a:pPr>
            <a:r>
              <a:rPr lang="en-GB" sz="1600"/>
              <a:t>    </a:t>
            </a:r>
            <a:r>
              <a:rPr lang="en-GB" sz="1600" u="sng"/>
              <a:t>Choice 4: Edit contacts</a:t>
            </a:r>
            <a:endParaRPr sz="1600" u="sng"/>
          </a:p>
          <a:p>
            <a:pPr indent="0" lvl="0" marL="0" rtl="0" algn="l">
              <a:spcBef>
                <a:spcPts val="0"/>
              </a:spcBef>
              <a:spcAft>
                <a:spcPts val="0"/>
              </a:spcAft>
              <a:buNone/>
            </a:pPr>
            <a:r>
              <a:t/>
            </a:r>
            <a:endParaRPr sz="1600"/>
          </a:p>
          <a:p>
            <a:pPr indent="0" lvl="0" marL="0" rtl="0" algn="l">
              <a:spcBef>
                <a:spcPts val="0"/>
              </a:spcBef>
              <a:spcAft>
                <a:spcPts val="0"/>
              </a:spcAft>
              <a:buNone/>
            </a:pPr>
            <a:r>
              <a:rPr lang="en-GB" sz="1600"/>
              <a:t>        Steps:</a:t>
            </a:r>
            <a:endParaRPr sz="1600"/>
          </a:p>
          <a:p>
            <a:pPr indent="0" lvl="0" marL="0" rtl="0" algn="l">
              <a:spcBef>
                <a:spcPts val="0"/>
              </a:spcBef>
              <a:spcAft>
                <a:spcPts val="0"/>
              </a:spcAft>
              <a:buNone/>
            </a:pPr>
            <a:r>
              <a:rPr lang="en-GB" sz="1600"/>
              <a:t>        1) Open the file 'fp'.</a:t>
            </a:r>
            <a:endParaRPr sz="1600"/>
          </a:p>
          <a:p>
            <a:pPr indent="0" lvl="0" marL="0" rtl="0" algn="l">
              <a:spcBef>
                <a:spcPts val="0"/>
              </a:spcBef>
              <a:spcAft>
                <a:spcPts val="0"/>
              </a:spcAft>
              <a:buNone/>
            </a:pPr>
            <a:r>
              <a:rPr lang="en-GB" sz="1600"/>
              <a:t>        2) Assign the pointer to the beginning of the file to be read.</a:t>
            </a:r>
            <a:endParaRPr sz="1600"/>
          </a:p>
          <a:p>
            <a:pPr indent="0" lvl="0" marL="0" rtl="0" algn="l">
              <a:spcBef>
                <a:spcPts val="0"/>
              </a:spcBef>
              <a:spcAft>
                <a:spcPts val="0"/>
              </a:spcAft>
              <a:buNone/>
            </a:pPr>
            <a:r>
              <a:rPr lang="en-GB" sz="1600"/>
              <a:t>        3) Enter the name which is to be edited.</a:t>
            </a:r>
            <a:endParaRPr sz="1600"/>
          </a:p>
          <a:p>
            <a:pPr indent="0" lvl="0" marL="0" rtl="0" algn="l">
              <a:spcBef>
                <a:spcPts val="0"/>
              </a:spcBef>
              <a:spcAft>
                <a:spcPts val="0"/>
              </a:spcAft>
              <a:buNone/>
            </a:pPr>
            <a:r>
              <a:rPr lang="en-GB" sz="1600"/>
              <a:t>        4) Create loop to read data from file until 'End of file' is not encountered.</a:t>
            </a:r>
            <a:endParaRPr sz="1600"/>
          </a:p>
          <a:p>
            <a:pPr indent="0" lvl="0" marL="0" rtl="0" algn="l">
              <a:spcBef>
                <a:spcPts val="0"/>
              </a:spcBef>
              <a:spcAft>
                <a:spcPts val="0"/>
              </a:spcAft>
              <a:buNone/>
            </a:pPr>
            <a:r>
              <a:rPr lang="en-GB" sz="1600"/>
              <a:t>        5) Overwrite the new data on old data of that contact.</a:t>
            </a:r>
            <a:endParaRPr sz="1600"/>
          </a:p>
          <a:p>
            <a:pPr indent="0" lvl="0" marL="0" rtl="0" algn="l">
              <a:spcBef>
                <a:spcPts val="0"/>
              </a:spcBef>
              <a:spcAft>
                <a:spcPts val="0"/>
              </a:spcAft>
              <a:buNone/>
            </a:pPr>
            <a:r>
              <a:rPr lang="en-GB" sz="1600"/>
              <a:t>        6) Close file.</a:t>
            </a:r>
            <a:endParaRPr sz="1600"/>
          </a:p>
          <a:p>
            <a:pPr indent="0" lvl="0" marL="0" rtl="0" algn="l">
              <a:spcBef>
                <a:spcPts val="0"/>
              </a:spcBef>
              <a:spcAft>
                <a:spcPts val="0"/>
              </a:spcAft>
              <a:buNone/>
            </a:pPr>
            <a:r>
              <a:rPr lang="en-GB" sz="1600"/>
              <a:t>        7) Go back to Main menu or Exit the program.</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9"/>
          <p:cNvSpPr txBox="1"/>
          <p:nvPr>
            <p:ph type="title"/>
          </p:nvPr>
        </p:nvSpPr>
        <p:spPr>
          <a:xfrm>
            <a:off x="623250" y="390750"/>
            <a:ext cx="7897500" cy="4362000"/>
          </a:xfrm>
          <a:prstGeom prst="rect">
            <a:avLst/>
          </a:prstGeom>
          <a:solidFill>
            <a:schemeClr val="dk1"/>
          </a:solidFill>
        </p:spPr>
        <p:txBody>
          <a:bodyPr anchorCtr="0" anchor="ctr" bIns="91425" lIns="91425" spcFirstLastPara="1" rIns="91425" wrap="square" tIns="91425">
            <a:noAutofit/>
          </a:bodyPr>
          <a:lstStyle/>
          <a:p>
            <a:pPr indent="0" lvl="0" marL="0" rtl="0" algn="l">
              <a:spcBef>
                <a:spcPts val="0"/>
              </a:spcBef>
              <a:spcAft>
                <a:spcPts val="0"/>
              </a:spcAft>
              <a:buNone/>
            </a:pPr>
            <a:r>
              <a:rPr lang="en-GB" sz="1600"/>
              <a:t>    </a:t>
            </a:r>
            <a:r>
              <a:rPr lang="en-GB" sz="1600" u="sng"/>
              <a:t>Choice 5: Delete contacts</a:t>
            </a:r>
            <a:endParaRPr sz="1600" u="sng"/>
          </a:p>
          <a:p>
            <a:pPr indent="0" lvl="0" marL="0" rtl="0" algn="l">
              <a:spcBef>
                <a:spcPts val="0"/>
              </a:spcBef>
              <a:spcAft>
                <a:spcPts val="0"/>
              </a:spcAft>
              <a:buNone/>
            </a:pPr>
            <a:r>
              <a:t/>
            </a:r>
            <a:endParaRPr sz="1600"/>
          </a:p>
          <a:p>
            <a:pPr indent="0" lvl="0" marL="0" rtl="0" algn="l">
              <a:spcBef>
                <a:spcPts val="0"/>
              </a:spcBef>
              <a:spcAft>
                <a:spcPts val="0"/>
              </a:spcAft>
              <a:buNone/>
            </a:pPr>
            <a:r>
              <a:rPr lang="en-GB" sz="1600"/>
              <a:t>        Steps:</a:t>
            </a:r>
            <a:endParaRPr sz="1600"/>
          </a:p>
          <a:p>
            <a:pPr indent="0" lvl="0" marL="0" rtl="0" algn="l">
              <a:spcBef>
                <a:spcPts val="0"/>
              </a:spcBef>
              <a:spcAft>
                <a:spcPts val="0"/>
              </a:spcAft>
              <a:buNone/>
            </a:pPr>
            <a:r>
              <a:rPr lang="en-GB" sz="1600"/>
              <a:t>        1) Open the file 'fp'.</a:t>
            </a:r>
            <a:endParaRPr sz="1600"/>
          </a:p>
          <a:p>
            <a:pPr indent="0" lvl="0" marL="0" rtl="0" algn="l">
              <a:spcBef>
                <a:spcPts val="0"/>
              </a:spcBef>
              <a:spcAft>
                <a:spcPts val="0"/>
              </a:spcAft>
              <a:buNone/>
            </a:pPr>
            <a:r>
              <a:rPr lang="en-GB" sz="1600"/>
              <a:t>        2) Assign the pointer to the beginning of the file to be read.</a:t>
            </a:r>
            <a:endParaRPr sz="1600"/>
          </a:p>
          <a:p>
            <a:pPr indent="0" lvl="0" marL="0" rtl="0" algn="l">
              <a:spcBef>
                <a:spcPts val="0"/>
              </a:spcBef>
              <a:spcAft>
                <a:spcPts val="0"/>
              </a:spcAft>
              <a:buNone/>
            </a:pPr>
            <a:r>
              <a:rPr lang="en-GB" sz="1600"/>
              <a:t>        3) Get name from user to delete from contact list.</a:t>
            </a:r>
            <a:endParaRPr sz="1600"/>
          </a:p>
          <a:p>
            <a:pPr indent="0" lvl="0" marL="0" rtl="0" algn="l">
              <a:spcBef>
                <a:spcPts val="0"/>
              </a:spcBef>
              <a:spcAft>
                <a:spcPts val="0"/>
              </a:spcAft>
              <a:buNone/>
            </a:pPr>
            <a:r>
              <a:rPr lang="en-GB" sz="1600"/>
              <a:t>        4) Create loop to read data from file until 'End of file' is not encountered.</a:t>
            </a:r>
            <a:endParaRPr sz="1600"/>
          </a:p>
          <a:p>
            <a:pPr indent="0" lvl="0" marL="0" rtl="0" algn="l">
              <a:spcBef>
                <a:spcPts val="0"/>
              </a:spcBef>
              <a:spcAft>
                <a:spcPts val="0"/>
              </a:spcAft>
              <a:buNone/>
            </a:pPr>
            <a:r>
              <a:rPr lang="en-GB" sz="1600"/>
              <a:t>        5) Open another file 'temp'.</a:t>
            </a:r>
            <a:endParaRPr sz="1600"/>
          </a:p>
          <a:p>
            <a:pPr indent="0" lvl="0" marL="0" rtl="0" algn="l">
              <a:spcBef>
                <a:spcPts val="0"/>
              </a:spcBef>
              <a:spcAft>
                <a:spcPts val="0"/>
              </a:spcAft>
              <a:buNone/>
            </a:pPr>
            <a:r>
              <a:rPr lang="en-GB" sz="1600"/>
              <a:t>        6) Is user input name = name on a file.</a:t>
            </a:r>
            <a:endParaRPr sz="1600"/>
          </a:p>
          <a:p>
            <a:pPr indent="0" lvl="0" marL="0" rtl="0" algn="l">
              <a:spcBef>
                <a:spcPts val="0"/>
              </a:spcBef>
              <a:spcAft>
                <a:spcPts val="0"/>
              </a:spcAft>
              <a:buNone/>
            </a:pPr>
            <a:r>
              <a:rPr lang="en-GB" sz="1600"/>
              <a:t>            Yes:- Copy all data of 'fp' file in 'temp' file except that data which we want to delete. Delete 'fp' file and rename 'temp' file by 'fp' file name and goto step 7.</a:t>
            </a:r>
            <a:endParaRPr sz="1600"/>
          </a:p>
          <a:p>
            <a:pPr indent="0" lvl="0" marL="0" rtl="0" algn="l">
              <a:spcBef>
                <a:spcPts val="0"/>
              </a:spcBef>
              <a:spcAft>
                <a:spcPts val="0"/>
              </a:spcAft>
              <a:buNone/>
            </a:pPr>
            <a:r>
              <a:rPr lang="en-GB" sz="1600"/>
              <a:t>            No:- Delete 'temp' file.</a:t>
            </a:r>
            <a:endParaRPr sz="1600"/>
          </a:p>
          <a:p>
            <a:pPr indent="0" lvl="0" marL="0" rtl="0" algn="l">
              <a:spcBef>
                <a:spcPts val="0"/>
              </a:spcBef>
              <a:spcAft>
                <a:spcPts val="0"/>
              </a:spcAft>
              <a:buNone/>
            </a:pPr>
            <a:r>
              <a:rPr lang="en-GB" sz="1600"/>
              <a:t>        7) Close file.</a:t>
            </a:r>
            <a:endParaRPr sz="1600"/>
          </a:p>
          <a:p>
            <a:pPr indent="0" lvl="0" marL="0" rtl="0" algn="l">
              <a:spcBef>
                <a:spcPts val="0"/>
              </a:spcBef>
              <a:spcAft>
                <a:spcPts val="0"/>
              </a:spcAft>
              <a:buNone/>
            </a:pPr>
            <a:r>
              <a:rPr lang="en-GB" sz="1600"/>
              <a:t>        8) Go back to Main menu or Exit the program.</a:t>
            </a:r>
            <a:endParaRPr sz="1600"/>
          </a:p>
          <a:p>
            <a:pPr indent="0" lvl="0" marL="0" rtl="0" algn="l">
              <a:spcBef>
                <a:spcPts val="0"/>
              </a:spcBef>
              <a:spcAft>
                <a:spcPts val="0"/>
              </a:spcAft>
              <a:buNone/>
            </a:pPr>
            <a:r>
              <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0"/>
          <p:cNvSpPr txBox="1"/>
          <p:nvPr>
            <p:ph type="title"/>
          </p:nvPr>
        </p:nvSpPr>
        <p:spPr>
          <a:xfrm>
            <a:off x="613506" y="509389"/>
            <a:ext cx="7917000" cy="4124700"/>
          </a:xfrm>
          <a:prstGeom prst="rect">
            <a:avLst/>
          </a:prstGeom>
          <a:solidFill>
            <a:schemeClr val="dk1"/>
          </a:solidFill>
        </p:spPr>
        <p:txBody>
          <a:bodyPr anchorCtr="0" anchor="ctr" bIns="91425" lIns="91425" spcFirstLastPara="1" rIns="91425" wrap="square" tIns="91425">
            <a:normAutofit/>
          </a:bodyPr>
          <a:lstStyle/>
          <a:p>
            <a:pPr indent="0" lvl="0" marL="0" rtl="0" algn="l">
              <a:spcBef>
                <a:spcPts val="0"/>
              </a:spcBef>
              <a:spcAft>
                <a:spcPts val="0"/>
              </a:spcAft>
              <a:buNone/>
            </a:pPr>
            <a:r>
              <a:rPr lang="en-GB" sz="1600"/>
              <a:t>    </a:t>
            </a:r>
            <a:r>
              <a:rPr lang="en-GB" sz="1600" u="sng"/>
              <a:t>Choice 0: Exit program</a:t>
            </a:r>
            <a:endParaRPr sz="1600" u="sng"/>
          </a:p>
          <a:p>
            <a:pPr indent="0" lvl="0" marL="0" rtl="0" algn="l">
              <a:spcBef>
                <a:spcPts val="0"/>
              </a:spcBef>
              <a:spcAft>
                <a:spcPts val="0"/>
              </a:spcAft>
              <a:buNone/>
            </a:pPr>
            <a:r>
              <a:t/>
            </a:r>
            <a:endParaRPr sz="1600"/>
          </a:p>
          <a:p>
            <a:pPr indent="0" lvl="0" marL="0" rtl="0" algn="l">
              <a:spcBef>
                <a:spcPts val="0"/>
              </a:spcBef>
              <a:spcAft>
                <a:spcPts val="0"/>
              </a:spcAft>
              <a:buNone/>
            </a:pPr>
            <a:r>
              <a:rPr lang="en-GB" sz="1600"/>
              <a:t>        Steps:</a:t>
            </a:r>
            <a:endParaRPr sz="1600"/>
          </a:p>
          <a:p>
            <a:pPr indent="0" lvl="0" marL="0" rtl="0" algn="l">
              <a:spcBef>
                <a:spcPts val="0"/>
              </a:spcBef>
              <a:spcAft>
                <a:spcPts val="0"/>
              </a:spcAft>
              <a:buNone/>
            </a:pPr>
            <a:r>
              <a:rPr lang="en-GB" sz="1600"/>
              <a:t>        1)Print 'Do you want to exit ?'</a:t>
            </a:r>
            <a:endParaRPr sz="1600"/>
          </a:p>
          <a:p>
            <a:pPr indent="0" lvl="0" marL="0" rtl="0" algn="l">
              <a:spcBef>
                <a:spcPts val="0"/>
              </a:spcBef>
              <a:spcAft>
                <a:spcPts val="0"/>
              </a:spcAft>
              <a:buNone/>
            </a:pPr>
            <a:r>
              <a:rPr lang="en-GB" sz="1600"/>
              <a:t>            Yes:- Call exit function to terminate program.</a:t>
            </a:r>
            <a:endParaRPr sz="1600"/>
          </a:p>
          <a:p>
            <a:pPr indent="0" lvl="0" marL="0" rtl="0" algn="l">
              <a:spcBef>
                <a:spcPts val="0"/>
              </a:spcBef>
              <a:spcAft>
                <a:spcPts val="0"/>
              </a:spcAft>
              <a:buNone/>
            </a:pPr>
            <a:r>
              <a:rPr lang="en-GB" sz="1600"/>
              <a:t>            No:- Go back to Main menu.</a:t>
            </a:r>
            <a:endParaRPr sz="1600"/>
          </a:p>
          <a:p>
            <a:pPr indent="0" lvl="0" marL="0" rtl="0" algn="l">
              <a:spcBef>
                <a:spcPts val="0"/>
              </a:spcBef>
              <a:spcAft>
                <a:spcPts val="0"/>
              </a:spcAft>
              <a:buNone/>
            </a:pPr>
            <a:r>
              <a:rPr lang="en-GB" sz="1600"/>
              <a:t>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GB" sz="1600"/>
              <a:t>    </a:t>
            </a:r>
            <a:r>
              <a:rPr lang="en-GB" sz="1600" u="sng"/>
              <a:t>Default choice:</a:t>
            </a:r>
            <a:endParaRPr sz="1600" u="sng"/>
          </a:p>
          <a:p>
            <a:pPr indent="0" lvl="0" marL="0" rtl="0" algn="l">
              <a:spcBef>
                <a:spcPts val="0"/>
              </a:spcBef>
              <a:spcAft>
                <a:spcPts val="0"/>
              </a:spcAft>
              <a:buNone/>
            </a:pPr>
            <a:r>
              <a:rPr lang="en-GB" sz="1600"/>
              <a:t>        Print 'Invalid choice'.</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1"/>
          <p:cNvSpPr txBox="1"/>
          <p:nvPr>
            <p:ph type="title"/>
          </p:nvPr>
        </p:nvSpPr>
        <p:spPr>
          <a:xfrm>
            <a:off x="1435650" y="229322"/>
            <a:ext cx="7038900" cy="757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sz="3100">
                <a:solidFill>
                  <a:schemeClr val="lt2"/>
                </a:solidFill>
              </a:rPr>
              <a:t>PROJECT CODE</a:t>
            </a:r>
            <a:endParaRPr b="1" sz="3100">
              <a:solidFill>
                <a:schemeClr val="lt2"/>
              </a:solidFill>
            </a:endParaRPr>
          </a:p>
        </p:txBody>
      </p:sp>
      <p:sp>
        <p:nvSpPr>
          <p:cNvPr id="239" name="Google Shape;239;p31"/>
          <p:cNvSpPr txBox="1"/>
          <p:nvPr/>
        </p:nvSpPr>
        <p:spPr>
          <a:xfrm>
            <a:off x="1297500" y="986525"/>
            <a:ext cx="7315200" cy="39366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sz="1600">
                <a:solidFill>
                  <a:schemeClr val="lt1"/>
                </a:solidFill>
                <a:latin typeface="Montserrat"/>
                <a:ea typeface="Montserrat"/>
                <a:cs typeface="Montserrat"/>
                <a:sym typeface="Montserrat"/>
              </a:rPr>
              <a:t>#include&lt;stdio.h&gt;</a:t>
            </a:r>
            <a:endParaRPr sz="1600">
              <a:solidFill>
                <a:schemeClr val="lt1"/>
              </a:solidFill>
              <a:latin typeface="Montserrat"/>
              <a:ea typeface="Montserrat"/>
              <a:cs typeface="Montserrat"/>
              <a:sym typeface="Montserrat"/>
            </a:endParaRPr>
          </a:p>
          <a:p>
            <a:pPr indent="0" lvl="0" marL="0" rtl="0" algn="l">
              <a:lnSpc>
                <a:spcPct val="100000"/>
              </a:lnSpc>
              <a:spcBef>
                <a:spcPts val="0"/>
              </a:spcBef>
              <a:spcAft>
                <a:spcPts val="0"/>
              </a:spcAft>
              <a:buNone/>
            </a:pPr>
            <a:r>
              <a:rPr lang="en-GB" sz="1600">
                <a:solidFill>
                  <a:schemeClr val="lt1"/>
                </a:solidFill>
                <a:latin typeface="Montserrat"/>
                <a:ea typeface="Montserrat"/>
                <a:cs typeface="Montserrat"/>
                <a:sym typeface="Montserrat"/>
              </a:rPr>
              <a:t>#include&lt;conio.h&gt;</a:t>
            </a:r>
            <a:endParaRPr sz="1600">
              <a:solidFill>
                <a:schemeClr val="lt1"/>
              </a:solidFill>
              <a:latin typeface="Montserrat"/>
              <a:ea typeface="Montserrat"/>
              <a:cs typeface="Montserrat"/>
              <a:sym typeface="Montserrat"/>
            </a:endParaRPr>
          </a:p>
          <a:p>
            <a:pPr indent="0" lvl="0" marL="0" rtl="0" algn="l">
              <a:lnSpc>
                <a:spcPct val="100000"/>
              </a:lnSpc>
              <a:spcBef>
                <a:spcPts val="0"/>
              </a:spcBef>
              <a:spcAft>
                <a:spcPts val="0"/>
              </a:spcAft>
              <a:buNone/>
            </a:pPr>
            <a:r>
              <a:rPr lang="en-GB" sz="1600">
                <a:solidFill>
                  <a:schemeClr val="lt1"/>
                </a:solidFill>
                <a:latin typeface="Montserrat"/>
                <a:ea typeface="Montserrat"/>
                <a:cs typeface="Montserrat"/>
                <a:sym typeface="Montserrat"/>
              </a:rPr>
              <a:t>#include&lt;string.h&gt;</a:t>
            </a:r>
            <a:endParaRPr sz="1600">
              <a:solidFill>
                <a:schemeClr val="lt1"/>
              </a:solidFill>
              <a:latin typeface="Montserrat"/>
              <a:ea typeface="Montserrat"/>
              <a:cs typeface="Montserrat"/>
              <a:sym typeface="Montserrat"/>
            </a:endParaRPr>
          </a:p>
          <a:p>
            <a:pPr indent="0" lvl="0" marL="0" rtl="0" algn="l">
              <a:lnSpc>
                <a:spcPct val="100000"/>
              </a:lnSpc>
              <a:spcBef>
                <a:spcPts val="0"/>
              </a:spcBef>
              <a:spcAft>
                <a:spcPts val="0"/>
              </a:spcAft>
              <a:buNone/>
            </a:pPr>
            <a:r>
              <a:rPr lang="en-GB" sz="1600">
                <a:solidFill>
                  <a:schemeClr val="lt1"/>
                </a:solidFill>
                <a:latin typeface="Montserrat"/>
                <a:ea typeface="Montserrat"/>
                <a:cs typeface="Montserrat"/>
                <a:sym typeface="Montserrat"/>
              </a:rPr>
              <a:t>#include&lt;process.h&gt;</a:t>
            </a:r>
            <a:endParaRPr sz="1600">
              <a:solidFill>
                <a:schemeClr val="lt1"/>
              </a:solidFill>
              <a:latin typeface="Montserrat"/>
              <a:ea typeface="Montserrat"/>
              <a:cs typeface="Montserrat"/>
              <a:sym typeface="Montserrat"/>
            </a:endParaRPr>
          </a:p>
          <a:p>
            <a:pPr indent="0" lvl="0" marL="0" rtl="0" algn="l">
              <a:lnSpc>
                <a:spcPct val="100000"/>
              </a:lnSpc>
              <a:spcBef>
                <a:spcPts val="0"/>
              </a:spcBef>
              <a:spcAft>
                <a:spcPts val="0"/>
              </a:spcAft>
              <a:buNone/>
            </a:pPr>
            <a:r>
              <a:rPr lang="en-GB" sz="1600">
                <a:solidFill>
                  <a:schemeClr val="lt1"/>
                </a:solidFill>
                <a:latin typeface="Montserrat"/>
                <a:ea typeface="Montserrat"/>
                <a:cs typeface="Montserrat"/>
                <a:sym typeface="Montserrat"/>
              </a:rPr>
              <a:t>#include&lt;stdlib.h&gt;</a:t>
            </a:r>
            <a:endParaRPr sz="1600">
              <a:solidFill>
                <a:schemeClr val="lt1"/>
              </a:solidFill>
              <a:latin typeface="Montserrat"/>
              <a:ea typeface="Montserrat"/>
              <a:cs typeface="Montserrat"/>
              <a:sym typeface="Montserrat"/>
            </a:endParaRPr>
          </a:p>
          <a:p>
            <a:pPr indent="0" lvl="0" marL="0" rtl="0" algn="l">
              <a:lnSpc>
                <a:spcPct val="100000"/>
              </a:lnSpc>
              <a:spcBef>
                <a:spcPts val="0"/>
              </a:spcBef>
              <a:spcAft>
                <a:spcPts val="0"/>
              </a:spcAft>
              <a:buNone/>
            </a:pPr>
            <a:r>
              <a:rPr lang="en-GB" sz="1600">
                <a:solidFill>
                  <a:schemeClr val="lt1"/>
                </a:solidFill>
                <a:latin typeface="Montserrat"/>
                <a:ea typeface="Montserrat"/>
                <a:cs typeface="Montserrat"/>
                <a:sym typeface="Montserrat"/>
              </a:rPr>
              <a:t>#include&lt;dos.h&gt;</a:t>
            </a:r>
            <a:endParaRPr sz="1600">
              <a:solidFill>
                <a:schemeClr val="lt1"/>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sz="1600">
              <a:solidFill>
                <a:schemeClr val="lt1"/>
              </a:solidFill>
              <a:latin typeface="Montserrat"/>
              <a:ea typeface="Montserrat"/>
              <a:cs typeface="Montserrat"/>
              <a:sym typeface="Montserrat"/>
            </a:endParaRPr>
          </a:p>
          <a:p>
            <a:pPr indent="0" lvl="0" marL="0" rtl="0" algn="l">
              <a:lnSpc>
                <a:spcPct val="100000"/>
              </a:lnSpc>
              <a:spcBef>
                <a:spcPts val="0"/>
              </a:spcBef>
              <a:spcAft>
                <a:spcPts val="0"/>
              </a:spcAft>
              <a:buNone/>
            </a:pPr>
            <a:r>
              <a:rPr lang="en-GB" sz="1600">
                <a:solidFill>
                  <a:schemeClr val="lt1"/>
                </a:solidFill>
                <a:latin typeface="Montserrat"/>
                <a:ea typeface="Montserrat"/>
                <a:cs typeface="Montserrat"/>
                <a:sym typeface="Montserrat"/>
              </a:rPr>
              <a:t>struct contact</a:t>
            </a:r>
            <a:endParaRPr sz="1600">
              <a:solidFill>
                <a:schemeClr val="lt1"/>
              </a:solidFill>
              <a:latin typeface="Montserrat"/>
              <a:ea typeface="Montserrat"/>
              <a:cs typeface="Montserrat"/>
              <a:sym typeface="Montserrat"/>
            </a:endParaRPr>
          </a:p>
          <a:p>
            <a:pPr indent="0" lvl="0" marL="0" rtl="0" algn="l">
              <a:lnSpc>
                <a:spcPct val="100000"/>
              </a:lnSpc>
              <a:spcBef>
                <a:spcPts val="0"/>
              </a:spcBef>
              <a:spcAft>
                <a:spcPts val="0"/>
              </a:spcAft>
              <a:buNone/>
            </a:pPr>
            <a:r>
              <a:rPr lang="en-GB" sz="1600">
                <a:solidFill>
                  <a:schemeClr val="lt1"/>
                </a:solidFill>
                <a:latin typeface="Montserrat"/>
                <a:ea typeface="Montserrat"/>
                <a:cs typeface="Montserrat"/>
                <a:sym typeface="Montserrat"/>
              </a:rPr>
              <a:t>{</a:t>
            </a:r>
            <a:endParaRPr sz="1600">
              <a:solidFill>
                <a:schemeClr val="lt1"/>
              </a:solidFill>
              <a:latin typeface="Montserrat"/>
              <a:ea typeface="Montserrat"/>
              <a:cs typeface="Montserrat"/>
              <a:sym typeface="Montserrat"/>
            </a:endParaRPr>
          </a:p>
          <a:p>
            <a:pPr indent="0" lvl="0" marL="0" rtl="0" algn="l">
              <a:lnSpc>
                <a:spcPct val="100000"/>
              </a:lnSpc>
              <a:spcBef>
                <a:spcPts val="0"/>
              </a:spcBef>
              <a:spcAft>
                <a:spcPts val="0"/>
              </a:spcAft>
              <a:buNone/>
            </a:pPr>
            <a:r>
              <a:rPr lang="en-GB" sz="1600">
                <a:solidFill>
                  <a:schemeClr val="lt1"/>
                </a:solidFill>
                <a:latin typeface="Montserrat"/>
                <a:ea typeface="Montserrat"/>
                <a:cs typeface="Montserrat"/>
                <a:sym typeface="Montserrat"/>
              </a:rPr>
              <a:t>    long ph;</a:t>
            </a:r>
            <a:endParaRPr sz="1600">
              <a:solidFill>
                <a:schemeClr val="lt1"/>
              </a:solidFill>
              <a:latin typeface="Montserrat"/>
              <a:ea typeface="Montserrat"/>
              <a:cs typeface="Montserrat"/>
              <a:sym typeface="Montserrat"/>
            </a:endParaRPr>
          </a:p>
          <a:p>
            <a:pPr indent="0" lvl="0" marL="0" rtl="0" algn="l">
              <a:lnSpc>
                <a:spcPct val="100000"/>
              </a:lnSpc>
              <a:spcBef>
                <a:spcPts val="0"/>
              </a:spcBef>
              <a:spcAft>
                <a:spcPts val="0"/>
              </a:spcAft>
              <a:buNone/>
            </a:pPr>
            <a:r>
              <a:rPr lang="en-GB" sz="1600">
                <a:solidFill>
                  <a:schemeClr val="lt1"/>
                </a:solidFill>
                <a:latin typeface="Montserrat"/>
                <a:ea typeface="Montserrat"/>
                <a:cs typeface="Montserrat"/>
                <a:sym typeface="Montserrat"/>
              </a:rPr>
              <a:t>    char name[20],add[20],email[30];</a:t>
            </a:r>
            <a:endParaRPr sz="1600">
              <a:solidFill>
                <a:schemeClr val="lt1"/>
              </a:solidFill>
              <a:latin typeface="Montserrat"/>
              <a:ea typeface="Montserrat"/>
              <a:cs typeface="Montserrat"/>
              <a:sym typeface="Montserrat"/>
            </a:endParaRPr>
          </a:p>
          <a:p>
            <a:pPr indent="0" lvl="0" marL="0" rtl="0" algn="l">
              <a:lnSpc>
                <a:spcPct val="100000"/>
              </a:lnSpc>
              <a:spcBef>
                <a:spcPts val="0"/>
              </a:spcBef>
              <a:spcAft>
                <a:spcPts val="0"/>
              </a:spcAft>
              <a:buNone/>
            </a:pPr>
            <a:r>
              <a:rPr lang="en-GB" sz="1600">
                <a:solidFill>
                  <a:schemeClr val="lt1"/>
                </a:solidFill>
                <a:latin typeface="Montserrat"/>
                <a:ea typeface="Montserrat"/>
                <a:cs typeface="Montserrat"/>
                <a:sym typeface="Montserrat"/>
              </a:rPr>
              <a:t>} list;</a:t>
            </a:r>
            <a:endParaRPr sz="1600">
              <a:solidFill>
                <a:schemeClr val="lt1"/>
              </a:solidFill>
              <a:latin typeface="Montserrat"/>
              <a:ea typeface="Montserrat"/>
              <a:cs typeface="Montserrat"/>
              <a:sym typeface="Montserrat"/>
            </a:endParaRPr>
          </a:p>
          <a:p>
            <a:pPr indent="0" lvl="0" marL="0" rtl="0" algn="l">
              <a:lnSpc>
                <a:spcPct val="100000"/>
              </a:lnSpc>
              <a:spcBef>
                <a:spcPts val="0"/>
              </a:spcBef>
              <a:spcAft>
                <a:spcPts val="0"/>
              </a:spcAft>
              <a:buNone/>
            </a:pPr>
            <a:r>
              <a:rPr lang="en-GB" sz="1600">
                <a:solidFill>
                  <a:schemeClr val="lt1"/>
                </a:solidFill>
                <a:latin typeface="Montserrat"/>
                <a:ea typeface="Montserrat"/>
                <a:cs typeface="Montserrat"/>
                <a:sym typeface="Montserrat"/>
              </a:rPr>
              <a:t>char query[20],name[20];</a:t>
            </a:r>
            <a:endParaRPr sz="1600">
              <a:solidFill>
                <a:schemeClr val="lt1"/>
              </a:solidFill>
              <a:latin typeface="Montserrat"/>
              <a:ea typeface="Montserrat"/>
              <a:cs typeface="Montserrat"/>
              <a:sym typeface="Montserrat"/>
            </a:endParaRPr>
          </a:p>
          <a:p>
            <a:pPr indent="0" lvl="0" marL="0" rtl="0" algn="l">
              <a:lnSpc>
                <a:spcPct val="100000"/>
              </a:lnSpc>
              <a:spcBef>
                <a:spcPts val="0"/>
              </a:spcBef>
              <a:spcAft>
                <a:spcPts val="0"/>
              </a:spcAft>
              <a:buNone/>
            </a:pPr>
            <a:r>
              <a:rPr lang="en-GB" sz="1600">
                <a:solidFill>
                  <a:schemeClr val="lt1"/>
                </a:solidFill>
                <a:latin typeface="Montserrat"/>
                <a:ea typeface="Montserrat"/>
                <a:cs typeface="Montserrat"/>
                <a:sym typeface="Montserrat"/>
              </a:rPr>
              <a:t>FILE *fp, *ft;</a:t>
            </a:r>
            <a:endParaRPr sz="1600">
              <a:solidFill>
                <a:schemeClr val="lt1"/>
              </a:solidFill>
              <a:latin typeface="Montserrat"/>
              <a:ea typeface="Montserrat"/>
              <a:cs typeface="Montserrat"/>
              <a:sym typeface="Montserrat"/>
            </a:endParaRPr>
          </a:p>
          <a:p>
            <a:pPr indent="0" lvl="0" marL="0" rtl="0" algn="l">
              <a:lnSpc>
                <a:spcPct val="100000"/>
              </a:lnSpc>
              <a:spcBef>
                <a:spcPts val="0"/>
              </a:spcBef>
              <a:spcAft>
                <a:spcPts val="0"/>
              </a:spcAft>
              <a:buNone/>
            </a:pPr>
            <a:r>
              <a:rPr lang="en-GB" sz="1600">
                <a:solidFill>
                  <a:schemeClr val="lt1"/>
                </a:solidFill>
                <a:latin typeface="Montserrat"/>
                <a:ea typeface="Montserrat"/>
                <a:cs typeface="Montserrat"/>
                <a:sym typeface="Montserrat"/>
              </a:rPr>
              <a:t>int i,n,ch,l,found;</a:t>
            </a:r>
            <a:endParaRPr sz="1600">
              <a:solidFill>
                <a:schemeClr val="lt1"/>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4"/>
          <p:cNvSpPr txBox="1"/>
          <p:nvPr>
            <p:ph type="title"/>
          </p:nvPr>
        </p:nvSpPr>
        <p:spPr>
          <a:xfrm>
            <a:off x="1297500" y="383700"/>
            <a:ext cx="7038900" cy="798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sz="4000">
                <a:solidFill>
                  <a:schemeClr val="lt2"/>
                </a:solidFill>
              </a:rPr>
              <a:t>TEAM MEMBERS</a:t>
            </a:r>
            <a:endParaRPr b="1" sz="4000">
              <a:solidFill>
                <a:schemeClr val="lt2"/>
              </a:solidFill>
            </a:endParaRPr>
          </a:p>
        </p:txBody>
      </p:sp>
      <p:graphicFrame>
        <p:nvGraphicFramePr>
          <p:cNvPr id="143" name="Google Shape;143;p14"/>
          <p:cNvGraphicFramePr/>
          <p:nvPr/>
        </p:nvGraphicFramePr>
        <p:xfrm>
          <a:off x="1297508" y="1620844"/>
          <a:ext cx="3000000" cy="3000000"/>
        </p:xfrm>
        <a:graphic>
          <a:graphicData uri="http://schemas.openxmlformats.org/drawingml/2006/table">
            <a:tbl>
              <a:tblPr>
                <a:noFill/>
                <a:tableStyleId>{3D072A35-8D97-44D4-AFFF-FCDE71ECC36F}</a:tableStyleId>
              </a:tblPr>
              <a:tblGrid>
                <a:gridCol w="3519450"/>
                <a:gridCol w="3519450"/>
              </a:tblGrid>
              <a:tr h="496675">
                <a:tc>
                  <a:txBody>
                    <a:bodyPr/>
                    <a:lstStyle/>
                    <a:p>
                      <a:pPr indent="0" lvl="0" marL="0" rtl="0" algn="ctr">
                        <a:spcBef>
                          <a:spcPts val="0"/>
                        </a:spcBef>
                        <a:spcAft>
                          <a:spcPts val="0"/>
                        </a:spcAft>
                        <a:buNone/>
                      </a:pPr>
                      <a:r>
                        <a:rPr b="1" lang="en-GB" sz="2100">
                          <a:latin typeface="Montserrat"/>
                          <a:ea typeface="Montserrat"/>
                          <a:cs typeface="Montserrat"/>
                          <a:sym typeface="Montserrat"/>
                        </a:rPr>
                        <a:t>Member Name</a:t>
                      </a:r>
                      <a:endParaRPr b="1" sz="2100">
                        <a:latin typeface="Montserrat"/>
                        <a:ea typeface="Montserrat"/>
                        <a:cs typeface="Montserrat"/>
                        <a:sym typeface="Montserrat"/>
                      </a:endParaRPr>
                    </a:p>
                  </a:txBody>
                  <a:tcPr marT="91425" marB="91425" marR="91425" marL="91425">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solidFill>
                      <a:srgbClr val="A4C2F4"/>
                    </a:solidFill>
                  </a:tcPr>
                </a:tc>
                <a:tc>
                  <a:txBody>
                    <a:bodyPr/>
                    <a:lstStyle/>
                    <a:p>
                      <a:pPr indent="0" lvl="0" marL="0" rtl="0" algn="ctr">
                        <a:spcBef>
                          <a:spcPts val="0"/>
                        </a:spcBef>
                        <a:spcAft>
                          <a:spcPts val="0"/>
                        </a:spcAft>
                        <a:buNone/>
                      </a:pPr>
                      <a:r>
                        <a:rPr b="1" lang="en-GB" sz="2100">
                          <a:latin typeface="Montserrat"/>
                          <a:ea typeface="Montserrat"/>
                          <a:cs typeface="Montserrat"/>
                          <a:sym typeface="Montserrat"/>
                        </a:rPr>
                        <a:t>Roll No.</a:t>
                      </a:r>
                      <a:endParaRPr b="1" sz="2100">
                        <a:latin typeface="Montserrat"/>
                        <a:ea typeface="Montserrat"/>
                        <a:cs typeface="Montserrat"/>
                        <a:sym typeface="Montserrat"/>
                      </a:endParaRPr>
                    </a:p>
                  </a:txBody>
                  <a:tcPr marT="91425" marB="91425" marR="91425" marL="91425">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solidFill>
                      <a:srgbClr val="A4C2F4"/>
                    </a:solidFill>
                  </a:tcPr>
                </a:tc>
              </a:tr>
              <a:tr h="496675">
                <a:tc>
                  <a:txBody>
                    <a:bodyPr/>
                    <a:lstStyle/>
                    <a:p>
                      <a:pPr indent="0" lvl="0" marL="0" rtl="0" algn="ctr">
                        <a:spcBef>
                          <a:spcPts val="0"/>
                        </a:spcBef>
                        <a:spcAft>
                          <a:spcPts val="0"/>
                        </a:spcAft>
                        <a:buNone/>
                      </a:pPr>
                      <a:r>
                        <a:rPr b="1" lang="en-GB" sz="2100">
                          <a:solidFill>
                            <a:schemeClr val="lt1"/>
                          </a:solidFill>
                          <a:latin typeface="Montserrat"/>
                          <a:ea typeface="Montserrat"/>
                          <a:cs typeface="Montserrat"/>
                          <a:sym typeface="Montserrat"/>
                        </a:rPr>
                        <a:t>Rajesh Kumbhar</a:t>
                      </a:r>
                      <a:endParaRPr b="1" sz="2100">
                        <a:solidFill>
                          <a:schemeClr val="lt1"/>
                        </a:solidFill>
                        <a:latin typeface="Montserrat"/>
                        <a:ea typeface="Montserrat"/>
                        <a:cs typeface="Montserrat"/>
                        <a:sym typeface="Montserrat"/>
                      </a:endParaRPr>
                    </a:p>
                  </a:txBody>
                  <a:tcPr marT="91425" marB="91425" marR="91425" marL="91425">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b="1" lang="en-GB" sz="2100">
                          <a:solidFill>
                            <a:schemeClr val="lt1"/>
                          </a:solidFill>
                          <a:latin typeface="Montserrat"/>
                          <a:ea typeface="Montserrat"/>
                          <a:cs typeface="Montserrat"/>
                          <a:sym typeface="Montserrat"/>
                        </a:rPr>
                        <a:t>34</a:t>
                      </a:r>
                      <a:endParaRPr b="1" sz="2100">
                        <a:solidFill>
                          <a:schemeClr val="lt1"/>
                        </a:solidFill>
                        <a:latin typeface="Montserrat"/>
                        <a:ea typeface="Montserrat"/>
                        <a:cs typeface="Montserrat"/>
                        <a:sym typeface="Montserrat"/>
                      </a:endParaRPr>
                    </a:p>
                  </a:txBody>
                  <a:tcPr marT="91425" marB="91425" marR="91425" marL="91425">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r>
              <a:tr h="496675">
                <a:tc>
                  <a:txBody>
                    <a:bodyPr/>
                    <a:lstStyle/>
                    <a:p>
                      <a:pPr indent="0" lvl="0" marL="0" rtl="0" algn="ctr">
                        <a:spcBef>
                          <a:spcPts val="0"/>
                        </a:spcBef>
                        <a:spcAft>
                          <a:spcPts val="0"/>
                        </a:spcAft>
                        <a:buNone/>
                      </a:pPr>
                      <a:r>
                        <a:rPr b="1" lang="en-GB" sz="2100">
                          <a:solidFill>
                            <a:schemeClr val="lt1"/>
                          </a:solidFill>
                          <a:latin typeface="Montserrat"/>
                          <a:ea typeface="Montserrat"/>
                          <a:cs typeface="Montserrat"/>
                          <a:sym typeface="Montserrat"/>
                        </a:rPr>
                        <a:t>Sarvesh Kamble</a:t>
                      </a:r>
                      <a:endParaRPr b="1" sz="2100">
                        <a:solidFill>
                          <a:schemeClr val="lt1"/>
                        </a:solidFill>
                        <a:latin typeface="Montserrat"/>
                        <a:ea typeface="Montserrat"/>
                        <a:cs typeface="Montserrat"/>
                        <a:sym typeface="Montserrat"/>
                      </a:endParaRPr>
                    </a:p>
                  </a:txBody>
                  <a:tcPr marT="91425" marB="91425" marR="91425" marL="91425">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b="1" lang="en-GB" sz="2100">
                          <a:solidFill>
                            <a:schemeClr val="lt1"/>
                          </a:solidFill>
                          <a:latin typeface="Montserrat"/>
                          <a:ea typeface="Montserrat"/>
                          <a:cs typeface="Montserrat"/>
                          <a:sym typeface="Montserrat"/>
                        </a:rPr>
                        <a:t>26</a:t>
                      </a:r>
                      <a:endParaRPr b="1" sz="2100">
                        <a:solidFill>
                          <a:schemeClr val="lt1"/>
                        </a:solidFill>
                        <a:latin typeface="Montserrat"/>
                        <a:ea typeface="Montserrat"/>
                        <a:cs typeface="Montserrat"/>
                        <a:sym typeface="Montserrat"/>
                      </a:endParaRPr>
                    </a:p>
                  </a:txBody>
                  <a:tcPr marT="91425" marB="91425" marR="91425" marL="91425">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r>
              <a:tr h="496675">
                <a:tc>
                  <a:txBody>
                    <a:bodyPr/>
                    <a:lstStyle/>
                    <a:p>
                      <a:pPr indent="0" lvl="0" marL="0" rtl="0" algn="ctr">
                        <a:spcBef>
                          <a:spcPts val="0"/>
                        </a:spcBef>
                        <a:spcAft>
                          <a:spcPts val="0"/>
                        </a:spcAft>
                        <a:buNone/>
                      </a:pPr>
                      <a:r>
                        <a:rPr b="1" lang="en-GB" sz="2100">
                          <a:solidFill>
                            <a:schemeClr val="lt1"/>
                          </a:solidFill>
                          <a:latin typeface="Montserrat"/>
                          <a:ea typeface="Montserrat"/>
                          <a:cs typeface="Montserrat"/>
                          <a:sym typeface="Montserrat"/>
                        </a:rPr>
                        <a:t>Aditi Kawathekar</a:t>
                      </a:r>
                      <a:endParaRPr b="1" sz="2100">
                        <a:solidFill>
                          <a:schemeClr val="lt1"/>
                        </a:solidFill>
                        <a:latin typeface="Montserrat"/>
                        <a:ea typeface="Montserrat"/>
                        <a:cs typeface="Montserrat"/>
                        <a:sym typeface="Montserrat"/>
                      </a:endParaRPr>
                    </a:p>
                  </a:txBody>
                  <a:tcPr marT="91425" marB="91425" marR="91425" marL="91425">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b="1" lang="en-GB" sz="2100">
                          <a:solidFill>
                            <a:schemeClr val="lt1"/>
                          </a:solidFill>
                          <a:latin typeface="Montserrat"/>
                          <a:ea typeface="Montserrat"/>
                          <a:cs typeface="Montserrat"/>
                          <a:sym typeface="Montserrat"/>
                        </a:rPr>
                        <a:t>28</a:t>
                      </a:r>
                      <a:endParaRPr b="1" sz="2100">
                        <a:solidFill>
                          <a:schemeClr val="lt1"/>
                        </a:solidFill>
                        <a:latin typeface="Montserrat"/>
                        <a:ea typeface="Montserrat"/>
                        <a:cs typeface="Montserrat"/>
                        <a:sym typeface="Montserrat"/>
                      </a:endParaRPr>
                    </a:p>
                  </a:txBody>
                  <a:tcPr marT="91425" marB="91425" marR="91425" marL="91425">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r>
              <a:tr h="496675">
                <a:tc>
                  <a:txBody>
                    <a:bodyPr/>
                    <a:lstStyle/>
                    <a:p>
                      <a:pPr indent="0" lvl="0" marL="0" rtl="0" algn="ctr">
                        <a:spcBef>
                          <a:spcPts val="0"/>
                        </a:spcBef>
                        <a:spcAft>
                          <a:spcPts val="0"/>
                        </a:spcAft>
                        <a:buNone/>
                      </a:pPr>
                      <a:r>
                        <a:rPr b="1" lang="en-GB" sz="2100">
                          <a:solidFill>
                            <a:schemeClr val="lt1"/>
                          </a:solidFill>
                          <a:latin typeface="Montserrat"/>
                          <a:ea typeface="Montserrat"/>
                          <a:cs typeface="Montserrat"/>
                          <a:sym typeface="Montserrat"/>
                        </a:rPr>
                        <a:t>Nutan Pawar</a:t>
                      </a:r>
                      <a:endParaRPr b="1" sz="2100">
                        <a:solidFill>
                          <a:schemeClr val="lt1"/>
                        </a:solidFill>
                        <a:latin typeface="Montserrat"/>
                        <a:ea typeface="Montserrat"/>
                        <a:cs typeface="Montserrat"/>
                        <a:sym typeface="Montserrat"/>
                      </a:endParaRPr>
                    </a:p>
                  </a:txBody>
                  <a:tcPr marT="91425" marB="91425" marR="91425" marL="91425">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b="1" lang="en-GB" sz="2100">
                          <a:solidFill>
                            <a:schemeClr val="lt1"/>
                          </a:solidFill>
                          <a:latin typeface="Montserrat"/>
                          <a:ea typeface="Montserrat"/>
                          <a:cs typeface="Montserrat"/>
                          <a:sym typeface="Montserrat"/>
                        </a:rPr>
                        <a:t>44</a:t>
                      </a:r>
                      <a:endParaRPr b="1" sz="2100">
                        <a:solidFill>
                          <a:schemeClr val="lt1"/>
                        </a:solidFill>
                        <a:latin typeface="Montserrat"/>
                        <a:ea typeface="Montserrat"/>
                        <a:cs typeface="Montserrat"/>
                        <a:sym typeface="Montserrat"/>
                      </a:endParaRPr>
                    </a:p>
                  </a:txBody>
                  <a:tcPr marT="91425" marB="91425" marR="91425" marL="91425">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r>
              <a:tr h="496675">
                <a:tc>
                  <a:txBody>
                    <a:bodyPr/>
                    <a:lstStyle/>
                    <a:p>
                      <a:pPr indent="0" lvl="0" marL="0" rtl="0" algn="ctr">
                        <a:spcBef>
                          <a:spcPts val="0"/>
                        </a:spcBef>
                        <a:spcAft>
                          <a:spcPts val="0"/>
                        </a:spcAft>
                        <a:buNone/>
                      </a:pPr>
                      <a:r>
                        <a:rPr b="1" lang="en-GB" sz="2100">
                          <a:solidFill>
                            <a:schemeClr val="lt1"/>
                          </a:solidFill>
                          <a:latin typeface="Montserrat"/>
                          <a:ea typeface="Montserrat"/>
                          <a:cs typeface="Montserrat"/>
                          <a:sym typeface="Montserrat"/>
                        </a:rPr>
                        <a:t>Shantanu Kothavale</a:t>
                      </a:r>
                      <a:endParaRPr b="1" sz="2100">
                        <a:solidFill>
                          <a:schemeClr val="lt1"/>
                        </a:solidFill>
                        <a:latin typeface="Montserrat"/>
                        <a:ea typeface="Montserrat"/>
                        <a:cs typeface="Montserrat"/>
                        <a:sym typeface="Montserrat"/>
                      </a:endParaRPr>
                    </a:p>
                  </a:txBody>
                  <a:tcPr marT="91425" marB="91425" marR="91425" marL="91425">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b="1" lang="en-GB" sz="2100">
                          <a:solidFill>
                            <a:schemeClr val="lt1"/>
                          </a:solidFill>
                          <a:latin typeface="Montserrat"/>
                          <a:ea typeface="Montserrat"/>
                          <a:cs typeface="Montserrat"/>
                          <a:sym typeface="Montserrat"/>
                        </a:rPr>
                        <a:t>33</a:t>
                      </a:r>
                      <a:endParaRPr b="1" sz="2100">
                        <a:solidFill>
                          <a:schemeClr val="lt1"/>
                        </a:solidFill>
                        <a:latin typeface="Montserrat"/>
                        <a:ea typeface="Montserrat"/>
                        <a:cs typeface="Montserrat"/>
                        <a:sym typeface="Montserrat"/>
                      </a:endParaRPr>
                    </a:p>
                  </a:txBody>
                  <a:tcPr marT="91425" marB="91425" marR="91425" marL="91425">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2"/>
          <p:cNvSpPr txBox="1"/>
          <p:nvPr>
            <p:ph type="title"/>
          </p:nvPr>
        </p:nvSpPr>
        <p:spPr>
          <a:xfrm>
            <a:off x="497850" y="393150"/>
            <a:ext cx="8148300" cy="43572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None/>
            </a:pPr>
            <a:r>
              <a:rPr lang="en-GB" sz="1600"/>
              <a:t>int main()</a:t>
            </a:r>
            <a:endParaRPr sz="1600"/>
          </a:p>
          <a:p>
            <a:pPr indent="0" lvl="0" marL="0" rtl="0" algn="l">
              <a:spcBef>
                <a:spcPts val="0"/>
              </a:spcBef>
              <a:spcAft>
                <a:spcPts val="0"/>
              </a:spcAft>
              <a:buNone/>
            </a:pPr>
            <a:r>
              <a:rPr lang="en-GB" sz="1600"/>
              <a:t>{</a:t>
            </a:r>
            <a:endParaRPr sz="1600"/>
          </a:p>
          <a:p>
            <a:pPr indent="0" lvl="0" marL="0" rtl="0" algn="l">
              <a:spcBef>
                <a:spcPts val="0"/>
              </a:spcBef>
              <a:spcAft>
                <a:spcPts val="0"/>
              </a:spcAft>
              <a:buNone/>
            </a:pPr>
            <a:r>
              <a:rPr lang="en-GB" sz="1600"/>
              <a:t>main:</a:t>
            </a:r>
            <a:endParaRPr sz="1600"/>
          </a:p>
          <a:p>
            <a:pPr indent="0" lvl="0" marL="0" rtl="0" algn="l">
              <a:spcBef>
                <a:spcPts val="0"/>
              </a:spcBef>
              <a:spcAft>
                <a:spcPts val="0"/>
              </a:spcAft>
              <a:buNone/>
            </a:pPr>
            <a:r>
              <a:rPr lang="en-GB" sz="1600"/>
              <a:t>    system("cls"); </a:t>
            </a:r>
            <a:endParaRPr sz="1600"/>
          </a:p>
          <a:p>
            <a:pPr indent="0" lvl="0" marL="0" rtl="0" algn="l">
              <a:spcBef>
                <a:spcPts val="0"/>
              </a:spcBef>
              <a:spcAft>
                <a:spcPts val="0"/>
              </a:spcAft>
              <a:buNone/>
            </a:pPr>
            <a:r>
              <a:rPr lang="en-GB" sz="1600"/>
              <a:t>    /* ************Main menu ***********************  */</a:t>
            </a:r>
            <a:endParaRPr sz="1600"/>
          </a:p>
          <a:p>
            <a:pPr indent="0" lvl="0" marL="0" rtl="0" algn="l">
              <a:spcBef>
                <a:spcPts val="0"/>
              </a:spcBef>
              <a:spcAft>
                <a:spcPts val="0"/>
              </a:spcAft>
              <a:buNone/>
            </a:pPr>
            <a:r>
              <a:rPr lang="en-GB" sz="1600"/>
              <a:t>    printf("\n\t **** Welcome to Contact Management System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GB" sz="1600"/>
              <a:t>    printf("\n\n\n\t\t\tMAIN MENU\n\t\t=====================\n\t\t[1] Add a new Contact\n\t\t[2] List all Contacts\n\t\t[3] Search for Contact\n\t\t[4] Edit a Contact\n\t\t[5] Delete a Contact\n\t\t[0] Exit\n\t\t=================\n\t\t");</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GB" sz="1600"/>
              <a:t>    printf("Enter the choice:");</a:t>
            </a:r>
            <a:endParaRPr sz="1600"/>
          </a:p>
          <a:p>
            <a:pPr indent="0" lvl="0" marL="0" rtl="0" algn="l">
              <a:spcBef>
                <a:spcPts val="0"/>
              </a:spcBef>
              <a:spcAft>
                <a:spcPts val="0"/>
              </a:spcAft>
              <a:buNone/>
            </a:pPr>
            <a:r>
              <a:rPr lang="en-GB" sz="1600"/>
              <a:t>    scanf("%d",&amp;ch);</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GB" sz="1600"/>
              <a:t>    switch(ch)</a:t>
            </a:r>
            <a:endParaRPr sz="1600"/>
          </a:p>
          <a:p>
            <a:pPr indent="0" lvl="0" marL="0" rtl="0" algn="l">
              <a:spcBef>
                <a:spcPts val="0"/>
              </a:spcBef>
              <a:spcAft>
                <a:spcPts val="0"/>
              </a:spcAft>
              <a:buNone/>
            </a:pPr>
            <a:r>
              <a:rPr lang="en-GB" sz="1600"/>
              <a:t>    {</a:t>
            </a:r>
            <a:endParaRPr sz="1600"/>
          </a:p>
          <a:p>
            <a:pPr indent="0" lvl="0" marL="0" rtl="0" algn="l">
              <a:spcBef>
                <a:spcPts val="0"/>
              </a:spcBef>
              <a:spcAft>
                <a:spcPts val="0"/>
              </a:spcAft>
              <a:buNone/>
            </a:pPr>
            <a:r>
              <a:t/>
            </a: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3"/>
          <p:cNvSpPr txBox="1"/>
          <p:nvPr>
            <p:ph type="title"/>
          </p:nvPr>
        </p:nvSpPr>
        <p:spPr>
          <a:xfrm>
            <a:off x="631050" y="223500"/>
            <a:ext cx="7881900" cy="4696500"/>
          </a:xfrm>
          <a:prstGeom prst="rect">
            <a:avLst/>
          </a:prstGeom>
          <a:solidFill>
            <a:schemeClr val="dk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1600"/>
              <a:t>    case 0:</a:t>
            </a:r>
            <a:endParaRPr sz="1600"/>
          </a:p>
          <a:p>
            <a:pPr indent="0" lvl="0" marL="0" rtl="0" algn="l">
              <a:spcBef>
                <a:spcPts val="0"/>
              </a:spcBef>
              <a:spcAft>
                <a:spcPts val="0"/>
              </a:spcAft>
              <a:buNone/>
            </a:pPr>
            <a:r>
              <a:rPr lang="en-GB" sz="1600"/>
              <a:t>        printf("\n\n\t\tAre you sure you want to exit?");</a:t>
            </a:r>
            <a:endParaRPr sz="1600"/>
          </a:p>
          <a:p>
            <a:pPr indent="0" lvl="0" marL="0" rtl="0" algn="l">
              <a:spcBef>
                <a:spcPts val="0"/>
              </a:spcBef>
              <a:spcAft>
                <a:spcPts val="0"/>
              </a:spcAft>
              <a:buNone/>
            </a:pPr>
            <a:r>
              <a:rPr lang="en-GB" sz="1600"/>
              <a:t>        break;</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GB" sz="1600"/>
              <a:t>        /* *********************Add new contacts************  */</a:t>
            </a:r>
            <a:endParaRPr sz="1600"/>
          </a:p>
          <a:p>
            <a:pPr indent="0" lvl="0" marL="0" rtl="0" algn="l">
              <a:spcBef>
                <a:spcPts val="0"/>
              </a:spcBef>
              <a:spcAft>
                <a:spcPts val="0"/>
              </a:spcAft>
              <a:buNone/>
            </a:pPr>
            <a:r>
              <a:rPr lang="en-GB" sz="1600"/>
              <a:t>    case 1:</a:t>
            </a:r>
            <a:endParaRPr sz="1600"/>
          </a:p>
          <a:p>
            <a:pPr indent="0" lvl="0" marL="0" rtl="0" algn="l">
              <a:spcBef>
                <a:spcPts val="0"/>
              </a:spcBef>
              <a:spcAft>
                <a:spcPts val="0"/>
              </a:spcAft>
              <a:buNone/>
            </a:pPr>
            <a:r>
              <a:rPr lang="en-GB" sz="1600"/>
              <a:t>        system("cls");</a:t>
            </a:r>
            <a:endParaRPr sz="1600"/>
          </a:p>
          <a:p>
            <a:pPr indent="0" lvl="0" marL="0" rtl="0" algn="l">
              <a:spcBef>
                <a:spcPts val="0"/>
              </a:spcBef>
              <a:spcAft>
                <a:spcPts val="0"/>
              </a:spcAft>
              <a:buNone/>
            </a:pPr>
            <a:r>
              <a:rPr lang="en-GB" sz="1600"/>
              <a:t>        fp=fopen("contact.dll","a");</a:t>
            </a:r>
            <a:endParaRPr sz="1600"/>
          </a:p>
          <a:p>
            <a:pPr indent="0" lvl="0" marL="0" rtl="0" algn="l">
              <a:spcBef>
                <a:spcPts val="0"/>
              </a:spcBef>
              <a:spcAft>
                <a:spcPts val="0"/>
              </a:spcAft>
              <a:buNone/>
            </a:pPr>
            <a:r>
              <a:rPr lang="en-GB" sz="1600"/>
              <a:t>        for (;;)</a:t>
            </a:r>
            <a:endParaRPr sz="1600"/>
          </a:p>
          <a:p>
            <a:pPr indent="0" lvl="0" marL="0" rtl="0" algn="l">
              <a:spcBef>
                <a:spcPts val="0"/>
              </a:spcBef>
              <a:spcAft>
                <a:spcPts val="0"/>
              </a:spcAft>
              <a:buNone/>
            </a:pPr>
            <a:r>
              <a:rPr lang="en-GB" sz="1600"/>
              <a:t>        {</a:t>
            </a:r>
            <a:endParaRPr sz="1600"/>
          </a:p>
          <a:p>
            <a:pPr indent="0" lvl="0" marL="0" rtl="0" algn="l">
              <a:spcBef>
                <a:spcPts val="0"/>
              </a:spcBef>
              <a:spcAft>
                <a:spcPts val="0"/>
              </a:spcAft>
              <a:buNone/>
            </a:pPr>
            <a:r>
              <a:rPr lang="en-GB" sz="1600"/>
              <a:t>            fflush(stdin);</a:t>
            </a:r>
            <a:endParaRPr sz="1600"/>
          </a:p>
          <a:p>
            <a:pPr indent="0" lvl="0" marL="0" rtl="0" algn="l">
              <a:spcBef>
                <a:spcPts val="0"/>
              </a:spcBef>
              <a:spcAft>
                <a:spcPts val="0"/>
              </a:spcAft>
              <a:buNone/>
            </a:pPr>
            <a:r>
              <a:rPr lang="en-GB" sz="1600"/>
              <a:t>            printf("To exit enter blank space in the name input\nName (Use identical): ");</a:t>
            </a:r>
            <a:endParaRPr sz="1600"/>
          </a:p>
          <a:p>
            <a:pPr indent="0" lvl="0" marL="0" rtl="0" algn="l">
              <a:spcBef>
                <a:spcPts val="0"/>
              </a:spcBef>
              <a:spcAft>
                <a:spcPts val="0"/>
              </a:spcAft>
              <a:buNone/>
            </a:pPr>
            <a:r>
              <a:rPr lang="en-GB" sz="1600"/>
              <a:t>           scanf("%[^\n]",&amp;list.name);</a:t>
            </a:r>
            <a:endParaRPr sz="1600"/>
          </a:p>
          <a:p>
            <a:pPr indent="0" lvl="0" marL="0" rtl="0" algn="l">
              <a:spcBef>
                <a:spcPts val="0"/>
              </a:spcBef>
              <a:spcAft>
                <a:spcPts val="0"/>
              </a:spcAft>
              <a:buNone/>
            </a:pPr>
            <a:r>
              <a:rPr lang="en-GB" sz="1600"/>
              <a:t>            if(stricmp(list.name,"")==0 || stricmp(list.name," ")==0)</a:t>
            </a:r>
            <a:endParaRPr sz="1600"/>
          </a:p>
          <a:p>
            <a:pPr indent="0" lvl="0" marL="0" rtl="0" algn="l">
              <a:spcBef>
                <a:spcPts val="0"/>
              </a:spcBef>
              <a:spcAft>
                <a:spcPts val="0"/>
              </a:spcAft>
              <a:buNone/>
            </a:pPr>
            <a:r>
              <a:rPr lang="en-GB" sz="1600"/>
              <a:t>                break;</a:t>
            </a:r>
            <a:endParaRPr sz="1600"/>
          </a:p>
          <a:p>
            <a:pPr indent="0" lvl="0" marL="0" rtl="0" algn="l">
              <a:spcBef>
                <a:spcPts val="0"/>
              </a:spcBef>
              <a:spcAft>
                <a:spcPts val="0"/>
              </a:spcAft>
              <a:buNone/>
            </a:pPr>
            <a:r>
              <a:rPr lang="en-GB" sz="1600"/>
              <a:t>            fflush(stdin);</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GB" sz="1600"/>
              <a:t>            printf("Phone: ");</a:t>
            </a:r>
            <a:endParaRPr sz="1600"/>
          </a:p>
          <a:p>
            <a:pPr indent="0" lvl="0" marL="0" rtl="0" algn="l">
              <a:spcBef>
                <a:spcPts val="0"/>
              </a:spcBef>
              <a:spcAft>
                <a:spcPts val="0"/>
              </a:spcAft>
              <a:buNone/>
            </a:pPr>
            <a:r>
              <a:rPr lang="en-GB" sz="1600"/>
              <a:t>            scanf("%ld",&amp;list.ph);</a:t>
            </a:r>
            <a:endParaRPr sz="1600"/>
          </a:p>
          <a:p>
            <a:pPr indent="0" lvl="0" marL="0" rtl="0" algn="l">
              <a:spcBef>
                <a:spcPts val="0"/>
              </a:spcBef>
              <a:spcAft>
                <a:spcPts val="0"/>
              </a:spcAft>
              <a:buNone/>
            </a:pPr>
            <a:r>
              <a:rPr lang="en-GB" sz="1600"/>
              <a:t>            fflush(stdin);</a:t>
            </a:r>
            <a:endParaRPr sz="16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4"/>
          <p:cNvSpPr txBox="1"/>
          <p:nvPr>
            <p:ph type="title"/>
          </p:nvPr>
        </p:nvSpPr>
        <p:spPr>
          <a:xfrm>
            <a:off x="563400" y="180301"/>
            <a:ext cx="8017200" cy="4725000"/>
          </a:xfrm>
          <a:prstGeom prst="rect">
            <a:avLst/>
          </a:prstGeom>
          <a:solidFill>
            <a:schemeClr val="dk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1600"/>
              <a:t>            printf("Address: ");</a:t>
            </a:r>
            <a:endParaRPr sz="1600"/>
          </a:p>
          <a:p>
            <a:pPr indent="0" lvl="0" marL="0" rtl="0" algn="l">
              <a:spcBef>
                <a:spcPts val="0"/>
              </a:spcBef>
              <a:spcAft>
                <a:spcPts val="0"/>
              </a:spcAft>
              <a:buNone/>
            </a:pPr>
            <a:r>
              <a:rPr lang="en-GB" sz="1600"/>
              <a:t>            scanf("%[^\n]",&amp;list.add);</a:t>
            </a:r>
            <a:endParaRPr sz="1600"/>
          </a:p>
          <a:p>
            <a:pPr indent="0" lvl="0" marL="0" rtl="0" algn="l">
              <a:spcBef>
                <a:spcPts val="0"/>
              </a:spcBef>
              <a:spcAft>
                <a:spcPts val="0"/>
              </a:spcAft>
              <a:buNone/>
            </a:pPr>
            <a:r>
              <a:rPr lang="en-GB" sz="1600"/>
              <a:t>            fflush(stdin);</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GB" sz="1600"/>
              <a:t>            printf("Email address: ");</a:t>
            </a:r>
            <a:endParaRPr sz="1600"/>
          </a:p>
          <a:p>
            <a:pPr indent="0" lvl="0" marL="0" rtl="0" algn="l">
              <a:spcBef>
                <a:spcPts val="0"/>
              </a:spcBef>
              <a:spcAft>
                <a:spcPts val="0"/>
              </a:spcAft>
              <a:buNone/>
            </a:pPr>
            <a:r>
              <a:rPr lang="en-GB" sz="1600"/>
              <a:t>            gets(list.email);</a:t>
            </a:r>
            <a:endParaRPr sz="1600"/>
          </a:p>
          <a:p>
            <a:pPr indent="0" lvl="0" marL="0" rtl="0" algn="l">
              <a:spcBef>
                <a:spcPts val="0"/>
              </a:spcBef>
              <a:spcAft>
                <a:spcPts val="0"/>
              </a:spcAft>
              <a:buNone/>
            </a:pPr>
            <a:r>
              <a:rPr lang="en-GB" sz="1600"/>
              <a:t> </a:t>
            </a:r>
            <a:endParaRPr sz="1600"/>
          </a:p>
          <a:p>
            <a:pPr indent="0" lvl="0" marL="0" rtl="0" algn="l">
              <a:spcBef>
                <a:spcPts val="0"/>
              </a:spcBef>
              <a:spcAft>
                <a:spcPts val="0"/>
              </a:spcAft>
              <a:buNone/>
            </a:pPr>
            <a:r>
              <a:rPr lang="en-GB" sz="1600"/>
              <a:t>            printf("\n");</a:t>
            </a:r>
            <a:endParaRPr sz="1600"/>
          </a:p>
          <a:p>
            <a:pPr indent="0" lvl="0" marL="0" rtl="0" algn="l">
              <a:spcBef>
                <a:spcPts val="0"/>
              </a:spcBef>
              <a:spcAft>
                <a:spcPts val="0"/>
              </a:spcAft>
              <a:buNone/>
            </a:pPr>
            <a:r>
              <a:rPr lang="en-GB" sz="1600"/>
              <a:t>            fwrite(&amp;list,sizeof(list),1,fp);</a:t>
            </a:r>
            <a:endParaRPr sz="1600"/>
          </a:p>
          <a:p>
            <a:pPr indent="0" lvl="0" marL="0" rtl="0" algn="l">
              <a:spcBef>
                <a:spcPts val="0"/>
              </a:spcBef>
              <a:spcAft>
                <a:spcPts val="0"/>
              </a:spcAft>
              <a:buNone/>
            </a:pPr>
            <a:r>
              <a:rPr lang="en-GB" sz="1600"/>
              <a:t>        }</a:t>
            </a:r>
            <a:endParaRPr sz="1600"/>
          </a:p>
          <a:p>
            <a:pPr indent="0" lvl="0" marL="0" rtl="0" algn="l">
              <a:spcBef>
                <a:spcPts val="0"/>
              </a:spcBef>
              <a:spcAft>
                <a:spcPts val="0"/>
              </a:spcAft>
              <a:buNone/>
            </a:pPr>
            <a:r>
              <a:rPr lang="en-GB" sz="1600"/>
              <a:t>        fclose(fp);</a:t>
            </a:r>
            <a:endParaRPr sz="1600"/>
          </a:p>
          <a:p>
            <a:pPr indent="0" lvl="0" marL="0" rtl="0" algn="l">
              <a:spcBef>
                <a:spcPts val="0"/>
              </a:spcBef>
              <a:spcAft>
                <a:spcPts val="0"/>
              </a:spcAft>
              <a:buNone/>
            </a:pPr>
            <a:r>
              <a:rPr lang="en-GB" sz="1600"/>
              <a:t>        break;</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GB" sz="1600"/>
              <a:t>        /* *********************List of contacts*************************  */</a:t>
            </a:r>
            <a:endParaRPr sz="1600"/>
          </a:p>
          <a:p>
            <a:pPr indent="0" lvl="0" marL="0" rtl="0" algn="l">
              <a:spcBef>
                <a:spcPts val="0"/>
              </a:spcBef>
              <a:spcAft>
                <a:spcPts val="0"/>
              </a:spcAft>
              <a:buNone/>
            </a:pPr>
            <a:r>
              <a:rPr lang="en-GB" sz="1600"/>
              <a:t>    case 2:</a:t>
            </a:r>
            <a:endParaRPr sz="1600"/>
          </a:p>
          <a:p>
            <a:pPr indent="0" lvl="0" marL="0" rtl="0" algn="l">
              <a:spcBef>
                <a:spcPts val="0"/>
              </a:spcBef>
              <a:spcAft>
                <a:spcPts val="0"/>
              </a:spcAft>
              <a:buNone/>
            </a:pPr>
            <a:r>
              <a:rPr lang="en-GB" sz="1600"/>
              <a:t>        system("cls");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GB" sz="1600"/>
              <a:t>printf("\n\t\t================================\n\t\t\tLIST OF CONTACTS\n\t\t================================\n\nName\t\tPhone No\t    Address\t\tE-mail ad.\n=================================================================\n\n");</a:t>
            </a:r>
            <a:endParaRPr sz="16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5"/>
          <p:cNvSpPr txBox="1"/>
          <p:nvPr>
            <p:ph type="title"/>
          </p:nvPr>
        </p:nvSpPr>
        <p:spPr>
          <a:xfrm>
            <a:off x="526800" y="0"/>
            <a:ext cx="8090400" cy="5143500"/>
          </a:xfrm>
          <a:prstGeom prst="rect">
            <a:avLst/>
          </a:prstGeom>
          <a:solidFill>
            <a:schemeClr val="dk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1600"/>
              <a:t>        for(i=97; i&lt;=122; i=i+1)</a:t>
            </a:r>
            <a:endParaRPr sz="1600"/>
          </a:p>
          <a:p>
            <a:pPr indent="0" lvl="0" marL="0" rtl="0" algn="l">
              <a:spcBef>
                <a:spcPts val="0"/>
              </a:spcBef>
              <a:spcAft>
                <a:spcPts val="0"/>
              </a:spcAft>
              <a:buNone/>
            </a:pPr>
            <a:r>
              <a:rPr lang="en-GB" sz="1600"/>
              <a:t>        {</a:t>
            </a:r>
            <a:endParaRPr sz="1600"/>
          </a:p>
          <a:p>
            <a:pPr indent="0" lvl="0" marL="0" rtl="0" algn="l">
              <a:spcBef>
                <a:spcPts val="0"/>
              </a:spcBef>
              <a:spcAft>
                <a:spcPts val="0"/>
              </a:spcAft>
              <a:buNone/>
            </a:pPr>
            <a:r>
              <a:rPr lang="en-GB" sz="1600"/>
              <a:t>            fp=fopen("contact.dll","r");</a:t>
            </a:r>
            <a:endParaRPr sz="1600"/>
          </a:p>
          <a:p>
            <a:pPr indent="0" lvl="0" marL="0" rtl="0" algn="l">
              <a:spcBef>
                <a:spcPts val="0"/>
              </a:spcBef>
              <a:spcAft>
                <a:spcPts val="0"/>
              </a:spcAft>
              <a:buNone/>
            </a:pPr>
            <a:r>
              <a:rPr lang="en-GB" sz="1600"/>
              <a:t>            fflush(stdin);</a:t>
            </a:r>
            <a:endParaRPr sz="1600"/>
          </a:p>
          <a:p>
            <a:pPr indent="0" lvl="0" marL="0" rtl="0" algn="l">
              <a:spcBef>
                <a:spcPts val="0"/>
              </a:spcBef>
              <a:spcAft>
                <a:spcPts val="0"/>
              </a:spcAft>
              <a:buNone/>
            </a:pPr>
            <a:r>
              <a:rPr lang="en-GB" sz="1600"/>
              <a:t>            found=0;</a:t>
            </a:r>
            <a:endParaRPr sz="1600"/>
          </a:p>
          <a:p>
            <a:pPr indent="0" lvl="0" marL="0" rtl="0" algn="l">
              <a:spcBef>
                <a:spcPts val="0"/>
              </a:spcBef>
              <a:spcAft>
                <a:spcPts val="0"/>
              </a:spcAft>
              <a:buNone/>
            </a:pPr>
            <a:r>
              <a:rPr lang="en-GB" sz="1600"/>
              <a:t>            while(fread(&amp;list,sizeof(list),1,fp)==1)</a:t>
            </a:r>
            <a:endParaRPr sz="1600"/>
          </a:p>
          <a:p>
            <a:pPr indent="0" lvl="0" marL="0" rtl="0" algn="l">
              <a:spcBef>
                <a:spcPts val="0"/>
              </a:spcBef>
              <a:spcAft>
                <a:spcPts val="0"/>
              </a:spcAft>
              <a:buNone/>
            </a:pPr>
            <a:r>
              <a:rPr lang="en-GB" sz="1600"/>
              <a:t>            {</a:t>
            </a:r>
            <a:endParaRPr sz="1600"/>
          </a:p>
          <a:p>
            <a:pPr indent="0" lvl="0" marL="0" rtl="0" algn="l">
              <a:spcBef>
                <a:spcPts val="0"/>
              </a:spcBef>
              <a:spcAft>
                <a:spcPts val="0"/>
              </a:spcAft>
              <a:buNone/>
            </a:pPr>
            <a:r>
              <a:rPr lang="en-GB" sz="1600"/>
              <a:t>                if(list.name[0]==i || list.name[0]==i-32)</a:t>
            </a:r>
            <a:endParaRPr sz="1600"/>
          </a:p>
          <a:p>
            <a:pPr indent="0" lvl="0" marL="0" rtl="0" algn="l">
              <a:spcBef>
                <a:spcPts val="0"/>
              </a:spcBef>
              <a:spcAft>
                <a:spcPts val="0"/>
              </a:spcAft>
              <a:buNone/>
            </a:pPr>
            <a:r>
              <a:rPr lang="en-GB" sz="1600"/>
              <a:t>                {</a:t>
            </a:r>
            <a:endParaRPr sz="1600"/>
          </a:p>
          <a:p>
            <a:pPr indent="0" lvl="0" marL="0" rtl="0" algn="l">
              <a:spcBef>
                <a:spcPts val="0"/>
              </a:spcBef>
              <a:spcAft>
                <a:spcPts val="0"/>
              </a:spcAft>
              <a:buNone/>
            </a:pPr>
            <a:r>
              <a:rPr lang="en-GB" sz="1600"/>
              <a:t>                    printf("\nName\t: %s\nPhone\t: %ld\nAddress\t: %s\nEmail\t: %s\n",list.name,</a:t>
            </a:r>
            <a:endParaRPr sz="1600"/>
          </a:p>
          <a:p>
            <a:pPr indent="0" lvl="0" marL="0" rtl="0" algn="l">
              <a:spcBef>
                <a:spcPts val="0"/>
              </a:spcBef>
              <a:spcAft>
                <a:spcPts val="0"/>
              </a:spcAft>
              <a:buNone/>
            </a:pPr>
            <a:r>
              <a:rPr lang="en-GB" sz="1600"/>
              <a:t>                           list.ph,list.add,list.email);</a:t>
            </a:r>
            <a:endParaRPr sz="1600"/>
          </a:p>
          <a:p>
            <a:pPr indent="0" lvl="0" marL="0" rtl="0" algn="l">
              <a:spcBef>
                <a:spcPts val="0"/>
              </a:spcBef>
              <a:spcAft>
                <a:spcPts val="0"/>
              </a:spcAft>
              <a:buNone/>
            </a:pPr>
            <a:r>
              <a:rPr lang="en-GB" sz="1600"/>
              <a:t>                    found++;</a:t>
            </a:r>
            <a:endParaRPr sz="1600"/>
          </a:p>
          <a:p>
            <a:pPr indent="0" lvl="0" marL="0" rtl="0" algn="l">
              <a:spcBef>
                <a:spcPts val="0"/>
              </a:spcBef>
              <a:spcAft>
                <a:spcPts val="0"/>
              </a:spcAft>
              <a:buNone/>
            </a:pPr>
            <a:r>
              <a:rPr lang="en-GB" sz="1600"/>
              <a:t>                }</a:t>
            </a:r>
            <a:endParaRPr sz="1600"/>
          </a:p>
          <a:p>
            <a:pPr indent="0" lvl="0" marL="0" rtl="0" algn="l">
              <a:spcBef>
                <a:spcPts val="0"/>
              </a:spcBef>
              <a:spcAft>
                <a:spcPts val="0"/>
              </a:spcAft>
              <a:buNone/>
            </a:pPr>
            <a:r>
              <a:rPr lang="en-GB" sz="1600"/>
              <a:t>            }</a:t>
            </a:r>
            <a:endParaRPr sz="1600"/>
          </a:p>
          <a:p>
            <a:pPr indent="0" lvl="0" marL="0" rtl="0" algn="l">
              <a:spcBef>
                <a:spcPts val="0"/>
              </a:spcBef>
              <a:spcAft>
                <a:spcPts val="0"/>
              </a:spcAft>
              <a:buNone/>
            </a:pPr>
            <a:r>
              <a:rPr lang="en-GB" sz="1600"/>
              <a:t>            if(found!=0)</a:t>
            </a:r>
            <a:endParaRPr sz="1600"/>
          </a:p>
          <a:p>
            <a:pPr indent="0" lvl="0" marL="0" rtl="0" algn="l">
              <a:spcBef>
                <a:spcPts val="0"/>
              </a:spcBef>
              <a:spcAft>
                <a:spcPts val="0"/>
              </a:spcAft>
              <a:buNone/>
            </a:pPr>
            <a:r>
              <a:rPr lang="en-GB" sz="1600"/>
              <a:t>            {</a:t>
            </a:r>
            <a:endParaRPr sz="1600"/>
          </a:p>
          <a:p>
            <a:pPr indent="0" lvl="0" marL="0" rtl="0" algn="l">
              <a:spcBef>
                <a:spcPts val="0"/>
              </a:spcBef>
              <a:spcAft>
                <a:spcPts val="0"/>
              </a:spcAft>
              <a:buNone/>
            </a:pPr>
            <a:r>
              <a:rPr lang="en-GB" sz="1600"/>
              <a:t>            	printf("=========================================================== [%c]-(%d)\n\n",i-32,found);</a:t>
            </a:r>
            <a:endParaRPr sz="1600"/>
          </a:p>
          <a:p>
            <a:pPr indent="0" lvl="0" marL="0" rtl="0" algn="l">
              <a:spcBef>
                <a:spcPts val="0"/>
              </a:spcBef>
              <a:spcAft>
                <a:spcPts val="0"/>
              </a:spcAft>
              <a:buNone/>
            </a:pPr>
            <a:r>
              <a:rPr lang="en-GB" sz="1600"/>
              <a:t>                getch();</a:t>
            </a:r>
            <a:endParaRPr sz="1600"/>
          </a:p>
          <a:p>
            <a:pPr indent="0" lvl="0" marL="0" rtl="0" algn="l">
              <a:spcBef>
                <a:spcPts val="0"/>
              </a:spcBef>
              <a:spcAft>
                <a:spcPts val="0"/>
              </a:spcAft>
              <a:buNone/>
            </a:pPr>
            <a:r>
              <a:rPr lang="en-GB" sz="1600"/>
              <a:t>            }</a:t>
            </a:r>
            <a:endParaRPr sz="1600"/>
          </a:p>
          <a:p>
            <a:pPr indent="0" lvl="0" marL="0" rtl="0" algn="l">
              <a:spcBef>
                <a:spcPts val="0"/>
              </a:spcBef>
              <a:spcAft>
                <a:spcPts val="0"/>
              </a:spcAft>
              <a:buNone/>
            </a:pPr>
            <a:r>
              <a:rPr lang="en-GB" sz="1600"/>
              <a:t>            fclose(fp);</a:t>
            </a:r>
            <a:endParaRPr sz="1600"/>
          </a:p>
          <a:p>
            <a:pPr indent="0" lvl="0" marL="0" rtl="0" algn="l">
              <a:spcBef>
                <a:spcPts val="0"/>
              </a:spcBef>
              <a:spcAft>
                <a:spcPts val="0"/>
              </a:spcAft>
              <a:buNone/>
            </a:pPr>
            <a:r>
              <a:rPr lang="en-GB" sz="1600"/>
              <a:t>        }</a:t>
            </a:r>
            <a:endParaRPr sz="1600"/>
          </a:p>
          <a:p>
            <a:pPr indent="0" lvl="0" marL="0" rtl="0" algn="l">
              <a:spcBef>
                <a:spcPts val="0"/>
              </a:spcBef>
              <a:spcAft>
                <a:spcPts val="0"/>
              </a:spcAft>
              <a:buNone/>
            </a:pPr>
            <a:r>
              <a:rPr lang="en-GB" sz="1600"/>
              <a:t>        break;</a:t>
            </a:r>
            <a:endParaRPr sz="1600"/>
          </a:p>
          <a:p>
            <a:pPr indent="0" lvl="0" marL="0" rtl="0" algn="l">
              <a:spcBef>
                <a:spcPts val="0"/>
              </a:spcBef>
              <a:spcAft>
                <a:spcPts val="0"/>
              </a:spcAft>
              <a:buNone/>
            </a:pPr>
            <a:r>
              <a:t/>
            </a:r>
            <a:endParaRPr sz="16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6"/>
          <p:cNvSpPr txBox="1"/>
          <p:nvPr>
            <p:ph type="title"/>
          </p:nvPr>
        </p:nvSpPr>
        <p:spPr>
          <a:xfrm>
            <a:off x="479850" y="181500"/>
            <a:ext cx="8184300" cy="4780500"/>
          </a:xfrm>
          <a:prstGeom prst="rect">
            <a:avLst/>
          </a:prstGeom>
          <a:solidFill>
            <a:schemeClr val="dk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1600"/>
              <a:t>        /* *******************Search contacts**********************  */</a:t>
            </a:r>
            <a:endParaRPr sz="1600"/>
          </a:p>
          <a:p>
            <a:pPr indent="0" lvl="0" marL="0" rtl="0" algn="l">
              <a:spcBef>
                <a:spcPts val="0"/>
              </a:spcBef>
              <a:spcAft>
                <a:spcPts val="0"/>
              </a:spcAft>
              <a:buNone/>
            </a:pPr>
            <a:r>
              <a:rPr lang="en-GB" sz="1600"/>
              <a:t>    case 3:</a:t>
            </a:r>
            <a:endParaRPr sz="1600"/>
          </a:p>
          <a:p>
            <a:pPr indent="0" lvl="0" marL="0" rtl="0" algn="l">
              <a:spcBef>
                <a:spcPts val="0"/>
              </a:spcBef>
              <a:spcAft>
                <a:spcPts val="0"/>
              </a:spcAft>
              <a:buNone/>
            </a:pPr>
            <a:r>
              <a:rPr lang="en-GB" sz="1600"/>
              <a:t>        system("cls");</a:t>
            </a:r>
            <a:endParaRPr sz="1600"/>
          </a:p>
          <a:p>
            <a:pPr indent="0" lvl="0" marL="0" rtl="0" algn="l">
              <a:spcBef>
                <a:spcPts val="0"/>
              </a:spcBef>
              <a:spcAft>
                <a:spcPts val="0"/>
              </a:spcAft>
              <a:buNone/>
            </a:pPr>
            <a:r>
              <a:rPr lang="en-GB" sz="1600"/>
              <a:t>        do</a:t>
            </a:r>
            <a:endParaRPr sz="1600"/>
          </a:p>
          <a:p>
            <a:pPr indent="0" lvl="0" marL="0" rtl="0" algn="l">
              <a:spcBef>
                <a:spcPts val="0"/>
              </a:spcBef>
              <a:spcAft>
                <a:spcPts val="0"/>
              </a:spcAft>
              <a:buNone/>
            </a:pPr>
            <a:r>
              <a:rPr lang="en-GB" sz="1600"/>
              <a:t>        {</a:t>
            </a:r>
            <a:endParaRPr sz="1600"/>
          </a:p>
          <a:p>
            <a:pPr indent="0" lvl="0" marL="0" rtl="0" algn="l">
              <a:spcBef>
                <a:spcPts val="0"/>
              </a:spcBef>
              <a:spcAft>
                <a:spcPts val="0"/>
              </a:spcAft>
              <a:buNone/>
            </a:pPr>
            <a:r>
              <a:rPr lang="en-GB" sz="1600"/>
              <a:t>            found=0;</a:t>
            </a:r>
            <a:endParaRPr sz="1600"/>
          </a:p>
          <a:p>
            <a:pPr indent="0" lvl="0" marL="0" rtl="0" algn="l">
              <a:spcBef>
                <a:spcPts val="0"/>
              </a:spcBef>
              <a:spcAft>
                <a:spcPts val="0"/>
              </a:spcAft>
              <a:buNone/>
            </a:pPr>
            <a:r>
              <a:rPr lang="en-GB" sz="1600"/>
              <a:t>            printf("\n\n\t..::CONTACT SEARCH\n\t===========================\n\t..::Name of contact to search: ");</a:t>
            </a:r>
            <a:endParaRPr sz="1600"/>
          </a:p>
          <a:p>
            <a:pPr indent="0" lvl="0" marL="0" rtl="0" algn="l">
              <a:spcBef>
                <a:spcPts val="0"/>
              </a:spcBef>
              <a:spcAft>
                <a:spcPts val="0"/>
              </a:spcAft>
              <a:buNone/>
            </a:pPr>
            <a:r>
              <a:rPr lang="en-GB" sz="1600"/>
              <a:t>            fflush(stdin);</a:t>
            </a:r>
            <a:endParaRPr sz="1600"/>
          </a:p>
          <a:p>
            <a:pPr indent="0" lvl="0" marL="0" rtl="0" algn="l">
              <a:spcBef>
                <a:spcPts val="0"/>
              </a:spcBef>
              <a:spcAft>
                <a:spcPts val="0"/>
              </a:spcAft>
              <a:buNone/>
            </a:pPr>
            <a:r>
              <a:rPr lang="en-GB" sz="1600"/>
              <a:t>            scanf("%[^\n]",&amp;query);</a:t>
            </a:r>
            <a:endParaRPr sz="1600"/>
          </a:p>
          <a:p>
            <a:pPr indent="0" lvl="0" marL="0" rtl="0" algn="l">
              <a:spcBef>
                <a:spcPts val="0"/>
              </a:spcBef>
              <a:spcAft>
                <a:spcPts val="0"/>
              </a:spcAft>
              <a:buNone/>
            </a:pPr>
            <a:r>
              <a:rPr lang="en-GB" sz="1600"/>
              <a:t>            l=strlen(query);</a:t>
            </a:r>
            <a:endParaRPr sz="1600"/>
          </a:p>
          <a:p>
            <a:pPr indent="0" lvl="0" marL="0" rtl="0" algn="l">
              <a:spcBef>
                <a:spcPts val="0"/>
              </a:spcBef>
              <a:spcAft>
                <a:spcPts val="0"/>
              </a:spcAft>
              <a:buNone/>
            </a:pPr>
            <a:r>
              <a:rPr lang="en-GB" sz="1600"/>
              <a:t>            fp=fopen("contact.dll","r");</a:t>
            </a:r>
            <a:endParaRPr sz="1600"/>
          </a:p>
          <a:p>
            <a:pPr indent="0" lvl="0" marL="0" rtl="0" algn="l">
              <a:spcBef>
                <a:spcPts val="0"/>
              </a:spcBef>
              <a:spcAft>
                <a:spcPts val="0"/>
              </a:spcAft>
              <a:buNone/>
            </a:pPr>
            <a:r>
              <a:rPr lang="en-GB" sz="1600"/>
              <a:t>            system("cls");</a:t>
            </a:r>
            <a:endParaRPr sz="1600"/>
          </a:p>
          <a:p>
            <a:pPr indent="0" lvl="0" marL="0" rtl="0" algn="l">
              <a:spcBef>
                <a:spcPts val="0"/>
              </a:spcBef>
              <a:spcAft>
                <a:spcPts val="0"/>
              </a:spcAft>
              <a:buNone/>
            </a:pPr>
            <a:r>
              <a:rPr lang="en-GB" sz="1600"/>
              <a:t>            printf("\n\n..::Search result for '%s' \n===================================================\n",query);</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GB" sz="1600"/>
              <a:t>            while(fread(&amp;list,sizeof(list),1,fp)==1)</a:t>
            </a:r>
            <a:endParaRPr sz="1600"/>
          </a:p>
          <a:p>
            <a:pPr indent="0" lvl="0" marL="0" rtl="0" algn="l">
              <a:spcBef>
                <a:spcPts val="0"/>
              </a:spcBef>
              <a:spcAft>
                <a:spcPts val="0"/>
              </a:spcAft>
              <a:buNone/>
            </a:pPr>
            <a:r>
              <a:rPr lang="en-GB" sz="1600"/>
              <a:t>            {</a:t>
            </a:r>
            <a:endParaRPr sz="1600"/>
          </a:p>
          <a:p>
            <a:pPr indent="0" lvl="0" marL="0" rtl="0" algn="l">
              <a:spcBef>
                <a:spcPts val="0"/>
              </a:spcBef>
              <a:spcAft>
                <a:spcPts val="0"/>
              </a:spcAft>
              <a:buNone/>
            </a:pPr>
            <a:r>
              <a:rPr lang="en-GB" sz="1600"/>
              <a:t>                for(i=0; i&lt;=l; i++)</a:t>
            </a:r>
            <a:endParaRPr sz="1600"/>
          </a:p>
          <a:p>
            <a:pPr indent="0" lvl="0" marL="0" rtl="0" algn="l">
              <a:spcBef>
                <a:spcPts val="0"/>
              </a:spcBef>
              <a:spcAft>
                <a:spcPts val="0"/>
              </a:spcAft>
              <a:buNone/>
            </a:pPr>
            <a:r>
              <a:rPr lang="en-GB" sz="1600"/>
              <a:t>                    name[i]=list.name[i];</a:t>
            </a:r>
            <a:endParaRPr sz="1600"/>
          </a:p>
          <a:p>
            <a:pPr indent="0" lvl="0" marL="0" rtl="0" algn="l">
              <a:spcBef>
                <a:spcPts val="0"/>
              </a:spcBef>
              <a:spcAft>
                <a:spcPts val="0"/>
              </a:spcAft>
              <a:buNone/>
            </a:pPr>
            <a:r>
              <a:rPr lang="en-GB" sz="1600"/>
              <a:t>                name[l]='\0';</a:t>
            </a:r>
            <a:endParaRPr sz="16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7"/>
          <p:cNvSpPr txBox="1"/>
          <p:nvPr>
            <p:ph type="title"/>
          </p:nvPr>
        </p:nvSpPr>
        <p:spPr>
          <a:xfrm>
            <a:off x="457650" y="152850"/>
            <a:ext cx="8228700" cy="4837800"/>
          </a:xfrm>
          <a:prstGeom prst="rect">
            <a:avLst/>
          </a:prstGeom>
          <a:solidFill>
            <a:schemeClr val="dk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1600"/>
              <a:t>                if(stricmp(name,query)==0)</a:t>
            </a:r>
            <a:endParaRPr sz="1600"/>
          </a:p>
          <a:p>
            <a:pPr indent="0" lvl="0" marL="0" rtl="0" algn="l">
              <a:spcBef>
                <a:spcPts val="0"/>
              </a:spcBef>
              <a:spcAft>
                <a:spcPts val="0"/>
              </a:spcAft>
              <a:buNone/>
            </a:pPr>
            <a:r>
              <a:rPr lang="en-GB" sz="1600"/>
              <a:t>                {</a:t>
            </a:r>
            <a:endParaRPr sz="1600"/>
          </a:p>
          <a:p>
            <a:pPr indent="0" lvl="0" marL="0" rtl="0" algn="l">
              <a:spcBef>
                <a:spcPts val="0"/>
              </a:spcBef>
              <a:spcAft>
                <a:spcPts val="0"/>
              </a:spcAft>
              <a:buNone/>
            </a:pPr>
            <a:r>
              <a:rPr lang="en-GB" sz="1600"/>
              <a:t>                    printf("\n..::Name\t: %s\n..::Phone\t: %ld\n..::Address\t: %s\n..::Email\t: %s\n",list.name,list.ph,list.add,list.email);</a:t>
            </a:r>
            <a:endParaRPr sz="1600"/>
          </a:p>
          <a:p>
            <a:pPr indent="0" lvl="0" marL="0" rtl="0" algn="l">
              <a:spcBef>
                <a:spcPts val="0"/>
              </a:spcBef>
              <a:spcAft>
                <a:spcPts val="0"/>
              </a:spcAft>
              <a:buNone/>
            </a:pPr>
            <a:r>
              <a:rPr lang="en-GB" sz="1600"/>
              <a:t>                    found++;</a:t>
            </a:r>
            <a:endParaRPr sz="1600"/>
          </a:p>
          <a:p>
            <a:pPr indent="0" lvl="0" marL="0" rtl="0" algn="l">
              <a:spcBef>
                <a:spcPts val="0"/>
              </a:spcBef>
              <a:spcAft>
                <a:spcPts val="0"/>
              </a:spcAft>
              <a:buNone/>
            </a:pPr>
            <a:r>
              <a:rPr lang="en-GB" sz="1600"/>
              <a:t>                    if (found%4==0)</a:t>
            </a:r>
            <a:endParaRPr sz="1600"/>
          </a:p>
          <a:p>
            <a:pPr indent="0" lvl="0" marL="0" rtl="0" algn="l">
              <a:spcBef>
                <a:spcPts val="0"/>
              </a:spcBef>
              <a:spcAft>
                <a:spcPts val="0"/>
              </a:spcAft>
              <a:buNone/>
            </a:pPr>
            <a:r>
              <a:rPr lang="en-GB" sz="1600"/>
              <a:t>                    {</a:t>
            </a:r>
            <a:endParaRPr sz="1600"/>
          </a:p>
          <a:p>
            <a:pPr indent="0" lvl="0" marL="0" rtl="0" algn="l">
              <a:spcBef>
                <a:spcPts val="0"/>
              </a:spcBef>
              <a:spcAft>
                <a:spcPts val="0"/>
              </a:spcAft>
              <a:buNone/>
            </a:pPr>
            <a:r>
              <a:rPr lang="en-GB" sz="1600"/>
              <a:t>                        printf("..::Press any key to continue...");</a:t>
            </a:r>
            <a:endParaRPr sz="1600"/>
          </a:p>
          <a:p>
            <a:pPr indent="0" lvl="0" marL="0" rtl="0" algn="l">
              <a:spcBef>
                <a:spcPts val="0"/>
              </a:spcBef>
              <a:spcAft>
                <a:spcPts val="0"/>
              </a:spcAft>
              <a:buNone/>
            </a:pPr>
            <a:r>
              <a:rPr lang="en-GB" sz="1600"/>
              <a:t>                        getch();</a:t>
            </a:r>
            <a:endParaRPr sz="1600"/>
          </a:p>
          <a:p>
            <a:pPr indent="0" lvl="0" marL="0" rtl="0" algn="l">
              <a:spcBef>
                <a:spcPts val="0"/>
              </a:spcBef>
              <a:spcAft>
                <a:spcPts val="0"/>
              </a:spcAft>
              <a:buNone/>
            </a:pPr>
            <a:r>
              <a:rPr lang="en-GB" sz="1600"/>
              <a:t>                    }</a:t>
            </a:r>
            <a:endParaRPr sz="1600"/>
          </a:p>
          <a:p>
            <a:pPr indent="0" lvl="0" marL="0" rtl="0" algn="l">
              <a:spcBef>
                <a:spcPts val="0"/>
              </a:spcBef>
              <a:spcAft>
                <a:spcPts val="0"/>
              </a:spcAft>
              <a:buNone/>
            </a:pPr>
            <a:r>
              <a:rPr lang="en-GB" sz="1600"/>
              <a:t>                }</a:t>
            </a:r>
            <a:endParaRPr sz="1600"/>
          </a:p>
          <a:p>
            <a:pPr indent="0" lvl="0" marL="0" rtl="0" algn="l">
              <a:spcBef>
                <a:spcPts val="0"/>
              </a:spcBef>
              <a:spcAft>
                <a:spcPts val="0"/>
              </a:spcAft>
              <a:buNone/>
            </a:pPr>
            <a:r>
              <a:rPr lang="en-GB" sz="1600"/>
              <a:t>            }</a:t>
            </a:r>
            <a:endParaRPr sz="1600"/>
          </a:p>
          <a:p>
            <a:pPr indent="0" lvl="0" marL="0" rtl="0" algn="l">
              <a:spcBef>
                <a:spcPts val="0"/>
              </a:spcBef>
              <a:spcAft>
                <a:spcPts val="0"/>
              </a:spcAft>
              <a:buNone/>
            </a:pPr>
            <a:r>
              <a:rPr lang="en-GB" sz="1600"/>
              <a:t>            if(found==0)</a:t>
            </a:r>
            <a:endParaRPr sz="1600"/>
          </a:p>
          <a:p>
            <a:pPr indent="0" lvl="0" marL="0" rtl="0" algn="l">
              <a:spcBef>
                <a:spcPts val="0"/>
              </a:spcBef>
              <a:spcAft>
                <a:spcPts val="0"/>
              </a:spcAft>
              <a:buNone/>
            </a:pPr>
            <a:r>
              <a:rPr lang="en-GB" sz="1600"/>
              <a:t>                printf("\n..::No match found!");</a:t>
            </a:r>
            <a:endParaRPr sz="1600"/>
          </a:p>
          <a:p>
            <a:pPr indent="0" lvl="0" marL="0" rtl="0" algn="l">
              <a:spcBef>
                <a:spcPts val="0"/>
              </a:spcBef>
              <a:spcAft>
                <a:spcPts val="0"/>
              </a:spcAft>
              <a:buNone/>
            </a:pPr>
            <a:r>
              <a:rPr lang="en-GB" sz="1600"/>
              <a:t>            else</a:t>
            </a:r>
            <a:endParaRPr sz="1600"/>
          </a:p>
          <a:p>
            <a:pPr indent="0" lvl="0" marL="0" rtl="0" algn="l">
              <a:spcBef>
                <a:spcPts val="0"/>
              </a:spcBef>
              <a:spcAft>
                <a:spcPts val="0"/>
              </a:spcAft>
              <a:buNone/>
            </a:pPr>
            <a:r>
              <a:rPr lang="en-GB" sz="1600"/>
              <a:t>                printf("\n..::%d match(s) found!",found);</a:t>
            </a:r>
            <a:endParaRPr sz="1600"/>
          </a:p>
          <a:p>
            <a:pPr indent="0" lvl="0" marL="0" rtl="0" algn="l">
              <a:spcBef>
                <a:spcPts val="0"/>
              </a:spcBef>
              <a:spcAft>
                <a:spcPts val="0"/>
              </a:spcAft>
              <a:buNone/>
            </a:pPr>
            <a:r>
              <a:rPr lang="en-GB" sz="1600"/>
              <a:t>            fclose(fp);</a:t>
            </a:r>
            <a:endParaRPr sz="1600"/>
          </a:p>
          <a:p>
            <a:pPr indent="0" lvl="0" marL="0" rtl="0" algn="l">
              <a:spcBef>
                <a:spcPts val="0"/>
              </a:spcBef>
              <a:spcAft>
                <a:spcPts val="0"/>
              </a:spcAft>
              <a:buNone/>
            </a:pPr>
            <a:r>
              <a:rPr lang="en-GB" sz="1600"/>
              <a:t>            printf("\n ..::Try again?\n\n\t[1] Yes\t\t[0] No\n\t");</a:t>
            </a:r>
            <a:endParaRPr sz="1600"/>
          </a:p>
          <a:p>
            <a:pPr indent="0" lvl="0" marL="0" rtl="0" algn="l">
              <a:spcBef>
                <a:spcPts val="0"/>
              </a:spcBef>
              <a:spcAft>
                <a:spcPts val="0"/>
              </a:spcAft>
              <a:buNone/>
            </a:pPr>
            <a:r>
              <a:rPr lang="en-GB" sz="1600"/>
              <a:t>            scanf("%d",&amp;ch);</a:t>
            </a:r>
            <a:endParaRPr sz="1600"/>
          </a:p>
          <a:p>
            <a:pPr indent="0" lvl="0" marL="0" rtl="0" algn="l">
              <a:spcBef>
                <a:spcPts val="0"/>
              </a:spcBef>
              <a:spcAft>
                <a:spcPts val="0"/>
              </a:spcAft>
              <a:buNone/>
            </a:pPr>
            <a:r>
              <a:rPr lang="en-GB" sz="1600"/>
              <a:t>        } while(ch==1);</a:t>
            </a:r>
            <a:endParaRPr sz="1600"/>
          </a:p>
          <a:p>
            <a:pPr indent="0" lvl="0" marL="0" rtl="0" algn="l">
              <a:spcBef>
                <a:spcPts val="0"/>
              </a:spcBef>
              <a:spcAft>
                <a:spcPts val="0"/>
              </a:spcAft>
              <a:buNone/>
            </a:pPr>
            <a:r>
              <a:rPr lang="en-GB" sz="1600"/>
              <a:t>        break;</a:t>
            </a:r>
            <a:endParaRPr sz="16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8"/>
          <p:cNvSpPr txBox="1"/>
          <p:nvPr>
            <p:ph type="title"/>
          </p:nvPr>
        </p:nvSpPr>
        <p:spPr>
          <a:xfrm>
            <a:off x="466800" y="155250"/>
            <a:ext cx="8210400" cy="4833000"/>
          </a:xfrm>
          <a:prstGeom prst="rect">
            <a:avLst/>
          </a:prstGeom>
          <a:solidFill>
            <a:schemeClr val="dk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1600"/>
              <a:t>        /* *********************Edit contacts************************/</a:t>
            </a:r>
            <a:endParaRPr sz="1600"/>
          </a:p>
          <a:p>
            <a:pPr indent="0" lvl="0" marL="0" rtl="0" algn="l">
              <a:spcBef>
                <a:spcPts val="0"/>
              </a:spcBef>
              <a:spcAft>
                <a:spcPts val="0"/>
              </a:spcAft>
              <a:buNone/>
            </a:pPr>
            <a:r>
              <a:rPr lang="en-GB" sz="1600"/>
              <a:t>    case 4:</a:t>
            </a:r>
            <a:endParaRPr sz="1600"/>
          </a:p>
          <a:p>
            <a:pPr indent="0" lvl="0" marL="0" rtl="0" algn="l">
              <a:spcBef>
                <a:spcPts val="0"/>
              </a:spcBef>
              <a:spcAft>
                <a:spcPts val="0"/>
              </a:spcAft>
              <a:buNone/>
            </a:pPr>
            <a:r>
              <a:rPr lang="en-GB" sz="1600"/>
              <a:t>        system("cls");</a:t>
            </a:r>
            <a:endParaRPr sz="1600"/>
          </a:p>
          <a:p>
            <a:pPr indent="0" lvl="0" marL="0" rtl="0" algn="l">
              <a:spcBef>
                <a:spcPts val="0"/>
              </a:spcBef>
              <a:spcAft>
                <a:spcPts val="0"/>
              </a:spcAft>
              <a:buNone/>
            </a:pPr>
            <a:r>
              <a:rPr lang="en-GB" sz="1600"/>
              <a:t>        fp=fopen("contact.dll","r");</a:t>
            </a:r>
            <a:endParaRPr sz="1600"/>
          </a:p>
          <a:p>
            <a:pPr indent="0" lvl="0" marL="0" rtl="0" algn="l">
              <a:spcBef>
                <a:spcPts val="0"/>
              </a:spcBef>
              <a:spcAft>
                <a:spcPts val="0"/>
              </a:spcAft>
              <a:buNone/>
            </a:pPr>
            <a:r>
              <a:rPr lang="en-GB" sz="1600"/>
              <a:t>        ft=fopen("temp.dat","w");</a:t>
            </a:r>
            <a:endParaRPr sz="1600"/>
          </a:p>
          <a:p>
            <a:pPr indent="0" lvl="0" marL="0" rtl="0" algn="l">
              <a:spcBef>
                <a:spcPts val="0"/>
              </a:spcBef>
              <a:spcAft>
                <a:spcPts val="0"/>
              </a:spcAft>
              <a:buNone/>
            </a:pPr>
            <a:r>
              <a:rPr lang="en-GB" sz="1600"/>
              <a:t>        fflush(stdin);</a:t>
            </a:r>
            <a:endParaRPr sz="1600"/>
          </a:p>
          <a:p>
            <a:pPr indent="0" lvl="0" marL="0" rtl="0" algn="l">
              <a:spcBef>
                <a:spcPts val="0"/>
              </a:spcBef>
              <a:spcAft>
                <a:spcPts val="0"/>
              </a:spcAft>
              <a:buNone/>
            </a:pPr>
            <a:r>
              <a:rPr lang="en-GB" sz="1600"/>
              <a:t>        printf("..::Edit contact \n===============================\n\n\t..::Enter the name of contact to edit: ");</a:t>
            </a:r>
            <a:endParaRPr sz="1600"/>
          </a:p>
          <a:p>
            <a:pPr indent="0" lvl="0" marL="0" rtl="0" algn="l">
              <a:spcBef>
                <a:spcPts val="0"/>
              </a:spcBef>
              <a:spcAft>
                <a:spcPts val="0"/>
              </a:spcAft>
              <a:buNone/>
            </a:pPr>
            <a:r>
              <a:rPr lang="en-GB" sz="1600"/>
              <a:t>        scanf("%[^\n]",name);</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GB" sz="1600"/>
              <a:t>        while(fread(&amp;list,sizeof(list),1,fp)==1)</a:t>
            </a:r>
            <a:endParaRPr sz="1600"/>
          </a:p>
          <a:p>
            <a:pPr indent="0" lvl="0" marL="0" rtl="0" algn="l">
              <a:spcBef>
                <a:spcPts val="0"/>
              </a:spcBef>
              <a:spcAft>
                <a:spcPts val="0"/>
              </a:spcAft>
              <a:buNone/>
            </a:pPr>
            <a:r>
              <a:rPr lang="en-GB" sz="1600"/>
              <a:t>        {</a:t>
            </a:r>
            <a:endParaRPr sz="1600"/>
          </a:p>
          <a:p>
            <a:pPr indent="0" lvl="0" marL="0" rtl="0" algn="l">
              <a:spcBef>
                <a:spcPts val="0"/>
              </a:spcBef>
              <a:spcAft>
                <a:spcPts val="0"/>
              </a:spcAft>
              <a:buNone/>
            </a:pPr>
            <a:r>
              <a:rPr lang="en-GB" sz="1600"/>
              <a:t>            if(stricmp(name,list.name)!=0)</a:t>
            </a:r>
            <a:endParaRPr sz="1600"/>
          </a:p>
          <a:p>
            <a:pPr indent="0" lvl="0" marL="0" rtl="0" algn="l">
              <a:spcBef>
                <a:spcPts val="0"/>
              </a:spcBef>
              <a:spcAft>
                <a:spcPts val="0"/>
              </a:spcAft>
              <a:buNone/>
            </a:pPr>
            <a:r>
              <a:rPr lang="en-GB" sz="1600"/>
              <a:t>                fwrite(&amp;list,sizeof(list),1,ft);</a:t>
            </a:r>
            <a:endParaRPr sz="1600"/>
          </a:p>
          <a:p>
            <a:pPr indent="0" lvl="0" marL="0" rtl="0" algn="l">
              <a:spcBef>
                <a:spcPts val="0"/>
              </a:spcBef>
              <a:spcAft>
                <a:spcPts val="0"/>
              </a:spcAft>
              <a:buNone/>
            </a:pPr>
            <a:r>
              <a:rPr lang="en-GB" sz="1600"/>
              <a:t>        }</a:t>
            </a:r>
            <a:endParaRPr sz="1600"/>
          </a:p>
          <a:p>
            <a:pPr indent="0" lvl="0" marL="0" rtl="0" algn="l">
              <a:spcBef>
                <a:spcPts val="0"/>
              </a:spcBef>
              <a:spcAft>
                <a:spcPts val="0"/>
              </a:spcAft>
              <a:buNone/>
            </a:pPr>
            <a:r>
              <a:rPr lang="en-GB" sz="1600"/>
              <a:t>        fflush(stdin);</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GB" sz="1600"/>
              <a:t>        printf("\n\n..::Editing '%s'\n\n",name);</a:t>
            </a:r>
            <a:endParaRPr sz="1600"/>
          </a:p>
          <a:p>
            <a:pPr indent="0" lvl="0" marL="0" rtl="0" algn="l">
              <a:spcBef>
                <a:spcPts val="0"/>
              </a:spcBef>
              <a:spcAft>
                <a:spcPts val="0"/>
              </a:spcAft>
              <a:buNone/>
            </a:pPr>
            <a:r>
              <a:rPr lang="en-GB" sz="1600"/>
              <a:t>        printf("..::Name(Use identical): ");</a:t>
            </a:r>
            <a:endParaRPr sz="1600"/>
          </a:p>
          <a:p>
            <a:pPr indent="0" lvl="0" marL="0" rtl="0" algn="l">
              <a:spcBef>
                <a:spcPts val="0"/>
              </a:spcBef>
              <a:spcAft>
                <a:spcPts val="0"/>
              </a:spcAft>
              <a:buNone/>
            </a:pPr>
            <a:r>
              <a:rPr lang="en-GB" sz="1600"/>
              <a:t>        scanf("%[^\n]",&amp;list.name);</a:t>
            </a:r>
            <a:endParaRPr sz="1600"/>
          </a:p>
          <a:p>
            <a:pPr indent="0" lvl="0" marL="0" rtl="0" algn="l">
              <a:spcBef>
                <a:spcPts val="0"/>
              </a:spcBef>
              <a:spcAft>
                <a:spcPts val="0"/>
              </a:spcAft>
              <a:buNone/>
            </a:pPr>
            <a:r>
              <a:rPr lang="en-GB" sz="1600"/>
              <a:t>        fflush(stdin);</a:t>
            </a:r>
            <a:endParaRPr sz="16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9"/>
          <p:cNvSpPr txBox="1"/>
          <p:nvPr>
            <p:ph type="title"/>
          </p:nvPr>
        </p:nvSpPr>
        <p:spPr>
          <a:xfrm>
            <a:off x="499800" y="337800"/>
            <a:ext cx="8144400" cy="4467900"/>
          </a:xfrm>
          <a:prstGeom prst="rect">
            <a:avLst/>
          </a:prstGeom>
          <a:solidFill>
            <a:schemeClr val="dk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1600"/>
              <a:t> </a:t>
            </a:r>
            <a:endParaRPr sz="1600"/>
          </a:p>
          <a:p>
            <a:pPr indent="0" lvl="0" marL="0" rtl="0" algn="l">
              <a:spcBef>
                <a:spcPts val="0"/>
              </a:spcBef>
              <a:spcAft>
                <a:spcPts val="0"/>
              </a:spcAft>
              <a:buNone/>
            </a:pPr>
            <a:r>
              <a:rPr lang="en-GB" sz="1600"/>
              <a:t>        printf("..::Phone: ");</a:t>
            </a:r>
            <a:endParaRPr sz="1600"/>
          </a:p>
          <a:p>
            <a:pPr indent="0" lvl="0" marL="0" rtl="0" algn="l">
              <a:spcBef>
                <a:spcPts val="0"/>
              </a:spcBef>
              <a:spcAft>
                <a:spcPts val="0"/>
              </a:spcAft>
              <a:buNone/>
            </a:pPr>
            <a:r>
              <a:rPr lang="en-GB" sz="1600"/>
              <a:t>        scanf("%ld",&amp;list.ph);</a:t>
            </a:r>
            <a:endParaRPr sz="1600"/>
          </a:p>
          <a:p>
            <a:pPr indent="0" lvl="0" marL="0" rtl="0" algn="l">
              <a:spcBef>
                <a:spcPts val="0"/>
              </a:spcBef>
              <a:spcAft>
                <a:spcPts val="0"/>
              </a:spcAft>
              <a:buNone/>
            </a:pPr>
            <a:r>
              <a:rPr lang="en-GB" sz="1600"/>
              <a:t>        fflush(stdin);</a:t>
            </a:r>
            <a:endParaRPr sz="1600"/>
          </a:p>
          <a:p>
            <a:pPr indent="0" lvl="0" marL="0" rtl="0" algn="l">
              <a:spcBef>
                <a:spcPts val="0"/>
              </a:spcBef>
              <a:spcAft>
                <a:spcPts val="0"/>
              </a:spcAft>
              <a:buNone/>
            </a:pPr>
            <a:r>
              <a:rPr lang="en-GB" sz="1600"/>
              <a:t>        </a:t>
            </a:r>
            <a:endParaRPr sz="1600"/>
          </a:p>
          <a:p>
            <a:pPr indent="0" lvl="0" marL="0" rtl="0" algn="l">
              <a:spcBef>
                <a:spcPts val="0"/>
              </a:spcBef>
              <a:spcAft>
                <a:spcPts val="0"/>
              </a:spcAft>
              <a:buNone/>
            </a:pPr>
            <a:r>
              <a:rPr lang="en-GB" sz="1600"/>
              <a:t>        printf("..::Address: ");</a:t>
            </a:r>
            <a:endParaRPr sz="1600"/>
          </a:p>
          <a:p>
            <a:pPr indent="0" lvl="0" marL="0" rtl="0" algn="l">
              <a:spcBef>
                <a:spcPts val="0"/>
              </a:spcBef>
              <a:spcAft>
                <a:spcPts val="0"/>
              </a:spcAft>
              <a:buNone/>
            </a:pPr>
            <a:r>
              <a:rPr lang="en-GB" sz="1600"/>
              <a:t>        scanf("%[^\n]",&amp;list.add);</a:t>
            </a:r>
            <a:endParaRPr sz="1600"/>
          </a:p>
          <a:p>
            <a:pPr indent="0" lvl="0" marL="0" rtl="0" algn="l">
              <a:spcBef>
                <a:spcPts val="0"/>
              </a:spcBef>
              <a:spcAft>
                <a:spcPts val="0"/>
              </a:spcAft>
              <a:buNone/>
            </a:pPr>
            <a:r>
              <a:rPr lang="en-GB" sz="1600"/>
              <a:t>        fflush(stdin);</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GB" sz="1600"/>
              <a:t>        printf("..::Email address: ");</a:t>
            </a:r>
            <a:endParaRPr sz="1600"/>
          </a:p>
          <a:p>
            <a:pPr indent="0" lvl="0" marL="0" rtl="0" algn="l">
              <a:spcBef>
                <a:spcPts val="0"/>
              </a:spcBef>
              <a:spcAft>
                <a:spcPts val="0"/>
              </a:spcAft>
              <a:buNone/>
            </a:pPr>
            <a:r>
              <a:rPr lang="en-GB" sz="1600"/>
              <a:t>        gets(list.email);</a:t>
            </a:r>
            <a:endParaRPr sz="1600"/>
          </a:p>
          <a:p>
            <a:pPr indent="0" lvl="0" marL="0" rtl="0" algn="l">
              <a:spcBef>
                <a:spcPts val="0"/>
              </a:spcBef>
              <a:spcAft>
                <a:spcPts val="0"/>
              </a:spcAft>
              <a:buNone/>
            </a:pPr>
            <a:r>
              <a:rPr lang="en-GB" sz="1600"/>
              <a:t>        printf("\n");</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GB" sz="1600"/>
              <a:t>        fwrite(&amp;list,sizeof(list),1,ft);</a:t>
            </a:r>
            <a:endParaRPr sz="1600"/>
          </a:p>
          <a:p>
            <a:pPr indent="0" lvl="0" marL="0" rtl="0" algn="l">
              <a:spcBef>
                <a:spcPts val="0"/>
              </a:spcBef>
              <a:spcAft>
                <a:spcPts val="0"/>
              </a:spcAft>
              <a:buNone/>
            </a:pPr>
            <a:r>
              <a:rPr lang="en-GB" sz="1600"/>
              <a:t>        fclose(fp);</a:t>
            </a:r>
            <a:endParaRPr sz="1600"/>
          </a:p>
          <a:p>
            <a:pPr indent="0" lvl="0" marL="0" rtl="0" algn="l">
              <a:spcBef>
                <a:spcPts val="0"/>
              </a:spcBef>
              <a:spcAft>
                <a:spcPts val="0"/>
              </a:spcAft>
              <a:buNone/>
            </a:pPr>
            <a:r>
              <a:rPr lang="en-GB" sz="1600"/>
              <a:t>        fclose(ft);</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GB" sz="1600"/>
              <a:t>        remove("contact.dll");</a:t>
            </a:r>
            <a:endParaRPr sz="1600"/>
          </a:p>
          <a:p>
            <a:pPr indent="0" lvl="0" marL="0" rtl="0" algn="l">
              <a:spcBef>
                <a:spcPts val="0"/>
              </a:spcBef>
              <a:spcAft>
                <a:spcPts val="0"/>
              </a:spcAft>
              <a:buNone/>
            </a:pPr>
            <a:r>
              <a:rPr lang="en-GB" sz="1600"/>
              <a:t>        rename("temp.dat","contact.dll");</a:t>
            </a:r>
            <a:endParaRPr sz="1600"/>
          </a:p>
          <a:p>
            <a:pPr indent="0" lvl="0" marL="0" rtl="0" algn="l">
              <a:spcBef>
                <a:spcPts val="0"/>
              </a:spcBef>
              <a:spcAft>
                <a:spcPts val="0"/>
              </a:spcAft>
              <a:buNone/>
            </a:pPr>
            <a:r>
              <a:rPr lang="en-GB" sz="1600"/>
              <a:t>        break;</a:t>
            </a:r>
            <a:endParaRPr sz="16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0"/>
          <p:cNvSpPr txBox="1"/>
          <p:nvPr>
            <p:ph type="title"/>
          </p:nvPr>
        </p:nvSpPr>
        <p:spPr>
          <a:xfrm>
            <a:off x="608400" y="177150"/>
            <a:ext cx="7927200" cy="4789200"/>
          </a:xfrm>
          <a:prstGeom prst="rect">
            <a:avLst/>
          </a:prstGeom>
          <a:solidFill>
            <a:schemeClr val="dk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1600"/>
              <a:t>        /* ********************Delete contacts**********************/</a:t>
            </a:r>
            <a:endParaRPr sz="1600"/>
          </a:p>
          <a:p>
            <a:pPr indent="0" lvl="0" marL="0" rtl="0" algn="l">
              <a:spcBef>
                <a:spcPts val="0"/>
              </a:spcBef>
              <a:spcAft>
                <a:spcPts val="0"/>
              </a:spcAft>
              <a:buNone/>
            </a:pPr>
            <a:r>
              <a:rPr lang="en-GB" sz="1600"/>
              <a:t>    case 5:</a:t>
            </a:r>
            <a:endParaRPr sz="1600"/>
          </a:p>
          <a:p>
            <a:pPr indent="0" lvl="0" marL="0" rtl="0" algn="l">
              <a:spcBef>
                <a:spcPts val="0"/>
              </a:spcBef>
              <a:spcAft>
                <a:spcPts val="0"/>
              </a:spcAft>
              <a:buNone/>
            </a:pPr>
            <a:r>
              <a:rPr lang="en-GB" sz="1600"/>
              <a:t>        system("cls");</a:t>
            </a:r>
            <a:endParaRPr sz="1600"/>
          </a:p>
          <a:p>
            <a:pPr indent="0" lvl="0" marL="0" rtl="0" algn="l">
              <a:spcBef>
                <a:spcPts val="0"/>
              </a:spcBef>
              <a:spcAft>
                <a:spcPts val="0"/>
              </a:spcAft>
              <a:buNone/>
            </a:pPr>
            <a:r>
              <a:rPr lang="en-GB" sz="1600"/>
              <a:t>        fflush(stdin);</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GB" sz="1600"/>
              <a:t>        printf("\n\n\t..::DELETE A CONTACT\n\t==========================\n\t..::Enter the name of contact to delete: ");</a:t>
            </a:r>
            <a:endParaRPr sz="1600"/>
          </a:p>
          <a:p>
            <a:pPr indent="0" lvl="0" marL="0" rtl="0" algn="l">
              <a:spcBef>
                <a:spcPts val="0"/>
              </a:spcBef>
              <a:spcAft>
                <a:spcPts val="0"/>
              </a:spcAft>
              <a:buNone/>
            </a:pPr>
            <a:r>
              <a:rPr lang="en-GB" sz="1600"/>
              <a:t>        scanf("%[^\n]",&amp;name);</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GB" sz="1600"/>
              <a:t>        fp=fopen("contact.dll","r");</a:t>
            </a:r>
            <a:endParaRPr sz="1600"/>
          </a:p>
          <a:p>
            <a:pPr indent="0" lvl="0" marL="0" rtl="0" algn="l">
              <a:spcBef>
                <a:spcPts val="0"/>
              </a:spcBef>
              <a:spcAft>
                <a:spcPts val="0"/>
              </a:spcAft>
              <a:buNone/>
            </a:pPr>
            <a:r>
              <a:rPr lang="en-GB" sz="1600"/>
              <a:t>        ft=fopen("temp.dat","w");</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GB" sz="1600"/>
              <a:t>        while(fread(&amp;list,sizeof(list),1,fp)!=0)</a:t>
            </a:r>
            <a:endParaRPr sz="1600"/>
          </a:p>
          <a:p>
            <a:pPr indent="0" lvl="0" marL="0" rtl="0" algn="l">
              <a:spcBef>
                <a:spcPts val="0"/>
              </a:spcBef>
              <a:spcAft>
                <a:spcPts val="0"/>
              </a:spcAft>
              <a:buNone/>
            </a:pPr>
            <a:r>
              <a:rPr lang="en-GB" sz="1600"/>
              <a:t>            if (stricmp(name,list.name)!=0)</a:t>
            </a:r>
            <a:endParaRPr sz="1600"/>
          </a:p>
          <a:p>
            <a:pPr indent="0" lvl="0" marL="0" rtl="0" algn="l">
              <a:spcBef>
                <a:spcPts val="0"/>
              </a:spcBef>
              <a:spcAft>
                <a:spcPts val="0"/>
              </a:spcAft>
              <a:buNone/>
            </a:pPr>
            <a:r>
              <a:rPr lang="en-GB" sz="1600"/>
              <a:t>                fwrite(&amp;list,sizeof(list),1,ft);</a:t>
            </a:r>
            <a:endParaRPr sz="1600"/>
          </a:p>
          <a:p>
            <a:pPr indent="0" lvl="0" marL="0" rtl="0" algn="l">
              <a:spcBef>
                <a:spcPts val="0"/>
              </a:spcBef>
              <a:spcAft>
                <a:spcPts val="0"/>
              </a:spcAft>
              <a:buNone/>
            </a:pPr>
            <a:r>
              <a:rPr lang="en-GB" sz="1600"/>
              <a:t>        fclose(fp);</a:t>
            </a:r>
            <a:endParaRPr sz="1600"/>
          </a:p>
          <a:p>
            <a:pPr indent="0" lvl="0" marL="0" rtl="0" algn="l">
              <a:spcBef>
                <a:spcPts val="0"/>
              </a:spcBef>
              <a:spcAft>
                <a:spcPts val="0"/>
              </a:spcAft>
              <a:buNone/>
            </a:pPr>
            <a:r>
              <a:rPr lang="en-GB" sz="1600"/>
              <a:t>        fclose(ft);</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GB" sz="1600"/>
              <a:t>        remove("contact.dll");</a:t>
            </a:r>
            <a:endParaRPr sz="1600"/>
          </a:p>
          <a:p>
            <a:pPr indent="0" lvl="0" marL="0" rtl="0" algn="l">
              <a:spcBef>
                <a:spcPts val="0"/>
              </a:spcBef>
              <a:spcAft>
                <a:spcPts val="0"/>
              </a:spcAft>
              <a:buNone/>
            </a:pPr>
            <a:r>
              <a:rPr lang="en-GB" sz="1600"/>
              <a:t>        rename("temp.dat","contact.dll");</a:t>
            </a:r>
            <a:endParaRPr sz="1600"/>
          </a:p>
          <a:p>
            <a:pPr indent="0" lvl="0" marL="0" rtl="0" algn="l">
              <a:spcBef>
                <a:spcPts val="0"/>
              </a:spcBef>
              <a:spcAft>
                <a:spcPts val="0"/>
              </a:spcAft>
              <a:buNone/>
            </a:pPr>
            <a:r>
              <a:rPr lang="en-GB" sz="1600"/>
              <a:t>        break;</a:t>
            </a:r>
            <a:endParaRPr sz="16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1"/>
          <p:cNvSpPr txBox="1"/>
          <p:nvPr>
            <p:ph type="title"/>
          </p:nvPr>
        </p:nvSpPr>
        <p:spPr>
          <a:xfrm>
            <a:off x="609450" y="192900"/>
            <a:ext cx="7925100" cy="4757700"/>
          </a:xfrm>
          <a:prstGeom prst="rect">
            <a:avLst/>
          </a:prstGeom>
          <a:solidFill>
            <a:schemeClr val="dk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1600"/>
              <a:t>    default:</a:t>
            </a:r>
            <a:endParaRPr sz="1600"/>
          </a:p>
          <a:p>
            <a:pPr indent="0" lvl="0" marL="0" rtl="0" algn="l">
              <a:spcBef>
                <a:spcPts val="0"/>
              </a:spcBef>
              <a:spcAft>
                <a:spcPts val="0"/>
              </a:spcAft>
              <a:buNone/>
            </a:pPr>
            <a:r>
              <a:rPr lang="en-GB" sz="1600"/>
              <a:t>        printf("Invalid choice");</a:t>
            </a:r>
            <a:endParaRPr sz="1600"/>
          </a:p>
          <a:p>
            <a:pPr indent="0" lvl="0" marL="0" rtl="0" algn="l">
              <a:spcBef>
                <a:spcPts val="0"/>
              </a:spcBef>
              <a:spcAft>
                <a:spcPts val="0"/>
              </a:spcAft>
              <a:buNone/>
            </a:pPr>
            <a:r>
              <a:rPr lang="en-GB" sz="1600"/>
              <a:t>        break;</a:t>
            </a:r>
            <a:endParaRPr sz="1600"/>
          </a:p>
          <a:p>
            <a:pPr indent="0" lvl="0" marL="0" rtl="0" algn="l">
              <a:spcBef>
                <a:spcPts val="0"/>
              </a:spcBef>
              <a:spcAft>
                <a:spcPts val="0"/>
              </a:spcAft>
              <a:buNone/>
            </a:pPr>
            <a:r>
              <a:rPr lang="en-GB" sz="1600"/>
              <a:t>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GB" sz="1600"/>
              <a:t>    printf("\n\n\n..::Enter the Choice:\n\n\t[1] Main Menu\t\t[0] Exit\n");</a:t>
            </a:r>
            <a:endParaRPr sz="1600"/>
          </a:p>
          <a:p>
            <a:pPr indent="0" lvl="0" marL="0" rtl="0" algn="l">
              <a:spcBef>
                <a:spcPts val="0"/>
              </a:spcBef>
              <a:spcAft>
                <a:spcPts val="0"/>
              </a:spcAft>
              <a:buNone/>
            </a:pPr>
            <a:r>
              <a:rPr lang="en-GB" sz="1600"/>
              <a:t>    scanf("%d",&amp;ch);</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GB" sz="1600"/>
              <a:t>    switch (ch)</a:t>
            </a:r>
            <a:endParaRPr sz="1600"/>
          </a:p>
          <a:p>
            <a:pPr indent="0" lvl="0" marL="0" rtl="0" algn="l">
              <a:spcBef>
                <a:spcPts val="0"/>
              </a:spcBef>
              <a:spcAft>
                <a:spcPts val="0"/>
              </a:spcAft>
              <a:buNone/>
            </a:pPr>
            <a:r>
              <a:rPr lang="en-GB" sz="1600"/>
              <a:t>    {</a:t>
            </a:r>
            <a:endParaRPr sz="1600"/>
          </a:p>
          <a:p>
            <a:pPr indent="0" lvl="0" marL="0" rtl="0" algn="l">
              <a:spcBef>
                <a:spcPts val="0"/>
              </a:spcBef>
              <a:spcAft>
                <a:spcPts val="0"/>
              </a:spcAft>
              <a:buNone/>
            </a:pPr>
            <a:r>
              <a:rPr lang="en-GB" sz="1600"/>
              <a:t>    case 1:</a:t>
            </a:r>
            <a:endParaRPr sz="1600"/>
          </a:p>
          <a:p>
            <a:pPr indent="0" lvl="0" marL="0" rtl="0" algn="l">
              <a:spcBef>
                <a:spcPts val="0"/>
              </a:spcBef>
              <a:spcAft>
                <a:spcPts val="0"/>
              </a:spcAft>
              <a:buNone/>
            </a:pPr>
            <a:r>
              <a:rPr lang="en-GB" sz="1600"/>
              <a:t>        goto main;</a:t>
            </a:r>
            <a:endParaRPr sz="1600"/>
          </a:p>
          <a:p>
            <a:pPr indent="0" lvl="0" marL="0" rtl="0" algn="l">
              <a:spcBef>
                <a:spcPts val="0"/>
              </a:spcBef>
              <a:spcAft>
                <a:spcPts val="0"/>
              </a:spcAft>
              <a:buNone/>
            </a:pPr>
            <a:r>
              <a:rPr lang="en-GB" sz="1600"/>
              <a:t>    case 0:</a:t>
            </a:r>
            <a:endParaRPr sz="1600"/>
          </a:p>
          <a:p>
            <a:pPr indent="0" lvl="0" marL="0" rtl="0" algn="l">
              <a:spcBef>
                <a:spcPts val="0"/>
              </a:spcBef>
              <a:spcAft>
                <a:spcPts val="0"/>
              </a:spcAft>
              <a:buNone/>
            </a:pPr>
            <a:r>
              <a:rPr lang="en-GB" sz="1600"/>
              <a:t>        break;</a:t>
            </a:r>
            <a:endParaRPr sz="1600"/>
          </a:p>
          <a:p>
            <a:pPr indent="0" lvl="0" marL="0" rtl="0" algn="l">
              <a:spcBef>
                <a:spcPts val="0"/>
              </a:spcBef>
              <a:spcAft>
                <a:spcPts val="0"/>
              </a:spcAft>
              <a:buNone/>
            </a:pPr>
            <a:r>
              <a:rPr lang="en-GB" sz="1600"/>
              <a:t>    default:</a:t>
            </a:r>
            <a:endParaRPr sz="1600"/>
          </a:p>
          <a:p>
            <a:pPr indent="0" lvl="0" marL="0" rtl="0" algn="l">
              <a:spcBef>
                <a:spcPts val="0"/>
              </a:spcBef>
              <a:spcAft>
                <a:spcPts val="0"/>
              </a:spcAft>
              <a:buNone/>
            </a:pPr>
            <a:r>
              <a:rPr lang="en-GB" sz="1600"/>
              <a:t>        printf("Invalid choice");</a:t>
            </a:r>
            <a:endParaRPr sz="1600"/>
          </a:p>
          <a:p>
            <a:pPr indent="0" lvl="0" marL="0" rtl="0" algn="l">
              <a:spcBef>
                <a:spcPts val="0"/>
              </a:spcBef>
              <a:spcAft>
                <a:spcPts val="0"/>
              </a:spcAft>
              <a:buNone/>
            </a:pPr>
            <a:r>
              <a:rPr lang="en-GB" sz="1600"/>
              <a:t>        break;</a:t>
            </a:r>
            <a:endParaRPr sz="1600"/>
          </a:p>
          <a:p>
            <a:pPr indent="0" lvl="0" marL="0" rtl="0" algn="l">
              <a:spcBef>
                <a:spcPts val="0"/>
              </a:spcBef>
              <a:spcAft>
                <a:spcPts val="0"/>
              </a:spcAft>
              <a:buNone/>
            </a:pPr>
            <a:r>
              <a:rPr lang="en-GB" sz="1600"/>
              <a:t>    }</a:t>
            </a:r>
            <a:endParaRPr sz="1600"/>
          </a:p>
          <a:p>
            <a:pPr indent="0" lvl="0" marL="0" rtl="0" algn="l">
              <a:spcBef>
                <a:spcPts val="0"/>
              </a:spcBef>
              <a:spcAft>
                <a:spcPts val="0"/>
              </a:spcAft>
              <a:buNone/>
            </a:pPr>
            <a:r>
              <a:rPr lang="en-GB" sz="1600"/>
              <a:t>    return 0;</a:t>
            </a:r>
            <a:endParaRPr sz="1600"/>
          </a:p>
          <a:p>
            <a:pPr indent="0" lvl="0" marL="0" rtl="0" algn="l">
              <a:spcBef>
                <a:spcPts val="0"/>
              </a:spcBef>
              <a:spcAft>
                <a:spcPts val="0"/>
              </a:spcAft>
              <a:buNone/>
            </a:pPr>
            <a:r>
              <a:rPr lang="en-GB" sz="1600"/>
              <a:t>}</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sz="4000">
                <a:solidFill>
                  <a:schemeClr val="lt2"/>
                </a:solidFill>
              </a:rPr>
              <a:t>ABSTRACT</a:t>
            </a:r>
            <a:endParaRPr b="1" sz="4000">
              <a:solidFill>
                <a:schemeClr val="lt2"/>
              </a:solidFill>
            </a:endParaRPr>
          </a:p>
        </p:txBody>
      </p:sp>
      <p:sp>
        <p:nvSpPr>
          <p:cNvPr id="149" name="Google Shape;149;p15"/>
          <p:cNvSpPr txBox="1"/>
          <p:nvPr>
            <p:ph idx="1" type="body"/>
          </p:nvPr>
        </p:nvSpPr>
        <p:spPr>
          <a:xfrm>
            <a:off x="1297500" y="1135667"/>
            <a:ext cx="7038900" cy="32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600">
                <a:latin typeface="Montserrat"/>
                <a:ea typeface="Montserrat"/>
                <a:cs typeface="Montserrat"/>
                <a:sym typeface="Montserrat"/>
              </a:rPr>
              <a:t>   </a:t>
            </a:r>
            <a:r>
              <a:rPr lang="en-GB" sz="1600">
                <a:latin typeface="Montserrat"/>
                <a:ea typeface="Montserrat"/>
                <a:cs typeface="Montserrat"/>
                <a:sym typeface="Montserrat"/>
              </a:rPr>
              <a:t>We have discussed so far various features of C language and are ready to write and execute program of modest complexity. However, before attempting to develop complex programs, it is worthwhile to consider some programming techniques that would help design efficient and error free. The program development process includes three important stages, namely, program design, program coding and program testing. All the three stages contribute to the production of high quality program.</a:t>
            </a:r>
            <a:endParaRPr sz="1600">
              <a:latin typeface="Montserrat"/>
              <a:ea typeface="Montserrat"/>
              <a:cs typeface="Montserrat"/>
              <a:sym typeface="Montserrat"/>
            </a:endParaRPr>
          </a:p>
          <a:p>
            <a:pPr indent="0" lvl="0" marL="0" rtl="0" algn="l">
              <a:spcBef>
                <a:spcPts val="1200"/>
              </a:spcBef>
              <a:spcAft>
                <a:spcPts val="1200"/>
              </a:spcAft>
              <a:buNone/>
            </a:pPr>
            <a:r>
              <a:rPr lang="en-GB" sz="1600">
                <a:latin typeface="Montserrat"/>
                <a:ea typeface="Montserrat"/>
                <a:cs typeface="Montserrat"/>
                <a:sym typeface="Montserrat"/>
              </a:rPr>
              <a:t>     In “CONTACT MANAGEMENT SYSTEM” we will construct system design, source coding, and program testing and add many more features to facilitate the user with the best. We will give the user the facility to enter the person’s record and providing the option to save and delete that record and many more options.</a:t>
            </a:r>
            <a:endParaRPr sz="1600">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2"/>
          <p:cNvSpPr txBox="1"/>
          <p:nvPr>
            <p:ph type="title"/>
          </p:nvPr>
        </p:nvSpPr>
        <p:spPr>
          <a:xfrm>
            <a:off x="1297500" y="393750"/>
            <a:ext cx="7038900" cy="914100"/>
          </a:xfrm>
          <a:prstGeom prst="rect">
            <a:avLst/>
          </a:prstGeom>
          <a:noFill/>
        </p:spPr>
        <p:txBody>
          <a:bodyPr anchorCtr="0" anchor="t" bIns="91425" lIns="91425" spcFirstLastPara="1" rIns="91425" wrap="square" tIns="91425">
            <a:normAutofit/>
          </a:bodyPr>
          <a:lstStyle/>
          <a:p>
            <a:pPr indent="0" lvl="0" marL="0" rtl="0" algn="ctr">
              <a:spcBef>
                <a:spcPts val="0"/>
              </a:spcBef>
              <a:spcAft>
                <a:spcPts val="0"/>
              </a:spcAft>
              <a:buNone/>
            </a:pPr>
            <a:r>
              <a:rPr b="1" lang="en-GB" sz="3100">
                <a:solidFill>
                  <a:schemeClr val="lt2"/>
                </a:solidFill>
              </a:rPr>
              <a:t>RESULT</a:t>
            </a:r>
            <a:endParaRPr b="1" sz="3100">
              <a:solidFill>
                <a:schemeClr val="lt2"/>
              </a:solidFill>
            </a:endParaRPr>
          </a:p>
        </p:txBody>
      </p:sp>
      <p:pic>
        <p:nvPicPr>
          <p:cNvPr id="295" name="Google Shape;295;p42"/>
          <p:cNvPicPr preferRelativeResize="0"/>
          <p:nvPr/>
        </p:nvPicPr>
        <p:blipFill>
          <a:blip r:embed="rId3">
            <a:alphaModFix/>
          </a:blip>
          <a:stretch>
            <a:fillRect/>
          </a:stretch>
        </p:blipFill>
        <p:spPr>
          <a:xfrm>
            <a:off x="1451875" y="1110735"/>
            <a:ext cx="6730175" cy="370589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sz="3100">
                <a:solidFill>
                  <a:schemeClr val="lt2"/>
                </a:solidFill>
              </a:rPr>
              <a:t>APPLICATIONS</a:t>
            </a:r>
            <a:endParaRPr b="1" sz="3100">
              <a:solidFill>
                <a:schemeClr val="lt2"/>
              </a:solidFill>
            </a:endParaRPr>
          </a:p>
        </p:txBody>
      </p:sp>
      <p:sp>
        <p:nvSpPr>
          <p:cNvPr id="301" name="Google Shape;301;p4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Montserrat"/>
              <a:buChar char="●"/>
            </a:pPr>
            <a:r>
              <a:rPr lang="en-GB" sz="1600">
                <a:latin typeface="Montserrat"/>
                <a:ea typeface="Montserrat"/>
                <a:cs typeface="Montserrat"/>
                <a:sym typeface="Montserrat"/>
              </a:rPr>
              <a:t>It can be used by colleges, organizations.</a:t>
            </a:r>
            <a:endParaRPr sz="1600">
              <a:latin typeface="Montserrat"/>
              <a:ea typeface="Montserrat"/>
              <a:cs typeface="Montserrat"/>
              <a:sym typeface="Montserrat"/>
            </a:endParaRPr>
          </a:p>
          <a:p>
            <a:pPr indent="-330200" lvl="0" marL="457200" rtl="0" algn="l">
              <a:spcBef>
                <a:spcPts val="0"/>
              </a:spcBef>
              <a:spcAft>
                <a:spcPts val="0"/>
              </a:spcAft>
              <a:buSzPts val="1600"/>
              <a:buFont typeface="Montserrat"/>
              <a:buChar char="●"/>
            </a:pPr>
            <a:r>
              <a:rPr lang="en-GB" sz="1600">
                <a:latin typeface="Montserrat"/>
                <a:ea typeface="Montserrat"/>
                <a:cs typeface="Montserrat"/>
                <a:sym typeface="Montserrat"/>
              </a:rPr>
              <a:t>Same concept can be used by Library to organize contacts.</a:t>
            </a:r>
            <a:endParaRPr sz="1600">
              <a:latin typeface="Montserrat"/>
              <a:ea typeface="Montserrat"/>
              <a:cs typeface="Montserrat"/>
              <a:sym typeface="Montserrat"/>
            </a:endParaRPr>
          </a:p>
          <a:p>
            <a:pPr indent="-330200" lvl="0" marL="457200" rtl="0" algn="l">
              <a:spcBef>
                <a:spcPts val="0"/>
              </a:spcBef>
              <a:spcAft>
                <a:spcPts val="0"/>
              </a:spcAft>
              <a:buSzPts val="1600"/>
              <a:buFont typeface="Montserrat"/>
              <a:buChar char="●"/>
            </a:pPr>
            <a:r>
              <a:rPr lang="en-GB" sz="1600">
                <a:latin typeface="Montserrat"/>
                <a:ea typeface="Montserrat"/>
                <a:cs typeface="Montserrat"/>
                <a:sym typeface="Montserrat"/>
              </a:rPr>
              <a:t>It can be used by small businesses to manage customer contacts.</a:t>
            </a:r>
            <a:endParaRPr sz="1600">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4"/>
          <p:cNvSpPr txBox="1"/>
          <p:nvPr>
            <p:ph type="title"/>
          </p:nvPr>
        </p:nvSpPr>
        <p:spPr>
          <a:xfrm>
            <a:off x="1297500" y="345326"/>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sz="3100">
                <a:solidFill>
                  <a:schemeClr val="lt2"/>
                </a:solidFill>
              </a:rPr>
              <a:t>CONCLUSION</a:t>
            </a:r>
            <a:endParaRPr b="1" sz="3100">
              <a:solidFill>
                <a:schemeClr val="lt2"/>
              </a:solidFill>
            </a:endParaRPr>
          </a:p>
        </p:txBody>
      </p:sp>
      <p:sp>
        <p:nvSpPr>
          <p:cNvPr id="307" name="Google Shape;307;p44"/>
          <p:cNvSpPr txBox="1"/>
          <p:nvPr>
            <p:ph idx="1" type="body"/>
          </p:nvPr>
        </p:nvSpPr>
        <p:spPr>
          <a:xfrm>
            <a:off x="1297500" y="1003651"/>
            <a:ext cx="7581300" cy="376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50">
                <a:latin typeface="Montserrat"/>
                <a:ea typeface="Montserrat"/>
                <a:cs typeface="Montserrat"/>
                <a:sym typeface="Montserrat"/>
              </a:rPr>
              <a:t>   On the daily basis, everyone depends on a lot of contacts which cannot be remembered so easily as it's tough to do so.</a:t>
            </a:r>
            <a:endParaRPr sz="1550">
              <a:latin typeface="Montserrat"/>
              <a:ea typeface="Montserrat"/>
              <a:cs typeface="Montserrat"/>
              <a:sym typeface="Montserrat"/>
            </a:endParaRPr>
          </a:p>
          <a:p>
            <a:pPr indent="0" lvl="0" marL="0" rtl="0" algn="l">
              <a:spcBef>
                <a:spcPts val="1200"/>
              </a:spcBef>
              <a:spcAft>
                <a:spcPts val="0"/>
              </a:spcAft>
              <a:buNone/>
            </a:pPr>
            <a:r>
              <a:rPr lang="en-GB" sz="1550">
                <a:latin typeface="Montserrat"/>
                <a:ea typeface="Montserrat"/>
                <a:cs typeface="Montserrat"/>
                <a:sym typeface="Montserrat"/>
              </a:rPr>
              <a:t>   One of the most important aspects of the business throughout the history of the business world, has been the relationship with customers.</a:t>
            </a:r>
            <a:endParaRPr sz="1550">
              <a:latin typeface="Montserrat"/>
              <a:ea typeface="Montserrat"/>
              <a:cs typeface="Montserrat"/>
              <a:sym typeface="Montserrat"/>
            </a:endParaRPr>
          </a:p>
          <a:p>
            <a:pPr indent="0" lvl="0" marL="0" rtl="0" algn="l">
              <a:spcBef>
                <a:spcPts val="1200"/>
              </a:spcBef>
              <a:spcAft>
                <a:spcPts val="0"/>
              </a:spcAft>
              <a:buNone/>
            </a:pPr>
            <a:r>
              <a:rPr lang="en-GB" sz="1550">
                <a:latin typeface="Montserrat"/>
                <a:ea typeface="Montserrat"/>
                <a:cs typeface="Montserrat"/>
                <a:sym typeface="Montserrat"/>
              </a:rPr>
              <a:t>   Contact Management is the act of storing, organising and tracking information about your customers, prospects and sales leads.</a:t>
            </a:r>
            <a:endParaRPr sz="1550">
              <a:latin typeface="Montserrat"/>
              <a:ea typeface="Montserrat"/>
              <a:cs typeface="Montserrat"/>
              <a:sym typeface="Montserrat"/>
            </a:endParaRPr>
          </a:p>
          <a:p>
            <a:pPr indent="0" lvl="0" marL="0" rtl="0" algn="l">
              <a:spcBef>
                <a:spcPts val="1200"/>
              </a:spcBef>
              <a:spcAft>
                <a:spcPts val="0"/>
              </a:spcAft>
              <a:buNone/>
            </a:pPr>
            <a:r>
              <a:rPr lang="en-GB" sz="1550">
                <a:latin typeface="Montserrat"/>
                <a:ea typeface="Montserrat"/>
                <a:cs typeface="Montserrat"/>
                <a:sym typeface="Montserrat"/>
              </a:rPr>
              <a:t>   Contact Management System gives you easy access to all details regarding your contacts.</a:t>
            </a:r>
            <a:endParaRPr sz="1550">
              <a:latin typeface="Montserrat"/>
              <a:ea typeface="Montserrat"/>
              <a:cs typeface="Montserrat"/>
              <a:sym typeface="Montserrat"/>
            </a:endParaRPr>
          </a:p>
          <a:p>
            <a:pPr indent="0" lvl="0" marL="0" rtl="0" algn="l">
              <a:spcBef>
                <a:spcPts val="1200"/>
              </a:spcBef>
              <a:spcAft>
                <a:spcPts val="1200"/>
              </a:spcAft>
              <a:buNone/>
            </a:pPr>
            <a:r>
              <a:rPr lang="en-GB" sz="1550">
                <a:latin typeface="Montserrat"/>
                <a:ea typeface="Montserrat"/>
                <a:cs typeface="Montserrat"/>
                <a:sym typeface="Montserrat"/>
              </a:rPr>
              <a:t>   But, there are huge range of contact management system softwares available; and making the right choice can become really complicated, due to the fact that it depends largely on your specific business requirements.</a:t>
            </a:r>
            <a:endParaRPr sz="1550">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5"/>
          <p:cNvSpPr txBox="1"/>
          <p:nvPr>
            <p:ph type="title"/>
          </p:nvPr>
        </p:nvSpPr>
        <p:spPr>
          <a:xfrm>
            <a:off x="552750" y="374250"/>
            <a:ext cx="8038500" cy="4395000"/>
          </a:xfrm>
          <a:prstGeom prst="rect">
            <a:avLst/>
          </a:prstGeom>
          <a:solidFill>
            <a:schemeClr val="dk1"/>
          </a:solidFill>
        </p:spPr>
        <p:txBody>
          <a:bodyPr anchorCtr="0" anchor="ctr" bIns="91425" lIns="91425" spcFirstLastPara="1" rIns="91425" wrap="square" tIns="91425">
            <a:normAutofit/>
          </a:bodyPr>
          <a:lstStyle/>
          <a:p>
            <a:pPr indent="0" lvl="0" marL="0" rtl="0" algn="l">
              <a:spcBef>
                <a:spcPts val="0"/>
              </a:spcBef>
              <a:spcAft>
                <a:spcPts val="0"/>
              </a:spcAft>
              <a:buNone/>
            </a:pPr>
            <a:r>
              <a:rPr lang="en-GB" sz="1600"/>
              <a:t>   </a:t>
            </a:r>
            <a:r>
              <a:rPr lang="en-GB" sz="1600"/>
              <a:t>Most</a:t>
            </a:r>
            <a:r>
              <a:rPr lang="en-GB" sz="1600"/>
              <a:t> of the organizations are facing the challenge of managing client information using Excel or CSV files.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GB" sz="1600"/>
              <a:t>   CRM software companies understands that the biggest asset of an organization is its clients and is built to work as a standalone application for storing the data centrally.</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GB" sz="1600"/>
              <a:t>   Contact Management System helps business to be in constant touch with its customers through various marketing and promotional strategies and ultimately helps to build healthy customer relationship.</a:t>
            </a:r>
            <a:endParaRPr sz="16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sz="4000">
                <a:solidFill>
                  <a:schemeClr val="lt2"/>
                </a:solidFill>
              </a:rPr>
              <a:t>REFERENCES</a:t>
            </a:r>
            <a:endParaRPr b="1" sz="4000">
              <a:solidFill>
                <a:schemeClr val="lt2"/>
              </a:solidFill>
            </a:endParaRPr>
          </a:p>
        </p:txBody>
      </p:sp>
      <p:sp>
        <p:nvSpPr>
          <p:cNvPr id="318" name="Google Shape;318;p4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2"/>
              </a:buClr>
              <a:buSzPts val="1600"/>
              <a:buFont typeface="Montserrat"/>
              <a:buAutoNum type="arabicPeriod"/>
            </a:pPr>
            <a:r>
              <a:rPr lang="en-GB" sz="1600" u="sng">
                <a:solidFill>
                  <a:schemeClr val="dk2"/>
                </a:solidFill>
                <a:latin typeface="Montserrat"/>
                <a:ea typeface="Montserrat"/>
                <a:cs typeface="Montserrat"/>
                <a:sym typeface="Montserrat"/>
                <a:hlinkClick r:id="rId3">
                  <a:extLst>
                    <a:ext uri="{A12FA001-AC4F-418D-AE19-62706E023703}">
                      <ahyp:hlinkClr val="tx"/>
                    </a:ext>
                  </a:extLst>
                </a:hlinkClick>
              </a:rPr>
              <a:t>https://www.google.com/amp/s/www.codewithc.com/mini-project-in-c-contact-management-system/amp/</a:t>
            </a:r>
            <a:endParaRPr sz="1600">
              <a:solidFill>
                <a:schemeClr val="dk2"/>
              </a:solidFill>
              <a:latin typeface="Montserrat"/>
              <a:ea typeface="Montserrat"/>
              <a:cs typeface="Montserrat"/>
              <a:sym typeface="Montserrat"/>
            </a:endParaRPr>
          </a:p>
          <a:p>
            <a:pPr indent="-330200" lvl="0" marL="457200" rtl="0" algn="l">
              <a:spcBef>
                <a:spcPts val="0"/>
              </a:spcBef>
              <a:spcAft>
                <a:spcPts val="0"/>
              </a:spcAft>
              <a:buClr>
                <a:schemeClr val="dk2"/>
              </a:buClr>
              <a:buSzPts val="1600"/>
              <a:buFont typeface="Montserrat"/>
              <a:buAutoNum type="arabicPeriod"/>
            </a:pPr>
            <a:r>
              <a:rPr lang="en-GB" sz="1600" u="sng">
                <a:solidFill>
                  <a:schemeClr val="dk2"/>
                </a:solidFill>
                <a:latin typeface="Montserrat"/>
                <a:ea typeface="Montserrat"/>
                <a:cs typeface="Montserrat"/>
                <a:sym typeface="Montserrat"/>
                <a:hlinkClick r:id="rId4">
                  <a:extLst>
                    <a:ext uri="{A12FA001-AC4F-418D-AE19-62706E023703}">
                      <ahyp:hlinkClr val="tx"/>
                    </a:ext>
                  </a:extLst>
                </a:hlinkClick>
              </a:rPr>
              <a:t>https://itsourcecode.com/free-projects/c-projects/contact-management-system-in-c-with-source-code/</a:t>
            </a:r>
            <a:endParaRPr sz="1600">
              <a:solidFill>
                <a:schemeClr val="dk2"/>
              </a:solidFill>
              <a:latin typeface="Montserrat"/>
              <a:ea typeface="Montserrat"/>
              <a:cs typeface="Montserrat"/>
              <a:sym typeface="Montserrat"/>
            </a:endParaRPr>
          </a:p>
          <a:p>
            <a:pPr indent="-330200" lvl="0" marL="457200" rtl="0" algn="l">
              <a:spcBef>
                <a:spcPts val="0"/>
              </a:spcBef>
              <a:spcAft>
                <a:spcPts val="0"/>
              </a:spcAft>
              <a:buClr>
                <a:schemeClr val="dk2"/>
              </a:buClr>
              <a:buSzPts val="1600"/>
              <a:buFont typeface="Montserrat"/>
              <a:buAutoNum type="arabicPeriod"/>
            </a:pPr>
            <a:r>
              <a:rPr lang="en-GB" sz="1600" u="sng">
                <a:solidFill>
                  <a:schemeClr val="dk2"/>
                </a:solidFill>
                <a:latin typeface="Montserrat"/>
                <a:ea typeface="Montserrat"/>
                <a:cs typeface="Montserrat"/>
                <a:sym typeface="Montserrat"/>
                <a:hlinkClick r:id="rId5">
                  <a:extLst>
                    <a:ext uri="{A12FA001-AC4F-418D-AE19-62706E023703}">
                      <ahyp:hlinkClr val="tx"/>
                    </a:ext>
                  </a:extLst>
                </a:hlinkClick>
              </a:rPr>
              <a:t>https://www.sourcecodester.com/cc/14843/contact-management-system-using-c-source-code.html</a:t>
            </a:r>
            <a:endParaRPr sz="1600">
              <a:solidFill>
                <a:schemeClr val="dk2"/>
              </a:solidFill>
              <a:latin typeface="Montserrat"/>
              <a:ea typeface="Montserrat"/>
              <a:cs typeface="Montserrat"/>
              <a:sym typeface="Montserrat"/>
            </a:endParaRPr>
          </a:p>
          <a:p>
            <a:pPr indent="0" lvl="0" marL="0" rtl="0" algn="l">
              <a:lnSpc>
                <a:spcPct val="200000"/>
              </a:lnSpc>
              <a:spcBef>
                <a:spcPts val="1200"/>
              </a:spcBef>
              <a:spcAft>
                <a:spcPts val="1200"/>
              </a:spcAft>
              <a:buNone/>
            </a:pPr>
            <a:r>
              <a:t/>
            </a:r>
            <a:endParaRPr sz="1600">
              <a:solidFill>
                <a:schemeClr val="dk2"/>
              </a:solidFill>
              <a:latin typeface="Montserrat"/>
              <a:ea typeface="Montserrat"/>
              <a:cs typeface="Montserrat"/>
              <a:sym typeface="Montserra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7"/>
          <p:cNvSpPr txBox="1"/>
          <p:nvPr>
            <p:ph type="title"/>
          </p:nvPr>
        </p:nvSpPr>
        <p:spPr>
          <a:xfrm>
            <a:off x="823850" y="2053000"/>
            <a:ext cx="4587000" cy="1148700"/>
          </a:xfrm>
          <a:prstGeom prst="rect">
            <a:avLst/>
          </a:prstGeom>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5000">
                <a:solidFill>
                  <a:schemeClr val="lt2"/>
                </a:solidFill>
              </a:rPr>
              <a:t>THANK YOU !</a:t>
            </a:r>
            <a:endParaRPr b="1" sz="5000">
              <a:solidFill>
                <a:schemeClr val="lt2"/>
              </a:solidFill>
            </a:endParaRPr>
          </a:p>
        </p:txBody>
      </p:sp>
      <p:sp>
        <p:nvSpPr>
          <p:cNvPr id="324" name="Google Shape;324;p47"/>
          <p:cNvSpPr txBox="1"/>
          <p:nvPr/>
        </p:nvSpPr>
        <p:spPr>
          <a:xfrm>
            <a:off x="448522" y="4086434"/>
            <a:ext cx="6653700" cy="521400"/>
          </a:xfrm>
          <a:prstGeom prst="rect">
            <a:avLst/>
          </a:prstGeom>
          <a:noFill/>
          <a:ln cap="flat" cmpd="sng" w="38100">
            <a:solidFill>
              <a:schemeClr val="accent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GB" sz="2200">
                <a:solidFill>
                  <a:schemeClr val="lt2"/>
                </a:solidFill>
                <a:latin typeface="Verdana"/>
                <a:ea typeface="Verdana"/>
                <a:cs typeface="Verdana"/>
                <a:sym typeface="Verdana"/>
              </a:rPr>
              <a:t>Presentation created by Rajesh Kumbhar</a:t>
            </a:r>
            <a:endParaRPr b="1" sz="2200">
              <a:solidFill>
                <a:schemeClr val="lt2"/>
              </a:solidFill>
              <a:latin typeface="Verdana"/>
              <a:ea typeface="Verdana"/>
              <a:cs typeface="Verdana"/>
              <a:sym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157851" y="639600"/>
            <a:ext cx="6828300" cy="3864300"/>
          </a:xfrm>
          <a:prstGeom prst="rect">
            <a:avLst/>
          </a:prstGeom>
          <a:solidFill>
            <a:schemeClr val="dk1"/>
          </a:solidFill>
        </p:spPr>
        <p:txBody>
          <a:bodyPr anchorCtr="0" anchor="ctr" bIns="91425" lIns="91425" spcFirstLastPara="1" rIns="91425" wrap="square" tIns="91425">
            <a:normAutofit/>
          </a:bodyPr>
          <a:lstStyle/>
          <a:p>
            <a:pPr indent="0" lvl="0" marL="0" rtl="0" algn="l">
              <a:lnSpc>
                <a:spcPct val="115000"/>
              </a:lnSpc>
              <a:spcBef>
                <a:spcPts val="0"/>
              </a:spcBef>
              <a:spcAft>
                <a:spcPts val="0"/>
              </a:spcAft>
              <a:buNone/>
            </a:pPr>
            <a:r>
              <a:rPr lang="en-GB" sz="1600"/>
              <a:t>     </a:t>
            </a:r>
            <a:r>
              <a:rPr lang="en-GB" sz="1600"/>
              <a:t>We can improve the efficiency of the system, thus overcome the drawbacks of the existing system :</a:t>
            </a:r>
            <a:endParaRPr sz="1600"/>
          </a:p>
          <a:p>
            <a:pPr indent="-330200" lvl="0" marL="457200" rtl="0" algn="l">
              <a:lnSpc>
                <a:spcPct val="115000"/>
              </a:lnSpc>
              <a:spcBef>
                <a:spcPts val="1200"/>
              </a:spcBef>
              <a:spcAft>
                <a:spcPts val="0"/>
              </a:spcAft>
              <a:buSzPts val="1600"/>
              <a:buChar char="●"/>
            </a:pPr>
            <a:r>
              <a:rPr lang="en-GB" sz="1600"/>
              <a:t> Less human error</a:t>
            </a:r>
            <a:endParaRPr sz="1600"/>
          </a:p>
          <a:p>
            <a:pPr indent="-330200" lvl="0" marL="457200" rtl="0" algn="l">
              <a:lnSpc>
                <a:spcPct val="115000"/>
              </a:lnSpc>
              <a:spcBef>
                <a:spcPts val="0"/>
              </a:spcBef>
              <a:spcAft>
                <a:spcPts val="0"/>
              </a:spcAft>
              <a:buSzPts val="1600"/>
              <a:buChar char="●"/>
            </a:pPr>
            <a:r>
              <a:rPr lang="en-GB" sz="1600"/>
              <a:t>Strength and strain of manual labour can be reduced</a:t>
            </a:r>
            <a:endParaRPr sz="1600"/>
          </a:p>
          <a:p>
            <a:pPr indent="-330200" lvl="0" marL="457200" rtl="0" algn="l">
              <a:lnSpc>
                <a:spcPct val="115000"/>
              </a:lnSpc>
              <a:spcBef>
                <a:spcPts val="0"/>
              </a:spcBef>
              <a:spcAft>
                <a:spcPts val="0"/>
              </a:spcAft>
              <a:buSzPts val="1600"/>
              <a:buChar char="●"/>
            </a:pPr>
            <a:r>
              <a:rPr lang="en-GB" sz="1600"/>
              <a:t>High security</a:t>
            </a:r>
            <a:endParaRPr sz="1600"/>
          </a:p>
          <a:p>
            <a:pPr indent="-330200" lvl="0" marL="457200" rtl="0" algn="l">
              <a:lnSpc>
                <a:spcPct val="115000"/>
              </a:lnSpc>
              <a:spcBef>
                <a:spcPts val="0"/>
              </a:spcBef>
              <a:spcAft>
                <a:spcPts val="0"/>
              </a:spcAft>
              <a:buSzPts val="1600"/>
              <a:buChar char="●"/>
            </a:pPr>
            <a:r>
              <a:rPr lang="en-GB" sz="1600"/>
              <a:t>Data consistency</a:t>
            </a:r>
            <a:endParaRPr sz="1600"/>
          </a:p>
          <a:p>
            <a:pPr indent="-330200" lvl="0" marL="457200" rtl="0" algn="l">
              <a:lnSpc>
                <a:spcPct val="115000"/>
              </a:lnSpc>
              <a:spcBef>
                <a:spcPts val="0"/>
              </a:spcBef>
              <a:spcAft>
                <a:spcPts val="0"/>
              </a:spcAft>
              <a:buSzPts val="1600"/>
              <a:buChar char="●"/>
            </a:pPr>
            <a:r>
              <a:rPr lang="en-GB" sz="1600"/>
              <a:t>Easy to handle</a:t>
            </a:r>
            <a:endParaRPr sz="1600"/>
          </a:p>
          <a:p>
            <a:pPr indent="-330200" lvl="0" marL="457200" rtl="0" algn="l">
              <a:lnSpc>
                <a:spcPct val="115000"/>
              </a:lnSpc>
              <a:spcBef>
                <a:spcPts val="0"/>
              </a:spcBef>
              <a:spcAft>
                <a:spcPts val="0"/>
              </a:spcAft>
              <a:buSzPts val="1600"/>
              <a:buChar char="●"/>
            </a:pPr>
            <a:r>
              <a:rPr lang="en-GB" sz="1600"/>
              <a:t>Easy data updating</a:t>
            </a:r>
            <a:endParaRPr sz="1600"/>
          </a:p>
          <a:p>
            <a:pPr indent="-330200" lvl="0" marL="457200" rtl="0" algn="l">
              <a:lnSpc>
                <a:spcPct val="115000"/>
              </a:lnSpc>
              <a:spcBef>
                <a:spcPts val="0"/>
              </a:spcBef>
              <a:spcAft>
                <a:spcPts val="0"/>
              </a:spcAft>
              <a:buSzPts val="1600"/>
              <a:buChar char="●"/>
            </a:pPr>
            <a:r>
              <a:rPr lang="en-GB" sz="1600"/>
              <a:t>Easy record keeping</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sz="4000">
                <a:solidFill>
                  <a:schemeClr val="lt2"/>
                </a:solidFill>
              </a:rPr>
              <a:t>INTRODUCTION</a:t>
            </a:r>
            <a:endParaRPr b="1" sz="4000">
              <a:solidFill>
                <a:schemeClr val="lt2"/>
              </a:solidFill>
            </a:endParaRPr>
          </a:p>
        </p:txBody>
      </p:sp>
      <p:sp>
        <p:nvSpPr>
          <p:cNvPr id="160" name="Google Shape;160;p17"/>
          <p:cNvSpPr txBox="1"/>
          <p:nvPr>
            <p:ph idx="1" type="body"/>
          </p:nvPr>
        </p:nvSpPr>
        <p:spPr>
          <a:xfrm>
            <a:off x="1297500" y="1571018"/>
            <a:ext cx="7038900" cy="2911200"/>
          </a:xfrm>
          <a:prstGeom prst="rect">
            <a:avLst/>
          </a:prstGeom>
          <a:solidFill>
            <a:schemeClr val="dk1"/>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1600">
                <a:solidFill>
                  <a:srgbClr val="FFFFFF"/>
                </a:solidFill>
                <a:latin typeface="Montserrat"/>
                <a:ea typeface="Montserrat"/>
                <a:cs typeface="Montserrat"/>
                <a:sym typeface="Montserrat"/>
              </a:rPr>
              <a:t>   The mini project ‘Contact Management System’ is the sample project for managing contact details. The project aims at developing contact management system using the C language that enables an organization to maintain its library.</a:t>
            </a:r>
            <a:endParaRPr sz="1600">
              <a:solidFill>
                <a:srgbClr val="FFFFFF"/>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sz="1600">
              <a:solidFill>
                <a:srgbClr val="FFFFFF"/>
              </a:solidFill>
              <a:latin typeface="Montserrat"/>
              <a:ea typeface="Montserrat"/>
              <a:cs typeface="Montserrat"/>
              <a:sym typeface="Montserrat"/>
            </a:endParaRPr>
          </a:p>
          <a:p>
            <a:pPr indent="0" lvl="0" marL="0" rtl="0" algn="l">
              <a:lnSpc>
                <a:spcPct val="100000"/>
              </a:lnSpc>
              <a:spcBef>
                <a:spcPts val="0"/>
              </a:spcBef>
              <a:spcAft>
                <a:spcPts val="0"/>
              </a:spcAft>
              <a:buNone/>
            </a:pPr>
            <a:r>
              <a:rPr lang="en-GB" sz="1600">
                <a:solidFill>
                  <a:srgbClr val="FFFFFF"/>
                </a:solidFill>
                <a:latin typeface="Montserrat"/>
                <a:ea typeface="Montserrat"/>
                <a:cs typeface="Montserrat"/>
                <a:sym typeface="Montserrat"/>
              </a:rPr>
              <a:t>     The project demonstrates the creation of a user interface of a system, without the use of C Graphics library.</a:t>
            </a:r>
            <a:endParaRPr sz="1600">
              <a:solidFill>
                <a:srgbClr val="FFFFFF"/>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sz="1600">
              <a:solidFill>
                <a:srgbClr val="FFFFFF"/>
              </a:solidFill>
              <a:latin typeface="Montserrat"/>
              <a:ea typeface="Montserrat"/>
              <a:cs typeface="Montserrat"/>
              <a:sym typeface="Montserrat"/>
            </a:endParaRPr>
          </a:p>
          <a:p>
            <a:pPr indent="0" lvl="0" marL="0" rtl="0" algn="l">
              <a:lnSpc>
                <a:spcPct val="100000"/>
              </a:lnSpc>
              <a:spcBef>
                <a:spcPts val="0"/>
              </a:spcBef>
              <a:spcAft>
                <a:spcPts val="0"/>
              </a:spcAft>
              <a:buNone/>
            </a:pPr>
            <a:r>
              <a:rPr lang="en-GB" sz="1600">
                <a:solidFill>
                  <a:srgbClr val="FFFFFF"/>
                </a:solidFill>
                <a:latin typeface="Montserrat"/>
                <a:ea typeface="Montserrat"/>
                <a:cs typeface="Montserrat"/>
                <a:sym typeface="Montserrat"/>
              </a:rPr>
              <a:t>     </a:t>
            </a:r>
            <a:r>
              <a:rPr lang="en-GB" sz="1600">
                <a:solidFill>
                  <a:srgbClr val="FFFFFF"/>
                </a:solidFill>
                <a:latin typeface="Montserrat"/>
                <a:ea typeface="Montserrat"/>
                <a:cs typeface="Montserrat"/>
                <a:sym typeface="Montserrat"/>
              </a:rPr>
              <a:t>The application uses basic C function to generate menus, show </a:t>
            </a:r>
            <a:endParaRPr sz="1600">
              <a:solidFill>
                <a:srgbClr val="FFFFFF"/>
              </a:solidFill>
              <a:latin typeface="Montserrat"/>
              <a:ea typeface="Montserrat"/>
              <a:cs typeface="Montserrat"/>
              <a:sym typeface="Montserrat"/>
            </a:endParaRPr>
          </a:p>
          <a:p>
            <a:pPr indent="0" lvl="0" marL="0" rtl="0" algn="l">
              <a:lnSpc>
                <a:spcPct val="100000"/>
              </a:lnSpc>
              <a:spcBef>
                <a:spcPts val="0"/>
              </a:spcBef>
              <a:spcAft>
                <a:spcPts val="0"/>
              </a:spcAft>
              <a:buNone/>
            </a:pPr>
            <a:r>
              <a:rPr lang="en-GB" sz="1600">
                <a:solidFill>
                  <a:srgbClr val="FFFFFF"/>
                </a:solidFill>
                <a:latin typeface="Montserrat"/>
                <a:ea typeface="Montserrat"/>
                <a:cs typeface="Montserrat"/>
                <a:sym typeface="Montserrat"/>
              </a:rPr>
              <a:t>message boxes and print text on the screen.</a:t>
            </a:r>
            <a:endParaRPr sz="1600">
              <a:solidFill>
                <a:srgbClr val="FFFFFF"/>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600" u="sng"/>
              <a:t>ABOUT PROJECT</a:t>
            </a:r>
            <a:endParaRPr b="1" sz="1600" u="sng"/>
          </a:p>
          <a:p>
            <a:pPr indent="0" lvl="0" marL="0" rtl="0" algn="l">
              <a:spcBef>
                <a:spcPts val="1200"/>
              </a:spcBef>
              <a:spcAft>
                <a:spcPts val="0"/>
              </a:spcAft>
              <a:buNone/>
            </a:pPr>
            <a:r>
              <a:rPr lang="en-GB" sz="1600"/>
              <a:t>Project Name </a:t>
            </a:r>
            <a:endParaRPr sz="1600"/>
          </a:p>
          <a:p>
            <a:pPr indent="0" lvl="0" marL="0" rtl="0" algn="l">
              <a:spcBef>
                <a:spcPts val="1200"/>
              </a:spcBef>
              <a:spcAft>
                <a:spcPts val="0"/>
              </a:spcAft>
              <a:buNone/>
            </a:pPr>
            <a:r>
              <a:rPr lang="en-GB" sz="1600"/>
              <a:t>Project Platform</a:t>
            </a:r>
            <a:endParaRPr sz="1600"/>
          </a:p>
          <a:p>
            <a:pPr indent="0" lvl="0" marL="0" rtl="0" algn="l">
              <a:spcBef>
                <a:spcPts val="1200"/>
              </a:spcBef>
              <a:spcAft>
                <a:spcPts val="0"/>
              </a:spcAft>
              <a:buNone/>
            </a:pPr>
            <a:r>
              <a:rPr lang="en-GB" sz="1600"/>
              <a:t>Programming Language Used</a:t>
            </a:r>
            <a:endParaRPr sz="1600"/>
          </a:p>
          <a:p>
            <a:pPr indent="0" lvl="0" marL="0" rtl="0" algn="l">
              <a:spcBef>
                <a:spcPts val="1200"/>
              </a:spcBef>
              <a:spcAft>
                <a:spcPts val="0"/>
              </a:spcAft>
              <a:buNone/>
            </a:pPr>
            <a:r>
              <a:rPr lang="en-GB" sz="1600"/>
              <a:t>IDE Tool (Recommended)</a:t>
            </a:r>
            <a:endParaRPr sz="1600"/>
          </a:p>
          <a:p>
            <a:pPr indent="0" lvl="0" marL="0" rtl="0" algn="l">
              <a:spcBef>
                <a:spcPts val="1200"/>
              </a:spcBef>
              <a:spcAft>
                <a:spcPts val="0"/>
              </a:spcAft>
              <a:buNone/>
            </a:pPr>
            <a:r>
              <a:rPr lang="en-GB" sz="1600"/>
              <a:t>Project Type </a:t>
            </a:r>
            <a:endParaRPr sz="1600"/>
          </a:p>
          <a:p>
            <a:pPr indent="0" lvl="0" marL="0" rtl="0" algn="l">
              <a:spcBef>
                <a:spcPts val="1200"/>
              </a:spcBef>
              <a:spcAft>
                <a:spcPts val="1200"/>
              </a:spcAft>
              <a:buNone/>
            </a:pPr>
            <a:r>
              <a:rPr lang="en-GB" sz="1600"/>
              <a:t>Database</a:t>
            </a:r>
            <a:endParaRPr sz="1600"/>
          </a:p>
        </p:txBody>
      </p:sp>
      <p:sp>
        <p:nvSpPr>
          <p:cNvPr id="166" name="Google Shape;166;p18"/>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600" u="sng"/>
              <a:t>PROJECT DETAILS</a:t>
            </a:r>
            <a:endParaRPr b="1" sz="1600" u="sng"/>
          </a:p>
          <a:p>
            <a:pPr indent="0" lvl="0" marL="0" rtl="0" algn="l">
              <a:spcBef>
                <a:spcPts val="1200"/>
              </a:spcBef>
              <a:spcAft>
                <a:spcPts val="0"/>
              </a:spcAft>
              <a:buNone/>
            </a:pPr>
            <a:r>
              <a:rPr lang="en-GB" sz="1600"/>
              <a:t>:   Contact Management System</a:t>
            </a:r>
            <a:endParaRPr sz="1600"/>
          </a:p>
          <a:p>
            <a:pPr indent="0" lvl="0" marL="0" rtl="0" algn="l">
              <a:spcBef>
                <a:spcPts val="1200"/>
              </a:spcBef>
              <a:spcAft>
                <a:spcPts val="0"/>
              </a:spcAft>
              <a:buNone/>
            </a:pPr>
            <a:r>
              <a:rPr lang="en-GB" sz="1600"/>
              <a:t>:   C/C++</a:t>
            </a:r>
            <a:endParaRPr sz="1600"/>
          </a:p>
          <a:p>
            <a:pPr indent="0" lvl="0" marL="0" rtl="0" algn="l">
              <a:spcBef>
                <a:spcPts val="1200"/>
              </a:spcBef>
              <a:spcAft>
                <a:spcPts val="0"/>
              </a:spcAft>
              <a:buNone/>
            </a:pPr>
            <a:r>
              <a:rPr lang="en-GB" sz="1600"/>
              <a:t>:   C Programming Language</a:t>
            </a:r>
            <a:endParaRPr sz="1600"/>
          </a:p>
          <a:p>
            <a:pPr indent="0" lvl="0" marL="0" rtl="0" algn="l">
              <a:spcBef>
                <a:spcPts val="1200"/>
              </a:spcBef>
              <a:spcAft>
                <a:spcPts val="0"/>
              </a:spcAft>
              <a:buNone/>
            </a:pPr>
            <a:r>
              <a:rPr lang="en-GB" sz="1600"/>
              <a:t>:   Codeblocks / Turbo C</a:t>
            </a:r>
            <a:endParaRPr sz="1600"/>
          </a:p>
          <a:p>
            <a:pPr indent="0" lvl="0" marL="0" rtl="0" algn="l">
              <a:spcBef>
                <a:spcPts val="1200"/>
              </a:spcBef>
              <a:spcAft>
                <a:spcPts val="0"/>
              </a:spcAft>
              <a:buNone/>
            </a:pPr>
            <a:r>
              <a:rPr lang="en-GB" sz="1600"/>
              <a:t>:   Desktop Application</a:t>
            </a:r>
            <a:endParaRPr sz="1600"/>
          </a:p>
          <a:p>
            <a:pPr indent="0" lvl="0" marL="0" rtl="0" algn="l">
              <a:spcBef>
                <a:spcPts val="1200"/>
              </a:spcBef>
              <a:spcAft>
                <a:spcPts val="1200"/>
              </a:spcAft>
              <a:buNone/>
            </a:pPr>
            <a:r>
              <a:rPr lang="en-GB" sz="1600"/>
              <a:t>:   Stores data in .DAT file</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nvSpPr>
        <p:spPr>
          <a:xfrm>
            <a:off x="534450" y="800503"/>
            <a:ext cx="8075100" cy="1435200"/>
          </a:xfrm>
          <a:prstGeom prst="rect">
            <a:avLst/>
          </a:prstGeom>
          <a:solidFill>
            <a:schemeClr val="dk1"/>
          </a:solid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FFFFFF"/>
              </a:buClr>
              <a:buSzPts val="1600"/>
              <a:buFont typeface="Montserrat"/>
              <a:buAutoNum type="arabicPeriod"/>
            </a:pPr>
            <a:r>
              <a:rPr lang="en-GB" sz="1600">
                <a:solidFill>
                  <a:srgbClr val="FFFFFF"/>
                </a:solidFill>
                <a:latin typeface="Montserrat"/>
                <a:ea typeface="Montserrat"/>
                <a:cs typeface="Montserrat"/>
                <a:sym typeface="Montserrat"/>
              </a:rPr>
              <a:t>Existing system refers to the traditional way of writing contacts in books.</a:t>
            </a:r>
            <a:endParaRPr sz="1600">
              <a:solidFill>
                <a:srgbClr val="FFFFFF"/>
              </a:solidFill>
              <a:latin typeface="Montserrat"/>
              <a:ea typeface="Montserrat"/>
              <a:cs typeface="Montserrat"/>
              <a:sym typeface="Montserrat"/>
            </a:endParaRPr>
          </a:p>
          <a:p>
            <a:pPr indent="0" lvl="0" marL="457200" rtl="0" algn="l">
              <a:spcBef>
                <a:spcPts val="0"/>
              </a:spcBef>
              <a:spcAft>
                <a:spcPts val="0"/>
              </a:spcAft>
              <a:buNone/>
            </a:pPr>
            <a:r>
              <a:t/>
            </a:r>
            <a:endParaRPr sz="1600">
              <a:solidFill>
                <a:srgbClr val="FFFFFF"/>
              </a:solidFill>
              <a:latin typeface="Montserrat"/>
              <a:ea typeface="Montserrat"/>
              <a:cs typeface="Montserrat"/>
              <a:sym typeface="Montserrat"/>
            </a:endParaRPr>
          </a:p>
          <a:p>
            <a:pPr indent="-330200" lvl="0" marL="457200" rtl="0" algn="l">
              <a:spcBef>
                <a:spcPts val="0"/>
              </a:spcBef>
              <a:spcAft>
                <a:spcPts val="0"/>
              </a:spcAft>
              <a:buClr>
                <a:srgbClr val="FFFFFF"/>
              </a:buClr>
              <a:buSzPts val="1600"/>
              <a:buFont typeface="Montserrat"/>
              <a:buAutoNum type="arabicPeriod"/>
            </a:pPr>
            <a:r>
              <a:rPr lang="en-GB" sz="1600">
                <a:solidFill>
                  <a:srgbClr val="FFFFFF"/>
                </a:solidFill>
                <a:latin typeface="Montserrat"/>
                <a:ea typeface="Montserrat"/>
                <a:cs typeface="Montserrat"/>
                <a:sym typeface="Montserrat"/>
              </a:rPr>
              <a:t>Today also there are many small businessmen who store their customer details in a traditional way i.e writing the details in a bunch of note books.</a:t>
            </a:r>
            <a:endParaRPr sz="1600">
              <a:solidFill>
                <a:srgbClr val="FFFFFF"/>
              </a:solidFill>
              <a:latin typeface="Montserrat"/>
              <a:ea typeface="Montserrat"/>
              <a:cs typeface="Montserrat"/>
              <a:sym typeface="Montserrat"/>
            </a:endParaRPr>
          </a:p>
        </p:txBody>
      </p:sp>
      <p:sp>
        <p:nvSpPr>
          <p:cNvPr id="172" name="Google Shape;172;p19"/>
          <p:cNvSpPr txBox="1"/>
          <p:nvPr/>
        </p:nvSpPr>
        <p:spPr>
          <a:xfrm>
            <a:off x="721325" y="154000"/>
            <a:ext cx="7888200" cy="646500"/>
          </a:xfrm>
          <a:prstGeom prst="rect">
            <a:avLst/>
          </a:prstGeom>
          <a:solidFill>
            <a:schemeClr val="dk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3000">
                <a:solidFill>
                  <a:schemeClr val="lt2"/>
                </a:solidFill>
                <a:latin typeface="Montserrat"/>
                <a:ea typeface="Montserrat"/>
                <a:cs typeface="Montserrat"/>
                <a:sym typeface="Montserrat"/>
              </a:rPr>
              <a:t>Survey of Existing System</a:t>
            </a:r>
            <a:endParaRPr b="1" sz="3000">
              <a:solidFill>
                <a:schemeClr val="lt2"/>
              </a:solidFill>
              <a:latin typeface="Lato"/>
              <a:ea typeface="Lato"/>
              <a:cs typeface="Lato"/>
              <a:sym typeface="Lato"/>
            </a:endParaRPr>
          </a:p>
        </p:txBody>
      </p:sp>
      <p:sp>
        <p:nvSpPr>
          <p:cNvPr id="173" name="Google Shape;173;p19"/>
          <p:cNvSpPr txBox="1"/>
          <p:nvPr/>
        </p:nvSpPr>
        <p:spPr>
          <a:xfrm>
            <a:off x="534450" y="2571750"/>
            <a:ext cx="8075100" cy="1069800"/>
          </a:xfrm>
          <a:prstGeom prst="rect">
            <a:avLst/>
          </a:prstGeom>
          <a:solidFill>
            <a:schemeClr val="dk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900">
                <a:solidFill>
                  <a:schemeClr val="lt2"/>
                </a:solidFill>
                <a:latin typeface="Montserrat"/>
                <a:ea typeface="Montserrat"/>
                <a:cs typeface="Montserrat"/>
                <a:sym typeface="Montserrat"/>
              </a:rPr>
              <a:t>Limitation of Existing system or research gap </a:t>
            </a:r>
            <a:endParaRPr b="1" sz="2900">
              <a:solidFill>
                <a:schemeClr val="lt2"/>
              </a:solidFill>
              <a:latin typeface="Montserrat"/>
              <a:ea typeface="Montserrat"/>
              <a:cs typeface="Montserrat"/>
              <a:sym typeface="Montserrat"/>
            </a:endParaRPr>
          </a:p>
        </p:txBody>
      </p:sp>
      <p:sp>
        <p:nvSpPr>
          <p:cNvPr id="174" name="Google Shape;174;p19"/>
          <p:cNvSpPr txBox="1"/>
          <p:nvPr/>
        </p:nvSpPr>
        <p:spPr>
          <a:xfrm>
            <a:off x="534450" y="3583400"/>
            <a:ext cx="8075100" cy="1435200"/>
          </a:xfrm>
          <a:prstGeom prst="rect">
            <a:avLst/>
          </a:prstGeom>
          <a:solidFill>
            <a:schemeClr val="dk1"/>
          </a:solid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FFFFFF"/>
              </a:buClr>
              <a:buSzPts val="1600"/>
              <a:buFont typeface="Montserrat"/>
              <a:buAutoNum type="arabicPeriod"/>
            </a:pPr>
            <a:r>
              <a:rPr lang="en-GB" sz="1600">
                <a:solidFill>
                  <a:srgbClr val="FFFFFF"/>
                </a:solidFill>
                <a:latin typeface="Montserrat"/>
                <a:ea typeface="Montserrat"/>
                <a:cs typeface="Montserrat"/>
                <a:sym typeface="Montserrat"/>
              </a:rPr>
              <a:t>It is very difficult to manage, store and even retrieve the data of customers. </a:t>
            </a:r>
            <a:endParaRPr sz="1600">
              <a:solidFill>
                <a:srgbClr val="FFFFFF"/>
              </a:solidFill>
              <a:latin typeface="Montserrat"/>
              <a:ea typeface="Montserrat"/>
              <a:cs typeface="Montserrat"/>
              <a:sym typeface="Montserrat"/>
            </a:endParaRPr>
          </a:p>
          <a:p>
            <a:pPr indent="0" lvl="0" marL="457200" rtl="0" algn="l">
              <a:spcBef>
                <a:spcPts val="0"/>
              </a:spcBef>
              <a:spcAft>
                <a:spcPts val="0"/>
              </a:spcAft>
              <a:buNone/>
            </a:pPr>
            <a:r>
              <a:t/>
            </a:r>
            <a:endParaRPr sz="1600">
              <a:solidFill>
                <a:srgbClr val="FFFFFF"/>
              </a:solidFill>
              <a:latin typeface="Montserrat"/>
              <a:ea typeface="Montserrat"/>
              <a:cs typeface="Montserrat"/>
              <a:sym typeface="Montserrat"/>
            </a:endParaRPr>
          </a:p>
          <a:p>
            <a:pPr indent="-330200" lvl="0" marL="457200" rtl="0" algn="l">
              <a:spcBef>
                <a:spcPts val="0"/>
              </a:spcBef>
              <a:spcAft>
                <a:spcPts val="0"/>
              </a:spcAft>
              <a:buClr>
                <a:srgbClr val="FFFFFF"/>
              </a:buClr>
              <a:buSzPts val="1600"/>
              <a:buFont typeface="Montserrat"/>
              <a:buAutoNum type="arabicPeriod"/>
            </a:pPr>
            <a:r>
              <a:rPr lang="en-GB" sz="1600">
                <a:solidFill>
                  <a:srgbClr val="FFFFFF"/>
                </a:solidFill>
                <a:latin typeface="Montserrat"/>
                <a:ea typeface="Montserrat"/>
                <a:cs typeface="Montserrat"/>
                <a:sym typeface="Montserrat"/>
              </a:rPr>
              <a:t>There are higher possibilities of losing the data, due to many reasons like natural disasters like floods.</a:t>
            </a:r>
            <a:endParaRPr sz="1600">
              <a:solidFill>
                <a:srgbClr val="FFFFFF"/>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sz="4000">
                <a:solidFill>
                  <a:schemeClr val="lt2"/>
                </a:solidFill>
              </a:rPr>
              <a:t>ABOUT PROJECT</a:t>
            </a:r>
            <a:endParaRPr b="1" sz="4000">
              <a:solidFill>
                <a:schemeClr val="lt2"/>
              </a:solidFill>
            </a:endParaRPr>
          </a:p>
        </p:txBody>
      </p:sp>
      <p:sp>
        <p:nvSpPr>
          <p:cNvPr id="180" name="Google Shape;180;p20"/>
          <p:cNvSpPr txBox="1"/>
          <p:nvPr>
            <p:ph idx="1" type="body"/>
          </p:nvPr>
        </p:nvSpPr>
        <p:spPr>
          <a:xfrm>
            <a:off x="1297500" y="1431049"/>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600">
                <a:latin typeface="Montserrat"/>
                <a:ea typeface="Montserrat"/>
                <a:cs typeface="Montserrat"/>
                <a:sym typeface="Montserrat"/>
              </a:rPr>
              <a:t>     The Title of the Program is to develop a program which deals with the combination of structures, arrays, File pointers and other functions. </a:t>
            </a:r>
            <a:endParaRPr sz="1600">
              <a:latin typeface="Montserrat"/>
              <a:ea typeface="Montserrat"/>
              <a:cs typeface="Montserrat"/>
              <a:sym typeface="Montserrat"/>
            </a:endParaRPr>
          </a:p>
          <a:p>
            <a:pPr indent="0" lvl="0" marL="0" rtl="0" algn="l">
              <a:spcBef>
                <a:spcPts val="0"/>
              </a:spcBef>
              <a:spcAft>
                <a:spcPts val="0"/>
              </a:spcAft>
              <a:buNone/>
            </a:pPr>
            <a:r>
              <a:rPr lang="en-GB" sz="1600">
                <a:latin typeface="Montserrat"/>
                <a:ea typeface="Montserrat"/>
                <a:cs typeface="Montserrat"/>
                <a:sym typeface="Montserrat"/>
              </a:rPr>
              <a:t>     By implementing this program we can execute the inserted contact data, deletion of the data, searching, updating, append, exit with numbers by using arrays and file pointers. This program is implemented for only numbers that can enter into an array. </a:t>
            </a:r>
            <a:endParaRPr sz="1600">
              <a:latin typeface="Montserrat"/>
              <a:ea typeface="Montserrat"/>
              <a:cs typeface="Montserrat"/>
              <a:sym typeface="Montserrat"/>
            </a:endParaRPr>
          </a:p>
          <a:p>
            <a:pPr indent="0" lvl="0" marL="0" rtl="0" algn="l">
              <a:spcBef>
                <a:spcPts val="0"/>
              </a:spcBef>
              <a:spcAft>
                <a:spcPts val="0"/>
              </a:spcAft>
              <a:buNone/>
            </a:pPr>
            <a:r>
              <a:rPr lang="en-GB" sz="1600">
                <a:latin typeface="Montserrat"/>
                <a:ea typeface="Montserrat"/>
                <a:cs typeface="Montserrat"/>
                <a:sym typeface="Montserrat"/>
              </a:rPr>
              <a:t>     To do this analysis manually it takes a lot of time and patience but by implementing this program using a high level language like C it becomes much easier. But before going to make final solution for the problem, the problem must be analysed.</a:t>
            </a:r>
            <a:endParaRPr sz="1600">
              <a:latin typeface="Montserrat"/>
              <a:ea typeface="Montserrat"/>
              <a:cs typeface="Montserrat"/>
              <a:sym typeface="Montserrat"/>
            </a:endParaRPr>
          </a:p>
          <a:p>
            <a:pPr indent="0" lvl="0" marL="0" rtl="0" algn="l">
              <a:spcBef>
                <a:spcPts val="0"/>
              </a:spcBef>
              <a:spcAft>
                <a:spcPts val="1200"/>
              </a:spcAft>
              <a:buNone/>
            </a:pPr>
            <a:r>
              <a:t/>
            </a:r>
            <a:endParaRPr sz="1600">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562650" y="241800"/>
            <a:ext cx="8018700" cy="4659900"/>
          </a:xfrm>
          <a:prstGeom prst="rect">
            <a:avLst/>
          </a:prstGeom>
          <a:solidFill>
            <a:schemeClr val="dk1"/>
          </a:solidFill>
        </p:spPr>
        <p:txBody>
          <a:bodyPr anchorCtr="0" anchor="ctr" bIns="91425" lIns="91425" spcFirstLastPara="1" rIns="91425" wrap="square" tIns="91425">
            <a:normAutofit/>
          </a:bodyPr>
          <a:lstStyle/>
          <a:p>
            <a:pPr indent="0" lvl="0" marL="0" rtl="0" algn="l">
              <a:lnSpc>
                <a:spcPct val="115000"/>
              </a:lnSpc>
              <a:spcBef>
                <a:spcPts val="0"/>
              </a:spcBef>
              <a:spcAft>
                <a:spcPts val="0"/>
              </a:spcAft>
              <a:buNone/>
            </a:pPr>
            <a:r>
              <a:rPr lang="en-GB" sz="1600"/>
              <a:t>     First of all the basic information regarding the program which consists of complex numbers. This program is solved by using several methods like one can solve this program using user defined functions concept, loops conditions, go to statements. In this project, we will use the concept of functions, while loop, for loop, switch case and if conditions which helps to execute the problem much easier. The following steps are followed while implementing the given program using if and while loop :</a:t>
            </a:r>
            <a:endParaRPr sz="1600"/>
          </a:p>
          <a:p>
            <a:pPr indent="-330200" lvl="0" marL="457200" rtl="0" algn="l">
              <a:lnSpc>
                <a:spcPct val="115000"/>
              </a:lnSpc>
              <a:spcBef>
                <a:spcPts val="0"/>
              </a:spcBef>
              <a:spcAft>
                <a:spcPts val="0"/>
              </a:spcAft>
              <a:buClr>
                <a:srgbClr val="FFFFFF"/>
              </a:buClr>
              <a:buSzPts val="1600"/>
              <a:buChar char="●"/>
            </a:pPr>
            <a:r>
              <a:rPr lang="en-GB" sz="1600">
                <a:solidFill>
                  <a:srgbClr val="FFFFFF"/>
                </a:solidFill>
              </a:rPr>
              <a:t>The input is entered i.e., the value of choice (menu number), which selects the particular menu.</a:t>
            </a:r>
            <a:endParaRPr sz="1600">
              <a:solidFill>
                <a:srgbClr val="FFFFFF"/>
              </a:solidFill>
            </a:endParaRPr>
          </a:p>
          <a:p>
            <a:pPr indent="-330200" lvl="0" marL="457200" rtl="0" algn="l">
              <a:lnSpc>
                <a:spcPct val="115000"/>
              </a:lnSpc>
              <a:spcBef>
                <a:spcPts val="0"/>
              </a:spcBef>
              <a:spcAft>
                <a:spcPts val="0"/>
              </a:spcAft>
              <a:buClr>
                <a:srgbClr val="FFFFFF"/>
              </a:buClr>
              <a:buSzPts val="1600"/>
              <a:buChar char="●"/>
            </a:pPr>
            <a:r>
              <a:rPr lang="en-GB" sz="1600">
                <a:solidFill>
                  <a:srgbClr val="FFFFFF"/>
                </a:solidFill>
              </a:rPr>
              <a:t> Next it goes to a particular menu and then goto the particular function.</a:t>
            </a:r>
            <a:endParaRPr sz="1600">
              <a:solidFill>
                <a:srgbClr val="FFFFFF"/>
              </a:solidFill>
            </a:endParaRPr>
          </a:p>
          <a:p>
            <a:pPr indent="-330200" lvl="0" marL="457200" rtl="0" algn="l">
              <a:lnSpc>
                <a:spcPct val="115000"/>
              </a:lnSpc>
              <a:spcBef>
                <a:spcPts val="0"/>
              </a:spcBef>
              <a:spcAft>
                <a:spcPts val="0"/>
              </a:spcAft>
              <a:buClr>
                <a:srgbClr val="FFFFFF"/>
              </a:buClr>
              <a:buSzPts val="1600"/>
              <a:buChar char="●"/>
            </a:pPr>
            <a:r>
              <a:rPr lang="en-GB" sz="1600">
                <a:solidFill>
                  <a:srgbClr val="FFFFFF"/>
                </a:solidFill>
              </a:rPr>
              <a:t>It prints the resultant value which came from the execution.</a:t>
            </a:r>
            <a:endParaRPr sz="1600">
              <a:solidFill>
                <a:srgbClr val="FFFFFF"/>
              </a:solidFill>
            </a:endParaRPr>
          </a:p>
          <a:p>
            <a:pPr indent="0" lvl="0" marL="0" rtl="0" algn="l">
              <a:lnSpc>
                <a:spcPct val="115000"/>
              </a:lnSpc>
              <a:spcBef>
                <a:spcPts val="0"/>
              </a:spcBef>
              <a:spcAft>
                <a:spcPts val="0"/>
              </a:spcAft>
              <a:buNone/>
            </a:pPr>
            <a:r>
              <a:t/>
            </a:r>
            <a:endParaRPr sz="1600">
              <a:solidFill>
                <a:srgbClr val="FFFFFF"/>
              </a:solidFill>
            </a:endParaRPr>
          </a:p>
          <a:p>
            <a:pPr indent="0" lvl="0" marL="0" rtl="0" algn="l">
              <a:lnSpc>
                <a:spcPct val="115000"/>
              </a:lnSpc>
              <a:spcBef>
                <a:spcPts val="0"/>
              </a:spcBef>
              <a:spcAft>
                <a:spcPts val="0"/>
              </a:spcAft>
              <a:buNone/>
            </a:pPr>
            <a:r>
              <a:rPr lang="en-GB" sz="1600">
                <a:solidFill>
                  <a:srgbClr val="FFFFFF"/>
                </a:solidFill>
              </a:rPr>
              <a:t>     The outcome of the work is one can get the required changes like inserting or deleting or sorting or merging or append or retrieve or update or exit for a given array.</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