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71" r:id="rId2"/>
    <p:sldId id="256" r:id="rId3"/>
    <p:sldId id="258" r:id="rId4"/>
    <p:sldId id="259" r:id="rId5"/>
    <p:sldId id="267" r:id="rId6"/>
    <p:sldId id="268" r:id="rId7"/>
    <p:sldId id="264" r:id="rId8"/>
    <p:sldId id="262" r:id="rId9"/>
    <p:sldId id="269" r:id="rId10"/>
    <p:sldId id="261"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E71B253D-62A9-42D0-8597-7C9E6D88C0E6}" type="datetimeFigureOut">
              <a:rPr lang="en-US" smtClean="0"/>
              <a:pPr/>
              <a:t>4/17/2022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60A3A48-6FE5-4AC7-A645-2FCB1AACF94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71B253D-62A9-42D0-8597-7C9E6D88C0E6}" type="datetimeFigureOut">
              <a:rPr lang="en-US" smtClean="0"/>
              <a:pPr/>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A3A48-6FE5-4AC7-A645-2FCB1AACF9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71B253D-62A9-42D0-8597-7C9E6D88C0E6}" type="datetimeFigureOut">
              <a:rPr lang="en-US" smtClean="0"/>
              <a:pPr/>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0A3A48-6FE5-4AC7-A645-2FCB1AACF9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E71B253D-62A9-42D0-8597-7C9E6D88C0E6}" type="datetimeFigureOut">
              <a:rPr lang="en-US" smtClean="0"/>
              <a:pPr/>
              <a:t>4/17/2022</a:t>
            </a:fld>
            <a:endParaRPr lang="en-US"/>
          </a:p>
        </p:txBody>
      </p:sp>
      <p:sp>
        <p:nvSpPr>
          <p:cNvPr id="9" name="Slide Number Placeholder 8"/>
          <p:cNvSpPr>
            <a:spLocks noGrp="1"/>
          </p:cNvSpPr>
          <p:nvPr>
            <p:ph type="sldNum" sz="quarter" idx="15"/>
          </p:nvPr>
        </p:nvSpPr>
        <p:spPr/>
        <p:txBody>
          <a:bodyPr rtlCol="0"/>
          <a:lstStyle/>
          <a:p>
            <a:fld id="{360A3A48-6FE5-4AC7-A645-2FCB1AACF944}"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71B253D-62A9-42D0-8597-7C9E6D88C0E6}" type="datetimeFigureOut">
              <a:rPr lang="en-US" smtClean="0"/>
              <a:pPr/>
              <a:t>4/17/2022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60A3A48-6FE5-4AC7-A645-2FCB1AACF94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71B253D-62A9-42D0-8597-7C9E6D88C0E6}" type="datetimeFigureOut">
              <a:rPr lang="en-US" smtClean="0"/>
              <a:pPr/>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0A3A48-6FE5-4AC7-A645-2FCB1AACF944}"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E71B253D-62A9-42D0-8597-7C9E6D88C0E6}" type="datetimeFigureOut">
              <a:rPr lang="en-US" smtClean="0"/>
              <a:pPr/>
              <a:t>4/17/2022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0A3A48-6FE5-4AC7-A645-2FCB1AACF944}"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E71B253D-62A9-42D0-8597-7C9E6D88C0E6}" type="datetimeFigureOut">
              <a:rPr lang="en-US" smtClean="0"/>
              <a:pPr/>
              <a:t>4/17/2022</a:t>
            </a:fld>
            <a:endParaRPr lang="en-US"/>
          </a:p>
        </p:txBody>
      </p:sp>
      <p:sp>
        <p:nvSpPr>
          <p:cNvPr id="7" name="Slide Number Placeholder 6"/>
          <p:cNvSpPr>
            <a:spLocks noGrp="1"/>
          </p:cNvSpPr>
          <p:nvPr>
            <p:ph type="sldNum" sz="quarter" idx="11"/>
          </p:nvPr>
        </p:nvSpPr>
        <p:spPr/>
        <p:txBody>
          <a:bodyPr rtlCol="0"/>
          <a:lstStyle/>
          <a:p>
            <a:fld id="{360A3A48-6FE5-4AC7-A645-2FCB1AACF944}"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1B253D-62A9-42D0-8597-7C9E6D88C0E6}" type="datetimeFigureOut">
              <a:rPr lang="en-US" smtClean="0"/>
              <a:pPr/>
              <a:t>4/17/2022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0A3A48-6FE5-4AC7-A645-2FCB1AACF9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E71B253D-62A9-42D0-8597-7C9E6D88C0E6}" type="datetimeFigureOut">
              <a:rPr lang="en-US" smtClean="0"/>
              <a:pPr/>
              <a:t>4/17/2022</a:t>
            </a:fld>
            <a:endParaRPr lang="en-US"/>
          </a:p>
        </p:txBody>
      </p:sp>
      <p:sp>
        <p:nvSpPr>
          <p:cNvPr id="22" name="Slide Number Placeholder 21"/>
          <p:cNvSpPr>
            <a:spLocks noGrp="1"/>
          </p:cNvSpPr>
          <p:nvPr>
            <p:ph type="sldNum" sz="quarter" idx="15"/>
          </p:nvPr>
        </p:nvSpPr>
        <p:spPr/>
        <p:txBody>
          <a:bodyPr rtlCol="0"/>
          <a:lstStyle/>
          <a:p>
            <a:fld id="{360A3A48-6FE5-4AC7-A645-2FCB1AACF944}"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71B253D-62A9-42D0-8597-7C9E6D88C0E6}" type="datetimeFigureOut">
              <a:rPr lang="en-US" smtClean="0"/>
              <a:pPr/>
              <a:t>4/17/2022</a:t>
            </a:fld>
            <a:endParaRPr lang="en-US"/>
          </a:p>
        </p:txBody>
      </p:sp>
      <p:sp>
        <p:nvSpPr>
          <p:cNvPr id="18" name="Slide Number Placeholder 17"/>
          <p:cNvSpPr>
            <a:spLocks noGrp="1"/>
          </p:cNvSpPr>
          <p:nvPr>
            <p:ph type="sldNum" sz="quarter" idx="11"/>
          </p:nvPr>
        </p:nvSpPr>
        <p:spPr/>
        <p:txBody>
          <a:bodyPr rtlCol="0"/>
          <a:lstStyle/>
          <a:p>
            <a:fld id="{360A3A48-6FE5-4AC7-A645-2FCB1AACF944}"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71B253D-62A9-42D0-8597-7C9E6D88C0E6}" type="datetimeFigureOut">
              <a:rPr lang="en-US" smtClean="0"/>
              <a:pPr/>
              <a:t>4/17/2022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60A3A48-6FE5-4AC7-A645-2FCB1AACF94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1524000"/>
            <a:ext cx="6172200" cy="1894362"/>
          </a:xfrm>
        </p:spPr>
        <p:txBody>
          <a:bodyPr/>
          <a:lstStyle/>
          <a:p>
            <a:r>
              <a:rPr lang="en-US" dirty="0"/>
              <a:t>Automatic Essay Grading System Using Machine Learning</a:t>
            </a:r>
          </a:p>
        </p:txBody>
      </p:sp>
      <p:sp>
        <p:nvSpPr>
          <p:cNvPr id="3" name="Subtitle 2"/>
          <p:cNvSpPr>
            <a:spLocks noGrp="1"/>
          </p:cNvSpPr>
          <p:nvPr>
            <p:ph type="subTitle" idx="1"/>
          </p:nvPr>
        </p:nvSpPr>
        <p:spPr/>
        <p:txBody>
          <a:bodyPr>
            <a:normAutofit lnSpcReduction="10000"/>
          </a:bodyPr>
          <a:lstStyle/>
          <a:p>
            <a:r>
              <a:rPr lang="en-US" dirty="0"/>
              <a:t>Group Members:</a:t>
            </a:r>
          </a:p>
          <a:p>
            <a:r>
              <a:rPr lang="en-US" dirty="0"/>
              <a:t>                                                            </a:t>
            </a:r>
            <a:r>
              <a:rPr lang="en-US" dirty="0" err="1"/>
              <a:t>Sabiha</a:t>
            </a:r>
            <a:r>
              <a:rPr lang="en-US" dirty="0"/>
              <a:t> S. </a:t>
            </a:r>
            <a:r>
              <a:rPr lang="en-US" dirty="0" err="1"/>
              <a:t>Mullaji</a:t>
            </a:r>
            <a:endParaRPr lang="en-US" dirty="0"/>
          </a:p>
          <a:p>
            <a:r>
              <a:rPr lang="en-US" dirty="0"/>
              <a:t>                                                             </a:t>
            </a:r>
            <a:r>
              <a:rPr lang="en-US" dirty="0" err="1"/>
              <a:t>Asmita</a:t>
            </a:r>
            <a:r>
              <a:rPr lang="en-US" dirty="0"/>
              <a:t> </a:t>
            </a:r>
            <a:r>
              <a:rPr lang="en-US" dirty="0" err="1"/>
              <a:t>Suware</a:t>
            </a:r>
            <a:endParaRPr lang="en-US" dirty="0"/>
          </a:p>
          <a:p>
            <a:r>
              <a:rPr lang="en-US" dirty="0"/>
              <a:t>                                                              </a:t>
            </a:r>
            <a:r>
              <a:rPr lang="en-US" dirty="0" err="1"/>
              <a:t>Vivek</a:t>
            </a:r>
            <a:r>
              <a:rPr lang="en-US" dirty="0"/>
              <a:t> </a:t>
            </a:r>
            <a:r>
              <a:rPr lang="en-US" dirty="0" err="1"/>
              <a:t>Sakpal</a:t>
            </a:r>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5400" dirty="0" err="1">
                <a:latin typeface="Algerian" pitchFamily="82" charset="0"/>
              </a:rPr>
              <a:t>Refferences</a:t>
            </a:r>
            <a:endParaRPr lang="en-US" sz="5400" dirty="0">
              <a:latin typeface="Algerian" pitchFamily="82" charset="0"/>
            </a:endParaRPr>
          </a:p>
        </p:txBody>
      </p:sp>
      <p:sp>
        <p:nvSpPr>
          <p:cNvPr id="3" name="Content Placeholder 2"/>
          <p:cNvSpPr>
            <a:spLocks noGrp="1"/>
          </p:cNvSpPr>
          <p:nvPr>
            <p:ph sz="quarter" idx="1"/>
          </p:nvPr>
        </p:nvSpPr>
        <p:spPr>
          <a:xfrm>
            <a:off x="457200" y="1143000"/>
            <a:ext cx="8229600" cy="5166360"/>
          </a:xfrm>
        </p:spPr>
        <p:txBody>
          <a:bodyPr>
            <a:normAutofit fontScale="70000" lnSpcReduction="20000"/>
          </a:bodyPr>
          <a:lstStyle/>
          <a:p>
            <a:r>
              <a:rPr lang="en-US" sz="3600" b="1" dirty="0">
                <a:latin typeface="Agency FB" pitchFamily="34" charset="0"/>
              </a:rPr>
              <a:t>T. Miller, “Essay assessment with latent semantic analysis,” Dept. of Computer Science, University of Toronto, ON M5S 3G4, Canada,2002.</a:t>
            </a:r>
          </a:p>
          <a:p>
            <a:endParaRPr lang="en-US" sz="3600" b="1" dirty="0">
              <a:latin typeface="Agency FB" pitchFamily="34" charset="0"/>
            </a:endParaRPr>
          </a:p>
          <a:p>
            <a:r>
              <a:rPr lang="en-US" sz="3600" b="1" dirty="0" err="1">
                <a:latin typeface="Agency FB" pitchFamily="34" charset="0"/>
              </a:rPr>
              <a:t>Alghamdi</a:t>
            </a:r>
            <a:r>
              <a:rPr lang="en-US" sz="3600" b="1" dirty="0">
                <a:latin typeface="Agency FB" pitchFamily="34" charset="0"/>
              </a:rPr>
              <a:t>, M., M. </a:t>
            </a:r>
            <a:r>
              <a:rPr lang="en-US" sz="3600" b="1" dirty="0" err="1">
                <a:latin typeface="Agency FB" pitchFamily="34" charset="0"/>
              </a:rPr>
              <a:t>Alkanhal</a:t>
            </a:r>
            <a:r>
              <a:rPr lang="en-US" sz="3600" b="1" dirty="0">
                <a:latin typeface="Agency FB" pitchFamily="34" charset="0"/>
              </a:rPr>
              <a:t>, M. Al-</a:t>
            </a:r>
            <a:r>
              <a:rPr lang="en-US" sz="3600" b="1" dirty="0" err="1">
                <a:latin typeface="Agency FB" pitchFamily="34" charset="0"/>
              </a:rPr>
              <a:t>Badrashiny</a:t>
            </a:r>
            <a:r>
              <a:rPr lang="en-US" sz="3600" b="1" dirty="0">
                <a:latin typeface="Agency FB" pitchFamily="34" charset="0"/>
              </a:rPr>
              <a:t>, A. Al-</a:t>
            </a:r>
            <a:r>
              <a:rPr lang="en-US" sz="3600" b="1" dirty="0" err="1">
                <a:latin typeface="Agency FB" pitchFamily="34" charset="0"/>
              </a:rPr>
              <a:t>Qabbany</a:t>
            </a:r>
            <a:r>
              <a:rPr lang="en-US" sz="3600" b="1" dirty="0">
                <a:latin typeface="Agency FB" pitchFamily="34" charset="0"/>
              </a:rPr>
              <a:t>, A. </a:t>
            </a:r>
            <a:r>
              <a:rPr lang="en-US" sz="3600" b="1" dirty="0" err="1">
                <a:latin typeface="Agency FB" pitchFamily="34" charset="0"/>
              </a:rPr>
              <a:t>Areshey</a:t>
            </a:r>
            <a:r>
              <a:rPr lang="en-US" sz="3600" b="1" dirty="0">
                <a:latin typeface="Agency FB" pitchFamily="34" charset="0"/>
              </a:rPr>
              <a:t>, and A. </a:t>
            </a:r>
            <a:r>
              <a:rPr lang="en-US" sz="3600" b="1" dirty="0" err="1">
                <a:latin typeface="Agency FB" pitchFamily="34" charset="0"/>
              </a:rPr>
              <a:t>Alharbi</a:t>
            </a:r>
            <a:r>
              <a:rPr lang="en-US" sz="3600" b="1" dirty="0">
                <a:latin typeface="Agency FB" pitchFamily="34" charset="0"/>
              </a:rPr>
              <a:t>. (2014). “A hybrid automatic scoring system for Arabic essays,” </a:t>
            </a:r>
            <a:r>
              <a:rPr lang="en-US" sz="3600" b="1" i="1" dirty="0">
                <a:latin typeface="Agency FB" pitchFamily="34" charset="0"/>
              </a:rPr>
              <a:t>AI Communications, 27(2):103-111. </a:t>
            </a:r>
          </a:p>
          <a:p>
            <a:endParaRPr lang="en-US" sz="3600" b="1" i="1" dirty="0">
              <a:latin typeface="Agency FB" pitchFamily="34" charset="0"/>
            </a:endParaRPr>
          </a:p>
          <a:p>
            <a:r>
              <a:rPr lang="en-US" sz="3600" b="1" dirty="0">
                <a:latin typeface="Agency FB" pitchFamily="34" charset="0"/>
              </a:rPr>
              <a:t> S. </a:t>
            </a:r>
            <a:r>
              <a:rPr lang="en-US" sz="3600" b="1" dirty="0" err="1">
                <a:latin typeface="Agency FB" pitchFamily="34" charset="0"/>
              </a:rPr>
              <a:t>Valenti</a:t>
            </a:r>
            <a:r>
              <a:rPr lang="en-US" sz="3600" b="1" dirty="0">
                <a:latin typeface="Agency FB" pitchFamily="34" charset="0"/>
              </a:rPr>
              <a:t>, F. </a:t>
            </a:r>
            <a:r>
              <a:rPr lang="en-US" sz="3600" b="1" dirty="0" err="1">
                <a:latin typeface="Agency FB" pitchFamily="34" charset="0"/>
              </a:rPr>
              <a:t>Neri</a:t>
            </a:r>
            <a:r>
              <a:rPr lang="en-US" sz="3600" b="1" dirty="0">
                <a:latin typeface="Agency FB" pitchFamily="34" charset="0"/>
              </a:rPr>
              <a:t>, and A. </a:t>
            </a:r>
            <a:r>
              <a:rPr lang="en-US" sz="3600" b="1" dirty="0" err="1">
                <a:latin typeface="Agency FB" pitchFamily="34" charset="0"/>
              </a:rPr>
              <a:t>Cucchiarelli</a:t>
            </a:r>
            <a:r>
              <a:rPr lang="en-US" sz="3600" b="1" dirty="0">
                <a:latin typeface="Agency FB" pitchFamily="34" charset="0"/>
              </a:rPr>
              <a:t>, “An overview of current research on automated essay grading,” J. of Information Technology Education, vol. 2, pp. 319-330, 2003.</a:t>
            </a:r>
          </a:p>
          <a:p>
            <a:endParaRPr lang="en-US" sz="3600" b="1" dirty="0">
              <a:latin typeface="Agency FB" pitchFamily="34" charset="0"/>
            </a:endParaRPr>
          </a:p>
          <a:p>
            <a:r>
              <a:rPr lang="en-US" sz="3600" b="1" dirty="0">
                <a:latin typeface="Agency FB" pitchFamily="34" charset="0"/>
              </a:rPr>
              <a:t>S. </a:t>
            </a:r>
            <a:r>
              <a:rPr lang="en-US" sz="3600" b="1" dirty="0" err="1">
                <a:latin typeface="Agency FB" pitchFamily="34" charset="0"/>
              </a:rPr>
              <a:t>Drolia</a:t>
            </a:r>
            <a:r>
              <a:rPr lang="en-US" sz="3600" b="1" dirty="0">
                <a:latin typeface="Agency FB" pitchFamily="34" charset="0"/>
              </a:rPr>
              <a:t>, P. </a:t>
            </a:r>
            <a:r>
              <a:rPr lang="en-US" sz="3600" b="1" dirty="0" err="1">
                <a:latin typeface="Agency FB" pitchFamily="34" charset="0"/>
              </a:rPr>
              <a:t>Agarwal</a:t>
            </a:r>
            <a:r>
              <a:rPr lang="en-US" sz="3600" b="1" dirty="0">
                <a:latin typeface="Agency FB" pitchFamily="34" charset="0"/>
              </a:rPr>
              <a:t>, S. </a:t>
            </a:r>
            <a:r>
              <a:rPr lang="en-US" sz="3600" b="1" dirty="0" err="1">
                <a:latin typeface="Agency FB" pitchFamily="34" charset="0"/>
              </a:rPr>
              <a:t>Rupani</a:t>
            </a:r>
            <a:r>
              <a:rPr lang="en-US" sz="3600" b="1" dirty="0">
                <a:latin typeface="Agency FB" pitchFamily="34" charset="0"/>
              </a:rPr>
              <a:t> and A. Singh, “Automated Essay Rater using Natural Language Processing,” International Journal of Computer Applications (0975-8887). Vol. 163 – No 10, April 2017 </a:t>
            </a:r>
          </a:p>
          <a:p>
            <a:pPr>
              <a:buNone/>
            </a:pPr>
            <a:endParaRPr lang="en-US" sz="3600" b="1" i="1"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5300" y="457200"/>
            <a:ext cx="8153400" cy="800100"/>
          </a:xfrm>
        </p:spPr>
        <p:txBody>
          <a:bodyPr/>
          <a:lstStyle/>
          <a:p>
            <a:r>
              <a:rPr lang="en-US" dirty="0">
                <a:latin typeface="Algerian" pitchFamily="82" charset="0"/>
              </a:rPr>
              <a:t>Awareness on covid-19</a:t>
            </a:r>
          </a:p>
        </p:txBody>
      </p:sp>
      <p:sp>
        <p:nvSpPr>
          <p:cNvPr id="3" name="Subtitle 2"/>
          <p:cNvSpPr>
            <a:spLocks noGrp="1"/>
          </p:cNvSpPr>
          <p:nvPr>
            <p:ph type="subTitle" idx="1"/>
          </p:nvPr>
        </p:nvSpPr>
        <p:spPr>
          <a:xfrm>
            <a:off x="685800" y="1257300"/>
            <a:ext cx="7315200" cy="4914900"/>
          </a:xfrm>
        </p:spPr>
        <p:txBody>
          <a:bodyPr>
            <a:normAutofit fontScale="32500" lnSpcReduction="20000"/>
          </a:bodyPr>
          <a:lstStyle/>
          <a:p>
            <a:r>
              <a:rPr lang="en-US" sz="4000" dirty="0">
                <a:latin typeface="Aharoni" pitchFamily="2" charset="-79"/>
                <a:cs typeface="Aharoni" pitchFamily="2" charset="-79"/>
              </a:rPr>
              <a:t>Corona virus disease (COVID-19) is an infectious disease caused by a newly discovered corona virus.</a:t>
            </a:r>
            <a:br>
              <a:rPr lang="en-US" sz="4000" dirty="0">
                <a:latin typeface="Aharoni" pitchFamily="2" charset="-79"/>
                <a:cs typeface="Aharoni" pitchFamily="2" charset="-79"/>
              </a:rPr>
            </a:br>
            <a:endParaRPr lang="en-US" sz="4000" dirty="0">
              <a:latin typeface="Aharoni" pitchFamily="2" charset="-79"/>
              <a:cs typeface="Aharoni" pitchFamily="2" charset="-79"/>
            </a:endParaRPr>
          </a:p>
          <a:p>
            <a:r>
              <a:rPr lang="en-US" sz="4000" dirty="0">
                <a:latin typeface="Aharoni" pitchFamily="2" charset="-79"/>
                <a:cs typeface="Aharoni" pitchFamily="2" charset="-79"/>
              </a:rPr>
              <a:t>Most people infected with the COVID-19 virus will experience mild to moderate respiratory illness and recover without requiring special treatment.  Older people, and those with underlying medical problems like cardiovascular disease, diabetes, chronic respiratory disease, and cancer are more likely to develop serious illness. People with COVID-19 generally develop signs and symptoms, including cough, headache, cold, breathing problem and fever.</a:t>
            </a:r>
          </a:p>
          <a:p>
            <a:r>
              <a:rPr lang="en-US" sz="4000" dirty="0">
                <a:latin typeface="Aharoni" pitchFamily="2" charset="-79"/>
                <a:cs typeface="Aharoni" pitchFamily="2" charset="-79"/>
              </a:rPr>
              <a:t>Clean your hands often. Use soap and water, or  sanitizer rub.</a:t>
            </a:r>
          </a:p>
          <a:p>
            <a:r>
              <a:rPr lang="en-US" sz="4000" dirty="0">
                <a:latin typeface="Aharoni" pitchFamily="2" charset="-79"/>
                <a:cs typeface="Aharoni" pitchFamily="2" charset="-79"/>
              </a:rPr>
              <a:t>Maintain a safe distance from anyone who is coughing or sneezing.</a:t>
            </a:r>
          </a:p>
          <a:p>
            <a:r>
              <a:rPr lang="en-US" sz="4000" dirty="0">
                <a:latin typeface="Aharoni" pitchFamily="2" charset="-79"/>
                <a:cs typeface="Aharoni" pitchFamily="2" charset="-79"/>
              </a:rPr>
              <a:t>Don’t touch your eyes, nose or mouth.</a:t>
            </a:r>
          </a:p>
          <a:p>
            <a:r>
              <a:rPr lang="en-US" sz="4000" dirty="0">
                <a:latin typeface="Aharoni" pitchFamily="2" charset="-79"/>
                <a:cs typeface="Aharoni" pitchFamily="2" charset="-79"/>
              </a:rPr>
              <a:t>Cover your nose and mouth with your bent elbow or a tissue when you cough or sneeze.</a:t>
            </a:r>
          </a:p>
          <a:p>
            <a:r>
              <a:rPr lang="en-US" sz="4000" dirty="0">
                <a:latin typeface="Aharoni" pitchFamily="2" charset="-79"/>
                <a:cs typeface="Aharoni" pitchFamily="2" charset="-79"/>
              </a:rPr>
              <a:t>Stay home if you feel unwell.</a:t>
            </a:r>
          </a:p>
          <a:p>
            <a:r>
              <a:rPr lang="en-US" sz="4000" dirty="0">
                <a:latin typeface="Aharoni" pitchFamily="2" charset="-79"/>
                <a:cs typeface="Aharoni" pitchFamily="2" charset="-79"/>
              </a:rPr>
              <a:t>If you have a fever, cough and difficulty breathing, seek medical attention. Call in advance.</a:t>
            </a:r>
          </a:p>
          <a:p>
            <a:r>
              <a:rPr lang="en-US" sz="4000" dirty="0">
                <a:latin typeface="Aharoni" pitchFamily="2" charset="-79"/>
                <a:cs typeface="Aharoni" pitchFamily="2" charset="-79"/>
              </a:rPr>
              <a:t>Follow the directions of your local health authority.</a:t>
            </a:r>
          </a:p>
          <a:p>
            <a:r>
              <a:rPr lang="en-US" sz="4000" dirty="0">
                <a:latin typeface="Aharoni" pitchFamily="2" charset="-79"/>
                <a:cs typeface="Aharoni" pitchFamily="2" charset="-79"/>
              </a:rPr>
              <a:t>Be safe be healthy be happy.</a:t>
            </a:r>
          </a:p>
          <a:p>
            <a:br>
              <a:rPr lang="en-US" sz="4000" dirty="0">
                <a:latin typeface="Aharoni" pitchFamily="2" charset="-79"/>
                <a:cs typeface="Aharoni" pitchFamily="2" charset="-79"/>
              </a:rPr>
            </a:br>
            <a:br>
              <a:rPr lang="en-US" dirty="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457200"/>
            <a:ext cx="8229600" cy="1828800"/>
          </a:xfrm>
        </p:spPr>
        <p:txBody>
          <a:bodyPr>
            <a:normAutofit/>
          </a:bodyPr>
          <a:lstStyle/>
          <a:p>
            <a:r>
              <a:rPr lang="en-US" sz="6600" dirty="0">
                <a:latin typeface="Algerian" pitchFamily="82" charset="0"/>
              </a:rPr>
              <a:t>Introduction</a:t>
            </a:r>
          </a:p>
        </p:txBody>
      </p:sp>
      <p:sp>
        <p:nvSpPr>
          <p:cNvPr id="3" name="Subtitle 2"/>
          <p:cNvSpPr>
            <a:spLocks noGrp="1"/>
          </p:cNvSpPr>
          <p:nvPr>
            <p:ph type="subTitle" idx="1"/>
          </p:nvPr>
        </p:nvSpPr>
        <p:spPr>
          <a:xfrm>
            <a:off x="304800" y="1600200"/>
            <a:ext cx="8534400" cy="4953000"/>
          </a:xfrm>
        </p:spPr>
        <p:txBody>
          <a:bodyPr>
            <a:normAutofit lnSpcReduction="10000"/>
          </a:bodyPr>
          <a:lstStyle/>
          <a:p>
            <a:pPr>
              <a:buFont typeface="Wingdings" pitchFamily="2" charset="2"/>
              <a:buChar char="Ø"/>
            </a:pPr>
            <a:r>
              <a:rPr lang="en-US" sz="2400" b="1" dirty="0">
                <a:latin typeface="Agency FB" pitchFamily="34" charset="0"/>
              </a:rPr>
              <a:t>      Can you just imagine  a higher education system doing all his overall work manually without any automatic software system ?</a:t>
            </a:r>
          </a:p>
          <a:p>
            <a:pPr>
              <a:buFont typeface="Wingdings" pitchFamily="2" charset="2"/>
              <a:buChar char="Ø"/>
            </a:pPr>
            <a:r>
              <a:rPr lang="en-US" sz="2400" b="1" dirty="0">
                <a:latin typeface="Agency FB" pitchFamily="34" charset="0"/>
              </a:rPr>
              <a:t>              As we have many universities  in overall world with high rate of students , the educational department faces many difficulties and issues for verifying the examination papers. </a:t>
            </a:r>
          </a:p>
          <a:p>
            <a:pPr>
              <a:buFont typeface="Wingdings" pitchFamily="2" charset="2"/>
              <a:buChar char="Ø"/>
            </a:pPr>
            <a:r>
              <a:rPr lang="en-US" sz="2400" b="1" dirty="0">
                <a:latin typeface="Agency FB" pitchFamily="34" charset="0"/>
              </a:rPr>
              <a:t>                     Automatic  Essay  grading system will be one of the most beneficial software which can lower down the burden of  language  educational department.</a:t>
            </a:r>
          </a:p>
          <a:p>
            <a:pPr>
              <a:buFont typeface="Wingdings" pitchFamily="2" charset="2"/>
              <a:buChar char="Ø"/>
            </a:pPr>
            <a:r>
              <a:rPr lang="en-US" sz="2400" b="1" dirty="0">
                <a:latin typeface="Agency FB" pitchFamily="34" charset="0"/>
              </a:rPr>
              <a:t>  It specially wont create any kind of inconvenience about bribe which is very common to hear nowadays. </a:t>
            </a:r>
          </a:p>
          <a:p>
            <a:pPr>
              <a:buFont typeface="Wingdings" pitchFamily="2" charset="2"/>
              <a:buChar char="Ø"/>
            </a:pPr>
            <a:r>
              <a:rPr lang="en-US" sz="2400" b="1" dirty="0">
                <a:latin typeface="Agency FB" pitchFamily="34" charset="0"/>
              </a:rPr>
              <a:t>    This system would give a perfect feedback about a particular essay so that the student/user can understand what are their basic errors </a:t>
            </a:r>
            <a:r>
              <a:rPr lang="en-US" sz="2400" b="1" dirty="0" err="1">
                <a:latin typeface="Agency FB" pitchFamily="34" charset="0"/>
              </a:rPr>
              <a:t>i.e</a:t>
            </a:r>
            <a:r>
              <a:rPr lang="en-US" sz="2400" b="1" dirty="0">
                <a:latin typeface="Agency FB" pitchFamily="34" charset="0"/>
              </a:rPr>
              <a:t> spelling mistakes, grammar, sentence formation etc. made by them.  </a:t>
            </a:r>
          </a:p>
          <a:p>
            <a:endParaRPr lang="en-US" dirty="0">
              <a:latin typeface="Agency FB"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09600"/>
            <a:ext cx="8229600" cy="1828800"/>
          </a:xfrm>
        </p:spPr>
        <p:txBody>
          <a:bodyPr>
            <a:normAutofit/>
          </a:bodyPr>
          <a:lstStyle/>
          <a:p>
            <a:r>
              <a:rPr lang="en-US" sz="5400" dirty="0">
                <a:latin typeface="Algerian" pitchFamily="82" charset="0"/>
              </a:rPr>
              <a:t>Problem statement</a:t>
            </a:r>
          </a:p>
        </p:txBody>
      </p:sp>
      <p:sp>
        <p:nvSpPr>
          <p:cNvPr id="3" name="Subtitle 2"/>
          <p:cNvSpPr>
            <a:spLocks noGrp="1"/>
          </p:cNvSpPr>
          <p:nvPr>
            <p:ph type="subTitle" idx="1"/>
          </p:nvPr>
        </p:nvSpPr>
        <p:spPr>
          <a:xfrm>
            <a:off x="228600" y="1524000"/>
            <a:ext cx="8534400" cy="4419600"/>
          </a:xfrm>
        </p:spPr>
        <p:txBody>
          <a:bodyPr>
            <a:normAutofit fontScale="47500" lnSpcReduction="20000"/>
          </a:bodyPr>
          <a:lstStyle/>
          <a:p>
            <a:r>
              <a:rPr lang="en-US" sz="6400" b="1" dirty="0">
                <a:latin typeface="Agency FB" pitchFamily="34" charset="0"/>
              </a:rPr>
              <a:t>The manual grading system has many difficulties in verifying the examination papers. It consumes a lot of time in verifying them. Automatic essay grading system would save a lot of time and would make it more easier.</a:t>
            </a:r>
          </a:p>
          <a:p>
            <a:endParaRPr lang="en-US" sz="6400" b="1" dirty="0">
              <a:latin typeface="Agency FB" pitchFamily="34" charset="0"/>
            </a:endParaRPr>
          </a:p>
          <a:p>
            <a:r>
              <a:rPr lang="en-US" sz="6400" b="1" dirty="0">
                <a:latin typeface="Agency FB" pitchFamily="34" charset="0"/>
              </a:rPr>
              <a:t>The second thing which is mostly common to hear is about bribe. Really very shame to know, but it is true that bribe is also a very common trade used in educational system as well. Many innocent and hardworking students have to suffer this inconvenience  in department. The following software wont allow such kind of issues as technology is not a victim of a bribe.</a:t>
            </a:r>
            <a:endParaRPr lang="en-US" b="1" dirty="0">
              <a:latin typeface="Agency FB"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19200"/>
          </a:xfrm>
        </p:spPr>
        <p:txBody>
          <a:bodyPr>
            <a:normAutofit/>
          </a:bodyPr>
          <a:lstStyle/>
          <a:p>
            <a:r>
              <a:rPr lang="en-US" sz="4400" dirty="0">
                <a:latin typeface="Algerian" pitchFamily="82" charset="0"/>
              </a:rPr>
              <a:t>Methodology</a:t>
            </a:r>
          </a:p>
        </p:txBody>
      </p:sp>
      <p:pic>
        <p:nvPicPr>
          <p:cNvPr id="6" name="Content Placeholder 5"/>
          <p:cNvPicPr>
            <a:picLocks noGrp="1"/>
          </p:cNvPicPr>
          <p:nvPr>
            <p:ph sz="quarter" idx="1"/>
          </p:nvPr>
        </p:nvPicPr>
        <p:blipFill>
          <a:blip r:embed="rId2"/>
          <a:srcRect/>
          <a:stretch>
            <a:fillRect/>
          </a:stretch>
        </p:blipFill>
        <p:spPr bwMode="auto">
          <a:xfrm>
            <a:off x="838200" y="1447800"/>
            <a:ext cx="7467600" cy="4572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sz="quarter" idx="1"/>
          </p:nvPr>
        </p:nvSpPr>
        <p:spPr/>
        <p:txBody>
          <a:bodyPr>
            <a:normAutofit fontScale="85000" lnSpcReduction="20000"/>
          </a:bodyPr>
          <a:lstStyle/>
          <a:p>
            <a:endParaRPr lang="en-US" dirty="0"/>
          </a:p>
          <a:p>
            <a:pPr lvl="0"/>
            <a:r>
              <a:rPr lang="en-US" sz="2600" dirty="0">
                <a:latin typeface="Calibri" pitchFamily="34" charset="0"/>
                <a:cs typeface="Calibri" pitchFamily="34" charset="0"/>
              </a:rPr>
              <a:t> </a:t>
            </a:r>
            <a:r>
              <a:rPr lang="en-US" sz="2600" b="1" dirty="0">
                <a:latin typeface="Calibri" pitchFamily="34" charset="0"/>
                <a:cs typeface="Calibri" pitchFamily="34" charset="0"/>
              </a:rPr>
              <a:t> Linear regression</a:t>
            </a:r>
            <a:r>
              <a:rPr lang="en-US" sz="2600" dirty="0">
                <a:latin typeface="Calibri" pitchFamily="34" charset="0"/>
                <a:cs typeface="Calibri" pitchFamily="34" charset="0"/>
              </a:rPr>
              <a:t> is a linear approach to modeling the relationship between a scalar dependent variable Y and one or more explanatory variables   denoted by X.   The X represents the features extracted from the essays and the Y represents the corresponding score for training the model. We have used </a:t>
            </a:r>
            <a:r>
              <a:rPr lang="en-US" sz="2600" dirty="0" err="1">
                <a:latin typeface="Calibri" pitchFamily="34" charset="0"/>
                <a:cs typeface="Calibri" pitchFamily="34" charset="0"/>
              </a:rPr>
              <a:t>scikit</a:t>
            </a:r>
            <a:r>
              <a:rPr lang="en-US" sz="2600" dirty="0">
                <a:latin typeface="Calibri" pitchFamily="34" charset="0"/>
                <a:cs typeface="Calibri" pitchFamily="34" charset="0"/>
              </a:rPr>
              <a:t>-learn library in python to implement the linear regression model.</a:t>
            </a:r>
          </a:p>
          <a:p>
            <a:pPr lvl="0">
              <a:buNone/>
            </a:pPr>
            <a:endParaRPr lang="en-US" sz="2900" dirty="0">
              <a:latin typeface="Calibri" pitchFamily="34" charset="0"/>
              <a:cs typeface="Calibri" pitchFamily="34" charset="0"/>
            </a:endParaRPr>
          </a:p>
          <a:p>
            <a:pPr>
              <a:buNone/>
            </a:pPr>
            <a:r>
              <a:rPr lang="en-US" sz="2900" dirty="0">
                <a:latin typeface="Calibri" pitchFamily="34" charset="0"/>
                <a:cs typeface="Calibri" pitchFamily="34" charset="0"/>
              </a:rPr>
              <a:t>        </a:t>
            </a:r>
          </a:p>
          <a:p>
            <a:pPr lvl="0"/>
            <a:r>
              <a:rPr lang="en-US" b="1" dirty="0">
                <a:latin typeface="Calibri" pitchFamily="34" charset="0"/>
                <a:cs typeface="Calibri" pitchFamily="34" charset="0"/>
              </a:rPr>
              <a:t>Latent semantic analysis</a:t>
            </a:r>
            <a:r>
              <a:rPr lang="en-US" dirty="0">
                <a:latin typeface="Calibri" pitchFamily="34" charset="0"/>
                <a:cs typeface="Calibri" pitchFamily="34" charset="0"/>
              </a:rPr>
              <a:t> (</a:t>
            </a:r>
            <a:r>
              <a:rPr lang="en-US" b="1" dirty="0">
                <a:latin typeface="Calibri" pitchFamily="34" charset="0"/>
                <a:cs typeface="Calibri" pitchFamily="34" charset="0"/>
              </a:rPr>
              <a:t>LSA</a:t>
            </a:r>
            <a:r>
              <a:rPr lang="en-US" dirty="0">
                <a:latin typeface="Calibri" pitchFamily="34" charset="0"/>
                <a:cs typeface="Calibri" pitchFamily="34" charset="0"/>
              </a:rPr>
              <a:t>) </a:t>
            </a:r>
            <a:r>
              <a:rPr lang="en-US" sz="2600" dirty="0">
                <a:latin typeface="Calibri" pitchFamily="34" charset="0"/>
                <a:cs typeface="Calibri" pitchFamily="34" charset="0"/>
              </a:rPr>
              <a:t>is a technique in natural language processing, in particular distributional semantics, of analyzing relationships between a set of documents and the terms they contain by producing a set of concepts related to the documents and terms. LSA assumes that words that are close in meaning will occur in similar pieces of text.</a:t>
            </a:r>
          </a:p>
          <a:p>
            <a:endParaRPr lang="en-US" dirty="0">
              <a:latin typeface="Calibri" pitchFamily="34" charset="0"/>
              <a:cs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sz="quarter" idx="1"/>
          </p:nvPr>
        </p:nvSpPr>
        <p:spPr/>
        <p:txBody>
          <a:bodyPr>
            <a:normAutofit/>
          </a:bodyPr>
          <a:lstStyle/>
          <a:p>
            <a:r>
              <a:rPr lang="en-US" sz="2000" dirty="0">
                <a:latin typeface="Calibri" pitchFamily="34" charset="0"/>
                <a:cs typeface="Calibri" pitchFamily="34" charset="0"/>
              </a:rPr>
              <a:t> </a:t>
            </a:r>
            <a:r>
              <a:rPr lang="en-US" sz="2000" b="1" dirty="0">
                <a:latin typeface="Calibri" pitchFamily="34" charset="0"/>
                <a:cs typeface="Calibri" pitchFamily="34" charset="0"/>
              </a:rPr>
              <a:t>Ontology</a:t>
            </a:r>
            <a:r>
              <a:rPr lang="en-US" sz="2000" dirty="0">
                <a:latin typeface="Calibri" pitchFamily="34" charset="0"/>
                <a:cs typeface="Calibri" pitchFamily="34" charset="0"/>
              </a:rPr>
              <a:t> is a formal explicit specification of the terms in the domain and the relations among them. It is a study about how entities can be grouped and related within a hierarchy. Entities can be subdivided based on distinctive and commonly occurring features. In this study, ontology can be used to identify the concepts needed for a specific topic in an automated essay scoring.</a:t>
            </a:r>
          </a:p>
          <a:p>
            <a:pPr>
              <a:buNone/>
            </a:pPr>
            <a:endParaRPr lang="en-US" sz="2000" dirty="0">
              <a:latin typeface="Calibri" pitchFamily="34" charset="0"/>
              <a:cs typeface="Calibri" pitchFamily="34" charset="0"/>
            </a:endParaRPr>
          </a:p>
          <a:p>
            <a:pPr lvl="0"/>
            <a:r>
              <a:rPr lang="en-US" sz="2000" b="1" dirty="0">
                <a:latin typeface="Calibri" pitchFamily="34" charset="0"/>
                <a:cs typeface="Calibri" pitchFamily="34" charset="0"/>
              </a:rPr>
              <a:t>Spelling Mistakes:</a:t>
            </a:r>
            <a:endParaRPr lang="en-US" sz="2000" dirty="0">
              <a:latin typeface="Calibri" pitchFamily="34" charset="0"/>
              <a:cs typeface="Calibri" pitchFamily="34" charset="0"/>
            </a:endParaRPr>
          </a:p>
          <a:p>
            <a:pPr>
              <a:buNone/>
            </a:pPr>
            <a:r>
              <a:rPr lang="en-US" sz="2000" dirty="0">
                <a:latin typeface="Calibri" pitchFamily="34" charset="0"/>
                <a:cs typeface="Calibri" pitchFamily="34" charset="0"/>
              </a:rPr>
              <a:t>          An important parameter while scoring an essay is the spelling mistakes. So, number of spelling mistakes in an essay is also a feature for our model. To get this number, we use the spell checker provided in python by library named ‘enchant’.</a:t>
            </a:r>
          </a:p>
          <a:p>
            <a:pPr>
              <a:buNone/>
            </a:pPr>
            <a:r>
              <a:rPr lang="en-US" sz="2000" dirty="0">
                <a:latin typeface="Calibri" pitchFamily="34" charset="0"/>
                <a:cs typeface="Calibri" pitchFamily="34"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a:t>
            </a:r>
          </a:p>
        </p:txBody>
      </p:sp>
      <p:sp>
        <p:nvSpPr>
          <p:cNvPr id="3" name="Content Placeholder 2"/>
          <p:cNvSpPr>
            <a:spLocks noGrp="1"/>
          </p:cNvSpPr>
          <p:nvPr>
            <p:ph sz="quarter" idx="1"/>
          </p:nvPr>
        </p:nvSpPr>
        <p:spPr/>
        <p:txBody>
          <a:bodyPr>
            <a:normAutofit/>
          </a:bodyPr>
          <a:lstStyle/>
          <a:p>
            <a:pPr lvl="0"/>
            <a:r>
              <a:rPr lang="en-US" sz="2000" b="1" dirty="0">
                <a:latin typeface="Calibri" pitchFamily="34" charset="0"/>
                <a:cs typeface="Calibri" pitchFamily="34" charset="0"/>
              </a:rPr>
              <a:t>Singular Value Decomposition  (SVD): </a:t>
            </a:r>
          </a:p>
          <a:p>
            <a:pPr lvl="0">
              <a:buNone/>
            </a:pPr>
            <a:r>
              <a:rPr lang="en-US" sz="2000" dirty="0">
                <a:latin typeface="Calibri" pitchFamily="34" charset="0"/>
                <a:cs typeface="Calibri" pitchFamily="34" charset="0"/>
              </a:rPr>
              <a:t>                   A matrix containing word counts per document (rows represent unique words and columns represent each document) is constructed from a large piece of text and a mathematical technique called Singular Value Decomposition  (SVD) is used to reduce the number of rows while preserving the similarity structure among columns. Documents are then compared by taking the cosine of the angle between the two vectors formed by any two columns. Values close to 1 represent very similar documents while values close to 0 represent very dissimilar documents.</a:t>
            </a:r>
          </a:p>
          <a:p>
            <a:endParaRPr lang="en-US" sz="2000" dirty="0">
              <a:latin typeface="Calibri" pitchFamily="34" charset="0"/>
              <a:cs typeface="Calibri" pitchFamily="34" charset="0"/>
            </a:endParaRPr>
          </a:p>
          <a:p>
            <a:pPr lvl="0"/>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0"/>
            <a:ext cx="8229600" cy="1143000"/>
          </a:xfrm>
        </p:spPr>
        <p:txBody>
          <a:bodyPr>
            <a:normAutofit/>
          </a:bodyPr>
          <a:lstStyle/>
          <a:p>
            <a:r>
              <a:rPr lang="en-US" sz="4800" dirty="0">
                <a:latin typeface="Algerian" pitchFamily="82" charset="0"/>
              </a:rPr>
              <a:t>Literature Review</a:t>
            </a:r>
          </a:p>
        </p:txBody>
      </p:sp>
      <p:graphicFrame>
        <p:nvGraphicFramePr>
          <p:cNvPr id="12" name="Content Placeholder 11"/>
          <p:cNvGraphicFramePr>
            <a:graphicFrameLocks noGrp="1"/>
          </p:cNvGraphicFramePr>
          <p:nvPr>
            <p:ph sz="quarter" idx="1"/>
          </p:nvPr>
        </p:nvGraphicFramePr>
        <p:xfrm>
          <a:off x="533400" y="1219200"/>
          <a:ext cx="9829799" cy="11064240"/>
        </p:xfrm>
        <a:graphic>
          <a:graphicData uri="http://schemas.openxmlformats.org/drawingml/2006/table">
            <a:tbl>
              <a:tblPr firstRow="1" bandRow="1">
                <a:tableStyleId>{5C22544A-7EE6-4342-B048-85BDC9FD1C3A}</a:tableStyleId>
              </a:tblPr>
              <a:tblGrid>
                <a:gridCol w="1549101">
                  <a:extLst>
                    <a:ext uri="{9D8B030D-6E8A-4147-A177-3AD203B41FA5}">
                      <a16:colId xmlns:a16="http://schemas.microsoft.com/office/drawing/2014/main" val="20000"/>
                    </a:ext>
                  </a:extLst>
                </a:gridCol>
                <a:gridCol w="1893345">
                  <a:extLst>
                    <a:ext uri="{9D8B030D-6E8A-4147-A177-3AD203B41FA5}">
                      <a16:colId xmlns:a16="http://schemas.microsoft.com/office/drawing/2014/main" val="20001"/>
                    </a:ext>
                  </a:extLst>
                </a:gridCol>
                <a:gridCol w="1586754">
                  <a:extLst>
                    <a:ext uri="{9D8B030D-6E8A-4147-A177-3AD203B41FA5}">
                      <a16:colId xmlns:a16="http://schemas.microsoft.com/office/drawing/2014/main" val="20002"/>
                    </a:ext>
                  </a:extLst>
                </a:gridCol>
                <a:gridCol w="2931458">
                  <a:extLst>
                    <a:ext uri="{9D8B030D-6E8A-4147-A177-3AD203B41FA5}">
                      <a16:colId xmlns:a16="http://schemas.microsoft.com/office/drawing/2014/main" val="20003"/>
                    </a:ext>
                  </a:extLst>
                </a:gridCol>
                <a:gridCol w="1869141">
                  <a:extLst>
                    <a:ext uri="{9D8B030D-6E8A-4147-A177-3AD203B41FA5}">
                      <a16:colId xmlns:a16="http://schemas.microsoft.com/office/drawing/2014/main" val="20004"/>
                    </a:ext>
                  </a:extLst>
                </a:gridCol>
              </a:tblGrid>
              <a:tr h="605901">
                <a:tc>
                  <a:txBody>
                    <a:bodyPr/>
                    <a:lstStyle/>
                    <a:p>
                      <a:r>
                        <a:rPr lang="en-US" dirty="0"/>
                        <a:t>Sr. No.</a:t>
                      </a:r>
                    </a:p>
                  </a:txBody>
                  <a:tcPr/>
                </a:tc>
                <a:tc>
                  <a:txBody>
                    <a:bodyPr/>
                    <a:lstStyle/>
                    <a:p>
                      <a:r>
                        <a:rPr lang="en-US" dirty="0"/>
                        <a:t>Name Of Papers</a:t>
                      </a:r>
                    </a:p>
                  </a:txBody>
                  <a:tcPr/>
                </a:tc>
                <a:tc>
                  <a:txBody>
                    <a:bodyPr/>
                    <a:lstStyle/>
                    <a:p>
                      <a:r>
                        <a:rPr lang="en-US" dirty="0"/>
                        <a:t>Authors name </a:t>
                      </a:r>
                    </a:p>
                  </a:txBody>
                  <a:tcPr/>
                </a:tc>
                <a:tc>
                  <a:txBody>
                    <a:bodyPr/>
                    <a:lstStyle/>
                    <a:p>
                      <a:r>
                        <a:rPr lang="en-US" dirty="0"/>
                        <a:t>Content</a:t>
                      </a:r>
                    </a:p>
                  </a:txBody>
                  <a:tcPr/>
                </a:tc>
                <a:tc>
                  <a:txBody>
                    <a:bodyPr/>
                    <a:lstStyle/>
                    <a:p>
                      <a:r>
                        <a:rPr lang="en-US" dirty="0"/>
                        <a:t>Technology</a:t>
                      </a:r>
                    </a:p>
                  </a:txBody>
                  <a:tcPr/>
                </a:tc>
                <a:extLst>
                  <a:ext uri="{0D108BD9-81ED-4DB2-BD59-A6C34878D82A}">
                    <a16:rowId xmlns:a16="http://schemas.microsoft.com/office/drawing/2014/main" val="10000"/>
                  </a:ext>
                </a:extLst>
              </a:tr>
              <a:tr h="3721963">
                <a:tc>
                  <a:txBody>
                    <a:bodyPr/>
                    <a:lstStyle/>
                    <a:p>
                      <a:r>
                        <a:rPr lang="en-US" dirty="0"/>
                        <a:t>1.</a:t>
                      </a:r>
                    </a:p>
                  </a:txBody>
                  <a:tcPr/>
                </a:tc>
                <a:tc>
                  <a:txBody>
                    <a:bodyPr/>
                    <a:lstStyle/>
                    <a:p>
                      <a:endParaRPr kumimoji="0" lang="en-US" sz="1800" kern="1200" baseline="0" dirty="0">
                        <a:solidFill>
                          <a:schemeClr val="dk1"/>
                        </a:solidFill>
                        <a:latin typeface="+mn-lt"/>
                        <a:ea typeface="+mn-ea"/>
                        <a:cs typeface="+mn-cs"/>
                      </a:endParaRPr>
                    </a:p>
                    <a:p>
                      <a:r>
                        <a:rPr kumimoji="0" lang="en-US" sz="1800" b="1" kern="1200" baseline="0" dirty="0">
                          <a:solidFill>
                            <a:schemeClr val="dk1"/>
                          </a:solidFill>
                          <a:latin typeface="+mn-lt"/>
                          <a:ea typeface="+mn-ea"/>
                          <a:cs typeface="+mn-cs"/>
                        </a:rPr>
                        <a:t> Automated Essay Scoring with Ontology based on Text Mining and NLTK tools</a:t>
                      </a:r>
                      <a:r>
                        <a:rPr kumimoji="0" lang="en-US" sz="1800" kern="1200" baseline="0" dirty="0">
                          <a:solidFill>
                            <a:schemeClr val="dk1"/>
                          </a:solidFill>
                          <a:latin typeface="+mn-lt"/>
                          <a:ea typeface="+mn-ea"/>
                          <a:cs typeface="+mn-cs"/>
                        </a:rPr>
                        <a:t>.</a:t>
                      </a:r>
                      <a:endParaRPr lang="en-US" dirty="0"/>
                    </a:p>
                  </a:txBody>
                  <a:tcPr/>
                </a:tc>
                <a:tc>
                  <a:txBody>
                    <a:bodyPr/>
                    <a:lstStyle/>
                    <a:p>
                      <a:endParaRPr kumimoji="0" lang="en-US" sz="1800" kern="1200" baseline="0" dirty="0">
                        <a:solidFill>
                          <a:schemeClr val="dk1"/>
                        </a:solidFill>
                        <a:latin typeface="+mn-lt"/>
                        <a:ea typeface="+mn-ea"/>
                        <a:cs typeface="+mn-cs"/>
                      </a:endParaRPr>
                    </a:p>
                    <a:p>
                      <a:pPr>
                        <a:buFont typeface="Arial" pitchFamily="34" charset="0"/>
                        <a:buChar char="•"/>
                      </a:pPr>
                      <a:r>
                        <a:rPr kumimoji="0" lang="en-US" sz="1800" b="1" kern="1200" baseline="0" dirty="0">
                          <a:solidFill>
                            <a:schemeClr val="dk1"/>
                          </a:solidFill>
                          <a:latin typeface="+mn-lt"/>
                          <a:ea typeface="+mn-ea"/>
                          <a:cs typeface="+mn-cs"/>
                        </a:rPr>
                        <a:t> S. </a:t>
                      </a:r>
                      <a:r>
                        <a:rPr kumimoji="0" lang="en-US" sz="1800" b="1" kern="1200" baseline="0" dirty="0" err="1">
                          <a:solidFill>
                            <a:schemeClr val="dk1"/>
                          </a:solidFill>
                          <a:latin typeface="+mn-lt"/>
                          <a:ea typeface="+mn-ea"/>
                          <a:cs typeface="+mn-cs"/>
                        </a:rPr>
                        <a:t>Drolia</a:t>
                      </a:r>
                      <a:endParaRPr kumimoji="0" lang="en-US" sz="1800" b="1" kern="1200" baseline="0" dirty="0">
                        <a:solidFill>
                          <a:schemeClr val="dk1"/>
                        </a:solidFill>
                        <a:latin typeface="+mn-lt"/>
                        <a:ea typeface="+mn-ea"/>
                        <a:cs typeface="+mn-cs"/>
                      </a:endParaRPr>
                    </a:p>
                    <a:p>
                      <a:pPr>
                        <a:buFont typeface="Arial" pitchFamily="34" charset="0"/>
                        <a:buChar char="•"/>
                      </a:pPr>
                      <a:r>
                        <a:rPr kumimoji="0" lang="en-US" sz="1800" b="1" kern="1200" baseline="0" dirty="0">
                          <a:solidFill>
                            <a:schemeClr val="dk1"/>
                          </a:solidFill>
                          <a:latin typeface="+mn-lt"/>
                          <a:ea typeface="+mn-ea"/>
                          <a:cs typeface="+mn-cs"/>
                        </a:rPr>
                        <a:t> P. </a:t>
                      </a:r>
                      <a:r>
                        <a:rPr kumimoji="0" lang="en-US" sz="1800" b="1" kern="1200" baseline="0" dirty="0" err="1">
                          <a:solidFill>
                            <a:schemeClr val="dk1"/>
                          </a:solidFill>
                          <a:latin typeface="+mn-lt"/>
                          <a:ea typeface="+mn-ea"/>
                          <a:cs typeface="+mn-cs"/>
                        </a:rPr>
                        <a:t>Agarwal</a:t>
                      </a:r>
                      <a:r>
                        <a:rPr kumimoji="0" lang="en-US" sz="1800" b="1" kern="1200" baseline="0" dirty="0">
                          <a:solidFill>
                            <a:schemeClr val="dk1"/>
                          </a:solidFill>
                          <a:latin typeface="+mn-lt"/>
                          <a:ea typeface="+mn-ea"/>
                          <a:cs typeface="+mn-cs"/>
                        </a:rPr>
                        <a:t> </a:t>
                      </a:r>
                    </a:p>
                    <a:p>
                      <a:endParaRPr lang="en-US" dirty="0"/>
                    </a:p>
                  </a:txBody>
                  <a:tcPr/>
                </a:tc>
                <a:tc>
                  <a:txBody>
                    <a:bodyPr/>
                    <a:lstStyle/>
                    <a:p>
                      <a:pPr>
                        <a:buFont typeface="Arial" pitchFamily="34" charset="0"/>
                        <a:buNone/>
                      </a:pPr>
                      <a:endParaRPr kumimoji="0" lang="en-US" sz="1800" kern="1200" baseline="0" dirty="0">
                        <a:solidFill>
                          <a:schemeClr val="dk1"/>
                        </a:solidFill>
                        <a:latin typeface="+mn-lt"/>
                        <a:ea typeface="+mn-ea"/>
                        <a:cs typeface="+mn-cs"/>
                      </a:endParaRPr>
                    </a:p>
                    <a:p>
                      <a:pPr>
                        <a:buFont typeface="Arial" pitchFamily="34" charset="0"/>
                        <a:buChar char="•"/>
                      </a:pPr>
                      <a:r>
                        <a:rPr kumimoji="0" lang="en-US" sz="1800" b="1" kern="1200" baseline="0" dirty="0">
                          <a:solidFill>
                            <a:schemeClr val="dk1"/>
                          </a:solidFill>
                          <a:latin typeface="+mn-lt"/>
                          <a:ea typeface="+mn-ea"/>
                          <a:cs typeface="+mn-cs"/>
                        </a:rPr>
                        <a:t> In this study, we used </a:t>
                      </a:r>
                      <a:r>
                        <a:rPr kumimoji="0" lang="en-US" sz="1800" b="1" kern="1200" baseline="0" dirty="0" err="1">
                          <a:solidFill>
                            <a:schemeClr val="dk1"/>
                          </a:solidFill>
                          <a:latin typeface="+mn-lt"/>
                          <a:ea typeface="+mn-ea"/>
                          <a:cs typeface="+mn-cs"/>
                        </a:rPr>
                        <a:t>OntoGen</a:t>
                      </a:r>
                      <a:r>
                        <a:rPr kumimoji="0" lang="en-US" sz="1800" b="1" kern="1200" baseline="0" dirty="0">
                          <a:solidFill>
                            <a:schemeClr val="dk1"/>
                          </a:solidFill>
                          <a:latin typeface="+mn-lt"/>
                          <a:ea typeface="+mn-ea"/>
                          <a:cs typeface="+mn-cs"/>
                        </a:rPr>
                        <a:t> and NLTK libraries for text processing and feature extraction. </a:t>
                      </a:r>
                    </a:p>
                    <a:p>
                      <a:pPr>
                        <a:buFont typeface="Arial" pitchFamily="34" charset="0"/>
                        <a:buNone/>
                      </a:pPr>
                      <a:endParaRPr kumimoji="0" lang="en-US" sz="1800" kern="1200" baseline="0" dirty="0">
                        <a:solidFill>
                          <a:schemeClr val="dk1"/>
                        </a:solidFill>
                        <a:latin typeface="+mn-lt"/>
                        <a:ea typeface="+mn-ea"/>
                        <a:cs typeface="+mn-cs"/>
                      </a:endParaRPr>
                    </a:p>
                    <a:p>
                      <a:pPr>
                        <a:buFont typeface="Arial" pitchFamily="34" charset="0"/>
                        <a:buChar char="•"/>
                      </a:pPr>
                      <a:r>
                        <a:rPr kumimoji="0" lang="en-US" sz="1800" b="1" kern="1200" baseline="0" dirty="0">
                          <a:solidFill>
                            <a:schemeClr val="dk1"/>
                          </a:solidFill>
                          <a:latin typeface="+mn-lt"/>
                          <a:ea typeface="+mn-ea"/>
                          <a:cs typeface="+mn-cs"/>
                        </a:rPr>
                        <a:t>Our goal is to build effective essay scoring algorithm by using model attributes like essay length, word counts, correctness, vocabulary and types of word used, domain information etc </a:t>
                      </a:r>
                      <a:endParaRPr lang="en-US" b="1" dirty="0"/>
                    </a:p>
                  </a:txBody>
                  <a:tcPr/>
                </a:tc>
                <a:tc>
                  <a:txBody>
                    <a:bodyPr/>
                    <a:lstStyle/>
                    <a:p>
                      <a:pPr>
                        <a:buFont typeface="Arial" pitchFamily="34" charset="0"/>
                        <a:buChar char="•"/>
                      </a:pPr>
                      <a:r>
                        <a:rPr lang="en-US" b="1" dirty="0"/>
                        <a:t> Ontology</a:t>
                      </a:r>
                    </a:p>
                    <a:p>
                      <a:pPr>
                        <a:buFont typeface="Arial" pitchFamily="34" charset="0"/>
                        <a:buChar char="•"/>
                      </a:pPr>
                      <a:r>
                        <a:rPr lang="en-US" b="1" dirty="0"/>
                        <a:t>Natural language processing</a:t>
                      </a:r>
                    </a:p>
                  </a:txBody>
                  <a:tcPr/>
                </a:tc>
                <a:extLst>
                  <a:ext uri="{0D108BD9-81ED-4DB2-BD59-A6C34878D82A}">
                    <a16:rowId xmlns:a16="http://schemas.microsoft.com/office/drawing/2014/main" val="10001"/>
                  </a:ext>
                </a:extLst>
              </a:tr>
              <a:tr h="1904260">
                <a:tc>
                  <a:txBody>
                    <a:bodyPr/>
                    <a:lstStyle/>
                    <a:p>
                      <a:r>
                        <a:rPr lang="en-US" dirty="0"/>
                        <a:t>2. </a:t>
                      </a:r>
                      <a:endParaRPr kumimoji="0" lang="en-US" sz="1800" kern="1200" baseline="0" dirty="0">
                        <a:solidFill>
                          <a:schemeClr val="dk1"/>
                        </a:solidFill>
                        <a:latin typeface="+mn-lt"/>
                        <a:ea typeface="+mn-ea"/>
                        <a:cs typeface="+mn-cs"/>
                      </a:endParaRPr>
                    </a:p>
                  </a:txBody>
                  <a:tcPr/>
                </a:tc>
                <a:tc>
                  <a:txBody>
                    <a:bodyPr/>
                    <a:lstStyle/>
                    <a:p>
                      <a:r>
                        <a:rPr kumimoji="0" lang="en-US" sz="1800" b="1" kern="1200" baseline="0" dirty="0">
                          <a:solidFill>
                            <a:schemeClr val="dk1"/>
                          </a:solidFill>
                          <a:latin typeface="+mn-lt"/>
                          <a:ea typeface="+mn-ea"/>
                          <a:cs typeface="+mn-cs"/>
                        </a:rPr>
                        <a:t>Automated </a:t>
                      </a:r>
                      <a:r>
                        <a:rPr kumimoji="0" lang="en-US" sz="1800" b="1" kern="1200" baseline="0" dirty="0" err="1">
                          <a:solidFill>
                            <a:schemeClr val="dk1"/>
                          </a:solidFill>
                          <a:latin typeface="+mn-lt"/>
                          <a:ea typeface="+mn-ea"/>
                          <a:cs typeface="+mn-cs"/>
                        </a:rPr>
                        <a:t>Bangla</a:t>
                      </a:r>
                      <a:r>
                        <a:rPr kumimoji="0" lang="en-US" sz="1800" b="1" kern="1200" baseline="0" dirty="0">
                          <a:solidFill>
                            <a:schemeClr val="dk1"/>
                          </a:solidFill>
                          <a:latin typeface="+mn-lt"/>
                          <a:ea typeface="+mn-ea"/>
                          <a:cs typeface="+mn-cs"/>
                        </a:rPr>
                        <a:t> Essay Scoring System: ABESS</a:t>
                      </a:r>
                    </a:p>
                    <a:p>
                      <a:endParaRPr kumimoji="0" lang="en-US" sz="1800" kern="1200" baseline="0" dirty="0">
                        <a:solidFill>
                          <a:schemeClr val="dk1"/>
                        </a:solidFill>
                        <a:latin typeface="+mn-lt"/>
                        <a:ea typeface="+mn-ea"/>
                        <a:cs typeface="+mn-cs"/>
                      </a:endParaRPr>
                    </a:p>
                  </a:txBody>
                  <a:tcPr/>
                </a:tc>
                <a:tc>
                  <a:txBody>
                    <a:bodyPr/>
                    <a:lstStyle/>
                    <a:p>
                      <a:pPr>
                        <a:buFont typeface="Arial" pitchFamily="34" charset="0"/>
                        <a:buChar char="•"/>
                      </a:pPr>
                      <a:r>
                        <a:rPr kumimoji="0" lang="en-US" sz="1800" b="1" kern="1200" baseline="0" dirty="0">
                          <a:solidFill>
                            <a:schemeClr val="dk1"/>
                          </a:solidFill>
                          <a:latin typeface="+mn-lt"/>
                          <a:ea typeface="+mn-ea"/>
                          <a:cs typeface="+mn-cs"/>
                        </a:rPr>
                        <a:t>S. </a:t>
                      </a:r>
                      <a:r>
                        <a:rPr kumimoji="0" lang="en-US" sz="1800" b="1" kern="1200" baseline="0" dirty="0" err="1">
                          <a:solidFill>
                            <a:schemeClr val="dk1"/>
                          </a:solidFill>
                          <a:latin typeface="+mn-lt"/>
                          <a:ea typeface="+mn-ea"/>
                          <a:cs typeface="+mn-cs"/>
                        </a:rPr>
                        <a:t>Valenti</a:t>
                      </a:r>
                      <a:endParaRPr kumimoji="0" lang="en-US" sz="1800" b="1" kern="1200" baseline="0" dirty="0">
                        <a:solidFill>
                          <a:schemeClr val="dk1"/>
                        </a:solidFill>
                        <a:latin typeface="+mn-lt"/>
                        <a:ea typeface="+mn-ea"/>
                        <a:cs typeface="+mn-cs"/>
                      </a:endParaRPr>
                    </a:p>
                    <a:p>
                      <a:pPr>
                        <a:buFont typeface="Arial" pitchFamily="34" charset="0"/>
                        <a:buChar char="•"/>
                      </a:pPr>
                      <a:r>
                        <a:rPr kumimoji="0" lang="en-US" sz="1800" b="1" kern="1200" baseline="0" dirty="0">
                          <a:solidFill>
                            <a:schemeClr val="dk1"/>
                          </a:solidFill>
                          <a:latin typeface="+mn-lt"/>
                          <a:ea typeface="+mn-ea"/>
                          <a:cs typeface="+mn-cs"/>
                        </a:rPr>
                        <a:t> F. </a:t>
                      </a:r>
                      <a:r>
                        <a:rPr kumimoji="0" lang="en-US" sz="1800" b="1" kern="1200" baseline="0" dirty="0" err="1">
                          <a:solidFill>
                            <a:schemeClr val="dk1"/>
                          </a:solidFill>
                          <a:latin typeface="+mn-lt"/>
                          <a:ea typeface="+mn-ea"/>
                          <a:cs typeface="+mn-cs"/>
                        </a:rPr>
                        <a:t>Neri</a:t>
                      </a:r>
                      <a:endParaRPr lang="en-US" b="1" dirty="0"/>
                    </a:p>
                  </a:txBody>
                  <a:tcPr/>
                </a:tc>
                <a:tc>
                  <a:txBody>
                    <a:bodyPr/>
                    <a:lstStyle/>
                    <a:p>
                      <a:pPr>
                        <a:buFont typeface="Arial" pitchFamily="34" charset="0"/>
                        <a:buChar char="•"/>
                      </a:pPr>
                      <a:r>
                        <a:rPr kumimoji="0" lang="en-US" sz="1800" b="1" kern="1200" baseline="0" dirty="0">
                          <a:solidFill>
                            <a:schemeClr val="dk1"/>
                          </a:solidFill>
                          <a:latin typeface="+mn-lt"/>
                          <a:ea typeface="+mn-ea"/>
                          <a:cs typeface="+mn-cs"/>
                        </a:rPr>
                        <a:t>In this work, ASP.NET and C# (</a:t>
                      </a:r>
                      <a:r>
                        <a:rPr kumimoji="0" lang="en-US" sz="1800" b="1" kern="1200" baseline="0" dirty="0" err="1">
                          <a:solidFill>
                            <a:schemeClr val="dk1"/>
                          </a:solidFill>
                          <a:latin typeface="+mn-lt"/>
                          <a:ea typeface="+mn-ea"/>
                          <a:cs typeface="+mn-cs"/>
                        </a:rPr>
                        <a:t>CSharp</a:t>
                      </a:r>
                      <a:r>
                        <a:rPr kumimoji="0" lang="en-US" sz="1800" b="1" kern="1200" baseline="0" dirty="0">
                          <a:solidFill>
                            <a:schemeClr val="dk1"/>
                          </a:solidFill>
                          <a:latin typeface="+mn-lt"/>
                          <a:ea typeface="+mn-ea"/>
                          <a:cs typeface="+mn-cs"/>
                        </a:rPr>
                        <a:t>) have been used</a:t>
                      </a:r>
                    </a:p>
                    <a:p>
                      <a:r>
                        <a:rPr kumimoji="0" lang="en-US" sz="1800" b="1" kern="1200" baseline="0" dirty="0">
                          <a:solidFill>
                            <a:schemeClr val="dk1"/>
                          </a:solidFill>
                          <a:latin typeface="+mn-lt"/>
                          <a:ea typeface="+mn-ea"/>
                          <a:cs typeface="+mn-cs"/>
                        </a:rPr>
                        <a:t>as programming languages to implement GLSA based essay</a:t>
                      </a:r>
                    </a:p>
                    <a:p>
                      <a:r>
                        <a:rPr kumimoji="0" lang="en-US" sz="1800" b="1" kern="1200" baseline="0" dirty="0">
                          <a:solidFill>
                            <a:schemeClr val="dk1"/>
                          </a:solidFill>
                          <a:latin typeface="+mn-lt"/>
                          <a:ea typeface="+mn-ea"/>
                          <a:cs typeface="+mn-cs"/>
                        </a:rPr>
                        <a:t>scoring.</a:t>
                      </a:r>
                      <a:endParaRPr lang="en-US" b="1" dirty="0"/>
                    </a:p>
                  </a:txBody>
                  <a:tcPr/>
                </a:tc>
                <a:tc>
                  <a:txBody>
                    <a:bodyPr/>
                    <a:lstStyle/>
                    <a:p>
                      <a:pPr>
                        <a:buFont typeface="Arial" pitchFamily="34" charset="0"/>
                        <a:buChar char="•"/>
                      </a:pPr>
                      <a:r>
                        <a:rPr kumimoji="0" lang="en-US" sz="1800" b="1" kern="1200" baseline="0" dirty="0">
                          <a:solidFill>
                            <a:schemeClr val="dk1"/>
                          </a:solidFill>
                          <a:latin typeface="+mn-lt"/>
                          <a:ea typeface="+mn-ea"/>
                          <a:cs typeface="+mn-cs"/>
                        </a:rPr>
                        <a:t>Generalized Latent</a:t>
                      </a:r>
                    </a:p>
                    <a:p>
                      <a:r>
                        <a:rPr kumimoji="0" lang="en-US" sz="1800" b="1" kern="1200" baseline="0" dirty="0">
                          <a:solidFill>
                            <a:schemeClr val="dk1"/>
                          </a:solidFill>
                          <a:latin typeface="+mn-lt"/>
                          <a:ea typeface="+mn-ea"/>
                          <a:cs typeface="+mn-cs"/>
                        </a:rPr>
                        <a:t>Semantic Analysis (GLSA).</a:t>
                      </a:r>
                    </a:p>
                    <a:p>
                      <a:pPr>
                        <a:buFont typeface="Arial" pitchFamily="34" charset="0"/>
                        <a:buChar char="•"/>
                      </a:pPr>
                      <a:r>
                        <a:rPr kumimoji="0" lang="en-US" sz="1800" b="1" kern="1200" baseline="0" dirty="0">
                          <a:solidFill>
                            <a:schemeClr val="dk1"/>
                          </a:solidFill>
                          <a:latin typeface="+mn-lt"/>
                          <a:ea typeface="+mn-ea"/>
                          <a:cs typeface="+mn-cs"/>
                        </a:rPr>
                        <a:t>SVD Matrices</a:t>
                      </a:r>
                      <a:endParaRPr lang="en-US" dirty="0"/>
                    </a:p>
                  </a:txBody>
                  <a:tcPr/>
                </a:tc>
                <a:extLst>
                  <a:ext uri="{0D108BD9-81ED-4DB2-BD59-A6C34878D82A}">
                    <a16:rowId xmlns:a16="http://schemas.microsoft.com/office/drawing/2014/main" val="10002"/>
                  </a:ext>
                </a:extLst>
              </a:tr>
              <a:tr h="2683276">
                <a:tc>
                  <a:txBody>
                    <a:bodyPr/>
                    <a:lstStyle/>
                    <a:p>
                      <a:r>
                        <a:rPr lang="en-US" dirty="0"/>
                        <a:t>3.</a:t>
                      </a:r>
                    </a:p>
                  </a:txBody>
                  <a:tcPr/>
                </a:tc>
                <a:tc>
                  <a:txBody>
                    <a:bodyPr/>
                    <a:lstStyle/>
                    <a:p>
                      <a:endParaRPr kumimoji="0" lang="en-US" sz="1800" kern="1200" baseline="0" dirty="0">
                        <a:solidFill>
                          <a:schemeClr val="dk1"/>
                        </a:solidFill>
                        <a:latin typeface="+mn-lt"/>
                        <a:ea typeface="+mn-ea"/>
                        <a:cs typeface="+mn-cs"/>
                      </a:endParaRPr>
                    </a:p>
                    <a:p>
                      <a:r>
                        <a:rPr kumimoji="0" lang="en-US" sz="1800" b="1" kern="1200" baseline="0" dirty="0">
                          <a:solidFill>
                            <a:schemeClr val="dk1"/>
                          </a:solidFill>
                          <a:latin typeface="+mn-lt"/>
                          <a:ea typeface="+mn-ea"/>
                          <a:cs typeface="+mn-cs"/>
                        </a:rPr>
                        <a:t> Automated Evaluation of School Children Essays in Arabic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1" kern="1200" baseline="0" dirty="0" err="1">
                          <a:solidFill>
                            <a:schemeClr val="dk1"/>
                          </a:solidFill>
                          <a:latin typeface="+mn-lt"/>
                          <a:ea typeface="+mn-ea"/>
                          <a:cs typeface="+mn-cs"/>
                        </a:rPr>
                        <a:t>Alghamdi</a:t>
                      </a:r>
                      <a:r>
                        <a:rPr kumimoji="0" lang="en-US" sz="1800" b="1" kern="1200" baseline="0" dirty="0">
                          <a:solidFill>
                            <a:schemeClr val="dk1"/>
                          </a:solidFill>
                          <a:latin typeface="+mn-lt"/>
                          <a:ea typeface="+mn-ea"/>
                          <a:cs typeface="+mn-cs"/>
                        </a:rPr>
                        <a:t> M.</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1" kern="1200" baseline="0" dirty="0" err="1">
                          <a:solidFill>
                            <a:schemeClr val="dk1"/>
                          </a:solidFill>
                          <a:latin typeface="+mn-lt"/>
                          <a:ea typeface="+mn-ea"/>
                          <a:cs typeface="+mn-cs"/>
                        </a:rPr>
                        <a:t>M.Alkanhal</a:t>
                      </a:r>
                      <a:r>
                        <a:rPr kumimoji="0" lang="en-US" sz="1800" b="1" kern="1200" baseline="0" dirty="0">
                          <a:solidFill>
                            <a:schemeClr val="dk1"/>
                          </a:solidFill>
                          <a:latin typeface="+mn-lt"/>
                          <a:ea typeface="+mn-ea"/>
                          <a:cs typeface="+mn-cs"/>
                        </a:rPr>
                        <a:t>. </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1" kern="1200" baseline="0" dirty="0">
                          <a:solidFill>
                            <a:schemeClr val="dk1"/>
                          </a:solidFill>
                          <a:latin typeface="+mn-lt"/>
                          <a:ea typeface="+mn-ea"/>
                          <a:cs typeface="+mn-cs"/>
                        </a:rPr>
                        <a:t>According to the survey. the </a:t>
                      </a:r>
                      <a:r>
                        <a:rPr kumimoji="0" lang="en-US" sz="1800" b="1" kern="1200" baseline="0" dirty="0" err="1">
                          <a:solidFill>
                            <a:schemeClr val="dk1"/>
                          </a:solidFill>
                          <a:latin typeface="+mn-lt"/>
                          <a:ea typeface="+mn-ea"/>
                          <a:cs typeface="+mn-cs"/>
                        </a:rPr>
                        <a:t>criterias</a:t>
                      </a:r>
                      <a:r>
                        <a:rPr kumimoji="0" lang="en-US" sz="1800" b="1" kern="1200" baseline="0" dirty="0">
                          <a:solidFill>
                            <a:schemeClr val="dk1"/>
                          </a:solidFill>
                          <a:latin typeface="+mn-lt"/>
                          <a:ea typeface="+mn-ea"/>
                          <a:cs typeface="+mn-cs"/>
                        </a:rPr>
                        <a:t> are: spelling and grammar mistakes, the coherence and organization of the essay, the essay should be related to the topic, and sticking to Modern Standard Arabic (MSA) words.</a:t>
                      </a:r>
                    </a:p>
                    <a:p>
                      <a:endParaRPr lang="en-US" dirty="0"/>
                    </a:p>
                  </a:txBody>
                  <a:tcPr/>
                </a:tc>
                <a:tc>
                  <a:txBody>
                    <a:bodyPr/>
                    <a:lstStyle/>
                    <a:p>
                      <a:pPr>
                        <a:buFont typeface="Arial" pitchFamily="34" charset="0"/>
                        <a:buChar char="•"/>
                      </a:pPr>
                      <a:r>
                        <a:rPr lang="en-US" b="1" dirty="0"/>
                        <a:t>RSA Algorithm.</a:t>
                      </a:r>
                    </a:p>
                    <a:p>
                      <a:pPr>
                        <a:buFont typeface="Arial" pitchFamily="34" charset="0"/>
                        <a:buChar char="•"/>
                      </a:pPr>
                      <a:r>
                        <a:rPr lang="en-US" b="1" dirty="0"/>
                        <a:t>LSA Algorithm.</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and hardware requirements </a:t>
            </a:r>
          </a:p>
        </p:txBody>
      </p:sp>
      <p:sp>
        <p:nvSpPr>
          <p:cNvPr id="3" name="Content Placeholder 2"/>
          <p:cNvSpPr>
            <a:spLocks noGrp="1"/>
          </p:cNvSpPr>
          <p:nvPr>
            <p:ph sz="quarter" idx="1"/>
          </p:nvPr>
        </p:nvSpPr>
        <p:spPr/>
        <p:txBody>
          <a:bodyPr/>
          <a:lstStyle/>
          <a:p>
            <a:r>
              <a:rPr lang="en-US" dirty="0"/>
              <a:t>Windows operating system</a:t>
            </a:r>
          </a:p>
          <a:p>
            <a:r>
              <a:rPr lang="en-US" dirty="0"/>
              <a:t>Python 3.7</a:t>
            </a:r>
          </a:p>
          <a:p>
            <a:r>
              <a:rPr lang="en-US" dirty="0"/>
              <a:t>Dataset </a:t>
            </a:r>
          </a:p>
          <a:p>
            <a:r>
              <a:rPr lang="en-US" dirty="0"/>
              <a:t>Internet connection</a:t>
            </a:r>
          </a:p>
          <a:p>
            <a:r>
              <a:rPr lang="en-US" dirty="0"/>
              <a:t>I 3 processor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466</TotalTime>
  <Words>1197</Words>
  <Application>Microsoft Office PowerPoint</Application>
  <PresentationFormat>On-screen Show (4:3)</PresentationFormat>
  <Paragraphs>94</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Agency FB</vt:lpstr>
      <vt:lpstr>Aharoni</vt:lpstr>
      <vt:lpstr>Algerian</vt:lpstr>
      <vt:lpstr>Arial</vt:lpstr>
      <vt:lpstr>Calibri</vt:lpstr>
      <vt:lpstr>Century Schoolbook</vt:lpstr>
      <vt:lpstr>Wingdings</vt:lpstr>
      <vt:lpstr>Wingdings 2</vt:lpstr>
      <vt:lpstr>Oriel</vt:lpstr>
      <vt:lpstr>Automatic Essay Grading System Using Machine Learning</vt:lpstr>
      <vt:lpstr>Introduction</vt:lpstr>
      <vt:lpstr>Problem statement</vt:lpstr>
      <vt:lpstr>Methodology</vt:lpstr>
      <vt:lpstr>Conti….</vt:lpstr>
      <vt:lpstr>Conti….</vt:lpstr>
      <vt:lpstr>Conti….</vt:lpstr>
      <vt:lpstr>Literature Review</vt:lpstr>
      <vt:lpstr>Software and hardware requirements </vt:lpstr>
      <vt:lpstr>Refferences</vt:lpstr>
      <vt:lpstr>Awareness on covid-19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Atomatic eassy grading system using machine learning</dc:title>
  <dc:creator>sofiya</dc:creator>
  <cp:lastModifiedBy>Jyoti Khalkar</cp:lastModifiedBy>
  <cp:revision>45</cp:revision>
  <dcterms:created xsi:type="dcterms:W3CDTF">2020-05-10T16:23:55Z</dcterms:created>
  <dcterms:modified xsi:type="dcterms:W3CDTF">2022-04-17T14:47:55Z</dcterms:modified>
</cp:coreProperties>
</file>