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76" r:id="rId2"/>
    <p:sldId id="259" r:id="rId3"/>
    <p:sldId id="258" r:id="rId4"/>
    <p:sldId id="262" r:id="rId5"/>
    <p:sldId id="260" r:id="rId6"/>
    <p:sldId id="271" r:id="rId7"/>
    <p:sldId id="268" r:id="rId8"/>
    <p:sldId id="272" r:id="rId9"/>
    <p:sldId id="263" r:id="rId10"/>
    <p:sldId id="274" r:id="rId11"/>
    <p:sldId id="27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C71F7-2E08-4B24-BACB-0EC4325FE0A7}" type="datetimeFigureOut">
              <a:rPr lang="en-IN" smtClean="0"/>
              <a:pPr/>
              <a:t>24-07-2020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3850-6D13-49FF-9565-DD14E95078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614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3850-6D13-49FF-9565-DD14E9507888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614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FA1-26DC-4299-BEB1-8E654CCE329F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7076-EFC3-4E04-A606-C4617DFA5FE7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85F-5BD6-44EE-8DDF-3F09DF95939F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EE2D-813F-4812-BA40-6E3415D01E9D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5A21-25F1-446F-9C1E-8DF519E95B42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377B-0A6E-4C26-86A2-4247EAC858C8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20E5-10A3-454E-9927-F96312EDECA6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28C3-3381-4B75-881E-C544C58909DA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140F-A814-4DCA-AB3D-309E0CF9902C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BDF5-FE6A-4CF0-B8EA-19A48F8808D3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D60-2D51-4E42-BB10-B72C170AAE10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2DC6B-72E3-4ED4-BA89-6EB7F4B47118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Eye Tracking on Screen Keyboard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0C0D57-7AE8-40CD-A21F-11A7DEF5F5FF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16632"/>
            <a:ext cx="92790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Eye Tracking on Screen Keyboard</a:t>
            </a:r>
            <a:endParaRPr lang="en-IN" sz="54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9426" y="2382559"/>
            <a:ext cx="49191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Presented By</a:t>
            </a:r>
          </a:p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Miss.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Namrata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Chandrakant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Sonawane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Miss.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Sarika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Dattaram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Tawate</a:t>
            </a:r>
            <a:endParaRPr lang="en-IN" sz="20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Miss.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Papiha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Sanjay </a:t>
            </a:r>
            <a:r>
              <a:rPr lang="en-IN" sz="2000" b="1" cap="none" spc="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Wagh</a:t>
            </a:r>
            <a:endParaRPr lang="en-IN" sz="20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3394" y="4047728"/>
            <a:ext cx="2404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Guide: </a:t>
            </a:r>
          </a:p>
          <a:p>
            <a:pPr algn="ctr"/>
            <a:r>
              <a:rPr lang="en-IN" sz="20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Prof</a:t>
            </a:r>
            <a:r>
              <a:rPr lang="en-IN" sz="2000" b="1" cap="none" spc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 </a:t>
            </a:r>
            <a:r>
              <a:rPr lang="en-IN" sz="2000" b="1" cap="none" spc="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IN" sz="2000" b="1" cap="none" spc="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S. </a:t>
            </a:r>
            <a:r>
              <a:rPr lang="en-IN" sz="2000" b="1" cap="none" spc="0" dirty="0" err="1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Tathare</a:t>
            </a:r>
            <a:r>
              <a:rPr lang="en-IN" sz="2000" b="1" cap="none" spc="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IN" sz="2000" b="1" cap="none" spc="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CD43-B26F-450C-9CA8-8568F433E734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75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9F26AA-9BDC-4854-BAFA-5B45B3D4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We have read IEEE research papers related with our project.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have an idea about what will be hardware and software required.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Also we got some knowledge about python language which will useful to implement our project.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29386" y="332656"/>
            <a:ext cx="5235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Result Till Date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B1B0-5766-426E-9FFB-9C4C01C7BA01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130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8A1061-7F17-473E-BF6A-6D9CF693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Detail study of feature extraction along with implementation.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Completion  of designing of Virtual keyboard.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Detail study of image processing algorithm.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2248" y="633462"/>
            <a:ext cx="8719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Expected Implementation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B73E-1A19-47C8-8774-F2C4CEC78405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6168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260648"/>
            <a:ext cx="3761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83978"/>
            <a:ext cx="89644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Implementation of Eye Gaze Tracking Technique on FPGA-based On-screen Keyboard System Using Verilog and MATLAB.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Eye Tracking Based Control System For Natural Human Computer  Interaction</a:t>
            </a:r>
          </a:p>
          <a:p>
            <a:pPr>
              <a:defRPr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    (Shyan-Ming Yuan &amp; Shu-fan-Lin).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Eye controlled virtual keyboard using a new co-ordinate transformation of long and narrow region.</a:t>
            </a:r>
          </a:p>
          <a:p>
            <a:r>
              <a:rPr lang="en-IN" sz="2400" i="1" dirty="0">
                <a:ea typeface="PMingLiU-ExtB" pitchFamily="18" charset="-120"/>
                <a:cs typeface="Times New Roman" pitchFamily="18" charset="0"/>
              </a:rPr>
              <a:t>    (chern-sheng Lin, Yun-Lang Lay)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i="1" dirty="0"/>
              <a:t>Intelligent Systems Research Centre (ISRC)University of Ulster, Magee Campus, Derry, N. Ireland, UK.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i="1" dirty="0"/>
              <a:t>Computer Information Systems University of Alaska Anchorage</a:t>
            </a:r>
          </a:p>
          <a:p>
            <a:r>
              <a:rPr lang="en-IN" sz="2400" i="1" dirty="0"/>
              <a:t>      Anchorage, AK, USA.</a:t>
            </a:r>
          </a:p>
          <a:p>
            <a:pPr marL="342900" indent="-342900">
              <a:buFont typeface="Wingdings" pitchFamily="2" charset="2"/>
              <a:buChar char="q"/>
            </a:pPr>
            <a:endParaRPr lang="en-IN" sz="2400" i="1" dirty="0"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N" sz="2400" i="1" dirty="0"/>
          </a:p>
          <a:p>
            <a:pPr marL="342900" indent="-342900">
              <a:buFont typeface="Wingdings" pitchFamily="2" charset="2"/>
              <a:buChar char="q"/>
              <a:defRPr/>
            </a:pPr>
            <a:endParaRPr lang="en-IN" sz="2400" i="1" dirty="0">
              <a:ea typeface="PMingLiU-ExtB" pitchFamily="18" charset="-120"/>
              <a:cs typeface="Times New Roman" pitchFamily="18" charset="0"/>
            </a:endParaRPr>
          </a:p>
          <a:p>
            <a:pPr>
              <a:defRPr/>
            </a:pPr>
            <a:endParaRPr lang="en-IN" sz="2400" i="1" dirty="0">
              <a:ea typeface="PMingLiU-ExtB" pitchFamily="18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IN" sz="2400" i="1" dirty="0">
              <a:ea typeface="PMingLiU-ExtB" pitchFamily="18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IN" sz="2400" i="1" dirty="0">
              <a:ea typeface="PMingLiU-ExtB" pitchFamily="18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0A21-BE61-4691-8005-0DD8C9D8F4F7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626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260648"/>
            <a:ext cx="3881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  <a:endParaRPr lang="en-US" sz="5400" b="1" cap="all" spc="0" dirty="0">
              <a:ln/>
              <a:solidFill>
                <a:srgbClr val="00B0F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1950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Literature review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 till date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implementation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CFF-A993-49E4-B2D9-35CF47DAAB94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84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373616" cy="5400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What is Eye tracking on screen  keyboard?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Aim of this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How can we access through keyboard?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What are the facilities it will provide?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Working Principles.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979712" y="188640"/>
            <a:ext cx="4428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D9FC-BE79-4CB9-8197-BE1011E1169C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21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7438" y="260648"/>
            <a:ext cx="34703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principle</a:t>
            </a:r>
            <a:endParaRPr lang="en-US" sz="2800" b="1" cap="none" spc="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0301" y="1565176"/>
            <a:ext cx="847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0" name="Picture 2" descr="C:\Users\HP\Desktop\numw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3977"/>
            <a:ext cx="8352928" cy="4498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E880-8C04-4B16-AD8C-C9DB53162D7C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8709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80" y="1533252"/>
            <a:ext cx="9003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/>
              <a:t>To offer people with extreme disabilities, an opportunity to control a computer  simply by moving his/her </a:t>
            </a:r>
            <a:r>
              <a:rPr lang="en-IN" sz="2400" dirty="0" smtClean="0"/>
              <a:t> eyes.</a:t>
            </a:r>
            <a:endParaRPr lang="en-I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To design </a:t>
            </a:r>
            <a:r>
              <a:rPr lang="en-US" sz="2400" dirty="0"/>
              <a:t>inexpensive and easy-to-use system which solve the communication problem of disabled people </a:t>
            </a:r>
            <a:r>
              <a:rPr lang="en-IN" sz="2400" dirty="0"/>
              <a:t>like who don’t have hands</a:t>
            </a:r>
            <a:r>
              <a:rPr lang="en-US" sz="2400" dirty="0"/>
              <a:t> by writing with their eyes is introduced.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676875" y="548680"/>
            <a:ext cx="3947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 Statement</a:t>
            </a:r>
            <a:endParaRPr lang="en-IN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31C0-00D0-4818-B36C-750E28BB8FB6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710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484985"/>
              </p:ext>
            </p:extLst>
          </p:nvPr>
        </p:nvGraphicFramePr>
        <p:xfrm>
          <a:off x="179512" y="980728"/>
          <a:ext cx="8712968" cy="561364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5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7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29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343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6136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Sr.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No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  <a:r>
                        <a:rPr lang="en-IN" sz="1400" baseline="0" dirty="0"/>
                        <a:t> Name and Authors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Contents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Technology</a:t>
                      </a:r>
                      <a:r>
                        <a:rPr lang="en-IN" sz="1400" baseline="0" dirty="0"/>
                        <a:t>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Remark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056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Eye controlled virtual keyboard</a:t>
                      </a:r>
                      <a:r>
                        <a:rPr lang="en-IN" sz="1400" baseline="0" dirty="0"/>
                        <a:t> using a new co-ordinate transformation of long and narrow region.</a:t>
                      </a:r>
                    </a:p>
                    <a:p>
                      <a:r>
                        <a:rPr lang="en-IN" sz="1400" baseline="0" dirty="0"/>
                        <a:t>(chern-sheng Lin, Yun-Lang Lay)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paper</a:t>
                      </a:r>
                      <a:r>
                        <a:rPr lang="en-IN" sz="1400" baseline="0" dirty="0"/>
                        <a:t> development of an eye tracking and virtual keyboard control system using a PC camera is presented.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the infrared CCD camera was employed</a:t>
                      </a:r>
                      <a:r>
                        <a:rPr lang="en-IN" sz="1400" baseline="0" dirty="0"/>
                        <a:t> to capture images of eye movement &amp; to record the changes of  relative position of a glint &amp; the center of  cornea with dynamic tracking technique.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</a:t>
                      </a:r>
                      <a:r>
                        <a:rPr lang="en-IN" sz="1400" baseline="0" dirty="0"/>
                        <a:t> paper we have some idea about keyboard &amp; also got information about  CCD camera.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717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a Virtual Keyboard with Multi-Modal Access for People with Disabilities </a:t>
                      </a:r>
                      <a:r>
                        <a:rPr kumimoji="0" lang="en-IN" sz="1400" b="0" u="none" strike="noStrike" kern="1200" baseline="0" dirty="0" smtClean="0"/>
                        <a:t>Intelligent </a:t>
                      </a:r>
                      <a:r>
                        <a:rPr kumimoji="0" lang="en-IN" sz="1400" u="none" strike="noStrike" kern="1200" baseline="0" dirty="0"/>
                        <a:t>Systems Research Centre (ISRC)</a:t>
                      </a:r>
                    </a:p>
                    <a:p>
                      <a:r>
                        <a:rPr kumimoji="0" lang="en-IN" sz="1400" u="none" strike="noStrike" kern="1200" baseline="0" dirty="0"/>
                        <a:t>University of Ulster, Magee Campus, Derry,</a:t>
                      </a:r>
                    </a:p>
                    <a:p>
                      <a:r>
                        <a:rPr kumimoji="0" lang="en-IN" sz="1400" u="none" strike="noStrike" kern="1200" baseline="0" dirty="0"/>
                        <a:t>N. Ireland, </a:t>
                      </a:r>
                      <a:r>
                        <a:rPr kumimoji="0" lang="en-IN" sz="1400" u="none" strike="noStrike" kern="1200" baseline="0" dirty="0" smtClean="0"/>
                        <a:t>UK</a:t>
                      </a:r>
                    </a:p>
                    <a:p>
                      <a:r>
                        <a:rPr kumimoji="0" lang="en-IN" sz="1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Vijit Prabhu &amp; Girijesh Prasad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u="none" strike="noStrike" kern="1200" baseline="0" dirty="0"/>
                        <a:t>This paper present a virtual keyboard</a:t>
                      </a:r>
                    </a:p>
                    <a:p>
                      <a:r>
                        <a:rPr kumimoji="0" lang="en-IN" sz="1400" u="none" strike="noStrike" kern="1200" baseline="0" dirty="0"/>
                        <a:t>that can support multiple modes of access and has an optimum</a:t>
                      </a:r>
                    </a:p>
                    <a:p>
                      <a:r>
                        <a:rPr kumimoji="0" lang="en-IN" sz="1400" u="none" strike="noStrike" kern="1200" baseline="0" dirty="0"/>
                        <a:t>layout based on the frequency of occurrence of alphabet in</a:t>
                      </a:r>
                    </a:p>
                    <a:p>
                      <a:r>
                        <a:rPr kumimoji="0" lang="en-IN" sz="1400" u="none" strike="noStrike" kern="1200" baseline="0" dirty="0"/>
                        <a:t>English text. 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u="none" strike="noStrike" kern="1200" baseline="0" dirty="0"/>
                        <a:t>For operating a Virtual Keyboard using access switches or BCI,</a:t>
                      </a:r>
                    </a:p>
                    <a:p>
                      <a:r>
                        <a:rPr kumimoji="0" lang="en-IN" sz="1400" u="none" strike="noStrike" kern="1200" baseline="0" dirty="0"/>
                        <a:t>scanning is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paper we have learnt how to access keyboard with scanning system.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C75E866-EEF7-4873-BC2A-C2009F0776F1}"/>
              </a:ext>
            </a:extLst>
          </p:cNvPr>
          <p:cNvSpPr/>
          <p:nvPr/>
        </p:nvSpPr>
        <p:spPr>
          <a:xfrm>
            <a:off x="1691680" y="139040"/>
            <a:ext cx="49685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Literature review</a:t>
            </a:r>
            <a:endParaRPr lang="en-IN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F351-FD3D-4DA3-BDD2-1208FDA6D063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606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48478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1985186"/>
              </p:ext>
            </p:extLst>
          </p:nvPr>
        </p:nvGraphicFramePr>
        <p:xfrm>
          <a:off x="359532" y="980728"/>
          <a:ext cx="8424936" cy="55173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53865">
                <a:tc>
                  <a:txBody>
                    <a:bodyPr/>
                    <a:lstStyle/>
                    <a:p>
                      <a:r>
                        <a:rPr lang="en-IN" sz="1400" dirty="0"/>
                        <a:t>Sr. No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dirty="0"/>
                        <a:t>Name and Author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Concept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Technology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Remark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Implementation</a:t>
                      </a:r>
                      <a:r>
                        <a:rPr lang="en-IN" sz="1400" baseline="0" dirty="0"/>
                        <a:t> of Eye Gaze Tracking Technique on FPGA-based On-screen Keyboard System Using Verilog and MATLAB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Eye tracking can be defined into software</a:t>
                      </a:r>
                      <a:r>
                        <a:rPr lang="en-IN" sz="1400" baseline="0" dirty="0"/>
                        <a:t> and hardware based. A dedicated  hardware is used  for eye gaze detection and has been implemented on an FPGA.    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Field Programmable Gate</a:t>
                      </a:r>
                      <a:r>
                        <a:rPr lang="en-IN" sz="1400" baseline="0" dirty="0"/>
                        <a:t> Array(FPGA)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We</a:t>
                      </a:r>
                      <a:r>
                        <a:rPr lang="en-IN" sz="1400" baseline="0" dirty="0"/>
                        <a:t> have understood hardware &amp; software requirements.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2017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Eye Tracking</a:t>
                      </a:r>
                      <a:r>
                        <a:rPr lang="en-IN" sz="1400" baseline="0" dirty="0"/>
                        <a:t> Based Control System For Natural Human Computer  Interaction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/>
                        <a:t>(</a:t>
                      </a:r>
                      <a:r>
                        <a:rPr lang="en-IN" sz="1400" dirty="0"/>
                        <a:t>Shyan-Ming</a:t>
                      </a:r>
                      <a:r>
                        <a:rPr lang="en-IN" sz="1400" baseline="0" dirty="0"/>
                        <a:t> Yuan &amp; Shu-fan-Lin)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 this project eye</a:t>
                      </a:r>
                      <a:r>
                        <a:rPr lang="en-IN" sz="1400" baseline="0" dirty="0"/>
                        <a:t> tracking measures the eyeball position and determines gaze direction of person and the movements of the eye can be tracked using diff. technology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1.Infrared Oculography</a:t>
                      </a:r>
                    </a:p>
                    <a:p>
                      <a:r>
                        <a:rPr lang="en-IN" sz="1400" dirty="0"/>
                        <a:t>2.Scheral Search Coil method</a:t>
                      </a:r>
                    </a:p>
                    <a:p>
                      <a:r>
                        <a:rPr lang="en-IN" sz="1400" dirty="0"/>
                        <a:t>3.Electro</a:t>
                      </a:r>
                      <a:r>
                        <a:rPr lang="en-IN" sz="1400" baseline="0" dirty="0"/>
                        <a:t> O</a:t>
                      </a:r>
                      <a:r>
                        <a:rPr lang="en-IN" sz="1400" dirty="0"/>
                        <a:t>culography</a:t>
                      </a:r>
                    </a:p>
                    <a:p>
                      <a:r>
                        <a:rPr lang="en-IN" sz="1400" dirty="0"/>
                        <a:t>4.Video Oculography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We get information about Eyeboll position, movements which will required for implemantation of our project.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970-D2D0-4F21-ADB4-956B9FFBDF16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36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4543425"/>
              </p:ext>
            </p:extLst>
          </p:nvPr>
        </p:nvGraphicFramePr>
        <p:xfrm>
          <a:off x="179512" y="1052736"/>
          <a:ext cx="8496944" cy="238347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8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55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83472">
                <a:tc>
                  <a:txBody>
                    <a:bodyPr/>
                    <a:lstStyle/>
                    <a:p>
                      <a:r>
                        <a:rPr lang="en-IN" sz="1400" b="0" dirty="0"/>
                        <a:t>5.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2019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u="none" strike="noStrike" kern="1200" baseline="0" dirty="0"/>
                        <a:t>Computer Information Systems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University of Alaska Anchorage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Anchorage, AK, USA</a:t>
                      </a:r>
                      <a:endParaRPr kumimoji="0" lang="en-IN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u="none" strike="noStrike" kern="1200" baseline="0" dirty="0"/>
                        <a:t>This paper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describe the EyeDent system—in which users authenticate by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looking at the symbols on an on-screen keyboard to enter their</a:t>
                      </a:r>
                    </a:p>
                    <a:p>
                      <a:r>
                        <a:rPr kumimoji="0" lang="en-IN" sz="1400" b="0" u="none" strike="noStrike" kern="1200" baseline="0" dirty="0"/>
                        <a:t>password.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In this paper</a:t>
                      </a:r>
                      <a:r>
                        <a:rPr lang="en-IN" sz="1400" b="0" baseline="0" dirty="0"/>
                        <a:t>  EyeDent device is used 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We got</a:t>
                      </a:r>
                      <a:r>
                        <a:rPr lang="en-IN" sz="1400" b="0" baseline="0" dirty="0"/>
                        <a:t> information about EyeDent device which is used for  face detection &amp; will useful for security system in our project.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8936209"/>
              </p:ext>
            </p:extLst>
          </p:nvPr>
        </p:nvGraphicFramePr>
        <p:xfrm>
          <a:off x="179512" y="332656"/>
          <a:ext cx="8496944" cy="72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8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55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en-IN" sz="1400" dirty="0"/>
                        <a:t>Sr.No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  <a:r>
                        <a:rPr lang="en-IN" sz="1400" baseline="0" dirty="0"/>
                        <a:t> Name and Authors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Contents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Technology</a:t>
                      </a:r>
                      <a:r>
                        <a:rPr lang="en-IN" sz="1400" baseline="0" dirty="0"/>
                        <a:t> Used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Remark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7E7-F83E-4B32-8C1F-3162CD3B29BF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055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9278" y="188640"/>
            <a:ext cx="4549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800" y="1267420"/>
            <a:ext cx="3672408" cy="32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capturing and processing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47309" y="1567166"/>
            <a:ext cx="138546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49651" y="1925781"/>
            <a:ext cx="3672408" cy="32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1800" y="2609102"/>
            <a:ext cx="3672408" cy="32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Eye detection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4424098" y="2250487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1185" y="2771455"/>
            <a:ext cx="0" cy="605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90925" y="3376807"/>
            <a:ext cx="691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0800000" flipV="1">
            <a:off x="251518" y="3751222"/>
            <a:ext cx="197730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Gaze detection</a:t>
            </a:r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3187651" y="3742616"/>
            <a:ext cx="223224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Eye tracking</a:t>
            </a: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6422059" y="3751223"/>
            <a:ext cx="201622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Blink detection</a:t>
            </a:r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251518" y="5949280"/>
            <a:ext cx="2160241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3094597" y="5951569"/>
            <a:ext cx="265317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Cursor movement</a:t>
            </a: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6352784" y="5949280"/>
            <a:ext cx="253969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Clicking event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980003" y="3384001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4342536" y="3392607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Down Arrow 25"/>
          <p:cNvSpPr/>
          <p:nvPr/>
        </p:nvSpPr>
        <p:spPr>
          <a:xfrm>
            <a:off x="7903692" y="3376807"/>
            <a:ext cx="190833" cy="3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Down Arrow 26"/>
          <p:cNvSpPr/>
          <p:nvPr/>
        </p:nvSpPr>
        <p:spPr>
          <a:xfrm>
            <a:off x="990925" y="4116512"/>
            <a:ext cx="190833" cy="18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Down Arrow 28"/>
          <p:cNvSpPr/>
          <p:nvPr/>
        </p:nvSpPr>
        <p:spPr>
          <a:xfrm>
            <a:off x="4328681" y="4118801"/>
            <a:ext cx="190833" cy="18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Down Arrow 29"/>
          <p:cNvSpPr/>
          <p:nvPr/>
        </p:nvSpPr>
        <p:spPr>
          <a:xfrm>
            <a:off x="7903692" y="4118801"/>
            <a:ext cx="190833" cy="18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23F2-C182-4DDA-A288-3BFCB043AE0F}" type="datetime1">
              <a:rPr lang="en-IN" smtClean="0"/>
              <a:t>24-07-2020</a:t>
            </a:fld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C0D57-7AE8-40CD-A21F-11A7DEF5F5F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Eye Tracking on Screen Keyboard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466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946</TotalTime>
  <Words>824</Words>
  <Application>Microsoft Office PowerPoint</Application>
  <PresentationFormat>On-screen Show (4:3)</PresentationFormat>
  <Paragraphs>159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on-Screen keyboard</dc:title>
  <dc:creator>Windows User</dc:creator>
  <cp:lastModifiedBy>DELL</cp:lastModifiedBy>
  <cp:revision>94</cp:revision>
  <dcterms:created xsi:type="dcterms:W3CDTF">2020-03-14T09:56:28Z</dcterms:created>
  <dcterms:modified xsi:type="dcterms:W3CDTF">2020-07-24T13:06:19Z</dcterms:modified>
</cp:coreProperties>
</file>