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8" r:id="rId3"/>
    <p:sldId id="257" r:id="rId4"/>
    <p:sldId id="263" r:id="rId5"/>
    <p:sldId id="264" r:id="rId6"/>
    <p:sldId id="269" r:id="rId7"/>
    <p:sldId id="268" r:id="rId8"/>
    <p:sldId id="273" r:id="rId9"/>
    <p:sldId id="275" r:id="rId10"/>
    <p:sldId id="266" r:id="rId11"/>
    <p:sldId id="265" r:id="rId12"/>
    <p:sldId id="274" r:id="rId13"/>
    <p:sldId id="276" r:id="rId14"/>
    <p:sldId id="272"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15" autoAdjust="0"/>
    <p:restoredTop sz="94660"/>
  </p:normalViewPr>
  <p:slideViewPr>
    <p:cSldViewPr snapToGrid="0">
      <p:cViewPr varScale="1">
        <p:scale>
          <a:sx n="69" d="100"/>
          <a:sy n="69" d="100"/>
        </p:scale>
        <p:origin x="-48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6D15-51F0-41F0-A746-99EEEFE06297}" type="datetimeFigureOut">
              <a:rPr lang="en-US" smtClean="0"/>
              <a:t>7/23/2020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728BE3-C5EE-4CFE-A2AE-A2199FDAFA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2F3AFD0-5178-47E0-89FB-A8C8E65254D1}" type="datetime1">
              <a:rPr lang="en-IN" smtClean="0"/>
              <a:t>23-07-2020</a:t>
            </a:fld>
            <a:endParaRPr lang="en-IN"/>
          </a:p>
        </p:txBody>
      </p:sp>
      <p:sp>
        <p:nvSpPr>
          <p:cNvPr id="5" name="Footer Placeholder 4"/>
          <p:cNvSpPr>
            <a:spLocks noGrp="1"/>
          </p:cNvSpPr>
          <p:nvPr>
            <p:ph type="ftr" sz="quarter" idx="11"/>
          </p:nvPr>
        </p:nvSpPr>
        <p:spPr/>
        <p:txBody>
          <a:bodyPr/>
          <a:lstStyle/>
          <a:p>
            <a:r>
              <a:rPr lang="en-IN" smtClean="0"/>
              <a:t>Sign Language Recognition System</a:t>
            </a:r>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284383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7FED86-2CEF-49A2-803C-4042D5DDC062}" type="datetime1">
              <a:rPr lang="en-IN" smtClean="0"/>
              <a:t>23-07-2020</a:t>
            </a:fld>
            <a:endParaRPr lang="en-IN"/>
          </a:p>
        </p:txBody>
      </p:sp>
      <p:sp>
        <p:nvSpPr>
          <p:cNvPr id="5" name="Footer Placeholder 4"/>
          <p:cNvSpPr>
            <a:spLocks noGrp="1"/>
          </p:cNvSpPr>
          <p:nvPr>
            <p:ph type="ftr" sz="quarter" idx="11"/>
          </p:nvPr>
        </p:nvSpPr>
        <p:spPr/>
        <p:txBody>
          <a:bodyPr/>
          <a:lstStyle/>
          <a:p>
            <a:r>
              <a:rPr lang="en-IN" smtClean="0"/>
              <a:t>Sign Language Recognition System</a:t>
            </a:r>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149089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90D1E9-B613-49CF-8002-532FFAAF256F}" type="datetime1">
              <a:rPr lang="en-IN" smtClean="0"/>
              <a:t>23-07-2020</a:t>
            </a:fld>
            <a:endParaRPr lang="en-IN"/>
          </a:p>
        </p:txBody>
      </p:sp>
      <p:sp>
        <p:nvSpPr>
          <p:cNvPr id="5" name="Footer Placeholder 4"/>
          <p:cNvSpPr>
            <a:spLocks noGrp="1"/>
          </p:cNvSpPr>
          <p:nvPr>
            <p:ph type="ftr" sz="quarter" idx="11"/>
          </p:nvPr>
        </p:nvSpPr>
        <p:spPr/>
        <p:txBody>
          <a:bodyPr/>
          <a:lstStyle/>
          <a:p>
            <a:r>
              <a:rPr lang="en-IN" smtClean="0"/>
              <a:t>Sign Language Recognition System</a:t>
            </a:r>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37095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49FF71-C6FD-428B-B080-AE67A434EE8C}" type="datetime1">
              <a:rPr lang="en-IN" smtClean="0"/>
              <a:t>23-07-2020</a:t>
            </a:fld>
            <a:endParaRPr lang="en-IN"/>
          </a:p>
        </p:txBody>
      </p:sp>
      <p:sp>
        <p:nvSpPr>
          <p:cNvPr id="5" name="Footer Placeholder 4"/>
          <p:cNvSpPr>
            <a:spLocks noGrp="1"/>
          </p:cNvSpPr>
          <p:nvPr>
            <p:ph type="ftr" sz="quarter" idx="11"/>
          </p:nvPr>
        </p:nvSpPr>
        <p:spPr/>
        <p:txBody>
          <a:bodyPr/>
          <a:lstStyle/>
          <a:p>
            <a:r>
              <a:rPr lang="en-IN" smtClean="0"/>
              <a:t>Sign Language Recognition System</a:t>
            </a:r>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117314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06747-CACD-4DC7-B133-8F37EA84E981}" type="datetime1">
              <a:rPr lang="en-IN" smtClean="0"/>
              <a:t>23-07-2020</a:t>
            </a:fld>
            <a:endParaRPr lang="en-IN"/>
          </a:p>
        </p:txBody>
      </p:sp>
      <p:sp>
        <p:nvSpPr>
          <p:cNvPr id="5" name="Footer Placeholder 4"/>
          <p:cNvSpPr>
            <a:spLocks noGrp="1"/>
          </p:cNvSpPr>
          <p:nvPr>
            <p:ph type="ftr" sz="quarter" idx="11"/>
          </p:nvPr>
        </p:nvSpPr>
        <p:spPr/>
        <p:txBody>
          <a:bodyPr/>
          <a:lstStyle/>
          <a:p>
            <a:r>
              <a:rPr lang="en-IN" smtClean="0"/>
              <a:t>Sign Language Recognition System</a:t>
            </a:r>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360951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52B3A7-F315-4552-B119-7F111AB5BF6D}" type="datetime1">
              <a:rPr lang="en-IN" smtClean="0"/>
              <a:t>23-07-2020</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
        <p:nvSpPr>
          <p:cNvPr id="7" name="Slide Number Placeholder 6"/>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175607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B5B716-DF2F-4436-9A31-3C51A2F65B86}" type="datetime1">
              <a:rPr lang="en-IN" smtClean="0"/>
              <a:t>23-07-2020</a:t>
            </a:fld>
            <a:endParaRPr lang="en-IN"/>
          </a:p>
        </p:txBody>
      </p:sp>
      <p:sp>
        <p:nvSpPr>
          <p:cNvPr id="8" name="Footer Placeholder 7"/>
          <p:cNvSpPr>
            <a:spLocks noGrp="1"/>
          </p:cNvSpPr>
          <p:nvPr>
            <p:ph type="ftr" sz="quarter" idx="11"/>
          </p:nvPr>
        </p:nvSpPr>
        <p:spPr/>
        <p:txBody>
          <a:bodyPr/>
          <a:lstStyle/>
          <a:p>
            <a:r>
              <a:rPr lang="en-IN" smtClean="0"/>
              <a:t>Sign Language Recognition System</a:t>
            </a:r>
            <a:endParaRPr lang="en-IN"/>
          </a:p>
        </p:txBody>
      </p:sp>
      <p:sp>
        <p:nvSpPr>
          <p:cNvPr id="9" name="Slide Number Placeholder 8"/>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395243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9D38BB-E0B5-44F2-987D-9C19DD9AA597}" type="datetime1">
              <a:rPr lang="en-IN" smtClean="0"/>
              <a:t>23-07-2020</a:t>
            </a:fld>
            <a:endParaRPr lang="en-IN"/>
          </a:p>
        </p:txBody>
      </p:sp>
      <p:sp>
        <p:nvSpPr>
          <p:cNvPr id="4" name="Footer Placeholder 3"/>
          <p:cNvSpPr>
            <a:spLocks noGrp="1"/>
          </p:cNvSpPr>
          <p:nvPr>
            <p:ph type="ftr" sz="quarter" idx="11"/>
          </p:nvPr>
        </p:nvSpPr>
        <p:spPr/>
        <p:txBody>
          <a:bodyPr/>
          <a:lstStyle/>
          <a:p>
            <a:r>
              <a:rPr lang="en-IN" smtClean="0"/>
              <a:t>Sign Language Recognition System</a:t>
            </a:r>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204752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D2FA2-F221-47AF-A539-36E99C11E983}" type="datetime1">
              <a:rPr lang="en-IN" smtClean="0"/>
              <a:t>23-07-2020</a:t>
            </a:fld>
            <a:endParaRPr lang="en-IN"/>
          </a:p>
        </p:txBody>
      </p:sp>
      <p:sp>
        <p:nvSpPr>
          <p:cNvPr id="3" name="Footer Placeholder 2"/>
          <p:cNvSpPr>
            <a:spLocks noGrp="1"/>
          </p:cNvSpPr>
          <p:nvPr>
            <p:ph type="ftr" sz="quarter" idx="11"/>
          </p:nvPr>
        </p:nvSpPr>
        <p:spPr/>
        <p:txBody>
          <a:bodyPr/>
          <a:lstStyle/>
          <a:p>
            <a:r>
              <a:rPr lang="en-IN" smtClean="0"/>
              <a:t>Sign Language Recognition System</a:t>
            </a:r>
            <a:endParaRPr lang="en-IN"/>
          </a:p>
        </p:txBody>
      </p:sp>
      <p:sp>
        <p:nvSpPr>
          <p:cNvPr id="4" name="Slide Number Placeholder 3"/>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219490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B2F81E-76A2-4529-AC09-4EADD31AE44A}" type="datetime1">
              <a:rPr lang="en-IN" smtClean="0"/>
              <a:t>23-07-2020</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
        <p:nvSpPr>
          <p:cNvPr id="7" name="Slide Number Placeholder 6"/>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14455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4B57AB-0604-452B-A92D-C064122F9D4F}" type="datetime1">
              <a:rPr lang="en-IN" smtClean="0"/>
              <a:t>23-07-2020</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
        <p:nvSpPr>
          <p:cNvPr id="7" name="Slide Number Placeholder 6"/>
          <p:cNvSpPr>
            <a:spLocks noGrp="1"/>
          </p:cNvSpPr>
          <p:nvPr>
            <p:ph type="sldNum" sz="quarter" idx="12"/>
          </p:nvPr>
        </p:nvSpPr>
        <p:spPr/>
        <p:txBody>
          <a:body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90245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6D748-85DC-4803-9937-36A335485828}" type="datetime1">
              <a:rPr lang="en-IN" smtClean="0"/>
              <a:t>23-07-2020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Sign Language Recognition System</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B7D3-407C-4E44-98CD-71F5E10A450A}" type="slidenum">
              <a:rPr lang="en-IN" smtClean="0"/>
              <a:pPr/>
              <a:t>‹#›</a:t>
            </a:fld>
            <a:endParaRPr lang="en-IN"/>
          </a:p>
        </p:txBody>
      </p:sp>
    </p:spTree>
    <p:extLst>
      <p:ext uri="{BB962C8B-B14F-4D97-AF65-F5344CB8AC3E}">
        <p14:creationId xmlns:p14="http://schemas.microsoft.com/office/powerpoint/2010/main" xmlns="" val="80531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051" y="547597"/>
            <a:ext cx="11321143" cy="2387600"/>
          </a:xfrm>
        </p:spPr>
        <p:txBody>
          <a:bodyPr/>
          <a:lstStyle/>
          <a:p>
            <a:r>
              <a:rPr lang="en-IN" dirty="0"/>
              <a:t>Sign Language Recognition System</a:t>
            </a:r>
          </a:p>
        </p:txBody>
      </p:sp>
      <p:sp>
        <p:nvSpPr>
          <p:cNvPr id="3" name="Subtitle 2"/>
          <p:cNvSpPr>
            <a:spLocks noGrp="1"/>
          </p:cNvSpPr>
          <p:nvPr>
            <p:ph type="subTitle" idx="1"/>
          </p:nvPr>
        </p:nvSpPr>
        <p:spPr>
          <a:xfrm>
            <a:off x="2159726" y="4246472"/>
            <a:ext cx="9649097" cy="1655762"/>
          </a:xfrm>
        </p:spPr>
        <p:txBody>
          <a:bodyPr>
            <a:normAutofit/>
          </a:bodyPr>
          <a:lstStyle/>
          <a:p>
            <a:pPr algn="l"/>
            <a:r>
              <a:rPr lang="en-IN" dirty="0"/>
              <a:t>						Presented by:- </a:t>
            </a:r>
          </a:p>
          <a:p>
            <a:pPr algn="l"/>
            <a:r>
              <a:rPr lang="en-IN" dirty="0"/>
              <a:t>      						 1) Atharv Redij </a:t>
            </a:r>
            <a:r>
              <a:rPr lang="en-IN" dirty="0" smtClean="0"/>
              <a:t>(</a:t>
            </a:r>
            <a:r>
              <a:rPr lang="en-IN" dirty="0"/>
              <a:t>B.E. Comp)</a:t>
            </a:r>
          </a:p>
          <a:p>
            <a:pPr algn="l"/>
            <a:r>
              <a:rPr lang="en-IN" dirty="0"/>
              <a:t>						 2) Shubham Berde (B.E. Comp)</a:t>
            </a:r>
          </a:p>
          <a:p>
            <a:pPr algn="r"/>
            <a:endParaRPr lang="en-IN" dirty="0"/>
          </a:p>
        </p:txBody>
      </p:sp>
    </p:spTree>
    <p:extLst>
      <p:ext uri="{BB962C8B-B14F-4D97-AF65-F5344CB8AC3E}">
        <p14:creationId xmlns:p14="http://schemas.microsoft.com/office/powerpoint/2010/main" xmlns="" val="421176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p:txBody>
          <a:bodyPr/>
          <a:lstStyle/>
          <a:p>
            <a:pPr algn="ctr"/>
            <a:r>
              <a:rPr lang="en-US" dirty="0" smtClean="0"/>
              <a:t>Switching </a:t>
            </a:r>
            <a:r>
              <a:rPr lang="en-US" dirty="0"/>
              <a:t>to SVM</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a:xfrm>
            <a:off x="531223" y="1690688"/>
            <a:ext cx="10822577" cy="4722632"/>
          </a:xfrm>
        </p:spPr>
        <p:txBody>
          <a:bodyPr>
            <a:normAutofit fontScale="92500" lnSpcReduction="20000"/>
          </a:bodyPr>
          <a:lstStyle/>
          <a:p>
            <a:r>
              <a:rPr lang="en-US" dirty="0" smtClean="0"/>
              <a:t>Even after using image processing techniques the issues with CNN were still present. Thus we decided to switch to different machine learning algorithm such as SVM.</a:t>
            </a:r>
          </a:p>
          <a:p>
            <a:r>
              <a:rPr lang="en-US" dirty="0" smtClean="0"/>
              <a:t>Support </a:t>
            </a:r>
            <a:r>
              <a:rPr lang="en-US" dirty="0"/>
              <a:t>vector machines (SVMs) are a set of supervised learning methods used for classification and regression. It can easily handle multiple continuous and categorical variables.</a:t>
            </a:r>
          </a:p>
          <a:p>
            <a:r>
              <a:rPr lang="en-US" dirty="0"/>
              <a:t>The main objective is to segregate the given dataset in the best possible way. The distance between the either nearest points is known as the margin. The objective is to select a hyperplane with the maximum possible margin between support vectors in the given dataset.</a:t>
            </a:r>
          </a:p>
          <a:p>
            <a:pPr algn="just"/>
            <a:r>
              <a:rPr lang="en-US" dirty="0"/>
              <a:t>SVM for image classification works better with thresholded images. Image thresholding is the best way of portioning an image into foreground and background. Image thresholding is a type of image segmentation that isolates objects by converting a grayscale image into binary image.</a:t>
            </a:r>
            <a:endParaRPr lang="en-IN" dirty="0"/>
          </a:p>
        </p:txBody>
      </p:sp>
      <p:sp>
        <p:nvSpPr>
          <p:cNvPr id="4" name="Date Placeholder 3"/>
          <p:cNvSpPr>
            <a:spLocks noGrp="1"/>
          </p:cNvSpPr>
          <p:nvPr>
            <p:ph type="dt" sz="half" idx="10"/>
          </p:nvPr>
        </p:nvSpPr>
        <p:spPr/>
        <p:txBody>
          <a:bodyPr/>
          <a:lstStyle/>
          <a:p>
            <a:fld id="{C32F7CB9-091B-4C71-B7E1-C8D650DD51B6}"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10</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4129133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p:txBody>
          <a:bodyPr/>
          <a:lstStyle/>
          <a:p>
            <a:r>
              <a:rPr lang="en-US" dirty="0"/>
              <a:t>It can be observed that SVM has solved the issue of classification with high confidence for images that contained no hand gesture. </a:t>
            </a:r>
            <a:endParaRPr lang="en-US" dirty="0" smtClean="0"/>
          </a:p>
          <a:p>
            <a:r>
              <a:rPr lang="en-US" dirty="0" smtClean="0"/>
              <a:t>The </a:t>
            </a:r>
            <a:r>
              <a:rPr lang="en-US" dirty="0"/>
              <a:t>confidence on such images is below 50-60%. So a threshold of 70% can be set for classification.</a:t>
            </a:r>
            <a:endParaRPr lang="en-IN" dirty="0"/>
          </a:p>
        </p:txBody>
      </p:sp>
      <p:sp>
        <p:nvSpPr>
          <p:cNvPr id="4" name="Date Placeholder 3"/>
          <p:cNvSpPr>
            <a:spLocks noGrp="1"/>
          </p:cNvSpPr>
          <p:nvPr>
            <p:ph type="dt" sz="half" idx="10"/>
          </p:nvPr>
        </p:nvSpPr>
        <p:spPr/>
        <p:txBody>
          <a:bodyPr/>
          <a:lstStyle/>
          <a:p>
            <a:fld id="{2A5A14A0-3106-42B6-80B0-FA9B9AEEB908}"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11</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92242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CF3EB79-E790-44E7-9F7B-BA52E88725A9}"/>
              </a:ext>
            </a:extLst>
          </p:cNvPr>
          <p:cNvSpPr>
            <a:spLocks noGrp="1"/>
          </p:cNvSpPr>
          <p:nvPr>
            <p:ph type="title"/>
          </p:nvPr>
        </p:nvSpPr>
        <p:spPr/>
        <p:txBody>
          <a:bodyPr/>
          <a:lstStyle/>
          <a:p>
            <a:pPr algn="ctr"/>
            <a:r>
              <a:rPr lang="en-IN" dirty="0" smtClean="0"/>
              <a:t>Results</a:t>
            </a:r>
            <a:endParaRPr lang="en-IN" dirty="0"/>
          </a:p>
        </p:txBody>
      </p:sp>
      <p:pic>
        <p:nvPicPr>
          <p:cNvPr id="8" name="Content Placeholder 7">
            <a:extLst>
              <a:ext uri="{FF2B5EF4-FFF2-40B4-BE49-F238E27FC236}">
                <a16:creationId xmlns:a16="http://schemas.microsoft.com/office/drawing/2014/main" xmlns="" id="{C78A5D85-DA81-4606-8F05-001D8A6163C1}"/>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838199" y="1845179"/>
            <a:ext cx="4809223" cy="4331784"/>
          </a:xfrm>
        </p:spPr>
      </p:pic>
      <p:pic>
        <p:nvPicPr>
          <p:cNvPr id="10" name="Content Placeholder 9">
            <a:extLst>
              <a:ext uri="{FF2B5EF4-FFF2-40B4-BE49-F238E27FC236}">
                <a16:creationId xmlns:a16="http://schemas.microsoft.com/office/drawing/2014/main" xmlns="" id="{09131A71-4879-4CF5-9797-05598ABA7F23}"/>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544576" y="1845179"/>
            <a:ext cx="4809224" cy="4501030"/>
          </a:xfrm>
        </p:spPr>
      </p:pic>
      <p:sp>
        <p:nvSpPr>
          <p:cNvPr id="5" name="Date Placeholder 4"/>
          <p:cNvSpPr>
            <a:spLocks noGrp="1"/>
          </p:cNvSpPr>
          <p:nvPr>
            <p:ph type="dt" sz="half" idx="10"/>
          </p:nvPr>
        </p:nvSpPr>
        <p:spPr/>
        <p:txBody>
          <a:bodyPr/>
          <a:lstStyle/>
          <a:p>
            <a:fld id="{A2519C3D-CEE0-4C8B-8C8E-BD2D00939EF1}" type="datetime1">
              <a:rPr lang="en-IN" smtClean="0"/>
              <a:t>23-07-2020</a:t>
            </a:fld>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12</a:t>
            </a:fld>
            <a:endParaRPr lang="en-IN"/>
          </a:p>
        </p:txBody>
      </p:sp>
      <p:sp>
        <p:nvSpPr>
          <p:cNvPr id="7" name="Footer Placeholder 6"/>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42148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CF3EB79-E790-44E7-9F7B-BA52E88725A9}"/>
              </a:ext>
            </a:extLst>
          </p:cNvPr>
          <p:cNvSpPr>
            <a:spLocks noGrp="1"/>
          </p:cNvSpPr>
          <p:nvPr>
            <p:ph type="title"/>
          </p:nvPr>
        </p:nvSpPr>
        <p:spPr>
          <a:xfrm>
            <a:off x="1141322" y="130628"/>
            <a:ext cx="9699171" cy="898208"/>
          </a:xfrm>
        </p:spPr>
        <p:txBody>
          <a:bodyPr/>
          <a:lstStyle/>
          <a:p>
            <a:pPr algn="ctr"/>
            <a:r>
              <a:rPr lang="en-IN" dirty="0" smtClean="0"/>
              <a:t>Screenshot of working</a:t>
            </a:r>
            <a:endParaRPr lang="en-IN" dirty="0"/>
          </a:p>
        </p:txBody>
      </p:sp>
      <p:pic>
        <p:nvPicPr>
          <p:cNvPr id="7" name="Content Placeholder 9">
            <a:extLst>
              <a:ext uri="{FF2B5EF4-FFF2-40B4-BE49-F238E27FC236}">
                <a16:creationId xmlns:a16="http://schemas.microsoft.com/office/drawing/2014/main" xmlns="" id="{582F2D5B-5793-4CA1-9A57-CB3D899AFA8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6470" y="1028836"/>
            <a:ext cx="8908874" cy="5343478"/>
          </a:xfrm>
        </p:spPr>
      </p:pic>
      <p:sp>
        <p:nvSpPr>
          <p:cNvPr id="5" name="Date Placeholder 4"/>
          <p:cNvSpPr>
            <a:spLocks noGrp="1"/>
          </p:cNvSpPr>
          <p:nvPr>
            <p:ph type="dt" sz="half" idx="10"/>
          </p:nvPr>
        </p:nvSpPr>
        <p:spPr/>
        <p:txBody>
          <a:bodyPr/>
          <a:lstStyle/>
          <a:p>
            <a:fld id="{622C2602-A32B-40A8-885A-FB6BE20909F9}" type="datetime1">
              <a:rPr lang="en-IN" smtClean="0"/>
              <a:t>23-07-2020</a:t>
            </a:fld>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13</a:t>
            </a:fld>
            <a:endParaRPr lang="en-IN"/>
          </a:p>
        </p:txBody>
      </p:sp>
      <p:sp>
        <p:nvSpPr>
          <p:cNvPr id="8" name="Footer Placeholder 7"/>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44582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0CB08CD-6E44-4DE2-8992-D7FEAD1F4022}"/>
              </a:ext>
            </a:extLst>
          </p:cNvPr>
          <p:cNvSpPr>
            <a:spLocks noGrp="1"/>
          </p:cNvSpPr>
          <p:nvPr>
            <p:ph type="title"/>
          </p:nvPr>
        </p:nvSpPr>
        <p:spPr/>
        <p:txBody>
          <a:bodyPr/>
          <a:lstStyle/>
          <a:p>
            <a:pPr algn="ctr"/>
            <a:r>
              <a:rPr lang="en-US" dirty="0"/>
              <a:t>References</a:t>
            </a:r>
            <a:endParaRPr lang="en-IN" dirty="0"/>
          </a:p>
        </p:txBody>
      </p:sp>
      <p:sp>
        <p:nvSpPr>
          <p:cNvPr id="6" name="Content Placeholder 5">
            <a:extLst>
              <a:ext uri="{FF2B5EF4-FFF2-40B4-BE49-F238E27FC236}">
                <a16:creationId xmlns:a16="http://schemas.microsoft.com/office/drawing/2014/main" xmlns="" id="{38573009-1AB4-484B-8E02-76A870A83B6C}"/>
              </a:ext>
            </a:extLst>
          </p:cNvPr>
          <p:cNvSpPr>
            <a:spLocks noGrp="1"/>
          </p:cNvSpPr>
          <p:nvPr>
            <p:ph idx="1"/>
          </p:nvPr>
        </p:nvSpPr>
        <p:spPr/>
        <p:txBody>
          <a:bodyPr>
            <a:normAutofit fontScale="92500"/>
          </a:bodyPr>
          <a:lstStyle/>
          <a:p>
            <a:r>
              <a:rPr lang="it-IT" dirty="0"/>
              <a:t>1. http://www.massey.ac.nz/ albarcza/gestured ataset2012:html</a:t>
            </a:r>
          </a:p>
          <a:p>
            <a:r>
              <a:rPr lang="en-IN" dirty="0"/>
              <a:t>2. https://www.kaggle.com/datamunge/sign-language-mnist</a:t>
            </a:r>
          </a:p>
          <a:p>
            <a:r>
              <a:rPr lang="en-IN" dirty="0"/>
              <a:t>3. https://www.kaggle.com/grassknoted/asl-alphabet</a:t>
            </a:r>
          </a:p>
          <a:p>
            <a:r>
              <a:rPr lang="en-US" dirty="0"/>
              <a:t>4. T. Guo, J. Dong, H. Li and Y. Gao, "Simple convolutional neural network on image classification," 2017 IEEE 2nd International Conference on Big Data Analysis (ICBDA),Beijing, 2017, pp. </a:t>
            </a:r>
            <a:r>
              <a:rPr lang="en-IN" dirty="0"/>
              <a:t>721-724</a:t>
            </a:r>
          </a:p>
          <a:p>
            <a:r>
              <a:rPr lang="en-US" dirty="0"/>
              <a:t>5. M. R. Islam, U. K. </a:t>
            </a:r>
            <a:r>
              <a:rPr lang="en-US" dirty="0" err="1"/>
              <a:t>Mitu</a:t>
            </a:r>
            <a:r>
              <a:rPr lang="en-US" dirty="0"/>
              <a:t>, R. A. Bhuiyan and J. Shin, "Hand Gesture Feature Extraction Using Deep Convolutional Neural Network for Recognizing American Sign Language," 2018 4</a:t>
            </a:r>
            <a:r>
              <a:rPr lang="en-US" baseline="30000" dirty="0"/>
              <a:t>th</a:t>
            </a:r>
            <a:r>
              <a:rPr lang="en-US" dirty="0"/>
              <a:t> International Conference on Frontiers of Signal Processing </a:t>
            </a:r>
            <a:r>
              <a:rPr lang="fr-FR" dirty="0"/>
              <a:t>(ICFSP), Poitiers, 2018, pp. 115-119</a:t>
            </a:r>
            <a:endParaRPr lang="en-IN" dirty="0"/>
          </a:p>
        </p:txBody>
      </p:sp>
      <p:sp>
        <p:nvSpPr>
          <p:cNvPr id="4" name="Date Placeholder 3"/>
          <p:cNvSpPr>
            <a:spLocks noGrp="1"/>
          </p:cNvSpPr>
          <p:nvPr>
            <p:ph type="dt" sz="half" idx="10"/>
          </p:nvPr>
        </p:nvSpPr>
        <p:spPr/>
        <p:txBody>
          <a:bodyPr/>
          <a:lstStyle/>
          <a:p>
            <a:fld id="{C9295899-88FE-4DFC-8901-1B1FB023F41B}" type="datetime1">
              <a:rPr lang="en-IN" smtClean="0"/>
              <a:t>23-07-2020</a:t>
            </a:fld>
            <a:endParaRPr lang="en-IN"/>
          </a:p>
        </p:txBody>
      </p:sp>
      <p:sp>
        <p:nvSpPr>
          <p:cNvPr id="7" name="Slide Number Placeholder 6"/>
          <p:cNvSpPr>
            <a:spLocks noGrp="1"/>
          </p:cNvSpPr>
          <p:nvPr>
            <p:ph type="sldNum" sz="quarter" idx="12"/>
          </p:nvPr>
        </p:nvSpPr>
        <p:spPr/>
        <p:txBody>
          <a:bodyPr/>
          <a:lstStyle/>
          <a:p>
            <a:fld id="{1125B7D3-407C-4E44-98CD-71F5E10A450A}" type="slidenum">
              <a:rPr lang="en-IN" smtClean="0"/>
              <a:pPr/>
              <a:t>14</a:t>
            </a:fld>
            <a:endParaRPr lang="en-IN"/>
          </a:p>
        </p:txBody>
      </p:sp>
      <p:sp>
        <p:nvSpPr>
          <p:cNvPr id="8" name="Footer Placeholder 7"/>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7501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17" y="2266176"/>
            <a:ext cx="10515600" cy="4351338"/>
          </a:xfrm>
        </p:spPr>
        <p:txBody>
          <a:bodyPr>
            <a:normAutofit/>
          </a:bodyPr>
          <a:lstStyle/>
          <a:p>
            <a:pPr marL="0" indent="0" algn="ctr">
              <a:buNone/>
            </a:pPr>
            <a:r>
              <a:rPr lang="en-IN" sz="15000" dirty="0"/>
              <a:t>Thank You</a:t>
            </a:r>
          </a:p>
        </p:txBody>
      </p:sp>
      <p:sp>
        <p:nvSpPr>
          <p:cNvPr id="4" name="Date Placeholder 3"/>
          <p:cNvSpPr>
            <a:spLocks noGrp="1"/>
          </p:cNvSpPr>
          <p:nvPr>
            <p:ph type="dt" sz="half" idx="10"/>
          </p:nvPr>
        </p:nvSpPr>
        <p:spPr/>
        <p:txBody>
          <a:bodyPr/>
          <a:lstStyle/>
          <a:p>
            <a:fld id="{D579D025-4F8D-4A6D-A099-0153FBA55AB8}"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15</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08557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p>
        </p:txBody>
      </p:sp>
      <p:sp>
        <p:nvSpPr>
          <p:cNvPr id="3" name="Content Placeholder 2"/>
          <p:cNvSpPr>
            <a:spLocks noGrp="1"/>
          </p:cNvSpPr>
          <p:nvPr>
            <p:ph idx="1"/>
          </p:nvPr>
        </p:nvSpPr>
        <p:spPr>
          <a:xfrm>
            <a:off x="838200" y="1539022"/>
            <a:ext cx="10515600" cy="4351338"/>
          </a:xfrm>
        </p:spPr>
        <p:txBody>
          <a:bodyPr>
            <a:normAutofit/>
          </a:bodyPr>
          <a:lstStyle/>
          <a:p>
            <a:pPr marL="0" indent="0" algn="just">
              <a:buNone/>
            </a:pPr>
            <a:r>
              <a:rPr lang="en-US" dirty="0"/>
              <a:t>	</a:t>
            </a:r>
            <a:r>
              <a:rPr lang="en-US" sz="2400" dirty="0"/>
              <a:t>Communication is one of the important ways of interacting with people. While many people are born with the ability to speak, unfortunately some aren’t. Inability to speak is considered as one of the most challenging disabilities. Sign language is the only way by which deaf people can communicate with each other but the main problem arises while communicating with normal people who don't understand sign language. This is the issue they face daily and are often at a disadvantage in every aspect of their life.</a:t>
            </a:r>
          </a:p>
          <a:p>
            <a:pPr marL="0" indent="0" algn="just">
              <a:buNone/>
            </a:pPr>
            <a:r>
              <a:rPr lang="en-US" sz="2400" dirty="0"/>
              <a:t>	 Our project is aimed at bridging the communication gap between normal people and deaf people using sign language recognition system. The main focus of this project is to create a </a:t>
            </a:r>
            <a:r>
              <a:rPr lang="en-US" sz="2400" dirty="0" smtClean="0"/>
              <a:t>system </a:t>
            </a:r>
            <a:r>
              <a:rPr lang="en-US" sz="2400" dirty="0"/>
              <a:t>that identifies sign language gestures from real time camera feed. Gestural interfaces can help deaf </a:t>
            </a:r>
            <a:r>
              <a:rPr lang="en-US" sz="2400" dirty="0" smtClean="0"/>
              <a:t>people to </a:t>
            </a:r>
            <a:r>
              <a:rPr lang="en-US" sz="2400" dirty="0"/>
              <a:t>have easy communication.</a:t>
            </a:r>
            <a:endParaRPr lang="en-IN" sz="2400" dirty="0"/>
          </a:p>
        </p:txBody>
      </p:sp>
      <p:sp>
        <p:nvSpPr>
          <p:cNvPr id="4" name="Date Placeholder 3"/>
          <p:cNvSpPr>
            <a:spLocks noGrp="1"/>
          </p:cNvSpPr>
          <p:nvPr>
            <p:ph type="dt" sz="half" idx="10"/>
          </p:nvPr>
        </p:nvSpPr>
        <p:spPr/>
        <p:txBody>
          <a:bodyPr/>
          <a:lstStyle/>
          <a:p>
            <a:fld id="{904F153F-CAED-4D08-82B2-12AE23131A9A}"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40765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r>
              <a:rPr lang="en-IN" dirty="0"/>
              <a:t>Our project aims at solving this problem using Machine learning.</a:t>
            </a:r>
          </a:p>
          <a:p>
            <a:r>
              <a:rPr lang="en-IN" dirty="0"/>
              <a:t>We will start with acquisition of data-set. </a:t>
            </a:r>
          </a:p>
          <a:p>
            <a:r>
              <a:rPr lang="en-IN" dirty="0"/>
              <a:t>This data-set will be containing multiple images of each hand sign.</a:t>
            </a:r>
          </a:p>
          <a:p>
            <a:r>
              <a:rPr lang="en-IN" dirty="0"/>
              <a:t>We will be training a model on this data-set.</a:t>
            </a:r>
          </a:p>
          <a:p>
            <a:r>
              <a:rPr lang="en-IN" dirty="0"/>
              <a:t>Once this model achieves a good accuracy, we will interface it with web-cam.</a:t>
            </a:r>
          </a:p>
        </p:txBody>
      </p:sp>
      <p:sp>
        <p:nvSpPr>
          <p:cNvPr id="4" name="Date Placeholder 3"/>
          <p:cNvSpPr>
            <a:spLocks noGrp="1"/>
          </p:cNvSpPr>
          <p:nvPr>
            <p:ph type="dt" sz="half" idx="10"/>
          </p:nvPr>
        </p:nvSpPr>
        <p:spPr/>
        <p:txBody>
          <a:bodyPr/>
          <a:lstStyle/>
          <a:p>
            <a:fld id="{E4737512-4721-492B-8A0A-E85993DC4E3B}"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3</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83518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37665573"/>
              </p:ext>
            </p:extLst>
          </p:nvPr>
        </p:nvGraphicFramePr>
        <p:xfrm>
          <a:off x="182879" y="1524408"/>
          <a:ext cx="11747351" cy="4604020"/>
        </p:xfrm>
        <a:graphic>
          <a:graphicData uri="http://schemas.openxmlformats.org/drawingml/2006/table">
            <a:tbl>
              <a:tblPr firstRow="1" bandRow="1">
                <a:tableStyleId>{5C22544A-7EE6-4342-B048-85BDC9FD1C3A}</a:tableStyleId>
              </a:tblPr>
              <a:tblGrid>
                <a:gridCol w="902333">
                  <a:extLst>
                    <a:ext uri="{9D8B030D-6E8A-4147-A177-3AD203B41FA5}">
                      <a16:colId xmlns:a16="http://schemas.microsoft.com/office/drawing/2014/main" xmlns="" val="3152547875"/>
                    </a:ext>
                  </a:extLst>
                </a:gridCol>
                <a:gridCol w="2454053">
                  <a:extLst>
                    <a:ext uri="{9D8B030D-6E8A-4147-A177-3AD203B41FA5}">
                      <a16:colId xmlns:a16="http://schemas.microsoft.com/office/drawing/2014/main" xmlns="" val="2924959614"/>
                    </a:ext>
                  </a:extLst>
                </a:gridCol>
                <a:gridCol w="1678193">
                  <a:extLst>
                    <a:ext uri="{9D8B030D-6E8A-4147-A177-3AD203B41FA5}">
                      <a16:colId xmlns:a16="http://schemas.microsoft.com/office/drawing/2014/main" xmlns="" val="2558475796"/>
                    </a:ext>
                  </a:extLst>
                </a:gridCol>
                <a:gridCol w="1678193">
                  <a:extLst>
                    <a:ext uri="{9D8B030D-6E8A-4147-A177-3AD203B41FA5}">
                      <a16:colId xmlns:a16="http://schemas.microsoft.com/office/drawing/2014/main" xmlns="" val="896651003"/>
                    </a:ext>
                  </a:extLst>
                </a:gridCol>
                <a:gridCol w="1678193">
                  <a:extLst>
                    <a:ext uri="{9D8B030D-6E8A-4147-A177-3AD203B41FA5}">
                      <a16:colId xmlns:a16="http://schemas.microsoft.com/office/drawing/2014/main" xmlns="" val="3680007833"/>
                    </a:ext>
                  </a:extLst>
                </a:gridCol>
                <a:gridCol w="1678193">
                  <a:extLst>
                    <a:ext uri="{9D8B030D-6E8A-4147-A177-3AD203B41FA5}">
                      <a16:colId xmlns:a16="http://schemas.microsoft.com/office/drawing/2014/main" xmlns="" val="3219522511"/>
                    </a:ext>
                  </a:extLst>
                </a:gridCol>
                <a:gridCol w="1678193">
                  <a:extLst>
                    <a:ext uri="{9D8B030D-6E8A-4147-A177-3AD203B41FA5}">
                      <a16:colId xmlns:a16="http://schemas.microsoft.com/office/drawing/2014/main" xmlns="" val="2657574923"/>
                    </a:ext>
                  </a:extLst>
                </a:gridCol>
              </a:tblGrid>
              <a:tr h="648637">
                <a:tc>
                  <a:txBody>
                    <a:bodyPr/>
                    <a:lstStyle/>
                    <a:p>
                      <a:r>
                        <a:rPr lang="en-IN" sz="1600" dirty="0"/>
                        <a:t>Sr. No.</a:t>
                      </a:r>
                    </a:p>
                  </a:txBody>
                  <a:tcPr/>
                </a:tc>
                <a:tc>
                  <a:txBody>
                    <a:bodyPr/>
                    <a:lstStyle/>
                    <a:p>
                      <a:r>
                        <a:rPr lang="en-IN" sz="1600" dirty="0"/>
                        <a:t>Paper Name</a:t>
                      </a:r>
                    </a:p>
                  </a:txBody>
                  <a:tcPr/>
                </a:tc>
                <a:tc>
                  <a:txBody>
                    <a:bodyPr/>
                    <a:lstStyle/>
                    <a:p>
                      <a:r>
                        <a:rPr lang="en-IN" sz="1600" dirty="0"/>
                        <a:t>Author Name </a:t>
                      </a:r>
                    </a:p>
                  </a:txBody>
                  <a:tcPr/>
                </a:tc>
                <a:tc>
                  <a:txBody>
                    <a:bodyPr/>
                    <a:lstStyle/>
                    <a:p>
                      <a:r>
                        <a:rPr lang="en-IN" sz="1600" dirty="0"/>
                        <a:t>Year of Publication</a:t>
                      </a:r>
                    </a:p>
                  </a:txBody>
                  <a:tcPr/>
                </a:tc>
                <a:tc>
                  <a:txBody>
                    <a:bodyPr/>
                    <a:lstStyle/>
                    <a:p>
                      <a:r>
                        <a:rPr lang="en-IN" sz="1600" dirty="0"/>
                        <a:t>Concept</a:t>
                      </a:r>
                    </a:p>
                  </a:txBody>
                  <a:tcPr/>
                </a:tc>
                <a:tc>
                  <a:txBody>
                    <a:bodyPr/>
                    <a:lstStyle/>
                    <a:p>
                      <a:r>
                        <a:rPr lang="en-IN" sz="1600" dirty="0"/>
                        <a:t>Advantages</a:t>
                      </a:r>
                    </a:p>
                  </a:txBody>
                  <a:tcPr/>
                </a:tc>
                <a:tc>
                  <a:txBody>
                    <a:bodyPr/>
                    <a:lstStyle/>
                    <a:p>
                      <a:r>
                        <a:rPr lang="en-IN" sz="1600" dirty="0"/>
                        <a:t>Disadvantages</a:t>
                      </a:r>
                    </a:p>
                  </a:txBody>
                  <a:tcPr/>
                </a:tc>
                <a:extLst>
                  <a:ext uri="{0D108BD9-81ED-4DB2-BD59-A6C34878D82A}">
                    <a16:rowId xmlns:a16="http://schemas.microsoft.com/office/drawing/2014/main" xmlns="" val="2026292726"/>
                  </a:ext>
                </a:extLst>
              </a:tr>
              <a:tr h="1181703">
                <a:tc>
                  <a:txBody>
                    <a:bodyPr/>
                    <a:lstStyle/>
                    <a:p>
                      <a:r>
                        <a:rPr lang="en-IN" sz="1600" dirty="0"/>
                        <a:t>1</a:t>
                      </a:r>
                    </a:p>
                  </a:txBody>
                  <a:tcPr/>
                </a:tc>
                <a:tc>
                  <a:txBody>
                    <a:bodyPr/>
                    <a:lstStyle/>
                    <a:p>
                      <a:r>
                        <a:rPr lang="en-IN" sz="1600" b="0" i="0" kern="1200" dirty="0">
                          <a:solidFill>
                            <a:schemeClr val="dk1"/>
                          </a:solidFill>
                          <a:effectLst/>
                          <a:latin typeface="+mn-lt"/>
                          <a:ea typeface="+mn-ea"/>
                          <a:cs typeface="+mn-cs"/>
                        </a:rPr>
                        <a:t>Simple convolutional neural network on image classification</a:t>
                      </a:r>
                      <a:endParaRPr lang="en-IN" sz="1600" dirty="0"/>
                    </a:p>
                  </a:txBody>
                  <a:tcPr/>
                </a:tc>
                <a:tc>
                  <a:txBody>
                    <a:bodyPr/>
                    <a:lstStyle/>
                    <a:p>
                      <a:r>
                        <a:rPr lang="en-IN" sz="1600" b="0" i="0" kern="1200" dirty="0">
                          <a:solidFill>
                            <a:schemeClr val="dk1"/>
                          </a:solidFill>
                          <a:effectLst/>
                          <a:latin typeface="+mn-lt"/>
                          <a:ea typeface="+mn-ea"/>
                          <a:cs typeface="+mn-cs"/>
                        </a:rPr>
                        <a:t>T. </a:t>
                      </a:r>
                      <a:r>
                        <a:rPr lang="en-IN" sz="1600" b="0" i="0" kern="1200" dirty="0" err="1">
                          <a:solidFill>
                            <a:schemeClr val="dk1"/>
                          </a:solidFill>
                          <a:effectLst/>
                          <a:latin typeface="+mn-lt"/>
                          <a:ea typeface="+mn-ea"/>
                          <a:cs typeface="+mn-cs"/>
                        </a:rPr>
                        <a:t>Guo</a:t>
                      </a:r>
                      <a:r>
                        <a:rPr lang="en-IN" sz="1600" b="0" i="0" kern="1200" dirty="0">
                          <a:solidFill>
                            <a:schemeClr val="dk1"/>
                          </a:solidFill>
                          <a:effectLst/>
                          <a:latin typeface="+mn-lt"/>
                          <a:ea typeface="+mn-ea"/>
                          <a:cs typeface="+mn-cs"/>
                        </a:rPr>
                        <a:t>, J. Dong, H. Li and Y. Gao</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2017</a:t>
                      </a:r>
                      <a:endParaRPr lang="en-IN" sz="1600" dirty="0"/>
                    </a:p>
                  </a:txBody>
                  <a:tcPr/>
                </a:tc>
                <a:tc>
                  <a:txBody>
                    <a:bodyPr/>
                    <a:lstStyle/>
                    <a:p>
                      <a:r>
                        <a:rPr lang="en-IN" sz="1600" dirty="0"/>
                        <a:t>Convolutional</a:t>
                      </a:r>
                      <a:r>
                        <a:rPr lang="en-IN" sz="1600" baseline="0" dirty="0"/>
                        <a:t> Neural Network</a:t>
                      </a:r>
                      <a:endParaRPr lang="en-IN" sz="1600" dirty="0"/>
                    </a:p>
                  </a:txBody>
                  <a:tcPr/>
                </a:tc>
                <a:tc>
                  <a:txBody>
                    <a:bodyPr/>
                    <a:lstStyle/>
                    <a:p>
                      <a:r>
                        <a:rPr lang="en-IN" sz="1600" dirty="0"/>
                        <a:t>Good for image</a:t>
                      </a:r>
                      <a:r>
                        <a:rPr lang="en-IN" sz="1600" baseline="0" dirty="0"/>
                        <a:t> classification</a:t>
                      </a:r>
                      <a:endParaRPr lang="en-IN" sz="1600" dirty="0"/>
                    </a:p>
                  </a:txBody>
                  <a:tcPr/>
                </a:tc>
                <a:tc>
                  <a:txBody>
                    <a:bodyPr/>
                    <a:lstStyle/>
                    <a:p>
                      <a:r>
                        <a:rPr lang="en-IN" sz="1600" dirty="0"/>
                        <a:t>-</a:t>
                      </a:r>
                    </a:p>
                  </a:txBody>
                  <a:tcPr/>
                </a:tc>
                <a:extLst>
                  <a:ext uri="{0D108BD9-81ED-4DB2-BD59-A6C34878D82A}">
                    <a16:rowId xmlns:a16="http://schemas.microsoft.com/office/drawing/2014/main" xmlns="" val="2415678999"/>
                  </a:ext>
                </a:extLst>
              </a:tr>
              <a:tr h="1181703">
                <a:tc>
                  <a:txBody>
                    <a:bodyPr/>
                    <a:lstStyle/>
                    <a:p>
                      <a:r>
                        <a:rPr lang="en-IN" sz="1600" dirty="0"/>
                        <a:t>2</a:t>
                      </a:r>
                    </a:p>
                  </a:txBody>
                  <a:tcPr/>
                </a:tc>
                <a:tc>
                  <a:txBody>
                    <a:bodyPr/>
                    <a:lstStyle/>
                    <a:p>
                      <a:r>
                        <a:rPr lang="en-IN" sz="1600" b="0" i="0" kern="1200" dirty="0">
                          <a:solidFill>
                            <a:schemeClr val="dk1"/>
                          </a:solidFill>
                          <a:effectLst/>
                          <a:latin typeface="+mn-lt"/>
                          <a:ea typeface="+mn-ea"/>
                          <a:cs typeface="+mn-cs"/>
                        </a:rPr>
                        <a:t>Hand Gesture Feature Extraction Using Deep Convolutional Neural Network for Recognizing American Sign Language</a:t>
                      </a:r>
                      <a:endParaRPr lang="en-IN" sz="1600" dirty="0"/>
                    </a:p>
                  </a:txBody>
                  <a:tcPr/>
                </a:tc>
                <a:tc>
                  <a:txBody>
                    <a:bodyPr/>
                    <a:lstStyle/>
                    <a:p>
                      <a:r>
                        <a:rPr lang="en-IN" sz="1600" b="0" i="0" kern="1200" dirty="0">
                          <a:solidFill>
                            <a:schemeClr val="dk1"/>
                          </a:solidFill>
                          <a:effectLst/>
                          <a:latin typeface="+mn-lt"/>
                          <a:ea typeface="+mn-ea"/>
                          <a:cs typeface="+mn-cs"/>
                        </a:rPr>
                        <a:t>M. R. Islam, U. K. </a:t>
                      </a:r>
                      <a:r>
                        <a:rPr lang="en-IN" sz="1600" b="0" i="0" kern="1200" dirty="0" err="1">
                          <a:solidFill>
                            <a:schemeClr val="dk1"/>
                          </a:solidFill>
                          <a:effectLst/>
                          <a:latin typeface="+mn-lt"/>
                          <a:ea typeface="+mn-ea"/>
                          <a:cs typeface="+mn-cs"/>
                        </a:rPr>
                        <a:t>Mitu</a:t>
                      </a:r>
                      <a:r>
                        <a:rPr lang="en-IN" sz="1600" b="0" i="0" kern="1200" dirty="0">
                          <a:solidFill>
                            <a:schemeClr val="dk1"/>
                          </a:solidFill>
                          <a:effectLst/>
                          <a:latin typeface="+mn-lt"/>
                          <a:ea typeface="+mn-ea"/>
                          <a:cs typeface="+mn-cs"/>
                        </a:rPr>
                        <a:t>, R. A. </a:t>
                      </a:r>
                      <a:r>
                        <a:rPr lang="en-IN" sz="1600" b="0" i="0" kern="1200" dirty="0" err="1">
                          <a:solidFill>
                            <a:schemeClr val="dk1"/>
                          </a:solidFill>
                          <a:effectLst/>
                          <a:latin typeface="+mn-lt"/>
                          <a:ea typeface="+mn-ea"/>
                          <a:cs typeface="+mn-cs"/>
                        </a:rPr>
                        <a:t>Bhuiyan</a:t>
                      </a:r>
                      <a:r>
                        <a:rPr lang="en-IN" sz="1600" b="0" i="0" kern="1200" dirty="0">
                          <a:solidFill>
                            <a:schemeClr val="dk1"/>
                          </a:solidFill>
                          <a:effectLst/>
                          <a:latin typeface="+mn-lt"/>
                          <a:ea typeface="+mn-ea"/>
                          <a:cs typeface="+mn-cs"/>
                        </a:rPr>
                        <a:t> and J. Shin</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2018</a:t>
                      </a:r>
                      <a:endParaRPr lang="en-IN" sz="1600" dirty="0"/>
                    </a:p>
                    <a:p>
                      <a:endParaRPr lang="en-IN" sz="1600" dirty="0"/>
                    </a:p>
                  </a:txBody>
                  <a:tcPr/>
                </a:tc>
                <a:tc>
                  <a:txBody>
                    <a:bodyPr/>
                    <a:lstStyle/>
                    <a:p>
                      <a:r>
                        <a:rPr lang="en-IN" sz="1600" dirty="0"/>
                        <a:t>Application of CNN in</a:t>
                      </a:r>
                      <a:r>
                        <a:rPr lang="en-IN" sz="1600" baseline="0" dirty="0"/>
                        <a:t> sign language recognition. Model use 5 Convolutional Layers along with Max Pooling layers and then 2 fully connected layers</a:t>
                      </a:r>
                      <a:endParaRPr lang="en-IN" sz="1600" dirty="0"/>
                    </a:p>
                  </a:txBody>
                  <a:tcPr/>
                </a:tc>
                <a:tc>
                  <a:txBody>
                    <a:bodyPr/>
                    <a:lstStyle/>
                    <a:p>
                      <a:r>
                        <a:rPr lang="en-IN" sz="1600" dirty="0"/>
                        <a:t>Good Accuracy</a:t>
                      </a:r>
                    </a:p>
                  </a:txBody>
                  <a:tcPr/>
                </a:tc>
                <a:tc>
                  <a:txBody>
                    <a:bodyPr/>
                    <a:lstStyle/>
                    <a:p>
                      <a:r>
                        <a:rPr lang="en-IN" sz="1600" dirty="0"/>
                        <a:t>Only works for American</a:t>
                      </a:r>
                      <a:r>
                        <a:rPr lang="en-IN" sz="1600" baseline="0" dirty="0"/>
                        <a:t> sign language</a:t>
                      </a:r>
                      <a:endParaRPr lang="en-IN" sz="1600" dirty="0"/>
                    </a:p>
                  </a:txBody>
                  <a:tcPr/>
                </a:tc>
                <a:extLst>
                  <a:ext uri="{0D108BD9-81ED-4DB2-BD59-A6C34878D82A}">
                    <a16:rowId xmlns:a16="http://schemas.microsoft.com/office/drawing/2014/main" xmlns="" val="4125042656"/>
                  </a:ext>
                </a:extLst>
              </a:tr>
            </a:tbl>
          </a:graphicData>
        </a:graphic>
      </p:graphicFrame>
      <p:sp>
        <p:nvSpPr>
          <p:cNvPr id="4" name="Date Placeholder 3"/>
          <p:cNvSpPr>
            <a:spLocks noGrp="1"/>
          </p:cNvSpPr>
          <p:nvPr>
            <p:ph type="dt" sz="half" idx="10"/>
          </p:nvPr>
        </p:nvSpPr>
        <p:spPr/>
        <p:txBody>
          <a:bodyPr/>
          <a:lstStyle/>
          <a:p>
            <a:fld id="{CFBA651F-BBE9-4191-9AB0-A1FA49855079}" type="datetime1">
              <a:rPr lang="en-IN" smtClean="0"/>
              <a:t>23-07-2020</a:t>
            </a:fld>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4</a:t>
            </a:fld>
            <a:endParaRPr lang="en-IN"/>
          </a:p>
        </p:txBody>
      </p:sp>
      <p:sp>
        <p:nvSpPr>
          <p:cNvPr id="7" name="Footer Placeholder 6"/>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181644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p:txBody>
          <a:bodyPr/>
          <a:lstStyle/>
          <a:p>
            <a:pPr algn="ctr"/>
            <a:r>
              <a:rPr lang="en-US" dirty="0"/>
              <a:t>Dataset</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a:xfrm>
            <a:off x="838200" y="1825625"/>
            <a:ext cx="10515600" cy="4862558"/>
          </a:xfrm>
        </p:spPr>
        <p:txBody>
          <a:bodyPr>
            <a:normAutofit lnSpcReduction="10000"/>
          </a:bodyPr>
          <a:lstStyle/>
          <a:p>
            <a:r>
              <a:rPr lang="en-US" dirty="0"/>
              <a:t>Collecting a proper dataset is a primary requirement of any machine learning dataset.</a:t>
            </a:r>
          </a:p>
          <a:p>
            <a:r>
              <a:rPr lang="en-US" dirty="0"/>
              <a:t>Dataset 1:- This dataset was captured by a mobile phone’s camera</a:t>
            </a:r>
            <a:r>
              <a:rPr lang="en-US" dirty="0" smtClean="0"/>
              <a:t>. Three hundred images per sign from </a:t>
            </a:r>
            <a:r>
              <a:rPr lang="en-US" dirty="0"/>
              <a:t>three individuals </a:t>
            </a:r>
            <a:r>
              <a:rPr lang="en-US" dirty="0" smtClean="0"/>
              <a:t>were taken. This </a:t>
            </a:r>
            <a:r>
              <a:rPr lang="en-US" dirty="0"/>
              <a:t>contains twenty six alphabetic signs and one special symbol for space</a:t>
            </a:r>
            <a:r>
              <a:rPr lang="en-US" dirty="0" smtClean="0"/>
              <a:t>. So in total dataset has eight thousand one hundred images. </a:t>
            </a:r>
            <a:r>
              <a:rPr lang="en-US" dirty="0"/>
              <a:t>All the images were resized to the resolution of 640*480.</a:t>
            </a:r>
          </a:p>
          <a:p>
            <a:r>
              <a:rPr lang="en-US" dirty="0"/>
              <a:t>Dataset 2:- Second dataset created contained images in thresholded fashion. Five hundred images per symbol were captured. So in total there were thirteen thousand five hundred images. All the images were resized to 200*200 pixels and were captured using a 720p laptop webcam.</a:t>
            </a:r>
            <a:endParaRPr lang="en-IN" dirty="0"/>
          </a:p>
        </p:txBody>
      </p:sp>
      <p:sp>
        <p:nvSpPr>
          <p:cNvPr id="4" name="Date Placeholder 3"/>
          <p:cNvSpPr>
            <a:spLocks noGrp="1"/>
          </p:cNvSpPr>
          <p:nvPr>
            <p:ph type="dt" sz="half" idx="10"/>
          </p:nvPr>
        </p:nvSpPr>
        <p:spPr/>
        <p:txBody>
          <a:bodyPr/>
          <a:lstStyle/>
          <a:p>
            <a:fld id="{DEB05E7A-AFFD-41BC-981F-C624394563F5}"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5</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240347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02DA00F-541F-47D5-81AD-08B237BE5EFF}"/>
              </a:ext>
            </a:extLst>
          </p:cNvPr>
          <p:cNvSpPr>
            <a:spLocks noGrp="1"/>
          </p:cNvSpPr>
          <p:nvPr>
            <p:ph type="title"/>
          </p:nvPr>
        </p:nvSpPr>
        <p:spPr/>
        <p:txBody>
          <a:bodyPr/>
          <a:lstStyle/>
          <a:p>
            <a:pPr algn="ctr"/>
            <a:r>
              <a:rPr lang="en-US" dirty="0"/>
              <a:t>Dataset Images</a:t>
            </a:r>
            <a:endParaRPr lang="en-IN" dirty="0"/>
          </a:p>
        </p:txBody>
      </p:sp>
      <p:pic>
        <p:nvPicPr>
          <p:cNvPr id="8" name="Content Placeholder 7">
            <a:extLst>
              <a:ext uri="{FF2B5EF4-FFF2-40B4-BE49-F238E27FC236}">
                <a16:creationId xmlns:a16="http://schemas.microsoft.com/office/drawing/2014/main" xmlns="" id="{FD1A4D5E-A32B-4613-8B73-F972BBF9182A}"/>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09365" y="1938843"/>
            <a:ext cx="4439270" cy="4124901"/>
          </a:xfrm>
        </p:spPr>
      </p:pic>
      <p:pic>
        <p:nvPicPr>
          <p:cNvPr id="10" name="Content Placeholder 9">
            <a:extLst>
              <a:ext uri="{FF2B5EF4-FFF2-40B4-BE49-F238E27FC236}">
                <a16:creationId xmlns:a16="http://schemas.microsoft.com/office/drawing/2014/main" xmlns="" id="{B082322E-5333-44A9-AB08-81B10907213F}"/>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863963" y="1825625"/>
            <a:ext cx="3798074" cy="4351338"/>
          </a:xfrm>
        </p:spPr>
      </p:pic>
      <p:sp>
        <p:nvSpPr>
          <p:cNvPr id="5" name="Date Placeholder 4"/>
          <p:cNvSpPr>
            <a:spLocks noGrp="1"/>
          </p:cNvSpPr>
          <p:nvPr>
            <p:ph type="dt" sz="half" idx="10"/>
          </p:nvPr>
        </p:nvSpPr>
        <p:spPr/>
        <p:txBody>
          <a:bodyPr/>
          <a:lstStyle/>
          <a:p>
            <a:fld id="{19797837-BF37-4717-9209-E1003F78DAD2}" type="datetime1">
              <a:rPr lang="en-IN" smtClean="0"/>
              <a:t>23-07-2020</a:t>
            </a:fld>
            <a:endParaRPr lang="en-IN"/>
          </a:p>
        </p:txBody>
      </p:sp>
      <p:sp>
        <p:nvSpPr>
          <p:cNvPr id="6" name="Slide Number Placeholder 5"/>
          <p:cNvSpPr>
            <a:spLocks noGrp="1"/>
          </p:cNvSpPr>
          <p:nvPr>
            <p:ph type="sldNum" sz="quarter" idx="12"/>
          </p:nvPr>
        </p:nvSpPr>
        <p:spPr/>
        <p:txBody>
          <a:bodyPr/>
          <a:lstStyle/>
          <a:p>
            <a:fld id="{1125B7D3-407C-4E44-98CD-71F5E10A450A}" type="slidenum">
              <a:rPr lang="en-IN" smtClean="0"/>
              <a:pPr/>
              <a:t>6</a:t>
            </a:fld>
            <a:endParaRPr lang="en-IN"/>
          </a:p>
        </p:txBody>
      </p:sp>
      <p:sp>
        <p:nvSpPr>
          <p:cNvPr id="7" name="Footer Placeholder 6"/>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8975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p:txBody>
          <a:bodyPr/>
          <a:lstStyle/>
          <a:p>
            <a:pPr algn="ctr"/>
            <a:r>
              <a:rPr lang="en-US" dirty="0" smtClean="0"/>
              <a:t>Classification using </a:t>
            </a:r>
            <a:r>
              <a:rPr lang="en-US" dirty="0"/>
              <a:t>CNN</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p:txBody>
          <a:bodyPr>
            <a:normAutofit/>
          </a:bodyPr>
          <a:lstStyle/>
          <a:p>
            <a:r>
              <a:rPr lang="en-IN" dirty="0" smtClean="0"/>
              <a:t>First attempt for sign classification was using CNN.</a:t>
            </a:r>
          </a:p>
          <a:p>
            <a:r>
              <a:rPr lang="en-IN" dirty="0" smtClean="0"/>
              <a:t>This CNN was a modified version of another CNN called AlexNet.</a:t>
            </a:r>
          </a:p>
          <a:p>
            <a:r>
              <a:rPr lang="en-IN" dirty="0" smtClean="0"/>
              <a:t>We replaced last fully connected layer of CNN according to the need of the project.</a:t>
            </a:r>
          </a:p>
          <a:p>
            <a:r>
              <a:rPr lang="en-IN" dirty="0" smtClean="0"/>
              <a:t>We trained model for five epochs.</a:t>
            </a:r>
          </a:p>
          <a:p>
            <a:r>
              <a:rPr lang="en-IN" dirty="0" smtClean="0"/>
              <a:t>Now the issue faced was CNN was correctly classifying images that contained hand gesture. But it was also classifying images that contained no hand gesture with high confidence. </a:t>
            </a:r>
          </a:p>
          <a:p>
            <a:r>
              <a:rPr lang="en-IN" dirty="0" smtClean="0"/>
              <a:t>To solve this issue we tried using image processing techniques.</a:t>
            </a:r>
          </a:p>
          <a:p>
            <a:endParaRPr lang="en-IN" dirty="0"/>
          </a:p>
        </p:txBody>
      </p:sp>
      <p:sp>
        <p:nvSpPr>
          <p:cNvPr id="4" name="Date Placeholder 3"/>
          <p:cNvSpPr>
            <a:spLocks noGrp="1"/>
          </p:cNvSpPr>
          <p:nvPr>
            <p:ph type="dt" sz="half" idx="10"/>
          </p:nvPr>
        </p:nvSpPr>
        <p:spPr/>
        <p:txBody>
          <a:bodyPr/>
          <a:lstStyle/>
          <a:p>
            <a:fld id="{9E0BEA91-64F2-497C-A872-D5A8B9FADC38}"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7</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171084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p:txBody>
          <a:bodyPr/>
          <a:lstStyle/>
          <a:p>
            <a:pPr algn="ctr"/>
            <a:r>
              <a:rPr lang="en-US" dirty="0" smtClean="0"/>
              <a:t>Image processing techniques used</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a:xfrm>
            <a:off x="470263" y="1619794"/>
            <a:ext cx="10883537" cy="4929051"/>
          </a:xfrm>
        </p:spPr>
        <p:txBody>
          <a:bodyPr>
            <a:normAutofit/>
          </a:bodyPr>
          <a:lstStyle/>
          <a:p>
            <a:pPr algn="just"/>
            <a:r>
              <a:rPr lang="en-US" dirty="0"/>
              <a:t>Watershed algorithm:- It is typically used in image segmentation i.e. </a:t>
            </a:r>
            <a:r>
              <a:rPr lang="en-US" dirty="0" smtClean="0"/>
              <a:t>separating </a:t>
            </a:r>
            <a:r>
              <a:rPr lang="en-US" dirty="0"/>
              <a:t>objects in images. This technique of transformation treats the image as a topographic map, with the intensity of each pixel representing the height. </a:t>
            </a:r>
            <a:r>
              <a:rPr lang="en-US" dirty="0" smtClean="0"/>
              <a:t>Assume </a:t>
            </a:r>
            <a:r>
              <a:rPr lang="en-US" dirty="0"/>
              <a:t>that a source of water is placed in the catchment </a:t>
            </a:r>
            <a:r>
              <a:rPr lang="en-US" dirty="0" smtClean="0"/>
              <a:t>basins. </a:t>
            </a:r>
            <a:r>
              <a:rPr lang="en-US" dirty="0"/>
              <a:t>These basins are flooded and areas where the floodwater from different basins meet are identified. Barriers in the form of pixels are built in these areas. Consequently, these barriers act as partitions in the image, and the image is considered to be segmented</a:t>
            </a:r>
            <a:r>
              <a:rPr lang="en-US" dirty="0" smtClean="0"/>
              <a:t>.</a:t>
            </a:r>
          </a:p>
          <a:p>
            <a:pPr algn="just"/>
            <a:r>
              <a:rPr lang="en-IN" dirty="0"/>
              <a:t>Canny edge detection</a:t>
            </a:r>
            <a:r>
              <a:rPr lang="en-IN" dirty="0" smtClean="0"/>
              <a:t>:- </a:t>
            </a:r>
            <a:r>
              <a:rPr lang="en-US" dirty="0"/>
              <a:t>The Canny edge detector is an edge detection operator that uses a multi-stage algorithm to detect a wide range of edges in images.</a:t>
            </a:r>
          </a:p>
          <a:p>
            <a:pPr marL="0" indent="0" algn="just">
              <a:buNone/>
            </a:pPr>
            <a:endParaRPr lang="en-US" dirty="0"/>
          </a:p>
        </p:txBody>
      </p:sp>
      <p:sp>
        <p:nvSpPr>
          <p:cNvPr id="4" name="Date Placeholder 3"/>
          <p:cNvSpPr>
            <a:spLocks noGrp="1"/>
          </p:cNvSpPr>
          <p:nvPr>
            <p:ph type="dt" sz="half" idx="10"/>
          </p:nvPr>
        </p:nvSpPr>
        <p:spPr/>
        <p:txBody>
          <a:bodyPr/>
          <a:lstStyle/>
          <a:p>
            <a:fld id="{1F052A94-41DE-4819-8D46-9EA92ACC54B5}" type="datetime1">
              <a:rPr lang="en-IN" smtClean="0"/>
              <a:t>23-07-2020</a:t>
            </a:fld>
            <a:endParaRPr lang="en-IN"/>
          </a:p>
        </p:txBody>
      </p:sp>
      <p:sp>
        <p:nvSpPr>
          <p:cNvPr id="5" name="Slide Number Placeholder 4"/>
          <p:cNvSpPr>
            <a:spLocks noGrp="1"/>
          </p:cNvSpPr>
          <p:nvPr>
            <p:ph type="sldNum" sz="quarter" idx="12"/>
          </p:nvPr>
        </p:nvSpPr>
        <p:spPr/>
        <p:txBody>
          <a:bodyPr/>
          <a:lstStyle/>
          <a:p>
            <a:fld id="{1125B7D3-407C-4E44-98CD-71F5E10A450A}" type="slidenum">
              <a:rPr lang="en-IN" smtClean="0"/>
              <a:pPr/>
              <a:t>8</a:t>
            </a:fld>
            <a:endParaRPr lang="en-IN"/>
          </a:p>
        </p:txBody>
      </p:sp>
      <p:sp>
        <p:nvSpPr>
          <p:cNvPr id="6" name="Footer Placeholder 5"/>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3144085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07F6-8D79-49CF-B6B3-1C8C9C42C3CC}"/>
              </a:ext>
            </a:extLst>
          </p:cNvPr>
          <p:cNvSpPr>
            <a:spLocks noGrp="1"/>
          </p:cNvSpPr>
          <p:nvPr>
            <p:ph type="title"/>
          </p:nvPr>
        </p:nvSpPr>
        <p:spPr>
          <a:xfrm>
            <a:off x="838200" y="156121"/>
            <a:ext cx="10515600" cy="984704"/>
          </a:xfrm>
        </p:spPr>
        <p:txBody>
          <a:bodyPr/>
          <a:lstStyle/>
          <a:p>
            <a:pPr algn="ctr"/>
            <a:r>
              <a:rPr lang="en-US" dirty="0" smtClean="0"/>
              <a:t>Results of using image processing</a:t>
            </a:r>
            <a:endParaRPr lang="en-IN" dirty="0"/>
          </a:p>
        </p:txBody>
      </p:sp>
      <p:sp>
        <p:nvSpPr>
          <p:cNvPr id="3" name="Content Placeholder 2">
            <a:extLst>
              <a:ext uri="{FF2B5EF4-FFF2-40B4-BE49-F238E27FC236}">
                <a16:creationId xmlns:a16="http://schemas.microsoft.com/office/drawing/2014/main" xmlns="" id="{93BE218C-B30A-4CFE-B867-633BAA17392D}"/>
              </a:ext>
            </a:extLst>
          </p:cNvPr>
          <p:cNvSpPr>
            <a:spLocks noGrp="1"/>
          </p:cNvSpPr>
          <p:nvPr>
            <p:ph idx="1"/>
          </p:nvPr>
        </p:nvSpPr>
        <p:spPr>
          <a:xfrm>
            <a:off x="531223" y="1211716"/>
            <a:ext cx="10822577" cy="643209"/>
          </a:xfrm>
        </p:spPr>
        <p:txBody>
          <a:bodyPr>
            <a:normAutofit fontScale="70000" lnSpcReduction="20000"/>
          </a:bodyPr>
          <a:lstStyle/>
          <a:p>
            <a:pPr marL="0" indent="0">
              <a:buNone/>
            </a:pPr>
            <a:r>
              <a:rPr lang="en-US" dirty="0"/>
              <a:t>To test </a:t>
            </a:r>
            <a:r>
              <a:rPr lang="en-US" dirty="0" smtClean="0"/>
              <a:t>the </a:t>
            </a:r>
            <a:r>
              <a:rPr lang="en-US" dirty="0"/>
              <a:t>issue across different image processing techniques seven test images were used which contained no hand gesture but rather objects like mobile phone, water bottle, watch, etc. </a:t>
            </a:r>
          </a:p>
          <a:p>
            <a:pPr marL="0" indent="0">
              <a:buNone/>
            </a:pPr>
            <a:endParaRPr lang="en-IN" dirty="0"/>
          </a:p>
        </p:txBody>
      </p:sp>
      <p:pic>
        <p:nvPicPr>
          <p:cNvPr id="5" name="Picture 4"/>
          <p:cNvPicPr>
            <a:picLocks noChangeAspect="1"/>
          </p:cNvPicPr>
          <p:nvPr/>
        </p:nvPicPr>
        <p:blipFill>
          <a:blip r:embed="rId2"/>
          <a:stretch>
            <a:fillRect/>
          </a:stretch>
        </p:blipFill>
        <p:spPr>
          <a:xfrm>
            <a:off x="1879962" y="1925816"/>
            <a:ext cx="8125097" cy="4647689"/>
          </a:xfrm>
          <a:prstGeom prst="rect">
            <a:avLst/>
          </a:prstGeom>
        </p:spPr>
      </p:pic>
      <p:sp>
        <p:nvSpPr>
          <p:cNvPr id="6" name="Date Placeholder 5"/>
          <p:cNvSpPr>
            <a:spLocks noGrp="1"/>
          </p:cNvSpPr>
          <p:nvPr>
            <p:ph type="dt" sz="half" idx="10"/>
          </p:nvPr>
        </p:nvSpPr>
        <p:spPr/>
        <p:txBody>
          <a:bodyPr/>
          <a:lstStyle/>
          <a:p>
            <a:fld id="{6E7D72E4-21C5-4EF3-815B-C579D67572CF}" type="datetime1">
              <a:rPr lang="en-IN" smtClean="0"/>
              <a:t>23-07-2020</a:t>
            </a:fld>
            <a:endParaRPr lang="en-IN"/>
          </a:p>
        </p:txBody>
      </p:sp>
      <p:sp>
        <p:nvSpPr>
          <p:cNvPr id="7" name="Slide Number Placeholder 6"/>
          <p:cNvSpPr>
            <a:spLocks noGrp="1"/>
          </p:cNvSpPr>
          <p:nvPr>
            <p:ph type="sldNum" sz="quarter" idx="12"/>
          </p:nvPr>
        </p:nvSpPr>
        <p:spPr/>
        <p:txBody>
          <a:bodyPr/>
          <a:lstStyle/>
          <a:p>
            <a:fld id="{1125B7D3-407C-4E44-98CD-71F5E10A450A}" type="slidenum">
              <a:rPr lang="en-IN" smtClean="0"/>
              <a:pPr/>
              <a:t>9</a:t>
            </a:fld>
            <a:endParaRPr lang="en-IN"/>
          </a:p>
        </p:txBody>
      </p:sp>
      <p:sp>
        <p:nvSpPr>
          <p:cNvPr id="8" name="Footer Placeholder 7"/>
          <p:cNvSpPr>
            <a:spLocks noGrp="1"/>
          </p:cNvSpPr>
          <p:nvPr>
            <p:ph type="ftr" sz="quarter" idx="11"/>
          </p:nvPr>
        </p:nvSpPr>
        <p:spPr/>
        <p:txBody>
          <a:bodyPr/>
          <a:lstStyle/>
          <a:p>
            <a:r>
              <a:rPr lang="en-IN" smtClean="0"/>
              <a:t>Sign Language Recognition System</a:t>
            </a:r>
            <a:endParaRPr lang="en-IN"/>
          </a:p>
        </p:txBody>
      </p:sp>
    </p:spTree>
    <p:extLst>
      <p:ext uri="{BB962C8B-B14F-4D97-AF65-F5344CB8AC3E}">
        <p14:creationId xmlns:p14="http://schemas.microsoft.com/office/powerpoint/2010/main" xmlns="" val="2377691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973</Words>
  <Application>Microsoft Office PowerPoint</Application>
  <PresentationFormat>Custom</PresentationFormat>
  <Paragraphs>111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Sign Language Recognition System</vt:lpstr>
      <vt:lpstr>Abstract</vt:lpstr>
      <vt:lpstr>Introduction</vt:lpstr>
      <vt:lpstr>Literature Review</vt:lpstr>
      <vt:lpstr>Dataset</vt:lpstr>
      <vt:lpstr>Dataset Images</vt:lpstr>
      <vt:lpstr>Classification using CNN</vt:lpstr>
      <vt:lpstr>Image processing techniques used</vt:lpstr>
      <vt:lpstr>Results of using image processing</vt:lpstr>
      <vt:lpstr>Switching to SVM</vt:lpstr>
      <vt:lpstr>Results</vt:lpstr>
      <vt:lpstr>Results</vt:lpstr>
      <vt:lpstr>Screenshot of working</vt:lpstr>
      <vt:lpstr>References</vt:lpstr>
      <vt:lpstr>Slide 15</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dc:title>
  <dc:creator>STUDENT</dc:creator>
  <cp:lastModifiedBy>DELL</cp:lastModifiedBy>
  <cp:revision>35</cp:revision>
  <dcterms:created xsi:type="dcterms:W3CDTF">2019-07-24T07:23:12Z</dcterms:created>
  <dcterms:modified xsi:type="dcterms:W3CDTF">2020-07-23T13:57:05Z</dcterms:modified>
</cp:coreProperties>
</file>