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5" r:id="rId13"/>
    <p:sldId id="29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Canvas">
            <a:extLst>
              <a:ext uri="{FF2B5EF4-FFF2-40B4-BE49-F238E27FC236}">
                <a16:creationId xmlns:a16="http://schemas.microsoft.com/office/drawing/2014/main" id="{63CAA7D5-B0BB-D72A-DD3C-B011A905878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imes New Roman" charset="0"/>
            </a:endParaRPr>
          </a:p>
        </p:txBody>
      </p:sp>
      <p:pic>
        <p:nvPicPr>
          <p:cNvPr id="3" name="Picture 3" descr="A:\minispir.GIF">
            <a:extLst>
              <a:ext uri="{FF2B5EF4-FFF2-40B4-BE49-F238E27FC236}">
                <a16:creationId xmlns:a16="http://schemas.microsoft.com/office/drawing/2014/main" id="{A46BF9C7-3793-3C4B-A5AF-37BAFC43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 descr="Canvas">
            <a:extLst>
              <a:ext uri="{FF2B5EF4-FFF2-40B4-BE49-F238E27FC236}">
                <a16:creationId xmlns:a16="http://schemas.microsoft.com/office/drawing/2014/main" id="{96FEA5FF-16ED-622C-C6C3-DCF89A89C89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imes New Roman" charset="0"/>
            </a:endParaRPr>
          </a:p>
        </p:txBody>
      </p:sp>
      <p:pic>
        <p:nvPicPr>
          <p:cNvPr id="5" name="Picture 5" descr="A:\minispir.GIF">
            <a:extLst>
              <a:ext uri="{FF2B5EF4-FFF2-40B4-BE49-F238E27FC236}">
                <a16:creationId xmlns:a16="http://schemas.microsoft.com/office/drawing/2014/main" id="{7EE68213-793F-DD6A-C80C-AEA44ABC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439E2DC-84B8-2ACE-D57C-0DA850C7E4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0DC88FE-1D42-2E73-4389-8472C812A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555135A-C001-58B2-5023-809CB177B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7294D50-CF29-40B3-AF02-26FB8005F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07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6C2AF4C-222D-A9AB-A7F5-3612AE42A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2A50190-4621-FFC4-F29C-61310569C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CE830EF-F450-2347-8406-D88B4B3720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85DCD-9683-4062-9214-CDAEF81EA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25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F1D7270-EB01-F374-28ED-466F0A838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0C3A940-0626-423A-5114-199C38604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C6F021-82FE-0EFA-4F84-AF2A49820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5886C-79B2-4E9F-9123-6BDF12666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14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7B60410-908F-BA6A-1F4F-C1E8F34BC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7D1176B-C595-6D70-4140-090824DA3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FDD9DC6-808D-7427-5491-AF824D552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7151C-8B1F-42E8-9F36-286724B4F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5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1E1ED33-F4BF-1FAC-2841-56714B07C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A03DF1E-59F4-0911-FB9D-1EC3F1813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B5228E8-D37F-351E-9B29-C6F8579C8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04F8B-3E06-456F-9572-3B506257E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89072A4-9EA5-9424-1C08-678775EE6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E76FDDC-91B8-4F90-11D1-CE19DD0A2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9689489-D75F-0B55-82FF-E3833505B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802EC-3F93-4880-B343-EA051EABD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3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DB03692-2954-9E1D-9B04-28516FFDC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C8C155F-BF32-4E1C-41D8-016DCB58B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8D11DD0-348D-C281-510A-30D1DFB623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250E9-15EC-41A7-8B45-42D2E1618F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0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BD97A20-3B68-DE29-47E6-D2D02C756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A779F92-811C-6CC7-5D78-8CBB3C824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6A9E9A4-4825-8B72-B0F1-95D0A13E6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6397E-CFF3-4BC9-88E5-1041DF999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AA486AB-FBAD-8F02-F92B-DCD3F71F3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8A22AC8-62F7-9149-4B27-C030BD227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AD6CF0D-607F-B7AB-8377-2E61CC89A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D7C61-D39D-4791-ACE4-650260D1C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110BDF-2348-6AB1-7222-B2815EB5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2EBB555-C053-AEA5-4880-C4C63D154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5851DBE-937D-C51C-1B9C-A1B91DD4D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D311B-26A5-4CB5-9B4B-202DF9DACB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3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AFDAD8-23AD-A662-C6AE-99CC90FC49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DCBA06C-3C50-7555-5EC6-A022146699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53CF44C-710F-CB72-C43A-28D6EF551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34CC0-6197-4BF8-9428-79409057F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0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B88FA6B-B7A3-64C5-A9D1-180730ED9D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47107" name="Line 3">
            <a:extLst>
              <a:ext uri="{FF2B5EF4-FFF2-40B4-BE49-F238E27FC236}">
                <a16:creationId xmlns:a16="http://schemas.microsoft.com/office/drawing/2014/main" id="{C1E47B20-8D96-877D-96C0-E269B29764D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pic>
        <p:nvPicPr>
          <p:cNvPr id="1028" name="Picture 4" descr="A:\minispir.GIF">
            <a:extLst>
              <a:ext uri="{FF2B5EF4-FFF2-40B4-BE49-F238E27FC236}">
                <a16:creationId xmlns:a16="http://schemas.microsoft.com/office/drawing/2014/main" id="{03529590-0132-D43F-6CDE-8F281522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A:\minispir.GIF">
            <a:extLst>
              <a:ext uri="{FF2B5EF4-FFF2-40B4-BE49-F238E27FC236}">
                <a16:creationId xmlns:a16="http://schemas.microsoft.com/office/drawing/2014/main" id="{19C670D1-7CF1-07E7-8F07-7C6F896A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C86B6D17-3BDD-6E26-7160-CB024778C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C8277B5-1EF4-A2B0-8623-7C936247C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22BF7302-9817-CC53-0C0F-43C68709F5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D6332A90-2BAE-A21F-3DE2-89B7631C7F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C90FF827-D95C-5D54-4982-E1C03B4C4C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2CDD524-DAD0-455B-85E6-826B98B280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AF5FBF9-7A63-6CCA-858A-D8873EFF55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TCP/IP and OSI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B975F8D-0AD1-70F9-017E-0277372598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Business Data Communications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2A5E79-2E03-85C2-80A5-C1CC16A0C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Addressing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EB39169-5940-FD8D-93C9-3062BD767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Each computer on a network requires a unique address on that network</a:t>
            </a:r>
          </a:p>
          <a:p>
            <a:pPr eaLnBrk="1" hangingPunct="1"/>
            <a:r>
              <a:rPr kumimoji="1" lang="en-US" altLang="en-US"/>
              <a:t>Each application requires a unique address within the computer to allow support for multiple applications (service access points, or SAP)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AD61D5E-44E8-E548-0A4A-0ABAAA90D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Data Transmission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E8C7B90-323E-FACC-BA82-9292E3838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 sz="2800"/>
              <a:t>Application layer creates data block</a:t>
            </a:r>
          </a:p>
          <a:p>
            <a:pPr eaLnBrk="1" hangingPunct="1"/>
            <a:r>
              <a:rPr kumimoji="1" lang="en-US" altLang="en-US" sz="2800"/>
              <a:t>Transport layer appends header to create PDU (protocol data unit)</a:t>
            </a:r>
          </a:p>
          <a:p>
            <a:pPr lvl="1" eaLnBrk="1" hangingPunct="1"/>
            <a:r>
              <a:rPr kumimoji="1" lang="en-US" altLang="en-US" sz="2400"/>
              <a:t>Destination SAP, Sequence #, Error-Detection Code</a:t>
            </a:r>
          </a:p>
          <a:p>
            <a:pPr eaLnBrk="1" hangingPunct="1"/>
            <a:r>
              <a:rPr kumimoji="1" lang="en-US" altLang="en-US" sz="2800"/>
              <a:t>Network layer appends another header</a:t>
            </a:r>
          </a:p>
          <a:p>
            <a:pPr lvl="1" eaLnBrk="1" hangingPunct="1"/>
            <a:r>
              <a:rPr kumimoji="1" lang="en-US" altLang="en-US" sz="2400"/>
              <a:t>Destination computer, facilities (e.g. “priority”)</a:t>
            </a:r>
          </a:p>
          <a:p>
            <a:pPr eaLnBrk="1" hangingPunct="1"/>
            <a:r>
              <a:rPr kumimoji="1" lang="en-US" altLang="en-US" sz="2800"/>
              <a:t>See figure 4.5 in the 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22BB62-FA23-AD36-F748-5A1F7ADCE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Simplified Architecture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10AE9EF-3883-82A8-F978-8F6AB166F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620000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187AB2A-1486-5A94-C241-2AA9CD851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Protocol Architecture Operation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1359BF72-9E73-D5DC-EE3E-07BA2D31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5819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8A755A1F-C5F6-80B5-406C-A045A1E56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Standardized Protocol Architectures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C4CDA86A-320B-D89E-656D-45D979144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Vendors like standards because they make their products more marketable</a:t>
            </a:r>
          </a:p>
          <a:p>
            <a:pPr eaLnBrk="1" hangingPunct="1"/>
            <a:r>
              <a:rPr lang="en-US" altLang="en-US" sz="2800"/>
              <a:t>Customers like standards because they enable products from different vendors to interoperate</a:t>
            </a:r>
          </a:p>
          <a:p>
            <a:pPr eaLnBrk="1" hangingPunct="1"/>
            <a:r>
              <a:rPr lang="en-US" altLang="en-US" sz="2800"/>
              <a:t>Two protocol standards are well-known:</a:t>
            </a:r>
          </a:p>
          <a:p>
            <a:pPr lvl="1" eaLnBrk="1" hangingPunct="1"/>
            <a:r>
              <a:rPr lang="en-US" altLang="en-US" sz="2400"/>
              <a:t>TCP/IP: widely implemented</a:t>
            </a:r>
          </a:p>
          <a:p>
            <a:pPr lvl="1" eaLnBrk="1" hangingPunct="1"/>
            <a:r>
              <a:rPr lang="en-US" altLang="en-US" sz="2400"/>
              <a:t>OSI: less used, but widely known and still useful for modeling/conceptualizing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B042E184-48D5-0FAB-C13C-7E09B5D05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TCP/IP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6D0C7396-EAA4-20A4-0A2F-B56FCC468F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Transmission Control Protocol/Internet Protocol</a:t>
            </a:r>
          </a:p>
          <a:p>
            <a:pPr eaLnBrk="1" hangingPunct="1"/>
            <a:r>
              <a:rPr lang="en-US" altLang="en-US"/>
              <a:t>Developed by DARPA</a:t>
            </a:r>
          </a:p>
          <a:p>
            <a:pPr eaLnBrk="1" hangingPunct="1"/>
            <a:r>
              <a:rPr lang="en-US" altLang="en-US"/>
              <a:t>No official protocol standard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55EC6F58-0A3E-5EB4-D9C5-59A218D70A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Identifies 5 Layers</a:t>
            </a:r>
          </a:p>
          <a:p>
            <a:pPr lvl="1" eaLnBrk="1" hangingPunct="1"/>
            <a:r>
              <a:rPr lang="en-US" altLang="en-US"/>
              <a:t>Application</a:t>
            </a:r>
          </a:p>
          <a:p>
            <a:pPr lvl="1" eaLnBrk="1" hangingPunct="1"/>
            <a:r>
              <a:rPr lang="en-US" altLang="en-US"/>
              <a:t>Host-to-Host (transport)</a:t>
            </a:r>
          </a:p>
          <a:p>
            <a:pPr lvl="1" eaLnBrk="1" hangingPunct="1"/>
            <a:r>
              <a:rPr lang="en-US" altLang="en-US"/>
              <a:t>Internet</a:t>
            </a:r>
          </a:p>
          <a:p>
            <a:pPr lvl="1" eaLnBrk="1" hangingPunct="1"/>
            <a:r>
              <a:rPr lang="en-US" altLang="en-US"/>
              <a:t>Network Access</a:t>
            </a:r>
          </a:p>
          <a:p>
            <a:pPr lvl="1" eaLnBrk="1" hangingPunct="1"/>
            <a:r>
              <a:rPr lang="en-US" altLang="en-US"/>
              <a:t>Physical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FB9068F-AF98-3213-F9BF-A670B211D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TCP/IP Physical Layer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DAB7E58-99C4-A729-E96D-A229A1BAD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Physical interface between a DTE (e.g. computer or terminal) and a transmission medium </a:t>
            </a:r>
          </a:p>
          <a:p>
            <a:pPr eaLnBrk="1" hangingPunct="1"/>
            <a:r>
              <a:rPr kumimoji="1" lang="en-US" altLang="en-US"/>
              <a:t>Specifies:</a:t>
            </a:r>
          </a:p>
          <a:p>
            <a:pPr lvl="1" eaLnBrk="1" hangingPunct="1"/>
            <a:r>
              <a:rPr kumimoji="1" lang="en-US" altLang="en-US"/>
              <a:t>Characteristics of medium</a:t>
            </a:r>
          </a:p>
          <a:p>
            <a:pPr lvl="1" eaLnBrk="1" hangingPunct="1"/>
            <a:r>
              <a:rPr kumimoji="1" lang="en-US" altLang="en-US"/>
              <a:t>Nature of signals</a:t>
            </a:r>
          </a:p>
          <a:p>
            <a:pPr lvl="1" eaLnBrk="1" hangingPunct="1"/>
            <a:r>
              <a:rPr kumimoji="1" lang="en-US" altLang="en-US"/>
              <a:t>Data rate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15580B2-D1DD-37AC-5BE7-280FB79BA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TCP/IP Network Access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EDA0408-C9B2-0E09-0315-CC0C33B71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/>
              <a:t>Exchange of data between systems on a shared network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Utilizes address of host and destination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Can also prioritize  transmission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Software at this layer depends on network (e.g. X.25 vs. Ethernet)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Segregation means that no other software needs to be concerned about net specifics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504605E-94AB-0F3A-AEE6-2C305B68A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TCP/IP Internet Layer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4918F8D-0DBA-6886-F96B-045DAF53C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 sz="2800"/>
              <a:t>An Internet is an interconnection of two or more networks</a:t>
            </a:r>
          </a:p>
          <a:p>
            <a:pPr eaLnBrk="1" hangingPunct="1"/>
            <a:r>
              <a:rPr kumimoji="1" lang="en-US" altLang="en-US" sz="2800"/>
              <a:t>Internet layer handles tasks similar to network access layer, but between networks rather than between nodes on a network</a:t>
            </a:r>
          </a:p>
          <a:p>
            <a:pPr eaLnBrk="1" hangingPunct="1"/>
            <a:r>
              <a:rPr kumimoji="1" lang="en-US" altLang="en-US" sz="2800"/>
              <a:t>Uses IP for addressing and routing across networks</a:t>
            </a:r>
          </a:p>
          <a:p>
            <a:pPr eaLnBrk="1" hangingPunct="1"/>
            <a:r>
              <a:rPr kumimoji="1" lang="en-US" altLang="en-US" sz="2800"/>
              <a:t>Implemented in workstations </a:t>
            </a:r>
            <a:r>
              <a:rPr kumimoji="1" lang="en-US" altLang="en-US" sz="2800" i="1"/>
              <a:t>and</a:t>
            </a:r>
            <a:r>
              <a:rPr kumimoji="1" lang="en-US" altLang="en-US" sz="2800"/>
              <a:t> routers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5603F5-F9B0-7B75-D61B-BD412EA8F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TCP/IP Transport Layer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C21355E-EC55-0487-4A9F-18120D56C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Also called host-to-host layer</a:t>
            </a:r>
          </a:p>
          <a:p>
            <a:pPr eaLnBrk="1" hangingPunct="1"/>
            <a:r>
              <a:rPr kumimoji="1" lang="en-US" altLang="en-US"/>
              <a:t>Reliable exchange of data between applications</a:t>
            </a:r>
          </a:p>
          <a:p>
            <a:pPr eaLnBrk="1" hangingPunct="1"/>
            <a:r>
              <a:rPr kumimoji="1" lang="en-US" altLang="en-US"/>
              <a:t>Uses TCP protocols for transmission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02C64C0-1F7F-0676-D48E-41DE9275D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What is a Protocol?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CBA32FD-EC47-3EDC-10C5-7E35F088C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Allows entities (i.e. application programs)  from different systems to communicate</a:t>
            </a:r>
          </a:p>
          <a:p>
            <a:pPr eaLnBrk="1" hangingPunct="1"/>
            <a:r>
              <a:rPr kumimoji="1" lang="en-US" altLang="en-US"/>
              <a:t>Shared conventions for communicating information are called protocols</a:t>
            </a:r>
          </a:p>
          <a:p>
            <a:pPr eaLnBrk="1" hangingPunct="1"/>
            <a:r>
              <a:rPr kumimoji="1" lang="en-US" altLang="en-US"/>
              <a:t>Includes syntax, semantics, and timing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BDA7AC-9489-E235-7E38-55414714C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TCP/IP Application Layer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5EC8244-13EA-8218-12E7-F76A1D315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Logic needed to support variety of applications</a:t>
            </a:r>
          </a:p>
          <a:p>
            <a:pPr eaLnBrk="1" hangingPunct="1"/>
            <a:r>
              <a:rPr kumimoji="1" lang="en-US" altLang="en-US"/>
              <a:t>Separate module supports each type of application (e.g. file transfer)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F79D9E-DCC9-49AF-D76F-D8113E92D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 &amp; UDP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8D77874-8345-FC88-B2A5-E74562532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 sz="2800"/>
              <a:t>Most TCP/IP applications use TCP for transport layer</a:t>
            </a:r>
          </a:p>
          <a:p>
            <a:pPr eaLnBrk="1" hangingPunct="1"/>
            <a:r>
              <a:rPr kumimoji="1" lang="en-US" altLang="en-US" sz="2800"/>
              <a:t>TCP provides a connection (logical association) between two entities to regulate flow check errors</a:t>
            </a:r>
          </a:p>
          <a:p>
            <a:pPr eaLnBrk="1" hangingPunct="1"/>
            <a:r>
              <a:rPr kumimoji="1" lang="en-US" altLang="en-US" sz="2800"/>
              <a:t>UDP (User Datagram Protocol) does not maintain a connection, and therefore does not guarantee delivery, preserve sequences, or protect against duplication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7221F21-989B-8CA4-CD17-C4DAB9C97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IP and IPv6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A04FAB3-A46F-2A75-885A-158FA635B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IP provides for 32-bit source and destination addresses</a:t>
            </a:r>
          </a:p>
          <a:p>
            <a:pPr eaLnBrk="1" hangingPunct="1"/>
            <a:r>
              <a:rPr kumimoji="1" lang="en-US" altLang="en-US"/>
              <a:t>IPv6 (1996 standard) provides for 128-bit addresses</a:t>
            </a:r>
          </a:p>
          <a:p>
            <a:pPr eaLnBrk="1" hangingPunct="1"/>
            <a:r>
              <a:rPr kumimoji="1" lang="en-US" altLang="en-US"/>
              <a:t>Migraqtion to IPv6 will be a very slow process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C5D87D6-FA62-B6CD-203C-2D98BA3A0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TCP/IP Applications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9B2F1C7-BF5E-044B-DB71-1BB8495D7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 sz="2800"/>
              <a:t>SMTP (Simple Mail Transfer Protocol)</a:t>
            </a:r>
          </a:p>
          <a:p>
            <a:pPr lvl="1" eaLnBrk="1" hangingPunct="1"/>
            <a:r>
              <a:rPr kumimoji="1" lang="en-US" altLang="en-US" sz="2400"/>
              <a:t>Basic e-mail facility, transferring messages among hosts</a:t>
            </a:r>
          </a:p>
          <a:p>
            <a:pPr eaLnBrk="1" hangingPunct="1"/>
            <a:r>
              <a:rPr kumimoji="1" lang="en-US" altLang="en-US" sz="2800"/>
              <a:t>FTP (File Transfer Protocol)</a:t>
            </a:r>
          </a:p>
          <a:p>
            <a:pPr lvl="1" eaLnBrk="1" hangingPunct="1"/>
            <a:r>
              <a:rPr kumimoji="1" lang="en-US" altLang="en-US" sz="2400"/>
              <a:t>Sends files from one system to another on user command</a:t>
            </a:r>
          </a:p>
          <a:p>
            <a:pPr eaLnBrk="1" hangingPunct="1"/>
            <a:r>
              <a:rPr kumimoji="1" lang="en-US" altLang="en-US" sz="2800"/>
              <a:t>Telnet</a:t>
            </a:r>
          </a:p>
          <a:p>
            <a:pPr lvl="1" eaLnBrk="1" hangingPunct="1"/>
            <a:r>
              <a:rPr kumimoji="1" lang="en-US" altLang="en-US" sz="2400"/>
              <a:t>Remote login capability, allowing a user to emulate a terminal on the remote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6892B14-3373-2685-4A11-EAAEAA0B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Internetworking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9447937-DA15-AE58-2EF3-3BA93259B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Interconnected networks, usually implies TCP/IP</a:t>
            </a:r>
          </a:p>
          <a:p>
            <a:pPr eaLnBrk="1" hangingPunct="1"/>
            <a:r>
              <a:rPr kumimoji="1" lang="en-US" altLang="en-US"/>
              <a:t>Can appear to users as a single large network</a:t>
            </a:r>
          </a:p>
          <a:p>
            <a:pPr eaLnBrk="1" hangingPunct="1"/>
            <a:r>
              <a:rPr kumimoji="1" lang="en-US" altLang="en-US"/>
              <a:t>The global Internet is the largest example, but intranets and extranets are also examples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9F110D-5226-D5FA-5FD2-02F3566CD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Routers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BFFB8E3-49D7-C202-4C7B-316678C47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Equipment used to interconnect independent networks</a:t>
            </a:r>
          </a:p>
          <a:p>
            <a:pPr eaLnBrk="1" hangingPunct="1"/>
            <a:r>
              <a:rPr kumimoji="1" lang="en-US" altLang="en-US"/>
              <a:t>Several essential functions</a:t>
            </a:r>
          </a:p>
          <a:p>
            <a:pPr lvl="1" eaLnBrk="1" hangingPunct="1"/>
            <a:r>
              <a:rPr kumimoji="1" lang="en-US" altLang="en-US"/>
              <a:t>Provide a link between networks</a:t>
            </a:r>
          </a:p>
          <a:p>
            <a:pPr lvl="1" eaLnBrk="1" hangingPunct="1"/>
            <a:r>
              <a:rPr kumimoji="1" lang="en-US" altLang="en-US"/>
              <a:t>Provide routing and delivery of data between processes on systems from different networks</a:t>
            </a:r>
          </a:p>
          <a:p>
            <a:pPr lvl="1" eaLnBrk="1" hangingPunct="1"/>
            <a:r>
              <a:rPr kumimoji="1" lang="en-US" altLang="en-US"/>
              <a:t>Provide the above functions without requiring modification of the attached networks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1368916-4723-FD7E-CE50-6B9485B74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Router Issues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35ABEFC-0ACF-330F-7B79-B7D545886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Addressing schemes</a:t>
            </a:r>
          </a:p>
          <a:p>
            <a:pPr eaLnBrk="1" hangingPunct="1"/>
            <a:r>
              <a:rPr kumimoji="1" lang="en-US" altLang="en-US"/>
              <a:t>Maximum packet size</a:t>
            </a:r>
          </a:p>
          <a:p>
            <a:pPr eaLnBrk="1" hangingPunct="1"/>
            <a:r>
              <a:rPr kumimoji="1" lang="en-US" altLang="en-US"/>
              <a:t>Interfaces</a:t>
            </a:r>
          </a:p>
          <a:p>
            <a:pPr eaLnBrk="1" hangingPunct="1"/>
            <a:r>
              <a:rPr kumimoji="1" lang="en-US" altLang="en-US"/>
              <a:t>Reliability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4BECC26-6C8C-4041-72D4-351BCEF1D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 Segment (TCP PDU)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B0E258C-3652-918B-FF42-12ACF308DA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451725" cy="3487738"/>
          </a:xfrm>
        </p:spPr>
        <p:txBody>
          <a:bodyPr/>
          <a:lstStyle/>
          <a:p>
            <a:pPr eaLnBrk="1" hangingPunct="1"/>
            <a:r>
              <a:rPr kumimoji="1" lang="en-US" altLang="en-US" sz="2400"/>
              <a:t>Source port (16 bits)</a:t>
            </a:r>
          </a:p>
          <a:p>
            <a:pPr eaLnBrk="1" hangingPunct="1"/>
            <a:r>
              <a:rPr kumimoji="1" lang="en-US" altLang="en-US" sz="2400"/>
              <a:t>Destination port (16 bits)</a:t>
            </a:r>
          </a:p>
          <a:p>
            <a:pPr eaLnBrk="1" hangingPunct="1"/>
            <a:r>
              <a:rPr kumimoji="1" lang="en-US" altLang="en-US" sz="2400"/>
              <a:t>Sequence number (32 bits)</a:t>
            </a:r>
          </a:p>
          <a:p>
            <a:pPr eaLnBrk="1" hangingPunct="1"/>
            <a:r>
              <a:rPr kumimoji="1" lang="en-US" altLang="en-US" sz="2400"/>
              <a:t>Acknowledgment number </a:t>
            </a:r>
            <a:br>
              <a:rPr kumimoji="1" lang="en-US" altLang="en-US" sz="2400"/>
            </a:br>
            <a:r>
              <a:rPr kumimoji="1" lang="en-US" altLang="en-US" sz="2400"/>
              <a:t>(32 bits)</a:t>
            </a:r>
          </a:p>
          <a:p>
            <a:pPr eaLnBrk="1" hangingPunct="1"/>
            <a:r>
              <a:rPr kumimoji="1" lang="en-US" altLang="en-US" sz="2400"/>
              <a:t>Data Offset (4 bits)</a:t>
            </a:r>
          </a:p>
          <a:p>
            <a:pPr eaLnBrk="1" hangingPunct="1"/>
            <a:r>
              <a:rPr kumimoji="1" lang="en-US" altLang="en-US" sz="2400"/>
              <a:t>Reserved (6 bits)</a:t>
            </a:r>
          </a:p>
          <a:p>
            <a:pPr eaLnBrk="1" hangingPunct="1"/>
            <a:r>
              <a:rPr kumimoji="1" lang="en-US" altLang="en-US" sz="2400"/>
              <a:t>Flags (6 bits) : URG, ACK, PSH, RST, SYN, FIN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0B30170C-63BF-1657-646E-2C0ECD65F2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48238" y="1752600"/>
            <a:ext cx="3738562" cy="4114800"/>
          </a:xfrm>
        </p:spPr>
        <p:txBody>
          <a:bodyPr/>
          <a:lstStyle/>
          <a:p>
            <a:pPr eaLnBrk="1" hangingPunct="1"/>
            <a:r>
              <a:rPr kumimoji="1" lang="en-US" altLang="en-US"/>
              <a:t>Window (16 bits)</a:t>
            </a:r>
          </a:p>
          <a:p>
            <a:pPr eaLnBrk="1" hangingPunct="1"/>
            <a:r>
              <a:rPr kumimoji="1" lang="en-US" altLang="en-US"/>
              <a:t>Checksum (16 bits)</a:t>
            </a:r>
          </a:p>
          <a:p>
            <a:pPr eaLnBrk="1" hangingPunct="1"/>
            <a:r>
              <a:rPr kumimoji="1" lang="en-US" altLang="en-US"/>
              <a:t>Urgent Pointer (16 bits)</a:t>
            </a:r>
          </a:p>
          <a:p>
            <a:pPr eaLnBrk="1" hangingPunct="1"/>
            <a:r>
              <a:rPr kumimoji="1" lang="en-US" altLang="en-US"/>
              <a:t>Options (variable)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48F05E-BD7E-0A19-F96E-93430615E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IPv4 Header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334C27F-BEDB-8903-48A6-30C5262CCA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3738563" cy="4114800"/>
          </a:xfrm>
        </p:spPr>
        <p:txBody>
          <a:bodyPr/>
          <a:lstStyle/>
          <a:p>
            <a:pPr eaLnBrk="1" hangingPunct="1"/>
            <a:r>
              <a:rPr kumimoji="1" lang="en-US" altLang="en-US" sz="2400"/>
              <a:t>Version (4 bits)</a:t>
            </a:r>
          </a:p>
          <a:p>
            <a:pPr eaLnBrk="1" hangingPunct="1"/>
            <a:r>
              <a:rPr kumimoji="1" lang="en-US" altLang="en-US" sz="2400"/>
              <a:t>Internet header length (4 bits)</a:t>
            </a:r>
          </a:p>
          <a:p>
            <a:pPr eaLnBrk="1" hangingPunct="1"/>
            <a:r>
              <a:rPr kumimoji="1" lang="en-US" altLang="en-US" sz="2400"/>
              <a:t>Type of Service (8 bits)</a:t>
            </a:r>
          </a:p>
          <a:p>
            <a:pPr eaLnBrk="1" hangingPunct="1"/>
            <a:r>
              <a:rPr kumimoji="1" lang="en-US" altLang="en-US" sz="2400"/>
              <a:t>Total Length (16 bits)</a:t>
            </a:r>
          </a:p>
          <a:p>
            <a:pPr eaLnBrk="1" hangingPunct="1"/>
            <a:r>
              <a:rPr kumimoji="1" lang="en-US" altLang="en-US" sz="2400"/>
              <a:t>Identification (16 bits)</a:t>
            </a:r>
          </a:p>
          <a:p>
            <a:pPr eaLnBrk="1" hangingPunct="1"/>
            <a:r>
              <a:rPr kumimoji="1" lang="en-US" altLang="en-US" sz="2400"/>
              <a:t>Flags (3 bits</a:t>
            </a:r>
          </a:p>
          <a:p>
            <a:pPr eaLnBrk="1" hangingPunct="1"/>
            <a:r>
              <a:rPr kumimoji="1" lang="en-US" altLang="en-US" sz="2400"/>
              <a:t>Fragment Offset (13 bits)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73321087-9742-2C4C-1F86-DF52DC5844A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73613" y="1752600"/>
            <a:ext cx="3913187" cy="4114800"/>
          </a:xfrm>
        </p:spPr>
        <p:txBody>
          <a:bodyPr/>
          <a:lstStyle/>
          <a:p>
            <a:pPr eaLnBrk="1" hangingPunct="1"/>
            <a:r>
              <a:rPr kumimoji="1" lang="en-US" altLang="en-US" sz="2400"/>
              <a:t>Time to Live (8 bits)</a:t>
            </a:r>
          </a:p>
          <a:p>
            <a:pPr eaLnBrk="1" hangingPunct="1"/>
            <a:r>
              <a:rPr kumimoji="1" lang="en-US" altLang="en-US" sz="2400"/>
              <a:t>Protocol (8 bits</a:t>
            </a:r>
          </a:p>
          <a:p>
            <a:pPr eaLnBrk="1" hangingPunct="1"/>
            <a:r>
              <a:rPr kumimoji="1" lang="en-US" altLang="en-US" sz="2400"/>
              <a:t>Header Checksum (16 bits)</a:t>
            </a:r>
          </a:p>
          <a:p>
            <a:pPr eaLnBrk="1" hangingPunct="1"/>
            <a:r>
              <a:rPr kumimoji="1" lang="en-US" altLang="en-US" sz="2400"/>
              <a:t>Source Address ( 32 bits)</a:t>
            </a:r>
          </a:p>
          <a:p>
            <a:pPr eaLnBrk="1" hangingPunct="1"/>
            <a:r>
              <a:rPr kumimoji="1" lang="en-US" altLang="en-US" sz="2400"/>
              <a:t>Destination Address (32 bits)</a:t>
            </a:r>
          </a:p>
          <a:p>
            <a:pPr eaLnBrk="1" hangingPunct="1"/>
            <a:r>
              <a:rPr kumimoji="1" lang="en-US" altLang="en-US" sz="2400"/>
              <a:t>Options (variable)</a:t>
            </a:r>
          </a:p>
          <a:p>
            <a:pPr eaLnBrk="1" hangingPunct="1"/>
            <a:r>
              <a:rPr kumimoji="1" lang="en-US" altLang="en-US" sz="2400"/>
              <a:t>Padding (variable)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5DB75FC-F2D6-367B-347D-4669FBDA3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Why Study OSI?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EF0EBEC-E58C-7106-4B2F-2BD702C19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Still an excellent model for conceptualizing and understanding protocol architectures</a:t>
            </a:r>
          </a:p>
          <a:p>
            <a:pPr eaLnBrk="1" hangingPunct="1"/>
            <a:r>
              <a:rPr kumimoji="1" lang="en-US" altLang="en-US"/>
              <a:t>Key points:</a:t>
            </a:r>
          </a:p>
          <a:p>
            <a:pPr lvl="1" eaLnBrk="1" hangingPunct="1"/>
            <a:r>
              <a:rPr kumimoji="1" lang="en-US" altLang="en-US"/>
              <a:t>Modular</a:t>
            </a:r>
          </a:p>
          <a:p>
            <a:pPr lvl="1" eaLnBrk="1" hangingPunct="1"/>
            <a:r>
              <a:rPr kumimoji="1" lang="en-US" altLang="en-US"/>
              <a:t>Hierarchical</a:t>
            </a:r>
          </a:p>
          <a:p>
            <a:pPr lvl="1" eaLnBrk="1" hangingPunct="1"/>
            <a:r>
              <a:rPr kumimoji="1" lang="en-US" altLang="en-US"/>
              <a:t>Boundaries between layers=interfaces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C538B3-95BA-92D0-D708-B07FEB9B5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Why Use Protocol Architecture?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3E1DCF8-05A7-7458-4E7A-00C6B057C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/>
              <a:t>Data communications requires complex procedures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/>
              <a:t>Sender identifies data path/receiver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/>
              <a:t>Systems negotiate preparedness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/>
              <a:t>Applications negotiate preparedness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/>
              <a:t>Translation of file formats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For all tasks to occur, high level of cooperation is required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2A38E98C-75D1-A9C5-FF4B-0D4CA4A7D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OSI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01928E3F-2BD1-D5FE-30C0-EB4E2202E9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Systems Interconnection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Developed by ISO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Contains seven layers</a:t>
            </a:r>
            <a:br>
              <a:rPr lang="en-US" altLang="en-US"/>
            </a:br>
            <a:r>
              <a:rPr lang="en-US" altLang="en-US"/>
              <a:t>(see page 358)</a:t>
            </a: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D0D3631B-B041-9055-DA5D-93B648F3FF2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</a:t>
            </a:r>
          </a:p>
          <a:p>
            <a:pPr eaLnBrk="1" hangingPunct="1"/>
            <a:r>
              <a:rPr lang="en-US" altLang="en-US"/>
              <a:t>Presentation</a:t>
            </a:r>
          </a:p>
          <a:p>
            <a:pPr eaLnBrk="1" hangingPunct="1"/>
            <a:r>
              <a:rPr lang="en-US" altLang="en-US"/>
              <a:t>Session</a:t>
            </a:r>
          </a:p>
          <a:p>
            <a:pPr eaLnBrk="1" hangingPunct="1"/>
            <a:r>
              <a:rPr lang="en-US" altLang="en-US"/>
              <a:t>Transport</a:t>
            </a:r>
          </a:p>
          <a:p>
            <a:pPr eaLnBrk="1" hangingPunct="1"/>
            <a:r>
              <a:rPr lang="en-US" altLang="en-US"/>
              <a:t>Network</a:t>
            </a:r>
          </a:p>
          <a:p>
            <a:pPr eaLnBrk="1" hangingPunct="1"/>
            <a:r>
              <a:rPr lang="en-US" altLang="en-US"/>
              <a:t>Data Link</a:t>
            </a:r>
          </a:p>
          <a:p>
            <a:pPr eaLnBrk="1" hangingPunct="1"/>
            <a:r>
              <a:rPr lang="en-US" altLang="en-US"/>
              <a:t>Physical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51434FF-3070-1CC7-8343-F8C5125B4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Lower Layers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59024A6-3737-E1F0-B837-B3BE1CA3C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Physical</a:t>
            </a:r>
          </a:p>
          <a:p>
            <a:pPr eaLnBrk="1" hangingPunct="1"/>
            <a:r>
              <a:rPr kumimoji="1" lang="en-US" altLang="en-US"/>
              <a:t>Data Link</a:t>
            </a:r>
          </a:p>
          <a:p>
            <a:pPr eaLnBrk="1" hangingPunct="1"/>
            <a:r>
              <a:rPr kumimoji="1" lang="en-US" altLang="en-US"/>
              <a:t>Network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7309A85-4E0F-E4EB-422A-FD5307F7F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Physical Layer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E48253-A320-4748-751F-530B3F094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Responsible for transmission of bits</a:t>
            </a:r>
          </a:p>
          <a:p>
            <a:pPr eaLnBrk="1" hangingPunct="1"/>
            <a:r>
              <a:rPr kumimoji="1" lang="en-US" altLang="en-US"/>
              <a:t>Always implemented through hardware</a:t>
            </a:r>
          </a:p>
          <a:p>
            <a:pPr eaLnBrk="1" hangingPunct="1"/>
            <a:r>
              <a:rPr kumimoji="1" lang="en-US" altLang="en-US"/>
              <a:t>Encompasses mechanical, electrical, and functional interfaces</a:t>
            </a:r>
          </a:p>
          <a:p>
            <a:pPr eaLnBrk="1" hangingPunct="1"/>
            <a:r>
              <a:rPr kumimoji="1" lang="en-US" altLang="en-US"/>
              <a:t>e.g. RS-232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93E5A1F-FA89-A5A4-20CE-26593701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Data Link Layer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3C086F9-89C6-A5C0-F9C8-E2955A097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Responsible for error-free, reliable transmission of data</a:t>
            </a:r>
          </a:p>
          <a:p>
            <a:pPr eaLnBrk="1" hangingPunct="1"/>
            <a:r>
              <a:rPr kumimoji="1" lang="en-US" altLang="en-US"/>
              <a:t>Flow control, error correction</a:t>
            </a:r>
          </a:p>
          <a:p>
            <a:pPr eaLnBrk="1" hangingPunct="1"/>
            <a:r>
              <a:rPr kumimoji="1" lang="en-US" altLang="en-US"/>
              <a:t>e.g. HDLC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07E09FA-BCF7-FEDB-CEAC-AEF19189E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Network Layer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5337BA4-6E9E-7B0A-38E2-B60779899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Responsible for routing of messages through network</a:t>
            </a:r>
          </a:p>
          <a:p>
            <a:pPr eaLnBrk="1" hangingPunct="1"/>
            <a:r>
              <a:rPr kumimoji="1" lang="en-US" altLang="en-US"/>
              <a:t>Concerned with type of switching used (circuit v. packet)</a:t>
            </a:r>
          </a:p>
          <a:p>
            <a:pPr eaLnBrk="1" hangingPunct="1"/>
            <a:r>
              <a:rPr kumimoji="1" lang="en-US" altLang="en-US"/>
              <a:t>Handles routing between networks, as well as through packet-switching networks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967AD16-6E5C-D505-E5A6-3F9020342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Upper Layers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089661E-EE85-5F01-813D-15DC34AE5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Transport</a:t>
            </a:r>
          </a:p>
          <a:p>
            <a:pPr eaLnBrk="1" hangingPunct="1"/>
            <a:r>
              <a:rPr kumimoji="1" lang="en-US" altLang="en-US"/>
              <a:t>Session</a:t>
            </a:r>
          </a:p>
          <a:p>
            <a:pPr eaLnBrk="1" hangingPunct="1"/>
            <a:r>
              <a:rPr kumimoji="1" lang="en-US" altLang="en-US"/>
              <a:t>Presentation</a:t>
            </a:r>
          </a:p>
          <a:p>
            <a:pPr eaLnBrk="1" hangingPunct="1"/>
            <a:r>
              <a:rPr kumimoji="1" lang="en-US" altLang="en-US"/>
              <a:t>Application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174BB08-60B4-10D4-C5B9-7A26E5603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Transport Layer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C098C1A-6C05-92E6-6DF5-88A1CA04B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Isolates messages from lower and upper layers</a:t>
            </a:r>
          </a:p>
          <a:p>
            <a:pPr eaLnBrk="1" hangingPunct="1"/>
            <a:r>
              <a:rPr kumimoji="1" lang="en-US" altLang="en-US"/>
              <a:t>Breaks down message size</a:t>
            </a:r>
          </a:p>
          <a:p>
            <a:pPr eaLnBrk="1" hangingPunct="1"/>
            <a:r>
              <a:rPr kumimoji="1" lang="en-US" altLang="en-US"/>
              <a:t>Monitors quality of communications channel</a:t>
            </a:r>
          </a:p>
          <a:p>
            <a:pPr eaLnBrk="1" hangingPunct="1"/>
            <a:r>
              <a:rPr kumimoji="1" lang="en-US" altLang="en-US"/>
              <a:t>Selects most efficient communication service necessary for a given transmission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727C4A0-43CB-4E12-A5B9-C58036B5B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Session Layer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6CA2730-3043-8128-E74C-BDE5C7631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Establishes logical connections between systems</a:t>
            </a:r>
          </a:p>
          <a:p>
            <a:pPr eaLnBrk="1" hangingPunct="1"/>
            <a:r>
              <a:rPr kumimoji="1" lang="en-US" altLang="en-US"/>
              <a:t>Manages log-ons, password exchange, log-offs</a:t>
            </a:r>
          </a:p>
          <a:p>
            <a:pPr eaLnBrk="1" hangingPunct="1"/>
            <a:r>
              <a:rPr kumimoji="1" lang="en-US" altLang="en-US"/>
              <a:t>Terminates connection at end of session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27C3B80-FABE-5BDC-7863-B7ADC588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Presentation Layer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96D90DD-F138-78C9-5BD5-C46A4A421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Provides format and code conversion services</a:t>
            </a:r>
          </a:p>
          <a:p>
            <a:pPr eaLnBrk="1" hangingPunct="1"/>
            <a:r>
              <a:rPr kumimoji="1" lang="en-US" altLang="en-US"/>
              <a:t>Examples </a:t>
            </a:r>
          </a:p>
          <a:p>
            <a:pPr lvl="1" eaLnBrk="1" hangingPunct="1"/>
            <a:r>
              <a:rPr kumimoji="1" lang="en-US" altLang="en-US"/>
              <a:t>File conversion from ASCII to EBDIC</a:t>
            </a:r>
          </a:p>
          <a:p>
            <a:pPr lvl="1" eaLnBrk="1" hangingPunct="1"/>
            <a:r>
              <a:rPr kumimoji="1" lang="en-US" altLang="en-US"/>
              <a:t>Invoking character sequences to generate bold, italics, etc on a printer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7AC6AB7-EF01-FC13-74B0-C4F3FA137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OSI Application Layer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7C6DACE-6433-7EE8-E0B2-A9DAACA1B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Provides access to network for end-user</a:t>
            </a:r>
          </a:p>
          <a:p>
            <a:pPr eaLnBrk="1" hangingPunct="1"/>
            <a:r>
              <a:rPr kumimoji="1" lang="en-US" altLang="en-US"/>
              <a:t>User’s capabilities are determined by what items are available on this layer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1C24693-8ACE-0ACA-4B8E-185F6DEBC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Modular Approach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FC7FC3D-4D0B-8852-707B-8F27C7F72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Breaks complex tasks into subtasks</a:t>
            </a:r>
          </a:p>
          <a:p>
            <a:pPr eaLnBrk="1" hangingPunct="1"/>
            <a:r>
              <a:rPr kumimoji="1" lang="en-US" altLang="en-US"/>
              <a:t>Each module handles specific subset of tasks</a:t>
            </a:r>
          </a:p>
          <a:p>
            <a:pPr eaLnBrk="1" hangingPunct="1"/>
            <a:r>
              <a:rPr kumimoji="1" lang="en-US" altLang="en-US"/>
              <a:t>Communication occurs</a:t>
            </a:r>
          </a:p>
          <a:p>
            <a:pPr lvl="1" eaLnBrk="1" hangingPunct="1"/>
            <a:r>
              <a:rPr kumimoji="1" lang="en-US" altLang="en-US"/>
              <a:t>between different modules on the same system</a:t>
            </a:r>
          </a:p>
          <a:p>
            <a:pPr lvl="1" eaLnBrk="1" hangingPunct="1"/>
            <a:r>
              <a:rPr kumimoji="1" lang="en-US" altLang="en-US"/>
              <a:t>between similar modules on different systems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B84D4AA-E884-1223-5482-782E34087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TCP/IP - OSI Comparison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86BE17B4-A05E-8456-6EF6-98789F353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7098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E228E03-4F01-AB4A-924A-9862013C0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Advantages of Modularity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8E53EF6-29E8-8005-D0F8-A7D93333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Easier application development</a:t>
            </a:r>
          </a:p>
          <a:p>
            <a:pPr eaLnBrk="1" hangingPunct="1"/>
            <a:r>
              <a:rPr kumimoji="1" lang="en-US" altLang="en-US"/>
              <a:t>Network can change without all programs being modified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9C76B436-E520-FEF3-BCF1-1AEE18F74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Three-Layer Model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DB86C33-62F0-AC0A-51A6-06C499982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Distributed data communications involves three primary components:</a:t>
            </a:r>
          </a:p>
          <a:p>
            <a:pPr lvl="1" eaLnBrk="1" hangingPunct="1"/>
            <a:r>
              <a:rPr lang="en-US" altLang="en-US" sz="2400"/>
              <a:t>Networks</a:t>
            </a:r>
          </a:p>
          <a:p>
            <a:pPr lvl="1" eaLnBrk="1" hangingPunct="1"/>
            <a:r>
              <a:rPr lang="en-US" altLang="en-US" sz="2400"/>
              <a:t>Computers</a:t>
            </a:r>
          </a:p>
          <a:p>
            <a:pPr lvl="1" eaLnBrk="1" hangingPunct="1"/>
            <a:r>
              <a:rPr lang="en-US" altLang="en-US" sz="2400"/>
              <a:t>Applications</a:t>
            </a:r>
          </a:p>
          <a:p>
            <a:pPr eaLnBrk="1" hangingPunct="1"/>
            <a:r>
              <a:rPr lang="en-US" altLang="en-US" sz="2800"/>
              <a:t>Three corresponding layers</a:t>
            </a:r>
          </a:p>
          <a:p>
            <a:pPr lvl="1" eaLnBrk="1" hangingPunct="1"/>
            <a:r>
              <a:rPr lang="en-US" altLang="en-US" sz="2400"/>
              <a:t>Network access layer</a:t>
            </a:r>
          </a:p>
          <a:p>
            <a:pPr lvl="1" eaLnBrk="1" hangingPunct="1"/>
            <a:r>
              <a:rPr lang="en-US" altLang="en-US" sz="2400"/>
              <a:t>Transport layer</a:t>
            </a:r>
          </a:p>
          <a:p>
            <a:pPr lvl="1" eaLnBrk="1" hangingPunct="1"/>
            <a:r>
              <a:rPr lang="en-US" altLang="en-US" sz="2400"/>
              <a:t>Application layer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6CF6E69-B163-0B03-A3AD-0BBD615E9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Network Access Layer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F829B05-1558-8596-8590-E761C1710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/>
              <a:t>Concerned with exchange of data between computer and network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Includes addressing, routing, prioritizing, etc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Different networks require different software at this layer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Example: X.25 standard for network access procedures on packet-switching networks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F75CDB5-C912-36C4-7BF4-7F538DE39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Transport Layer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825954D-D6C5-0005-AAAB-F8A8CA467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Concerned with reliable transfer of information between applications</a:t>
            </a:r>
          </a:p>
          <a:p>
            <a:pPr eaLnBrk="1" hangingPunct="1"/>
            <a:r>
              <a:rPr kumimoji="1" lang="en-US" altLang="en-US"/>
              <a:t>Independent of the nature of the application</a:t>
            </a:r>
          </a:p>
          <a:p>
            <a:pPr eaLnBrk="1" hangingPunct="1"/>
            <a:r>
              <a:rPr kumimoji="1" lang="en-US" altLang="en-US"/>
              <a:t>Includes aspects like flow control and error checking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E406CB9-1CCE-5BF8-1685-A29817DC5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Application Layer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2FE2135-F112-6294-4B2B-F3038E388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/>
              <a:t>Logic needed to support various applications</a:t>
            </a:r>
          </a:p>
          <a:p>
            <a:pPr eaLnBrk="1" hangingPunct="1"/>
            <a:r>
              <a:rPr kumimoji="1" lang="en-US" altLang="en-US"/>
              <a:t>Each type of application (file transfer, remote access) requires different software on this layer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X:Templates:Presentations:Designs:Notebook</Template>
  <TotalTime>21</TotalTime>
  <Words>1215</Words>
  <Application>Microsoft Office PowerPoint</Application>
  <PresentationFormat>On-screen Show (4:3)</PresentationFormat>
  <Paragraphs>210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Times New Roman</vt:lpstr>
      <vt:lpstr>Arial</vt:lpstr>
      <vt:lpstr>Calibri</vt:lpstr>
      <vt:lpstr>Notebook</vt:lpstr>
      <vt:lpstr>TCP/IP and OSI</vt:lpstr>
      <vt:lpstr>What is a Protocol?</vt:lpstr>
      <vt:lpstr>Why Use Protocol Architecture?</vt:lpstr>
      <vt:lpstr>Modular Approach</vt:lpstr>
      <vt:lpstr>Advantages of Modularity</vt:lpstr>
      <vt:lpstr>Three-Layer Model</vt:lpstr>
      <vt:lpstr>Network Access Layer</vt:lpstr>
      <vt:lpstr>Transport Layer</vt:lpstr>
      <vt:lpstr>Application Layer</vt:lpstr>
      <vt:lpstr>Addressing</vt:lpstr>
      <vt:lpstr>Data Transmission</vt:lpstr>
      <vt:lpstr>Simplified Architecture</vt:lpstr>
      <vt:lpstr>Protocol Architecture Operation</vt:lpstr>
      <vt:lpstr>Standardized Protocol Architectures</vt:lpstr>
      <vt:lpstr>TCP/IP</vt:lpstr>
      <vt:lpstr>TCP/IP Physical Layer</vt:lpstr>
      <vt:lpstr>TCP/IP Network Access</vt:lpstr>
      <vt:lpstr>TCP/IP Internet Layer</vt:lpstr>
      <vt:lpstr>TCP/IP Transport Layer</vt:lpstr>
      <vt:lpstr>TCP/IP Application Layer</vt:lpstr>
      <vt:lpstr>TCP &amp; UDP</vt:lpstr>
      <vt:lpstr>IP and IPv6</vt:lpstr>
      <vt:lpstr>TCP/IP Applications</vt:lpstr>
      <vt:lpstr>Internetworking</vt:lpstr>
      <vt:lpstr>Routers</vt:lpstr>
      <vt:lpstr>Router Issues</vt:lpstr>
      <vt:lpstr>TCP Segment (TCP PDU)</vt:lpstr>
      <vt:lpstr>IPv4 Header</vt:lpstr>
      <vt:lpstr>Why Study OSI?</vt:lpstr>
      <vt:lpstr>OSI</vt:lpstr>
      <vt:lpstr>OSI Lower Layers</vt:lpstr>
      <vt:lpstr>OSI Physical Layer</vt:lpstr>
      <vt:lpstr>OSI Data Link Layer</vt:lpstr>
      <vt:lpstr>OSI Network Layer</vt:lpstr>
      <vt:lpstr>OSI Upper Layers</vt:lpstr>
      <vt:lpstr>OSI Transport Layer</vt:lpstr>
      <vt:lpstr>OSI Session Layer</vt:lpstr>
      <vt:lpstr>OSI Presentation Layer</vt:lpstr>
      <vt:lpstr>OSI Application Layer</vt:lpstr>
      <vt:lpstr>TCP/IP - OSI Comparison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:  TCP/IP and OSI</dc:title>
  <dc:creator>Elizabeth Lane Lawley</dc:creator>
  <cp:lastModifiedBy>Jyoti Khalkar</cp:lastModifiedBy>
  <cp:revision>5</cp:revision>
  <dcterms:created xsi:type="dcterms:W3CDTF">2000-10-30T22:35:32Z</dcterms:created>
  <dcterms:modified xsi:type="dcterms:W3CDTF">2022-08-17T16:06:25Z</dcterms:modified>
</cp:coreProperties>
</file>