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1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353" r:id="rId4"/>
    <p:sldId id="354" r:id="rId5"/>
    <p:sldId id="355" r:id="rId6"/>
    <p:sldId id="356" r:id="rId7"/>
    <p:sldId id="357" r:id="rId8"/>
    <p:sldId id="358" r:id="rId9"/>
    <p:sldId id="360" r:id="rId10"/>
    <p:sldId id="359" r:id="rId11"/>
    <p:sldId id="361" r:id="rId12"/>
    <p:sldId id="258" r:id="rId13"/>
    <p:sldId id="259" r:id="rId14"/>
    <p:sldId id="260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267" r:id="rId23"/>
    <p:sldId id="268" r:id="rId24"/>
    <p:sldId id="269" r:id="rId25"/>
    <p:sldId id="270" r:id="rId26"/>
    <p:sldId id="281" r:id="rId27"/>
    <p:sldId id="362" r:id="rId28"/>
    <p:sldId id="363" r:id="rId29"/>
    <p:sldId id="364" r:id="rId30"/>
    <p:sldId id="365" r:id="rId31"/>
    <p:sldId id="290" r:id="rId32"/>
    <p:sldId id="292" r:id="rId33"/>
    <p:sldId id="293" r:id="rId34"/>
    <p:sldId id="296" r:id="rId35"/>
    <p:sldId id="297" r:id="rId36"/>
    <p:sldId id="298" r:id="rId37"/>
    <p:sldId id="299" r:id="rId38"/>
    <p:sldId id="383" r:id="rId39"/>
    <p:sldId id="384" r:id="rId40"/>
    <p:sldId id="294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375" r:id="rId51"/>
    <p:sldId id="348" r:id="rId52"/>
    <p:sldId id="351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339966"/>
    <a:srgbClr val="666633"/>
    <a:srgbClr val="993300"/>
    <a:srgbClr val="993366"/>
    <a:srgbClr val="6600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28" autoAdjust="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70D92D8B-F1EA-0502-C3F4-65ED39A8559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55206C9C-92A0-0450-5EE4-355626A86C1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>
            <a:extLst>
              <a:ext uri="{FF2B5EF4-FFF2-40B4-BE49-F238E27FC236}">
                <a16:creationId xmlns:a16="http://schemas.microsoft.com/office/drawing/2014/main" id="{1DD4009D-4046-23DF-8B44-3031CF0DBF0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3" name="Rectangle 5">
            <a:extLst>
              <a:ext uri="{FF2B5EF4-FFF2-40B4-BE49-F238E27FC236}">
                <a16:creationId xmlns:a16="http://schemas.microsoft.com/office/drawing/2014/main" id="{ACB9ABA5-280C-BF2F-5AD1-F5949F37B3B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fld id="{94D168B2-1C0B-4077-B718-E30A6AADFD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096F1BC2-9304-2DD9-BD4E-09A34814D8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4302E1EE-FABB-7D78-1B40-6CAB47E0A39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6715B922-2CE3-BD5E-52B6-1B5682911392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9" name="Rectangle 5">
            <a:extLst>
              <a:ext uri="{FF2B5EF4-FFF2-40B4-BE49-F238E27FC236}">
                <a16:creationId xmlns:a16="http://schemas.microsoft.com/office/drawing/2014/main" id="{966C1BE2-AB86-4F6C-C5F8-9BB911CB9B8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6790" name="Rectangle 6">
            <a:extLst>
              <a:ext uri="{FF2B5EF4-FFF2-40B4-BE49-F238E27FC236}">
                <a16:creationId xmlns:a16="http://schemas.microsoft.com/office/drawing/2014/main" id="{18DEC9BC-C81A-619F-9F30-96DF7E5E75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91" name="Rectangle 7">
            <a:extLst>
              <a:ext uri="{FF2B5EF4-FFF2-40B4-BE49-F238E27FC236}">
                <a16:creationId xmlns:a16="http://schemas.microsoft.com/office/drawing/2014/main" id="{E87F0B9C-023E-C963-DBBD-AE2147A2C9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fld id="{C7E65849-A48D-4D8D-A452-1C3C898665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CC005EF0-6E11-7615-0888-DC4A11982C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D51694-98DF-4996-ADA8-6FFCCF239F5B}" type="slidenum">
              <a:rPr lang="en-US" altLang="en-US" i="0"/>
              <a:pPr eaLnBrk="1" hangingPunct="1"/>
              <a:t>1</a:t>
            </a:fld>
            <a:endParaRPr lang="en-US" altLang="en-US" i="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9137CB55-ACE0-F500-41E1-7DE7192D33C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508AC55B-746F-CA68-3B8A-F03003779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eft_bar art">
            <a:extLst>
              <a:ext uri="{FF2B5EF4-FFF2-40B4-BE49-F238E27FC236}">
                <a16:creationId xmlns:a16="http://schemas.microsoft.com/office/drawing/2014/main" id="{382EADA9-B99F-04FC-7446-DFDE98865C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14600" cy="708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807B322A-01FA-141F-C6B7-8E890A3F3D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05000" y="5715000"/>
            <a:ext cx="6400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endParaRPr lang="en-US" sz="2400" b="1" i="0">
              <a:latin typeface="Garamond" pitchFamily="18" charset="0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B495B1B-D08E-3565-4D4E-A9144DCD5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7912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sz="2400" b="1" i="0">
                <a:latin typeface="Garamond" pitchFamily="18" charset="0"/>
              </a:rPr>
              <a:t>Elias M. Awad</a:t>
            </a:r>
          </a:p>
          <a:p>
            <a:pPr algn="ctr">
              <a:spcBef>
                <a:spcPct val="20000"/>
              </a:spcBef>
              <a:defRPr/>
            </a:pPr>
            <a:endParaRPr lang="en-US" sz="2400" b="1" i="0">
              <a:latin typeface="Garamond" pitchFamily="18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C2953D3-D5E4-6BD2-3654-4AB9937D76C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8800" y="5105400"/>
            <a:ext cx="640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sz="2400" b="1" i="0">
                <a:latin typeface="Garamond" pitchFamily="18" charset="0"/>
              </a:rPr>
              <a:t>Third Edition</a:t>
            </a:r>
          </a:p>
          <a:p>
            <a:pPr algn="ctr">
              <a:spcBef>
                <a:spcPct val="20000"/>
              </a:spcBef>
              <a:defRPr/>
            </a:pPr>
            <a:endParaRPr lang="en-US" sz="2400" b="1" i="0">
              <a:latin typeface="Garamond" pitchFamily="18" charset="0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9643196-1153-CD9E-0D76-0E6F6458C3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8800" y="3886200"/>
            <a:ext cx="640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sz="2400" b="1" i="0">
                <a:latin typeface="Garamond" pitchFamily="18" charset="0"/>
              </a:rPr>
              <a:t>ELECTRONIC COMMERCE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4AE5287-4951-E5D7-90A1-95B524619C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8800" y="4343400"/>
            <a:ext cx="640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sz="2400" b="1" i="0">
                <a:latin typeface="Garamond" pitchFamily="18" charset="0"/>
              </a:rPr>
              <a:t>From Vision to Fulfillment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2CF-C9A7-C532-97C6-26FB8C4797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rgbClr val="996633"/>
                </a:solidFill>
              </a:defRPr>
            </a:lvl1pPr>
          </a:lstStyle>
          <a:p>
            <a:r>
              <a:rPr lang="en-US" altLang="en-US"/>
              <a:t>2-</a:t>
            </a:r>
            <a:fld id="{722E91BD-2357-4DFF-BDDF-07ECF42FD54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54CE4B51-B7C1-FBC7-73F2-D57089292C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3352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E-commerce</a:t>
            </a:r>
          </a:p>
        </p:txBody>
      </p:sp>
    </p:spTree>
    <p:extLst>
      <p:ext uri="{BB962C8B-B14F-4D97-AF65-F5344CB8AC3E}">
        <p14:creationId xmlns:p14="http://schemas.microsoft.com/office/powerpoint/2010/main" val="355318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E1827DE-87B8-D7D3-3C47-86F8E786F6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F8F2A5-51D4-EDC4-4809-B44641A0F9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1F8E075D-4888-4B6F-B160-7C2E13BFB1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B6C5EC7-51C0-C334-E5F7-C0D2792F518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E-commerce</a:t>
            </a:r>
          </a:p>
        </p:txBody>
      </p:sp>
    </p:spTree>
    <p:extLst>
      <p:ext uri="{BB962C8B-B14F-4D97-AF65-F5344CB8AC3E}">
        <p14:creationId xmlns:p14="http://schemas.microsoft.com/office/powerpoint/2010/main" val="169392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28600"/>
            <a:ext cx="19812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28600"/>
            <a:ext cx="57912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766D261-5ECF-30F5-DBFF-9FB4F98B1B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5CD77C-D530-0DCB-E8B9-9C7872BD13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5D073E2E-3546-4BC5-94C5-F1F2E4307C7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09C204C-EC9C-B685-0ED7-DD22AFEC3E5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E-commerce</a:t>
            </a:r>
          </a:p>
        </p:txBody>
      </p:sp>
    </p:spTree>
    <p:extLst>
      <p:ext uri="{BB962C8B-B14F-4D97-AF65-F5344CB8AC3E}">
        <p14:creationId xmlns:p14="http://schemas.microsoft.com/office/powerpoint/2010/main" val="268988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3D5BE-B962-5377-2D5D-DD264756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94EF4-F861-95EB-FDBA-41CAB9358D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EBE29D26-717B-4A94-8D89-2E8B1BCCCF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8B6F7-50FC-E370-2CBE-E401578D43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E-commerce</a:t>
            </a:r>
          </a:p>
        </p:txBody>
      </p:sp>
    </p:spTree>
    <p:extLst>
      <p:ext uri="{BB962C8B-B14F-4D97-AF65-F5344CB8AC3E}">
        <p14:creationId xmlns:p14="http://schemas.microsoft.com/office/powerpoint/2010/main" val="367322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DB56735-87F4-97A3-5162-F9E6D6945A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1F8F45-BFA1-2F85-0CF8-39020DFDFF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81530EA1-8B5E-4AB6-8310-8F2DDAD7222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6534ACC-12F2-4AEC-E6FB-C5E1535E338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E-commerce</a:t>
            </a:r>
          </a:p>
        </p:txBody>
      </p:sp>
    </p:spTree>
    <p:extLst>
      <p:ext uri="{BB962C8B-B14F-4D97-AF65-F5344CB8AC3E}">
        <p14:creationId xmlns:p14="http://schemas.microsoft.com/office/powerpoint/2010/main" val="251983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0"/>
            <a:ext cx="38481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38481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6CFF827-2130-6728-26B8-D0D0A87E2C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F9388B-AE0D-8979-5965-BB3E944E6A3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C8969D6F-CA9D-41D5-9D45-DBCB0668FA7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6A65B70-D2D6-32D3-F1C4-AE4BCB4E8EE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E-commerce</a:t>
            </a:r>
          </a:p>
        </p:txBody>
      </p:sp>
    </p:spTree>
    <p:extLst>
      <p:ext uri="{BB962C8B-B14F-4D97-AF65-F5344CB8AC3E}">
        <p14:creationId xmlns:p14="http://schemas.microsoft.com/office/powerpoint/2010/main" val="378312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48A44C-651A-BFBC-85AA-687E645D92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F1C6037-853D-6CF9-CA73-34D3DE04D6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4BA4A062-C63D-4AEF-B28F-97EBC062B4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23E114F-3A49-284C-9CD9-ED9898EB6F2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E-commerce</a:t>
            </a:r>
          </a:p>
        </p:txBody>
      </p:sp>
    </p:spTree>
    <p:extLst>
      <p:ext uri="{BB962C8B-B14F-4D97-AF65-F5344CB8AC3E}">
        <p14:creationId xmlns:p14="http://schemas.microsoft.com/office/powerpoint/2010/main" val="140387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A7F50EA-B0A2-B6C5-5F57-66B8F5699B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90979A8-CE1F-1403-9CD6-C18C3BC7AD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C7F97A34-68FC-4C04-9314-377994D1C2F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A09D60D-B707-79FE-10B9-2983DA6CFEB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E-commerce</a:t>
            </a:r>
          </a:p>
        </p:txBody>
      </p:sp>
    </p:spTree>
    <p:extLst>
      <p:ext uri="{BB962C8B-B14F-4D97-AF65-F5344CB8AC3E}">
        <p14:creationId xmlns:p14="http://schemas.microsoft.com/office/powerpoint/2010/main" val="353440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C7DEAF4-C726-3F29-FF24-4D16B77C02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ECFAB4B-F481-7735-3464-46B3574724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C04FD840-8AEE-45AC-A4DA-79026FE7B0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B07C7E6-6FEC-6078-DC96-574C11E5CE6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E-commerce</a:t>
            </a:r>
          </a:p>
        </p:txBody>
      </p:sp>
    </p:spTree>
    <p:extLst>
      <p:ext uri="{BB962C8B-B14F-4D97-AF65-F5344CB8AC3E}">
        <p14:creationId xmlns:p14="http://schemas.microsoft.com/office/powerpoint/2010/main" val="60820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D1121D-D6CE-8BB8-FE90-FFD13EC747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9FA64-1AC7-EFC6-CD54-DD1B3C9CC8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CA50A801-98C5-438B-808D-0843AAD938A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5C94467-B5D9-C959-C4D6-F81D4C76A73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E-commerce</a:t>
            </a:r>
          </a:p>
        </p:txBody>
      </p:sp>
    </p:spTree>
    <p:extLst>
      <p:ext uri="{BB962C8B-B14F-4D97-AF65-F5344CB8AC3E}">
        <p14:creationId xmlns:p14="http://schemas.microsoft.com/office/powerpoint/2010/main" val="16856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93CE95-0533-35A7-4E84-2392B3CB74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25B1B7-80D2-6A18-8DD9-7D85A3C3FF4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FF1D2E79-2FC1-4719-BF0A-2B548AC86B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8882070-CF36-0336-421E-9884440D4A3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E-commerce</a:t>
            </a:r>
          </a:p>
        </p:txBody>
      </p:sp>
    </p:spTree>
    <p:extLst>
      <p:ext uri="{BB962C8B-B14F-4D97-AF65-F5344CB8AC3E}">
        <p14:creationId xmlns:p14="http://schemas.microsoft.com/office/powerpoint/2010/main" val="38833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ft_bar art">
            <a:extLst>
              <a:ext uri="{FF2B5EF4-FFF2-40B4-BE49-F238E27FC236}">
                <a16:creationId xmlns:a16="http://schemas.microsoft.com/office/drawing/2014/main" id="{2DFA0BF8-21B9-88F4-1EBF-BE47414988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14600" cy="708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7789AAE0-EBB8-AF20-41DB-A03B2D88B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CD2A293-6C28-1DA9-2633-920961BC7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600200"/>
            <a:ext cx="7848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5782" name="Rectangle 6">
            <a:extLst>
              <a:ext uri="{FF2B5EF4-FFF2-40B4-BE49-F238E27FC236}">
                <a16:creationId xmlns:a16="http://schemas.microsoft.com/office/drawing/2014/main" id="{9500AB2B-15DC-B6B8-FC22-62D0B15B008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5225"/>
            <a:ext cx="167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5781" name="Rectangle 5">
            <a:extLst>
              <a:ext uri="{FF2B5EF4-FFF2-40B4-BE49-F238E27FC236}">
                <a16:creationId xmlns:a16="http://schemas.microsoft.com/office/drawing/2014/main" id="{914B7EE2-A000-6B17-A45A-8945F43606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rgbClr val="996600"/>
                </a:solidFill>
              </a:defRPr>
            </a:lvl1pPr>
          </a:lstStyle>
          <a:p>
            <a:r>
              <a:rPr lang="en-US" altLang="en-US"/>
              <a:t>2-</a:t>
            </a:r>
            <a:fld id="{FBC73FB7-4305-4B43-849A-EDE2E689E41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15783" name="Rectangle 7">
            <a:extLst>
              <a:ext uri="{FF2B5EF4-FFF2-40B4-BE49-F238E27FC236}">
                <a16:creationId xmlns:a16="http://schemas.microsoft.com/office/drawing/2014/main" id="{3F65CDFC-49E5-FDB6-F129-35851F5556E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3810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E-commerce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51" r:id="rId3"/>
    <p:sldLayoutId id="2147483752" r:id="rId4"/>
    <p:sldLayoutId id="2147483753" r:id="rId5"/>
    <p:sldLayoutId id="2147483761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9966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996633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996633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996633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996633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996633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996633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996633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996633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33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rgbClr val="33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3333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rgbClr val="33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rgbClr val="33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rgbClr val="33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rgbClr val="33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rgbClr val="33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rgbClr val="33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nic.net/alpha.html" TargetMode="External"/><Relationship Id="rId2" Type="http://schemas.openxmlformats.org/officeDocument/2006/relationships/hyperlink" Target="http://www.fasterwhoi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giarisma.net/" TargetMode="External"/><Relationship Id="rId2" Type="http://schemas.openxmlformats.org/officeDocument/2006/relationships/hyperlink" Target="http://www.plagiarism-detector.com,www.writecheck.com,www.plagiarismchecker.com,www.dustball.com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5">
            <a:extLst>
              <a:ext uri="{FF2B5EF4-FFF2-40B4-BE49-F238E27FC236}">
                <a16:creationId xmlns:a16="http://schemas.microsoft.com/office/drawing/2014/main" id="{D53B18C1-27F1-EF46-FB57-AF8074A3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endParaRPr lang="en-IN" altLang="en-US"/>
          </a:p>
        </p:txBody>
      </p:sp>
      <p:sp>
        <p:nvSpPr>
          <p:cNvPr id="5123" name="Content Placeholder 6">
            <a:extLst>
              <a:ext uri="{FF2B5EF4-FFF2-40B4-BE49-F238E27FC236}">
                <a16:creationId xmlns:a16="http://schemas.microsoft.com/office/drawing/2014/main" id="{B98F08E6-964E-06D9-FDCD-2A26D304C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sp>
        <p:nvSpPr>
          <p:cNvPr id="5124" name="Rectangle 5">
            <a:extLst>
              <a:ext uri="{FF2B5EF4-FFF2-40B4-BE49-F238E27FC236}">
                <a16:creationId xmlns:a16="http://schemas.microsoft.com/office/drawing/2014/main" id="{825DEECE-AE34-CEA7-9C79-030A7F904C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308DABC2-8534-40B2-BF3A-BA1EB0A85A44}" type="slidenum">
              <a:rPr lang="en-US" altLang="en-US" i="0">
                <a:solidFill>
                  <a:srgbClr val="996600"/>
                </a:solidFill>
              </a:rPr>
              <a:pPr eaLnBrk="1" hangingPunct="1"/>
              <a:t>1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5125" name="Rectangle 12">
            <a:extLst>
              <a:ext uri="{FF2B5EF4-FFF2-40B4-BE49-F238E27FC236}">
                <a16:creationId xmlns:a16="http://schemas.microsoft.com/office/drawing/2014/main" id="{8EFB7B47-6CBC-5E13-6654-A0FC9AE5D76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5126" name="Rectangle 7">
            <a:extLst>
              <a:ext uri="{FF2B5EF4-FFF2-40B4-BE49-F238E27FC236}">
                <a16:creationId xmlns:a16="http://schemas.microsoft.com/office/drawing/2014/main" id="{132CF72D-49CF-3EBA-A352-CC42E856D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7924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 b="1" i="0">
                <a:solidFill>
                  <a:srgbClr val="333399"/>
                </a:solidFill>
                <a:latin typeface="Garamond" panose="02020404030301010803" pitchFamily="18" charset="0"/>
              </a:rPr>
              <a:t>Technologies for e-commerce and web hosting</a:t>
            </a:r>
          </a:p>
        </p:txBody>
      </p:sp>
      <p:sp>
        <p:nvSpPr>
          <p:cNvPr id="5127" name="Date Placeholder 6">
            <a:extLst>
              <a:ext uri="{FF2B5EF4-FFF2-40B4-BE49-F238E27FC236}">
                <a16:creationId xmlns:a16="http://schemas.microsoft.com/office/drawing/2014/main" id="{07E0E9C1-32C0-D29D-5D62-57B3D02690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5C8AC3E-C26B-B0B3-B0FA-6C373275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0B373B20-E204-4C1B-86B0-C47F86B6D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Link layer is the starting point for the network - deals with physical and medium of access</a:t>
            </a:r>
          </a:p>
          <a:p>
            <a:pPr eaLnBrk="1" hangingPunct="1"/>
            <a:r>
              <a:rPr lang="en-GB" altLang="en-US"/>
              <a:t>network layer forwards packets to their destinations - similar to usage of a courier - address of the destination and mode of routing the packet</a:t>
            </a:r>
          </a:p>
          <a:p>
            <a:pPr eaLnBrk="1" hangingPunct="1"/>
            <a:r>
              <a:rPr lang="en-GB" altLang="en-US"/>
              <a:t>IP address layer - Each IP address has 32 bits - IP address has two parts: the networmk number and the host number</a:t>
            </a:r>
          </a:p>
          <a:p>
            <a:pPr eaLnBrk="1" hangingPunct="1"/>
            <a:r>
              <a:rPr lang="en-GB" altLang="en-US"/>
              <a:t>Routing helps in forwarding the packets to and from internet - Each routing has rules in the form of table which directs where a packet should be forwarded</a:t>
            </a:r>
          </a:p>
          <a:p>
            <a:pPr eaLnBrk="1" hangingPunct="1"/>
            <a:endParaRPr lang="en-GB" altLang="en-US"/>
          </a:p>
          <a:p>
            <a:pPr eaLnBrk="1" hangingPunct="1"/>
            <a:endParaRPr lang="en-IN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AFC3170B-C339-207B-40F1-FDB5F3B32B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9CB70C20-6078-4D8D-991D-3F682F78D438}" type="slidenum">
              <a:rPr lang="en-US" altLang="en-US" i="0">
                <a:solidFill>
                  <a:srgbClr val="996600"/>
                </a:solidFill>
              </a:rPr>
              <a:pPr eaLnBrk="1" hangingPunct="1"/>
              <a:t>10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14341" name="Footer Placeholder 4">
            <a:extLst>
              <a:ext uri="{FF2B5EF4-FFF2-40B4-BE49-F238E27FC236}">
                <a16:creationId xmlns:a16="http://schemas.microsoft.com/office/drawing/2014/main" id="{1541DBD3-5A14-8285-EF3B-86200BC422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14342" name="Date Placeholder 5">
            <a:extLst>
              <a:ext uri="{FF2B5EF4-FFF2-40B4-BE49-F238E27FC236}">
                <a16:creationId xmlns:a16="http://schemas.microsoft.com/office/drawing/2014/main" id="{899422A7-6CFA-E3E0-59DA-DBB1A58BBAB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EC87F2A-67B0-8030-11E9-FEEDABC5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IPv4 vs IPv6</a:t>
            </a:r>
            <a:endParaRPr lang="en-IN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2D66EBCF-746A-E04D-9580-D30889408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New version of IP called IPv6 and current version is IPv4</a:t>
            </a:r>
          </a:p>
          <a:p>
            <a:r>
              <a:rPr lang="en-GB" altLang="en-US"/>
              <a:t>IPv4 uses 32 bit address</a:t>
            </a:r>
          </a:p>
          <a:p>
            <a:pPr lvl="1"/>
            <a:r>
              <a:rPr lang="en-GB" altLang="en-US"/>
              <a:t>A packet is transmitted by multiplicating and then sent to different locations</a:t>
            </a:r>
          </a:p>
          <a:p>
            <a:pPr lvl="1"/>
            <a:r>
              <a:rPr lang="en-GB" altLang="en-US"/>
              <a:t>results in clogging the network bandwidth </a:t>
            </a:r>
          </a:p>
          <a:p>
            <a:pPr lvl="1"/>
            <a:r>
              <a:rPr lang="en-GB" altLang="en-US"/>
              <a:t>wastages of the network</a:t>
            </a:r>
          </a:p>
          <a:p>
            <a:r>
              <a:rPr lang="en-GB" altLang="en-US"/>
              <a:t>IPv^6 multicast is used</a:t>
            </a:r>
          </a:p>
          <a:p>
            <a:pPr lvl="1"/>
            <a:r>
              <a:rPr lang="en-GB" altLang="en-US"/>
              <a:t>single packet can be transmitted to multiple locations</a:t>
            </a:r>
          </a:p>
          <a:p>
            <a:pPr lvl="1"/>
            <a:r>
              <a:rPr lang="en-GB" altLang="en-US"/>
              <a:t>security control : IPSec has been used</a:t>
            </a:r>
            <a:endParaRPr lang="en-IN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7AAA0E05-7EF9-46E4-F2FE-6ADBA52B05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33EA781A-F133-4A18-B68A-C881B5AA7C15}" type="slidenum">
              <a:rPr lang="en-US" altLang="en-US" i="0">
                <a:solidFill>
                  <a:srgbClr val="996600"/>
                </a:solidFill>
              </a:rPr>
              <a:pPr eaLnBrk="1" hangingPunct="1"/>
              <a:t>11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15365" name="Footer Placeholder 4">
            <a:extLst>
              <a:ext uri="{FF2B5EF4-FFF2-40B4-BE49-F238E27FC236}">
                <a16:creationId xmlns:a16="http://schemas.microsoft.com/office/drawing/2014/main" id="{EABD62E7-803F-065C-9A1C-9D0B6FCBE5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15366" name="Date Placeholder 5">
            <a:extLst>
              <a:ext uri="{FF2B5EF4-FFF2-40B4-BE49-F238E27FC236}">
                <a16:creationId xmlns:a16="http://schemas.microsoft.com/office/drawing/2014/main" id="{DAC01166-782F-C4D6-5E93-BFA6D7CD6B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F5BD0661-7605-98CE-82F6-8E096AAA90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5FC7C226-0BA0-4327-8ADE-7E7D83F487E2}" type="slidenum">
              <a:rPr lang="en-US" altLang="en-US" i="0">
                <a:solidFill>
                  <a:srgbClr val="996600"/>
                </a:solidFill>
              </a:rPr>
              <a:pPr eaLnBrk="1" hangingPunct="1"/>
              <a:t>12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16387" name="Footer Placeholder 5">
            <a:extLst>
              <a:ext uri="{FF2B5EF4-FFF2-40B4-BE49-F238E27FC236}">
                <a16:creationId xmlns:a16="http://schemas.microsoft.com/office/drawing/2014/main" id="{3243F031-EA64-A29B-F12D-9D70AD4E12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215E496C-5171-0E02-2CD9-C15B7E69EB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Technology evolution</a:t>
            </a:r>
            <a:endParaRPr lang="en-US" altLang="en-US" sz="3400" i="1"/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6A02E57E-8863-E05A-FCF1-11B508209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Internet is the infrastructure that links thousands of networks together</a:t>
            </a:r>
          </a:p>
          <a:p>
            <a:pPr eaLnBrk="1" hangingPunct="1">
              <a:lnSpc>
                <a:spcPct val="90000"/>
              </a:lnSpc>
            </a:pPr>
            <a:endParaRPr lang="en-US" altLang="en-US" sz="1400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Internet owes its existence to the Pentagon and the cold war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Original networked sites were military installations, universities, and business firms with defense department contracts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Initial goal was to design a network that would maintain the safe transition of data between military computers at select sites through redundant communication routes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600"/>
          </a:p>
        </p:txBody>
      </p:sp>
      <p:sp>
        <p:nvSpPr>
          <p:cNvPr id="16390" name="Date Placeholder 5">
            <a:extLst>
              <a:ext uri="{FF2B5EF4-FFF2-40B4-BE49-F238E27FC236}">
                <a16:creationId xmlns:a16="http://schemas.microsoft.com/office/drawing/2014/main" id="{C5DAA019-FD85-DE42-69E6-5C0D79E1CA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4274ACBF-D88B-291D-52AE-2715A8A48D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84A6E7AC-5F01-4B46-ACD7-BF3CC98338B1}" type="slidenum">
              <a:rPr lang="en-US" altLang="en-US" i="0">
                <a:solidFill>
                  <a:srgbClr val="996600"/>
                </a:solidFill>
              </a:rPr>
              <a:pPr eaLnBrk="1" hangingPunct="1"/>
              <a:t>13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17411" name="Footer Placeholder 5">
            <a:extLst>
              <a:ext uri="{FF2B5EF4-FFF2-40B4-BE49-F238E27FC236}">
                <a16:creationId xmlns:a16="http://schemas.microsoft.com/office/drawing/2014/main" id="{EC582D0D-DB8D-3C43-C26A-5EC1CCD763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C11D5129-A0EA-C74A-1F8B-786A575F3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cont'd…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3653B078-4ABE-7CCE-6B5A-A84C17CB4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Researchers devised a way of bundling information into packets that carried the network address of the recipient</a:t>
            </a:r>
          </a:p>
          <a:p>
            <a:pPr eaLnBrk="1" hangingPunct="1">
              <a:lnSpc>
                <a:spcPct val="90000"/>
              </a:lnSpc>
            </a:pPr>
            <a:endParaRPr lang="en-US" altLang="en-US" sz="1000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Each packet is sent into a so-called network “cloud” across the vast array of computers on the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Each computer checks to see if the information belongs to any of its clients and forwards it to the next computer to which it might belong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Once claimed by the right computer, the packet is opened to reveal the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This message delivery system is moved by a protocol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  <p:sp>
        <p:nvSpPr>
          <p:cNvPr id="17414" name="Date Placeholder 5">
            <a:extLst>
              <a:ext uri="{FF2B5EF4-FFF2-40B4-BE49-F238E27FC236}">
                <a16:creationId xmlns:a16="http://schemas.microsoft.com/office/drawing/2014/main" id="{40C9DC63-C67B-BC23-7C12-DE6B2F5EAC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10A782BC-74C7-2EA0-6695-BA854E4299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B48B1389-E9DB-4CD8-8492-11A6D86AF4C6}" type="slidenum">
              <a:rPr lang="en-US" altLang="en-US" i="0">
                <a:solidFill>
                  <a:srgbClr val="996600"/>
                </a:solidFill>
              </a:rPr>
              <a:pPr eaLnBrk="1" hangingPunct="1"/>
              <a:t>14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18435" name="Footer Placeholder 5">
            <a:extLst>
              <a:ext uri="{FF2B5EF4-FFF2-40B4-BE49-F238E27FC236}">
                <a16:creationId xmlns:a16="http://schemas.microsoft.com/office/drawing/2014/main" id="{DBF0D49E-4155-D931-3616-3DC9DFC0C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807F3F0A-8910-4A87-7EE2-8097D5376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cont‘d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D69FB652-0247-7680-38A5-37087D4BC1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143000"/>
            <a:ext cx="7848600" cy="2895600"/>
          </a:xfrm>
        </p:spPr>
        <p:txBody>
          <a:bodyPr/>
          <a:lstStyle/>
          <a:p>
            <a:pPr lvl="1" eaLnBrk="1" hangingPunct="1"/>
            <a:r>
              <a:rPr lang="en-US" altLang="en-US" sz="2000"/>
              <a:t>At first, Internet traffic was government related and government subsidized:  No ordinary person or company could use the Internet</a:t>
            </a:r>
          </a:p>
          <a:p>
            <a:pPr lvl="1" eaLnBrk="1" hangingPunct="1"/>
            <a:endParaRPr lang="en-US" altLang="en-US" sz="2000"/>
          </a:p>
          <a:p>
            <a:pPr lvl="2" eaLnBrk="1" hangingPunct="1"/>
            <a:r>
              <a:rPr lang="en-US" altLang="en-US" sz="2200"/>
              <a:t>April 1995 the U.S. government relinquished control of the Internet to independent governing bodies, which relaxed entry for almost everyone</a:t>
            </a:r>
          </a:p>
          <a:p>
            <a:pPr lvl="2" eaLnBrk="1" hangingPunct="1"/>
            <a:endParaRPr lang="en-US" altLang="en-US" sz="1300"/>
          </a:p>
        </p:txBody>
      </p:sp>
      <p:sp>
        <p:nvSpPr>
          <p:cNvPr id="18438" name="Rectangle 17">
            <a:extLst>
              <a:ext uri="{FF2B5EF4-FFF2-40B4-BE49-F238E27FC236}">
                <a16:creationId xmlns:a16="http://schemas.microsoft.com/office/drawing/2014/main" id="{C45566EC-1A58-8961-F68C-2DC6A8D88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grpSp>
        <p:nvGrpSpPr>
          <p:cNvPr id="18439" name="Group 6">
            <a:extLst>
              <a:ext uri="{FF2B5EF4-FFF2-40B4-BE49-F238E27FC236}">
                <a16:creationId xmlns:a16="http://schemas.microsoft.com/office/drawing/2014/main" id="{412D8D1F-34F9-476E-1C56-73D4F07BB3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00200" y="3505200"/>
            <a:ext cx="5486400" cy="3200400"/>
            <a:chOff x="2520" y="5395"/>
            <a:chExt cx="8640" cy="5040"/>
          </a:xfrm>
        </p:grpSpPr>
        <p:sp>
          <p:nvSpPr>
            <p:cNvPr id="18441" name="AutoShape 16">
              <a:extLst>
                <a:ext uri="{FF2B5EF4-FFF2-40B4-BE49-F238E27FC236}">
                  <a16:creationId xmlns:a16="http://schemas.microsoft.com/office/drawing/2014/main" id="{B1D7E16E-8FD6-A4E9-C635-32E9D04170C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20" y="5395"/>
              <a:ext cx="8640" cy="5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42" name="Text Box 15">
              <a:extLst>
                <a:ext uri="{FF2B5EF4-FFF2-40B4-BE49-F238E27FC236}">
                  <a16:creationId xmlns:a16="http://schemas.microsoft.com/office/drawing/2014/main" id="{FE2AC82E-8FF7-5BDB-83B7-BBE17CE97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7375"/>
              <a:ext cx="126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en-US" sz="800">
                  <a:ea typeface="Calibri" panose="020F0502020204030204" pitchFamily="34" charset="0"/>
                  <a:cs typeface="Times New Roman" panose="02020603050405020304" pitchFamily="18" charset="0"/>
                </a:rPr>
                <a:t>Web user/ web client</a:t>
              </a:r>
              <a:endParaRPr lang="en-GB" altLang="en-US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443" name="AutoShape 14">
              <a:extLst>
                <a:ext uri="{FF2B5EF4-FFF2-40B4-BE49-F238E27FC236}">
                  <a16:creationId xmlns:a16="http://schemas.microsoft.com/office/drawing/2014/main" id="{3CA56127-FFA2-AE3F-EA7F-C2802C26A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" y="7375"/>
              <a:ext cx="1440" cy="720"/>
            </a:xfrm>
            <a:prstGeom prst="parallelogram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en-US" sz="800">
                  <a:ea typeface="Calibri" panose="020F0502020204030204" pitchFamily="34" charset="0"/>
                  <a:cs typeface="Times New Roman" panose="02020603050405020304" pitchFamily="18" charset="0"/>
                </a:rPr>
                <a:t>Internet</a:t>
              </a:r>
              <a:endParaRPr lang="en-GB" altLang="en-US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444" name="AutoShape 13">
              <a:extLst>
                <a:ext uri="{FF2B5EF4-FFF2-40B4-BE49-F238E27FC236}">
                  <a16:creationId xmlns:a16="http://schemas.microsoft.com/office/drawing/2014/main" id="{62AAB142-B20A-38DD-508B-7A40AA9A4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0" y="7016"/>
              <a:ext cx="1440" cy="1079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en-US" sz="800">
                  <a:ea typeface="Calibri" panose="020F0502020204030204" pitchFamily="34" charset="0"/>
                  <a:cs typeface="Times New Roman" panose="02020603050405020304" pitchFamily="18" charset="0"/>
                </a:rPr>
                <a:t>Web Applications</a:t>
              </a:r>
              <a:endParaRPr lang="en-GB" altLang="en-US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445" name="AutoShape 12">
              <a:extLst>
                <a:ext uri="{FF2B5EF4-FFF2-40B4-BE49-F238E27FC236}">
                  <a16:creationId xmlns:a16="http://schemas.microsoft.com/office/drawing/2014/main" id="{5F99224B-D714-CC44-3D91-21F213C88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0" y="7375"/>
              <a:ext cx="900" cy="720"/>
            </a:xfrm>
            <a:prstGeom prst="bevel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en-US" sz="800">
                  <a:ea typeface="Calibri" panose="020F0502020204030204" pitchFamily="34" charset="0"/>
                  <a:cs typeface="Times New Roman" panose="02020603050405020304" pitchFamily="18" charset="0"/>
                </a:rPr>
                <a:t>Web Server</a:t>
              </a:r>
              <a:endParaRPr lang="en-GB" altLang="en-US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446" name="AutoShape 11">
              <a:extLst>
                <a:ext uri="{FF2B5EF4-FFF2-40B4-BE49-F238E27FC236}">
                  <a16:creationId xmlns:a16="http://schemas.microsoft.com/office/drawing/2014/main" id="{0E60E78D-9BEE-382B-6E24-9D3B968E8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0" y="8815"/>
              <a:ext cx="1080" cy="900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en-US" sz="800">
                  <a:ea typeface="Calibri" panose="020F0502020204030204" pitchFamily="34" charset="0"/>
                  <a:cs typeface="Times New Roman" panose="02020603050405020304" pitchFamily="18" charset="0"/>
                </a:rPr>
                <a:t>Database</a:t>
              </a:r>
              <a:endParaRPr lang="en-GB" altLang="en-US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447" name="AutoShape 10">
              <a:extLst>
                <a:ext uri="{FF2B5EF4-FFF2-40B4-BE49-F238E27FC236}">
                  <a16:creationId xmlns:a16="http://schemas.microsoft.com/office/drawing/2014/main" id="{3064B879-15BC-EB81-B403-D5043DA12BA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00" y="7735"/>
              <a:ext cx="1260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8" name="AutoShape 9">
              <a:extLst>
                <a:ext uri="{FF2B5EF4-FFF2-40B4-BE49-F238E27FC236}">
                  <a16:creationId xmlns:a16="http://schemas.microsoft.com/office/drawing/2014/main" id="{4CFB8CCC-057C-5CB8-3EFC-114868440C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840" y="7690"/>
              <a:ext cx="1080" cy="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9" name="AutoShape 8">
              <a:extLst>
                <a:ext uri="{FF2B5EF4-FFF2-40B4-BE49-F238E27FC236}">
                  <a16:creationId xmlns:a16="http://schemas.microsoft.com/office/drawing/2014/main" id="{A0AF6A91-DC7A-45F9-EE35-3783E45A4BB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360" y="7422"/>
              <a:ext cx="360" cy="3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0" name="AutoShape 7">
              <a:extLst>
                <a:ext uri="{FF2B5EF4-FFF2-40B4-BE49-F238E27FC236}">
                  <a16:creationId xmlns:a16="http://schemas.microsoft.com/office/drawing/2014/main" id="{10B8B725-DCC2-2078-1659-0C114C3210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0080" y="8095"/>
              <a:ext cx="90" cy="7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440" name="Date Placeholder 17">
            <a:extLst>
              <a:ext uri="{FF2B5EF4-FFF2-40B4-BE49-F238E27FC236}">
                <a16:creationId xmlns:a16="http://schemas.microsoft.com/office/drawing/2014/main" id="{410494DA-78BB-0979-0533-259AC86CA26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EDD7C613-55B6-2095-2D9B-D9D2B734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/>
              <a:t>COPYRIGHT INFRINGEMENTS</a:t>
            </a:r>
            <a:br>
              <a:rPr lang="en-IN" altLang="en-US" sz="3200"/>
            </a:br>
            <a:endParaRPr lang="en-IN" altLang="en-US" sz="320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147DE848-A594-A418-0665-325FB8AEB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altLang="en-US"/>
              <a:t>Making infringing copies for sale or hire or selling or letting them for hire;</a:t>
            </a:r>
          </a:p>
          <a:p>
            <a:pPr lvl="1"/>
            <a:r>
              <a:rPr lang="en-IN" altLang="en-US"/>
              <a:t>Permitting any place for the performance of works in public where such performance constitutes infringement of copyright;</a:t>
            </a:r>
          </a:p>
          <a:p>
            <a:pPr lvl="1"/>
            <a:r>
              <a:rPr lang="en-IN" altLang="en-US"/>
              <a:t>Distributing infringing copies for the purpose of trade or to such an extent so as to affect prejudicially the interest of the owner of copyright ;</a:t>
            </a:r>
          </a:p>
          <a:p>
            <a:pPr lvl="1"/>
            <a:r>
              <a:rPr lang="en-IN" altLang="en-US"/>
              <a:t>Public exhibition of infringing copies by way of trade; and</a:t>
            </a:r>
          </a:p>
          <a:p>
            <a:pPr lvl="1"/>
            <a:r>
              <a:rPr lang="en-IN" altLang="en-US"/>
              <a:t>Importation of infringing copies 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159D6EAC-7282-C2CA-1CA7-A53DD209D2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7DF2EB51-ED1B-46F7-81FB-E480A3F19586}" type="slidenum">
              <a:rPr lang="en-US" altLang="en-US" i="0">
                <a:solidFill>
                  <a:srgbClr val="996600"/>
                </a:solidFill>
              </a:rPr>
              <a:pPr eaLnBrk="1" hangingPunct="1"/>
              <a:t>15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19461" name="Footer Placeholder 4">
            <a:extLst>
              <a:ext uri="{FF2B5EF4-FFF2-40B4-BE49-F238E27FC236}">
                <a16:creationId xmlns:a16="http://schemas.microsoft.com/office/drawing/2014/main" id="{40E5E77A-18F5-AC1F-0B19-4D508240A5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19462" name="Date Placeholder 5">
            <a:extLst>
              <a:ext uri="{FF2B5EF4-FFF2-40B4-BE49-F238E27FC236}">
                <a16:creationId xmlns:a16="http://schemas.microsoft.com/office/drawing/2014/main" id="{2628AE9A-222D-6535-CE56-44F71E7C9D3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6560CC1A-EF6A-DA96-3F3B-95B7EB5FFA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3-</a:t>
            </a:r>
            <a:fld id="{16772B0B-CC80-47E2-80CA-BD3D42CF5585}" type="slidenum">
              <a:rPr lang="en-US" altLang="en-US" i="0">
                <a:solidFill>
                  <a:srgbClr val="996600"/>
                </a:solidFill>
              </a:rPr>
              <a:pPr eaLnBrk="1" hangingPunct="1"/>
              <a:t>16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20483" name="Footer Placeholder 5">
            <a:extLst>
              <a:ext uri="{FF2B5EF4-FFF2-40B4-BE49-F238E27FC236}">
                <a16:creationId xmlns:a16="http://schemas.microsoft.com/office/drawing/2014/main" id="{66CDBB71-5DD8-C7E8-FE44-59FDC3A5CD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7F5A78A2-7A2E-E7B8-1CAC-4C0EDBE7B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IP Addresses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1068CFD6-DAC6-95A9-5C73-5DE92ACA4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Web site’s address includes the name of the host computer’s link the Web site resides on</a:t>
            </a:r>
          </a:p>
          <a:p>
            <a:pPr eaLnBrk="1" hangingPunct="1"/>
            <a:endParaRPr lang="en-US" altLang="en-US" sz="900"/>
          </a:p>
          <a:p>
            <a:pPr eaLnBrk="1" hangingPunct="1"/>
            <a:r>
              <a:rPr lang="en-US" altLang="en-US"/>
              <a:t>Each host is identified by a unique host number (called an IP address) and by a name that is easier to remember than the number</a:t>
            </a:r>
          </a:p>
        </p:txBody>
      </p:sp>
      <p:sp>
        <p:nvSpPr>
          <p:cNvPr id="20486" name="Date Placeholder 5">
            <a:extLst>
              <a:ext uri="{FF2B5EF4-FFF2-40B4-BE49-F238E27FC236}">
                <a16:creationId xmlns:a16="http://schemas.microsoft.com/office/drawing/2014/main" id="{B8270309-5032-41B1-A708-E024DFA2819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EB29FF28-3BBE-2853-4C9C-EB7337B7D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3-</a:t>
            </a:r>
            <a:fld id="{9C714A1C-1ACE-40AF-8827-305F15A9EBAA}" type="slidenum">
              <a:rPr lang="en-US" altLang="en-US" i="0">
                <a:solidFill>
                  <a:srgbClr val="996600"/>
                </a:solidFill>
              </a:rPr>
              <a:pPr eaLnBrk="1" hangingPunct="1"/>
              <a:t>17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21507" name="Footer Placeholder 5">
            <a:extLst>
              <a:ext uri="{FF2B5EF4-FFF2-40B4-BE49-F238E27FC236}">
                <a16:creationId xmlns:a16="http://schemas.microsoft.com/office/drawing/2014/main" id="{80A947CE-293E-DD9C-BB44-DC77322029E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469BA4DC-A553-E207-7641-F2DBD4964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IP Address Arithmetic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F5B7CA0A-3135-0E1B-7B5B-D36F801FB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/>
              <a:t>An IP address consists of 32 binary digits or bits (zeros and ones)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/>
              <a:t>Divide the 32 bits into 4 groups of 8 bits called a byte, or octet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/>
              <a:t>Each octet represents a decimal value from 0 through 255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/>
              <a:t>Write the four decimal values separated by dots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/>
              <a:t>191.170.64.12 - computer friendly, but not human friendly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/>
              <a:t>Every host on the Internet has a host number</a:t>
            </a:r>
          </a:p>
        </p:txBody>
      </p:sp>
      <p:sp>
        <p:nvSpPr>
          <p:cNvPr id="21510" name="Date Placeholder 5">
            <a:extLst>
              <a:ext uri="{FF2B5EF4-FFF2-40B4-BE49-F238E27FC236}">
                <a16:creationId xmlns:a16="http://schemas.microsoft.com/office/drawing/2014/main" id="{0AB36636-F8EA-2ABB-AC4B-330212A18C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D2E45593-7E95-4BF0-715A-4598A1F0FC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3-</a:t>
            </a:r>
            <a:fld id="{4DD8E2F6-E5FF-42A2-83F3-534FD7370D52}" type="slidenum">
              <a:rPr lang="en-US" altLang="en-US" i="0">
                <a:solidFill>
                  <a:srgbClr val="996600"/>
                </a:solidFill>
              </a:rPr>
              <a:pPr eaLnBrk="1" hangingPunct="1"/>
              <a:t>18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22531" name="Footer Placeholder 5">
            <a:extLst>
              <a:ext uri="{FF2B5EF4-FFF2-40B4-BE49-F238E27FC236}">
                <a16:creationId xmlns:a16="http://schemas.microsoft.com/office/drawing/2014/main" id="{E0ACCFD8-3072-C264-9281-8B87CD7285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5BB7F4AA-FE1F-DE0D-D2DE-E4BC0B8C8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Host Naming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92AA5D6D-9100-12AC-249C-8F08FB847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host </a:t>
            </a:r>
            <a:r>
              <a:rPr lang="en-US" altLang="en-US" i="1">
                <a:latin typeface="Arial Black" panose="020B0A04020102020204" pitchFamily="34" charset="0"/>
              </a:rPr>
              <a:t>name</a:t>
            </a:r>
            <a:r>
              <a:rPr lang="en-US" altLang="en-US"/>
              <a:t> is an Internet address consisting of text labels separated by dots</a:t>
            </a:r>
          </a:p>
          <a:p>
            <a:pPr eaLnBrk="1" hangingPunct="1"/>
            <a:endParaRPr lang="en-US" altLang="en-US" sz="900"/>
          </a:p>
          <a:p>
            <a:pPr eaLnBrk="1" hangingPunct="1"/>
            <a:r>
              <a:rPr lang="en-US" altLang="en-US"/>
              <a:t>Host name is people friendly</a:t>
            </a:r>
          </a:p>
          <a:p>
            <a:pPr eaLnBrk="1" hangingPunct="1"/>
            <a:endParaRPr lang="en-US" altLang="en-US" sz="900"/>
          </a:p>
          <a:p>
            <a:pPr eaLnBrk="1" hangingPunct="1"/>
            <a:r>
              <a:rPr lang="en-US" altLang="en-US"/>
              <a:t>Host names used instead of IP addresses or host numbers</a:t>
            </a:r>
          </a:p>
          <a:p>
            <a:pPr eaLnBrk="1" hangingPunct="1"/>
            <a:endParaRPr lang="en-US" altLang="en-US"/>
          </a:p>
        </p:txBody>
      </p:sp>
      <p:sp>
        <p:nvSpPr>
          <p:cNvPr id="22534" name="Date Placeholder 5">
            <a:extLst>
              <a:ext uri="{FF2B5EF4-FFF2-40B4-BE49-F238E27FC236}">
                <a16:creationId xmlns:a16="http://schemas.microsoft.com/office/drawing/2014/main" id="{ED36EF87-5713-C83C-27DD-B6820944E21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BAC62FD0-6701-0D2D-1311-66E35ACD9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3-</a:t>
            </a:r>
            <a:fld id="{575DD117-9569-4155-A66E-CF009D8D66E2}" type="slidenum">
              <a:rPr lang="en-US" altLang="en-US" i="0">
                <a:solidFill>
                  <a:srgbClr val="996600"/>
                </a:solidFill>
              </a:rPr>
              <a:pPr eaLnBrk="1" hangingPunct="1"/>
              <a:t>19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23555" name="Footer Placeholder 5">
            <a:extLst>
              <a:ext uri="{FF2B5EF4-FFF2-40B4-BE49-F238E27FC236}">
                <a16:creationId xmlns:a16="http://schemas.microsoft.com/office/drawing/2014/main" id="{0157911E-8321-8FE6-96AF-C285A82296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59186406-37C6-5595-D069-1717AC054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Networks and Numbers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C3684FF8-3B74-39B2-44A7-2F5AB6AD6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Host number divided into two parts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Network part - 2 octets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Local part - 2 octets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University of Virginia host number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		191  .  170  .  64  .  12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 lvl="1" eaLnBrk="1" hangingPunct="1">
              <a:lnSpc>
                <a:spcPct val="50000"/>
              </a:lnSpc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    </a:t>
            </a:r>
          </a:p>
          <a:p>
            <a:pPr lvl="1" eaLnBrk="1" hangingPunct="1">
              <a:lnSpc>
                <a:spcPct val="50000"/>
              </a:lnSpc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          network         local</a:t>
            </a:r>
          </a:p>
          <a:p>
            <a:pPr lvl="1" eaLnBrk="1" hangingPunct="1">
              <a:lnSpc>
                <a:spcPct val="50000"/>
              </a:lnSpc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             part             part</a:t>
            </a:r>
          </a:p>
          <a:p>
            <a:pPr lvl="1" eaLnBrk="1" hangingPunct="1">
              <a:lnSpc>
                <a:spcPct val="50000"/>
              </a:lnSpc>
              <a:buFontTx/>
              <a:buNone/>
            </a:pPr>
            <a:endParaRPr lang="en-US" altLang="en-US" sz="200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All UVa addresses begin with 191 . 170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64 identifies a subnet at UVa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12 is the machine on the subnet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>
              <a:cs typeface="Arial" panose="020B0604020202020204" pitchFamily="34" charset="0"/>
            </a:endParaRPr>
          </a:p>
          <a:p>
            <a:pPr lvl="1" eaLnBrk="1" hangingPunct="1">
              <a:lnSpc>
                <a:spcPct val="50000"/>
              </a:lnSpc>
              <a:buFontTx/>
              <a:buNone/>
            </a:pPr>
            <a:endParaRPr lang="en-US" altLang="en-US" sz="2000"/>
          </a:p>
        </p:txBody>
      </p:sp>
      <p:sp>
        <p:nvSpPr>
          <p:cNvPr id="23558" name="Text Box 4">
            <a:extLst>
              <a:ext uri="{FF2B5EF4-FFF2-40B4-BE49-F238E27FC236}">
                <a16:creationId xmlns:a16="http://schemas.microsoft.com/office/drawing/2014/main" id="{9F815406-B800-F35A-612F-55042C3466A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427287" y="3059113"/>
            <a:ext cx="6635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9600" i="0">
                <a:cs typeface="Arial" panose="020B0604020202020204" pitchFamily="34" charset="0"/>
              </a:rPr>
              <a:t>{</a:t>
            </a:r>
          </a:p>
        </p:txBody>
      </p:sp>
      <p:sp>
        <p:nvSpPr>
          <p:cNvPr id="23559" name="Text Box 5">
            <a:extLst>
              <a:ext uri="{FF2B5EF4-FFF2-40B4-BE49-F238E27FC236}">
                <a16:creationId xmlns:a16="http://schemas.microsoft.com/office/drawing/2014/main" id="{A935B086-A1B0-E455-1B4C-AE8684ADB31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875087" y="3059113"/>
            <a:ext cx="6635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9600" i="0">
                <a:cs typeface="Arial" panose="020B0604020202020204" pitchFamily="34" charset="0"/>
              </a:rPr>
              <a:t>{</a:t>
            </a:r>
          </a:p>
        </p:txBody>
      </p:sp>
      <p:sp>
        <p:nvSpPr>
          <p:cNvPr id="23560" name="Date Placeholder 7">
            <a:extLst>
              <a:ext uri="{FF2B5EF4-FFF2-40B4-BE49-F238E27FC236}">
                <a16:creationId xmlns:a16="http://schemas.microsoft.com/office/drawing/2014/main" id="{B79B8E41-8775-C5A7-3946-609D4594F5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541C1622-F8BB-71E8-9C51-E7C551B00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Learning Objectives</a:t>
            </a: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FE07C82D-C3A4-26FC-9675-D3E9B3DF3D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Role of technologies in e-commerce</a:t>
            </a:r>
            <a:endParaRPr lang="en-IN" altLang="en-US"/>
          </a:p>
          <a:p>
            <a:pPr eaLnBrk="1" hangingPunct="1"/>
            <a:r>
              <a:rPr lang="en-GB" altLang="en-US"/>
              <a:t>Web architecture</a:t>
            </a:r>
            <a:endParaRPr lang="en-IN" altLang="en-US"/>
          </a:p>
          <a:p>
            <a:pPr eaLnBrk="1" hangingPunct="1"/>
            <a:r>
              <a:rPr lang="en-GB" altLang="en-US"/>
              <a:t>Hypertext Transfer Protocol</a:t>
            </a:r>
            <a:endParaRPr lang="en-IN" altLang="en-US"/>
          </a:p>
          <a:p>
            <a:pPr eaLnBrk="1" hangingPunct="1"/>
            <a:r>
              <a:rPr lang="en-GB" altLang="en-US"/>
              <a:t>Web pages (static and dynamic)</a:t>
            </a:r>
            <a:endParaRPr lang="en-IN" altLang="en-US"/>
          </a:p>
          <a:p>
            <a:pPr eaLnBrk="1" hangingPunct="1"/>
            <a:r>
              <a:rPr lang="en-GB" altLang="en-US"/>
              <a:t>Cookies</a:t>
            </a:r>
            <a:endParaRPr lang="en-IN" altLang="en-US"/>
          </a:p>
          <a:p>
            <a:pPr eaLnBrk="1" hangingPunct="1"/>
            <a:r>
              <a:rPr lang="en-GB" altLang="en-US"/>
              <a:t>How to design web pages</a:t>
            </a:r>
            <a:endParaRPr lang="en-IN" altLang="en-US"/>
          </a:p>
          <a:p>
            <a:pPr eaLnBrk="1" hangingPunct="1"/>
            <a:r>
              <a:rPr lang="en-GB" altLang="en-US"/>
              <a:t>The steps required to make the design error free</a:t>
            </a:r>
            <a:endParaRPr lang="en-IN" altLang="en-US"/>
          </a:p>
          <a:p>
            <a:pPr eaLnBrk="1" hangingPunct="1"/>
            <a:r>
              <a:rPr lang="en-GB" altLang="en-US"/>
              <a:t>Process for publishing web page</a:t>
            </a:r>
            <a:endParaRPr lang="en-IN" altLang="en-US"/>
          </a:p>
          <a:p>
            <a:pPr eaLnBrk="1" hangingPunct="1"/>
            <a:r>
              <a:rPr lang="en-GB" altLang="en-US"/>
              <a:t>Process for hosting web page</a:t>
            </a:r>
            <a:endParaRPr lang="en-IN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  <p:sp>
        <p:nvSpPr>
          <p:cNvPr id="6148" name="Slide Number Placeholder 4">
            <a:extLst>
              <a:ext uri="{FF2B5EF4-FFF2-40B4-BE49-F238E27FC236}">
                <a16:creationId xmlns:a16="http://schemas.microsoft.com/office/drawing/2014/main" id="{3822EB90-D80A-A52E-0895-FF30DF248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E2407702-7274-44EA-B361-3844D95A9892}" type="slidenum">
              <a:rPr lang="en-US" altLang="en-US" i="0">
                <a:solidFill>
                  <a:srgbClr val="996600"/>
                </a:solidFill>
              </a:rPr>
              <a:pPr eaLnBrk="1" hangingPunct="1"/>
              <a:t>2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6149" name="Footer Placeholder 5">
            <a:extLst>
              <a:ext uri="{FF2B5EF4-FFF2-40B4-BE49-F238E27FC236}">
                <a16:creationId xmlns:a16="http://schemas.microsoft.com/office/drawing/2014/main" id="{E08CE83B-26AF-49C9-D589-FF969316951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6150" name="Date Placeholder 5">
            <a:extLst>
              <a:ext uri="{FF2B5EF4-FFF2-40B4-BE49-F238E27FC236}">
                <a16:creationId xmlns:a16="http://schemas.microsoft.com/office/drawing/2014/main" id="{0E2ADC90-F724-1F92-3C7F-6A39BC7C4F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F73530B7-0FBB-D73E-60F8-85D5AD32F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3-</a:t>
            </a:r>
            <a:fld id="{C49C6B17-DFAB-47B4-BFFB-A9BE415FF387}" type="slidenum">
              <a:rPr lang="en-US" altLang="en-US" i="0">
                <a:solidFill>
                  <a:srgbClr val="996600"/>
                </a:solidFill>
              </a:rPr>
              <a:pPr eaLnBrk="1" hangingPunct="1"/>
              <a:t>20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24579" name="Footer Placeholder 5">
            <a:extLst>
              <a:ext uri="{FF2B5EF4-FFF2-40B4-BE49-F238E27FC236}">
                <a16:creationId xmlns:a16="http://schemas.microsoft.com/office/drawing/2014/main" id="{95D4688F-7530-F216-0492-51056B03288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86B57B4C-714E-13DD-F107-4BADC04A8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Networks and Sizes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6BC1EC44-A610-2C4C-3CE4-A342E0CC1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Networks are classified in three sizes:</a:t>
            </a:r>
          </a:p>
          <a:p>
            <a:pPr eaLnBrk="1" hangingPunct="1"/>
            <a:endParaRPr lang="en-US" altLang="en-US" sz="900"/>
          </a:p>
          <a:p>
            <a:pPr lvl="1" eaLnBrk="1" hangingPunct="1"/>
            <a:r>
              <a:rPr lang="en-US" altLang="en-US"/>
              <a:t>Class A (large)</a:t>
            </a:r>
          </a:p>
          <a:p>
            <a:pPr lvl="1" eaLnBrk="1" hangingPunct="1"/>
            <a:r>
              <a:rPr lang="en-US" altLang="en-US"/>
              <a:t>Class B (medium)</a:t>
            </a:r>
          </a:p>
          <a:p>
            <a:pPr lvl="1" eaLnBrk="1" hangingPunct="1"/>
            <a:r>
              <a:rPr lang="en-US" altLang="en-US"/>
              <a:t>Class C (small)</a:t>
            </a:r>
          </a:p>
          <a:p>
            <a:pPr lvl="1" eaLnBrk="1" hangingPunct="1"/>
            <a:r>
              <a:rPr lang="en-US" altLang="en-US"/>
              <a:t>Class D is a multicast network</a:t>
            </a:r>
          </a:p>
          <a:p>
            <a:pPr lvl="1" eaLnBrk="1" hangingPunct="1"/>
            <a:endParaRPr lang="en-US" altLang="en-US" sz="1000"/>
          </a:p>
          <a:p>
            <a:pPr eaLnBrk="1" hangingPunct="1"/>
            <a:r>
              <a:rPr lang="en-US" altLang="en-US"/>
              <a:t>The initial bits of the IP address tells the size of the network host</a:t>
            </a:r>
          </a:p>
        </p:txBody>
      </p:sp>
      <p:sp>
        <p:nvSpPr>
          <p:cNvPr id="24582" name="Date Placeholder 5">
            <a:extLst>
              <a:ext uri="{FF2B5EF4-FFF2-40B4-BE49-F238E27FC236}">
                <a16:creationId xmlns:a16="http://schemas.microsoft.com/office/drawing/2014/main" id="{7B12596F-7C45-8AE3-1145-1BF256F8191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98BF09A5-7DD3-E81B-27D1-34CD4E6925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3-</a:t>
            </a:r>
            <a:fld id="{388ADF31-8374-4CE2-923D-485AD9B04D20}" type="slidenum">
              <a:rPr lang="en-US" altLang="en-US" i="0">
                <a:solidFill>
                  <a:srgbClr val="996600"/>
                </a:solidFill>
              </a:rPr>
              <a:pPr eaLnBrk="1" hangingPunct="1"/>
              <a:t>21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25603" name="Footer Placeholder 4">
            <a:extLst>
              <a:ext uri="{FF2B5EF4-FFF2-40B4-BE49-F238E27FC236}">
                <a16:creationId xmlns:a16="http://schemas.microsoft.com/office/drawing/2014/main" id="{F75B373B-C505-6E63-7149-F9E9B3CC68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97B2D564-A061-2B85-2E73-0706E9460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IP Address Classes</a:t>
            </a:r>
          </a:p>
        </p:txBody>
      </p:sp>
      <p:pic>
        <p:nvPicPr>
          <p:cNvPr id="25605" name="Picture 4" descr="Table 3">
            <a:extLst>
              <a:ext uri="{FF2B5EF4-FFF2-40B4-BE49-F238E27FC236}">
                <a16:creationId xmlns:a16="http://schemas.microsoft.com/office/drawing/2014/main" id="{5BE30DA4-2DE1-7DC6-7913-16FE42FCD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2263775"/>
            <a:ext cx="8105775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Date Placeholder 5">
            <a:extLst>
              <a:ext uri="{FF2B5EF4-FFF2-40B4-BE49-F238E27FC236}">
                <a16:creationId xmlns:a16="http://schemas.microsoft.com/office/drawing/2014/main" id="{3B9C4890-8FD3-CE7E-C45B-C19631AED0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69DB08A2-259C-69D4-059A-E6C0193D10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A91CC2F4-C5E9-420B-9AC5-15A948B5FAB2}" type="slidenum">
              <a:rPr lang="en-US" altLang="en-US" i="0">
                <a:solidFill>
                  <a:srgbClr val="996600"/>
                </a:solidFill>
              </a:rPr>
              <a:pPr eaLnBrk="1" hangingPunct="1"/>
              <a:t>22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26627" name="Footer Placeholder 5">
            <a:extLst>
              <a:ext uri="{FF2B5EF4-FFF2-40B4-BE49-F238E27FC236}">
                <a16:creationId xmlns:a16="http://schemas.microsoft.com/office/drawing/2014/main" id="{4448D424-A22A-D5D3-DA00-418E8A8201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462CA849-11E4-7942-47C5-ABE377D21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Search Elements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D1FFCCC0-F4B9-B0BC-F564-7E4D8DCC3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Internet contains thousands of Web sites dedicated to tens of thousands of topics</a:t>
            </a:r>
          </a:p>
          <a:p>
            <a:pPr eaLnBrk="1" hangingPunct="1"/>
            <a:endParaRPr lang="en-US" altLang="en-US" sz="900"/>
          </a:p>
          <a:p>
            <a:pPr eaLnBrk="1" hangingPunct="1"/>
            <a:r>
              <a:rPr lang="en-US" altLang="en-US"/>
              <a:t>Key elements that make the search process feasible:</a:t>
            </a:r>
          </a:p>
          <a:p>
            <a:pPr eaLnBrk="1" hangingPunct="1"/>
            <a:endParaRPr lang="en-US" altLang="en-US" sz="900"/>
          </a:p>
          <a:p>
            <a:pPr lvl="1" eaLnBrk="1" hangingPunct="1"/>
            <a:r>
              <a:rPr lang="en-US" altLang="en-US"/>
              <a:t>Browser</a:t>
            </a:r>
          </a:p>
          <a:p>
            <a:pPr lvl="1" eaLnBrk="1" hangingPunct="1"/>
            <a:r>
              <a:rPr lang="en-US" altLang="en-US"/>
              <a:t>Plug-Ins</a:t>
            </a:r>
          </a:p>
          <a:p>
            <a:pPr lvl="1" eaLnBrk="1" hangingPunct="1"/>
            <a:r>
              <a:rPr lang="en-US" altLang="en-US"/>
              <a:t>Search Engine</a:t>
            </a:r>
          </a:p>
        </p:txBody>
      </p:sp>
      <p:sp>
        <p:nvSpPr>
          <p:cNvPr id="26630" name="Date Placeholder 5">
            <a:extLst>
              <a:ext uri="{FF2B5EF4-FFF2-40B4-BE49-F238E27FC236}">
                <a16:creationId xmlns:a16="http://schemas.microsoft.com/office/drawing/2014/main" id="{B5EF6EA5-D20B-EB67-A831-2309AE4973A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26E681D5-BADF-F6B7-7BAE-A6DCE24CE7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D8DEC96F-369B-4557-8302-D0A91E7EA789}" type="slidenum">
              <a:rPr lang="en-US" altLang="en-US" i="0">
                <a:solidFill>
                  <a:srgbClr val="996600"/>
                </a:solidFill>
              </a:rPr>
              <a:pPr eaLnBrk="1" hangingPunct="1"/>
              <a:t>23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27651" name="Footer Placeholder 5">
            <a:extLst>
              <a:ext uri="{FF2B5EF4-FFF2-40B4-BE49-F238E27FC236}">
                <a16:creationId xmlns:a16="http://schemas.microsoft.com/office/drawing/2014/main" id="{128FBAC6-0C53-559C-A307-96A8BBC706D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C6581F18-44C4-A402-A14F-85B2F69DA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Browser </a:t>
            </a:r>
            <a:r>
              <a:rPr lang="en-US" altLang="en-US" sz="3400" i="1"/>
              <a:t>(cont'd)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0969B11D-6022-231C-A69D-8BA8D1681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579438" algn="l"/>
              </a:tabLst>
            </a:pPr>
            <a:r>
              <a:rPr lang="en-US" altLang="en-US"/>
              <a:t>A  browser is a piece of software that allows users to navigate the Web</a:t>
            </a:r>
          </a:p>
          <a:p>
            <a:pPr eaLnBrk="1" hangingPunct="1">
              <a:tabLst>
                <a:tab pos="579438" algn="l"/>
              </a:tabLst>
            </a:pPr>
            <a:endParaRPr lang="en-US" altLang="en-US" sz="900"/>
          </a:p>
          <a:p>
            <a:pPr marL="669925" lvl="1" indent="-325438" eaLnBrk="1" hangingPunct="1">
              <a:tabLst>
                <a:tab pos="579438" algn="l"/>
              </a:tabLst>
            </a:pPr>
            <a:r>
              <a:rPr lang="en-US" altLang="en-US"/>
              <a:t>Netscape Navigator</a:t>
            </a:r>
          </a:p>
          <a:p>
            <a:pPr marL="669925" lvl="1" indent="-325438" eaLnBrk="1" hangingPunct="1">
              <a:tabLst>
                <a:tab pos="579438" algn="l"/>
              </a:tabLst>
            </a:pPr>
            <a:r>
              <a:rPr lang="en-US" altLang="en-US"/>
              <a:t>Microsoft Internet Explorer</a:t>
            </a:r>
          </a:p>
          <a:p>
            <a:pPr marL="669925" lvl="1" indent="-325438" eaLnBrk="1" hangingPunct="1">
              <a:tabLst>
                <a:tab pos="579438" algn="l"/>
              </a:tabLst>
            </a:pPr>
            <a:r>
              <a:rPr lang="en-US" altLang="en-US"/>
              <a:t>Firefox</a:t>
            </a:r>
          </a:p>
          <a:p>
            <a:pPr marL="669925" lvl="1" indent="-325438" eaLnBrk="1" hangingPunct="1">
              <a:tabLst>
                <a:tab pos="579438" algn="l"/>
              </a:tabLst>
            </a:pPr>
            <a:r>
              <a:rPr lang="en-US" altLang="en-US"/>
              <a:t>Opera</a:t>
            </a:r>
          </a:p>
        </p:txBody>
      </p:sp>
      <p:sp>
        <p:nvSpPr>
          <p:cNvPr id="27654" name="Date Placeholder 5">
            <a:extLst>
              <a:ext uri="{FF2B5EF4-FFF2-40B4-BE49-F238E27FC236}">
                <a16:creationId xmlns:a16="http://schemas.microsoft.com/office/drawing/2014/main" id="{8393833B-095E-0F48-8C79-24ED007BC0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6BAA3BF5-07E1-1E29-8A4B-27CA24584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AAD97A43-4C33-4B0F-B8E2-226C6620EA38}" type="slidenum">
              <a:rPr lang="en-US" altLang="en-US" i="0">
                <a:solidFill>
                  <a:srgbClr val="996600"/>
                </a:solidFill>
              </a:rPr>
              <a:pPr eaLnBrk="1" hangingPunct="1"/>
              <a:t>24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28675" name="Footer Placeholder 5">
            <a:extLst>
              <a:ext uri="{FF2B5EF4-FFF2-40B4-BE49-F238E27FC236}">
                <a16:creationId xmlns:a16="http://schemas.microsoft.com/office/drawing/2014/main" id="{8152B2DD-7C22-D9AF-2A26-A5053E0BFB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009BB6E7-8397-44EE-962C-E1121CB75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Browser </a:t>
            </a:r>
            <a:r>
              <a:rPr lang="en-US" altLang="en-US" sz="3400" i="1"/>
              <a:t>(cont'd)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057253AD-057A-F03E-7792-7C5AC112F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579438" algn="l"/>
              </a:tabLst>
            </a:pPr>
            <a:r>
              <a:rPr lang="en-US" altLang="en-US"/>
              <a:t>A browser is a Web client program that uses Hypertext Transfer Protocol (HTTP) to make requests of Web servers throughout the Internet on behalf of the browser user</a:t>
            </a:r>
          </a:p>
          <a:p>
            <a:pPr eaLnBrk="1" hangingPunct="1">
              <a:tabLst>
                <a:tab pos="579438" algn="l"/>
              </a:tabLst>
            </a:pPr>
            <a:endParaRPr lang="en-US" altLang="en-US" sz="900"/>
          </a:p>
          <a:p>
            <a:pPr marL="669925" lvl="1" indent="-325438" eaLnBrk="1" hangingPunct="1">
              <a:tabLst>
                <a:tab pos="579438" algn="l"/>
              </a:tabLst>
            </a:pPr>
            <a:r>
              <a:rPr lang="en-US" altLang="en-US" i="1"/>
              <a:t>Text-only mode</a:t>
            </a:r>
            <a:r>
              <a:rPr lang="en-US" altLang="en-US"/>
              <a:t> such as Lynx</a:t>
            </a:r>
          </a:p>
          <a:p>
            <a:pPr marL="669925" lvl="1" indent="-325438" eaLnBrk="1" hangingPunct="1">
              <a:tabLst>
                <a:tab pos="579438" algn="l"/>
              </a:tabLst>
            </a:pPr>
            <a:r>
              <a:rPr lang="en-US" altLang="en-US" i="1"/>
              <a:t>Graphic mode</a:t>
            </a:r>
            <a:r>
              <a:rPr lang="en-US" altLang="en-US"/>
              <a:t> involves a graphical software program that retrieves text, audio, and video</a:t>
            </a:r>
            <a:endParaRPr lang="en-US" altLang="en-US" i="1"/>
          </a:p>
        </p:txBody>
      </p:sp>
      <p:sp>
        <p:nvSpPr>
          <p:cNvPr id="28678" name="Date Placeholder 5">
            <a:extLst>
              <a:ext uri="{FF2B5EF4-FFF2-40B4-BE49-F238E27FC236}">
                <a16:creationId xmlns:a16="http://schemas.microsoft.com/office/drawing/2014/main" id="{EDDCB65A-A803-87F3-3703-0AE1459933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A53676F7-5652-5FE4-99F7-CA97E143AC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F4BF7617-173C-473D-8FA2-C928C280E673}" type="slidenum">
              <a:rPr lang="en-US" altLang="en-US" i="0">
                <a:solidFill>
                  <a:srgbClr val="996600"/>
                </a:solidFill>
              </a:rPr>
              <a:pPr eaLnBrk="1" hangingPunct="1"/>
              <a:t>25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29699" name="Footer Placeholder 5">
            <a:extLst>
              <a:ext uri="{FF2B5EF4-FFF2-40B4-BE49-F238E27FC236}">
                <a16:creationId xmlns:a16="http://schemas.microsoft.com/office/drawing/2014/main" id="{056D6633-937E-E96D-2F9D-4D505AAA18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8AF7A148-A7D8-C2FD-5DE5-6AD853382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Plug-Ins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7BD4D5E1-5E9E-5511-1E5A-86C1A9C67A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Software programs configured to a Web browser to improve its capabilities</a:t>
            </a:r>
          </a:p>
          <a:p>
            <a:pPr eaLnBrk="1" hangingPunct="1">
              <a:lnSpc>
                <a:spcPct val="80000"/>
              </a:lnSpc>
            </a:pPr>
            <a:endParaRPr lang="en-US" altLang="en-US" sz="1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Working together with plug-ins, browsers today offer seamless multimedia experiences</a:t>
            </a:r>
          </a:p>
          <a:p>
            <a:pPr eaLnBrk="1" hangingPunct="1">
              <a:lnSpc>
                <a:spcPct val="80000"/>
              </a:lnSpc>
            </a:pPr>
            <a:endParaRPr lang="en-US" altLang="en-US" sz="1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A popular plug-in on the Web is Adobe Acrobat Reader</a:t>
            </a:r>
          </a:p>
          <a:p>
            <a:pPr eaLnBrk="1" hangingPunct="1">
              <a:lnSpc>
                <a:spcPct val="80000"/>
              </a:lnSpc>
            </a:pPr>
            <a:endParaRPr lang="en-US" altLang="en-US" sz="1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Microsoft developed software called Active X, which makes plug-ins unnecessary</a:t>
            </a:r>
          </a:p>
          <a:p>
            <a:pPr eaLnBrk="1" hangingPunct="1">
              <a:lnSpc>
                <a:spcPct val="80000"/>
              </a:lnSpc>
            </a:pPr>
            <a:endParaRPr lang="en-US" altLang="en-US" sz="90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This software makes it possible to embed animated objects and data on Web pages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Being a Microsoft product, Active X works best with Microsoft’s Internet Explorer browser</a:t>
            </a:r>
          </a:p>
        </p:txBody>
      </p:sp>
      <p:sp>
        <p:nvSpPr>
          <p:cNvPr id="29702" name="Date Placeholder 5">
            <a:extLst>
              <a:ext uri="{FF2B5EF4-FFF2-40B4-BE49-F238E27FC236}">
                <a16:creationId xmlns:a16="http://schemas.microsoft.com/office/drawing/2014/main" id="{4A02C5ED-0B8D-9CAC-9F6A-5682043415C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7A72B174-F578-1362-C4B3-9B8CB0505D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D078CB6C-9B56-4202-9E20-5CB0D99AB606}" type="slidenum">
              <a:rPr lang="en-US" altLang="en-US" i="0">
                <a:solidFill>
                  <a:srgbClr val="996600"/>
                </a:solidFill>
              </a:rPr>
              <a:pPr eaLnBrk="1" hangingPunct="1"/>
              <a:t>26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30723" name="Footer Placeholder 5">
            <a:extLst>
              <a:ext uri="{FF2B5EF4-FFF2-40B4-BE49-F238E27FC236}">
                <a16:creationId xmlns:a16="http://schemas.microsoft.com/office/drawing/2014/main" id="{2A825CBC-9899-4CEC-69BF-D6651898EC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AA53A441-6984-49AA-20CB-1FEB3ACA7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Internet Service Providers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C7940EF8-49D0-18C8-F535-92B170E94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Internet service provider (ISP) is a company that links users to the Internet for a fee</a:t>
            </a:r>
          </a:p>
          <a:p>
            <a:pPr eaLnBrk="1" hangingPunct="1"/>
            <a:r>
              <a:rPr lang="en-US" altLang="en-US"/>
              <a:t>Services offered by ISPs</a:t>
            </a:r>
          </a:p>
          <a:p>
            <a:pPr lvl="1" eaLnBrk="1" hangingPunct="1"/>
            <a:r>
              <a:rPr lang="en-US" altLang="en-US"/>
              <a:t>Linking consumers and businesses to the Internet</a:t>
            </a:r>
          </a:p>
          <a:p>
            <a:pPr lvl="1" eaLnBrk="1" hangingPunct="1"/>
            <a:r>
              <a:rPr lang="en-US" altLang="en-US"/>
              <a:t>Monitoring and maintaining customers’ Web sites</a:t>
            </a:r>
          </a:p>
          <a:p>
            <a:pPr lvl="1" eaLnBrk="1" hangingPunct="1"/>
            <a:r>
              <a:rPr lang="en-US" altLang="en-US"/>
              <a:t>Providing network management and system integration</a:t>
            </a:r>
          </a:p>
          <a:p>
            <a:pPr lvl="1" eaLnBrk="1" hangingPunct="1"/>
            <a:r>
              <a:rPr lang="en-US" altLang="en-US"/>
              <a:t>Providing backbone access services for other ISPs (like PSI and UUNET)</a:t>
            </a:r>
          </a:p>
          <a:p>
            <a:pPr lvl="1" eaLnBrk="1" hangingPunct="1"/>
            <a:r>
              <a:rPr lang="en-US" altLang="en-US"/>
              <a:t>Offering payment systems for online purchases</a:t>
            </a:r>
          </a:p>
        </p:txBody>
      </p:sp>
      <p:sp>
        <p:nvSpPr>
          <p:cNvPr id="30726" name="Date Placeholder 5">
            <a:extLst>
              <a:ext uri="{FF2B5EF4-FFF2-40B4-BE49-F238E27FC236}">
                <a16:creationId xmlns:a16="http://schemas.microsoft.com/office/drawing/2014/main" id="{43C54DF7-ADD2-B88B-0E76-DDFE1BD9DE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D6DA0666-D950-B658-2626-2CF636F0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/>
              <a:t>Uniform Resource Locator (URL)</a:t>
            </a:r>
            <a:br>
              <a:rPr lang="en-IN" altLang="en-US" sz="4000"/>
            </a:br>
            <a:endParaRPr lang="en-IN" altLang="en-US" sz="400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37D5D56-8DD2-F78B-AB0D-B3CBBC9D4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Used for </a:t>
            </a:r>
            <a:r>
              <a:rPr lang="en-GB" altLang="en-US"/>
              <a:t>providing unique address for a web page</a:t>
            </a:r>
          </a:p>
          <a:p>
            <a:r>
              <a:rPr lang="en-GB" altLang="en-US"/>
              <a:t>General representation of any URL : </a:t>
            </a:r>
            <a:r>
              <a:rPr lang="en-GB" altLang="en-US" sz="1800"/>
              <a:t>Protocol://domain_name/directory/resource</a:t>
            </a:r>
            <a:endParaRPr lang="en-IN" altLang="en-US"/>
          </a:p>
          <a:p>
            <a:pPr lvl="1"/>
            <a:r>
              <a:rPr lang="en-GB" altLang="en-US"/>
              <a:t>protocol represents definition of protocols</a:t>
            </a:r>
          </a:p>
          <a:p>
            <a:pPr lvl="1"/>
            <a:r>
              <a:rPr lang="en-GB" altLang="en-US"/>
              <a:t>http stands for hypertext transfer protocol</a:t>
            </a:r>
          </a:p>
          <a:p>
            <a:pPr lvl="1"/>
            <a:r>
              <a:rPr lang="en-GB" altLang="en-US"/>
              <a:t>https represent secure hypertext transfer protocol</a:t>
            </a:r>
          </a:p>
          <a:p>
            <a:pPr lvl="1"/>
            <a:r>
              <a:rPr lang="en-GB" altLang="en-US"/>
              <a:t>ftp represents file transfer protocol</a:t>
            </a:r>
          </a:p>
          <a:p>
            <a:pPr lvl="1"/>
            <a:r>
              <a:rPr lang="en-GB" altLang="en-US"/>
              <a:t>telnet represents protocol for accessing a remote computer</a:t>
            </a:r>
            <a:endParaRPr lang="en-IN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FD579318-8827-3C19-A16D-2EDC4AA4DB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7C6CA96F-D0AA-41C3-9F26-FC3489196B9A}" type="slidenum">
              <a:rPr lang="en-US" altLang="en-US" i="0">
                <a:solidFill>
                  <a:srgbClr val="996600"/>
                </a:solidFill>
              </a:rPr>
              <a:pPr eaLnBrk="1" hangingPunct="1"/>
              <a:t>27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31749" name="Footer Placeholder 4">
            <a:extLst>
              <a:ext uri="{FF2B5EF4-FFF2-40B4-BE49-F238E27FC236}">
                <a16:creationId xmlns:a16="http://schemas.microsoft.com/office/drawing/2014/main" id="{0C5F9457-A0A4-3B4B-74B8-BDE80B4B77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31750" name="Date Placeholder 5">
            <a:extLst>
              <a:ext uri="{FF2B5EF4-FFF2-40B4-BE49-F238E27FC236}">
                <a16:creationId xmlns:a16="http://schemas.microsoft.com/office/drawing/2014/main" id="{11FFE643-B6C7-138C-72BC-DBF907AC9A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B9656AD0-2526-F664-0D46-08B1E238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/>
              <a:t>Hypertext Transfer Protocol (HTTP)</a:t>
            </a:r>
            <a:br>
              <a:rPr lang="en-IN" altLang="en-US" sz="3600"/>
            </a:br>
            <a:endParaRPr lang="en-IN" altLang="en-US" sz="3600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2EB54E0A-D937-19BF-26EC-DE34CD98B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HTTP is used for communicating between web client and web server</a:t>
            </a:r>
          </a:p>
          <a:p>
            <a:r>
              <a:rPr lang="en-GB" altLang="en-US"/>
              <a:t>browser obtains the IP address of the domain through DNS</a:t>
            </a:r>
          </a:p>
          <a:p>
            <a:r>
              <a:rPr lang="en-GB" altLang="en-US"/>
              <a:t>then web client establishes a TCP connection to port 80 of the web server</a:t>
            </a:r>
          </a:p>
          <a:p>
            <a:r>
              <a:rPr lang="en-GB" altLang="en-US"/>
              <a:t>port number 80 is the default port for HTTP</a:t>
            </a:r>
          </a:p>
          <a:p>
            <a:r>
              <a:rPr lang="en-GB" altLang="en-US"/>
              <a:t>response is specified in Multipurpose Internet Mail Extension (MIME) format </a:t>
            </a:r>
          </a:p>
          <a:p>
            <a:r>
              <a:rPr lang="en-GB" altLang="en-US"/>
              <a:t>a proxy server for security and other administrative reasons</a:t>
            </a:r>
            <a:endParaRPr lang="en-IN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6D43EE44-EDF9-85A3-08DD-DD64B3AD37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052D69B0-1738-4F2E-9EDC-D4A93F3F730D}" type="slidenum">
              <a:rPr lang="en-US" altLang="en-US" i="0">
                <a:solidFill>
                  <a:srgbClr val="996600"/>
                </a:solidFill>
              </a:rPr>
              <a:pPr eaLnBrk="1" hangingPunct="1"/>
              <a:t>28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32773" name="Footer Placeholder 4">
            <a:extLst>
              <a:ext uri="{FF2B5EF4-FFF2-40B4-BE49-F238E27FC236}">
                <a16:creationId xmlns:a16="http://schemas.microsoft.com/office/drawing/2014/main" id="{07D3EE02-3FEA-CC08-84AE-A8D72404BF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32774" name="Date Placeholder 5">
            <a:extLst>
              <a:ext uri="{FF2B5EF4-FFF2-40B4-BE49-F238E27FC236}">
                <a16:creationId xmlns:a16="http://schemas.microsoft.com/office/drawing/2014/main" id="{23DC4612-0EE5-5A9B-8101-C7735CD703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1A9DF1E9-F9CB-C6DF-9217-7AA3C9C8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Cookies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79988CC4-33FB-DC85-B22B-933D0A0CB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HTTP does not keep any information related to users</a:t>
            </a:r>
          </a:p>
          <a:p>
            <a:r>
              <a:rPr lang="en-GB" altLang="en-US"/>
              <a:t>web server receives a HTTP request for any information, it can be for a new client or an extended session</a:t>
            </a:r>
          </a:p>
          <a:p>
            <a:r>
              <a:rPr lang="en-GB" altLang="en-US"/>
              <a:t>Data about the users state and requests are important  - business analytics are developed</a:t>
            </a:r>
          </a:p>
          <a:p>
            <a:r>
              <a:rPr lang="en-GB" altLang="en-US"/>
              <a:t>‘cookies’ were developed by which a web server would save these data at the web client</a:t>
            </a:r>
            <a:endParaRPr lang="en-IN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50ED929D-8232-326B-E0D8-71F2803160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E915DF7E-7BFE-43E0-AA72-1F7585D18B8F}" type="slidenum">
              <a:rPr lang="en-US" altLang="en-US" i="0">
                <a:solidFill>
                  <a:srgbClr val="996600"/>
                </a:solidFill>
              </a:rPr>
              <a:pPr eaLnBrk="1" hangingPunct="1"/>
              <a:t>29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33797" name="Footer Placeholder 4">
            <a:extLst>
              <a:ext uri="{FF2B5EF4-FFF2-40B4-BE49-F238E27FC236}">
                <a16:creationId xmlns:a16="http://schemas.microsoft.com/office/drawing/2014/main" id="{88CE2304-69EE-4836-D9B7-9006F82A6A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33798" name="Date Placeholder 5">
            <a:extLst>
              <a:ext uri="{FF2B5EF4-FFF2-40B4-BE49-F238E27FC236}">
                <a16:creationId xmlns:a16="http://schemas.microsoft.com/office/drawing/2014/main" id="{006AA030-B335-E7B8-31D6-76F7D24D427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0EEACA1-1848-BDB3-4B88-14A69F73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E-commerce technology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A887D962-FD13-0436-0629-BE1B73494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E-commerce has three-tiered system</a:t>
            </a:r>
          </a:p>
          <a:p>
            <a:pPr eaLnBrk="1" hangingPunct="1"/>
            <a:r>
              <a:rPr lang="en-GB" altLang="en-US"/>
              <a:t>three tier refers to three main components </a:t>
            </a:r>
          </a:p>
          <a:p>
            <a:pPr lvl="1" eaLnBrk="1" hangingPunct="1"/>
            <a:r>
              <a:rPr lang="en-GB" altLang="en-US"/>
              <a:t>Client side, </a:t>
            </a:r>
          </a:p>
          <a:p>
            <a:pPr lvl="1" eaLnBrk="1" hangingPunct="1"/>
            <a:r>
              <a:rPr lang="en-GB" altLang="en-US"/>
              <a:t>server side and </a:t>
            </a:r>
          </a:p>
          <a:p>
            <a:pPr lvl="1" eaLnBrk="1" hangingPunct="1"/>
            <a:r>
              <a:rPr lang="en-GB" altLang="en-US"/>
              <a:t>the connecting bridge which is known as internet</a:t>
            </a:r>
          </a:p>
          <a:p>
            <a:pPr eaLnBrk="1" hangingPunct="1"/>
            <a:r>
              <a:rPr lang="en-GB" altLang="en-US"/>
              <a:t>For fulfilling any order, we need</a:t>
            </a:r>
          </a:p>
          <a:p>
            <a:pPr lvl="1" eaLnBrk="1" hangingPunct="1"/>
            <a:r>
              <a:rPr lang="en-GB" altLang="en-US"/>
              <a:t>Three tier model PLUS</a:t>
            </a:r>
          </a:p>
          <a:p>
            <a:pPr lvl="1" eaLnBrk="1" hangingPunct="1"/>
            <a:r>
              <a:rPr lang="en-GB" altLang="en-US"/>
              <a:t>supplier system, </a:t>
            </a:r>
          </a:p>
          <a:p>
            <a:pPr lvl="1" eaLnBrk="1" hangingPunct="1"/>
            <a:r>
              <a:rPr lang="en-GB" altLang="en-US"/>
              <a:t>warehouse system, </a:t>
            </a:r>
          </a:p>
          <a:p>
            <a:pPr lvl="1" eaLnBrk="1" hangingPunct="1"/>
            <a:r>
              <a:rPr lang="en-GB" altLang="en-US"/>
              <a:t>logistics system </a:t>
            </a:r>
            <a:endParaRPr lang="en-IN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F8E5EB3F-3480-A37C-D4D8-87CBD9CEE5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81F6DA8E-CA29-4F50-B350-44FF3E9AAFC3}" type="slidenum">
              <a:rPr lang="en-US" altLang="en-US" i="0">
                <a:solidFill>
                  <a:srgbClr val="996600"/>
                </a:solidFill>
              </a:rPr>
              <a:pPr eaLnBrk="1" hangingPunct="1"/>
              <a:t>3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56CCAF18-8E65-05EC-63FC-989AC9CD5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7174" name="Date Placeholder 5">
            <a:extLst>
              <a:ext uri="{FF2B5EF4-FFF2-40B4-BE49-F238E27FC236}">
                <a16:creationId xmlns:a16="http://schemas.microsoft.com/office/drawing/2014/main" id="{9614049C-0A4E-5CFC-107A-330F2831B7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00CF55FF-1A83-5FFD-9AFF-4AECAEF2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/>
              <a:t>Client side or web programming</a:t>
            </a:r>
            <a:endParaRPr lang="en-IN" altLang="en-US" sz="4000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3F8A4DD5-FA6D-24FB-3E7D-72B9843AF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programming can be done in HTML, JavaScript, Java Applets, ActiveX controls</a:t>
            </a:r>
          </a:p>
          <a:p>
            <a:r>
              <a:rPr lang="en-GB" altLang="en-US"/>
              <a:t>plugins can be used which are small applications that are embedded in a web page </a:t>
            </a:r>
          </a:p>
          <a:p>
            <a:pPr lvl="1"/>
            <a:r>
              <a:rPr lang="en-GB" altLang="en-US"/>
              <a:t>special functions (such as animations)</a:t>
            </a:r>
          </a:p>
          <a:p>
            <a:pPr lvl="1"/>
            <a:r>
              <a:rPr lang="en-GB" altLang="en-US"/>
              <a:t>client side programming techniques such as HTML and JavaScipt, LINKS, Images, Tables, Frames, Form, Stylesheets</a:t>
            </a:r>
            <a:endParaRPr lang="en-IN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3F9F95B5-3121-25BE-61AF-2836189547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003D0E42-B8B9-4054-9D12-2423B5FEB316}" type="slidenum">
              <a:rPr lang="en-US" altLang="en-US" i="0">
                <a:solidFill>
                  <a:srgbClr val="996600"/>
                </a:solidFill>
              </a:rPr>
              <a:pPr eaLnBrk="1" hangingPunct="1"/>
              <a:t>30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34821" name="Footer Placeholder 4">
            <a:extLst>
              <a:ext uri="{FF2B5EF4-FFF2-40B4-BE49-F238E27FC236}">
                <a16:creationId xmlns:a16="http://schemas.microsoft.com/office/drawing/2014/main" id="{5C6BAF1F-8293-FAED-365C-E2AF4ABB3F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34822" name="Date Placeholder 5">
            <a:extLst>
              <a:ext uri="{FF2B5EF4-FFF2-40B4-BE49-F238E27FC236}">
                <a16:creationId xmlns:a16="http://schemas.microsoft.com/office/drawing/2014/main" id="{BD18FD13-B89F-D183-DD86-465FEA90F6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E3D39803-8CCE-6856-5C1A-EEDCAC1F54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1DD98EBF-5381-424D-84F8-620328F68107}" type="slidenum">
              <a:rPr lang="en-US" altLang="en-US" i="0">
                <a:solidFill>
                  <a:srgbClr val="996600"/>
                </a:solidFill>
              </a:rPr>
              <a:pPr eaLnBrk="1" hangingPunct="1"/>
              <a:t>31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35843" name="Footer Placeholder 5">
            <a:extLst>
              <a:ext uri="{FF2B5EF4-FFF2-40B4-BE49-F238E27FC236}">
                <a16:creationId xmlns:a16="http://schemas.microsoft.com/office/drawing/2014/main" id="{DAB2E6C6-D185-D4F1-155F-BFB570E1DA7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63C1D299-703D-B964-1069-BE101EBF9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Managerial Implications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57617E0B-6FC0-8382-14A9-9E86F9AC79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371600"/>
            <a:ext cx="7848600" cy="47244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The Web has changed the way business and information technology work together.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E-commerce is transforming the Internet from a “browse-and-surf” environment into a mammoth information exchange.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The important thing is to keep an eye on the technologies, as they evolve, and to be familiar with the changes before taking a dive into the Internet.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Strategize first, test the waters, and be sure you have a unique product supported by qualified staff to follow up on the Web traffic that it attracts.</a:t>
            </a:r>
          </a:p>
        </p:txBody>
      </p:sp>
      <p:sp>
        <p:nvSpPr>
          <p:cNvPr id="35846" name="Date Placeholder 5">
            <a:extLst>
              <a:ext uri="{FF2B5EF4-FFF2-40B4-BE49-F238E27FC236}">
                <a16:creationId xmlns:a16="http://schemas.microsoft.com/office/drawing/2014/main" id="{4DB7324F-1F3E-D506-96CE-7D1CF1FF17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2555129B-D189-E682-9A93-310C2E9314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82450B9B-8964-4F8D-8828-736A7FA4FC56}" type="slidenum">
              <a:rPr lang="en-US" altLang="en-US" i="0">
                <a:solidFill>
                  <a:srgbClr val="996600"/>
                </a:solidFill>
              </a:rPr>
              <a:pPr eaLnBrk="1" hangingPunct="1"/>
              <a:t>32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36867" name="Footer Placeholder 5">
            <a:extLst>
              <a:ext uri="{FF2B5EF4-FFF2-40B4-BE49-F238E27FC236}">
                <a16:creationId xmlns:a16="http://schemas.microsoft.com/office/drawing/2014/main" id="{B18E337C-E196-068A-8EE1-D6F0E9AA67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C8857A09-386B-ABB4-E215-2E959D3D5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2EB778F2-0CEF-3648-E671-169C36D20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/>
              <a:t>The Internet has many uses; it also has many limitations.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/>
              <a:t>World Wide Web is a global hypertext network of millions of Web servers and browsers connected by hypertext transfer protocol (HTTP) and its many derivatives.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/>
              <a:t>It is important to learn the language of the Internet before starting an e-commerce project.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/>
              <a:t>The Internet and the Web have changed the way business and technology work together.</a:t>
            </a:r>
          </a:p>
        </p:txBody>
      </p:sp>
      <p:sp>
        <p:nvSpPr>
          <p:cNvPr id="36870" name="Date Placeholder 5">
            <a:extLst>
              <a:ext uri="{FF2B5EF4-FFF2-40B4-BE49-F238E27FC236}">
                <a16:creationId xmlns:a16="http://schemas.microsoft.com/office/drawing/2014/main" id="{9D4A1A81-DD8A-B5DE-E329-F1AACD2A07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id="{CF0CFD6E-576C-B9F0-9671-B3486FA99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3-</a:t>
            </a:r>
            <a:fld id="{F68B351C-177B-452B-AAB1-B26C3F820B9B}" type="slidenum">
              <a:rPr lang="en-US" altLang="en-US" i="0">
                <a:solidFill>
                  <a:srgbClr val="996600"/>
                </a:solidFill>
              </a:rPr>
              <a:pPr eaLnBrk="1" hangingPunct="1"/>
              <a:t>33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37891" name="Footer Placeholder 5">
            <a:extLst>
              <a:ext uri="{FF2B5EF4-FFF2-40B4-BE49-F238E27FC236}">
                <a16:creationId xmlns:a16="http://schemas.microsoft.com/office/drawing/2014/main" id="{46D56C3D-F6D4-BA15-8E4C-6A9448D871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3B2766C0-F6A1-434B-6F1A-CEF38CD74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3 Learning objectives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E2713AC2-CA0E-87D3-97B0-DD93D644C6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How to design web pages</a:t>
            </a:r>
            <a:endParaRPr lang="en-IN" altLang="en-US"/>
          </a:p>
          <a:p>
            <a:r>
              <a:rPr lang="en-GB" altLang="en-US"/>
              <a:t>The steps required to make the design error free</a:t>
            </a:r>
            <a:endParaRPr lang="en-IN" altLang="en-US"/>
          </a:p>
          <a:p>
            <a:r>
              <a:rPr lang="en-GB" altLang="en-US"/>
              <a:t>Process for publishing web page</a:t>
            </a:r>
            <a:endParaRPr lang="en-IN" altLang="en-US"/>
          </a:p>
          <a:p>
            <a:r>
              <a:rPr lang="en-GB" altLang="en-US"/>
              <a:t>Process for hosting web page</a:t>
            </a:r>
            <a:endParaRPr lang="en-IN" altLang="en-US"/>
          </a:p>
        </p:txBody>
      </p:sp>
      <p:sp>
        <p:nvSpPr>
          <p:cNvPr id="37894" name="Date Placeholder 5">
            <a:extLst>
              <a:ext uri="{FF2B5EF4-FFF2-40B4-BE49-F238E27FC236}">
                <a16:creationId xmlns:a16="http://schemas.microsoft.com/office/drawing/2014/main" id="{3C859BC1-A1AC-1C8F-D60D-027378F613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F3239521-4091-796C-90CE-B10AA45814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3-</a:t>
            </a:r>
            <a:fld id="{CD36D10F-74EE-4157-B60A-4A8DEB419834}" type="slidenum">
              <a:rPr lang="en-US" altLang="en-US" i="0">
                <a:solidFill>
                  <a:srgbClr val="996600"/>
                </a:solidFill>
              </a:rPr>
              <a:pPr eaLnBrk="1" hangingPunct="1"/>
              <a:t>34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38915" name="Footer Placeholder 5">
            <a:extLst>
              <a:ext uri="{FF2B5EF4-FFF2-40B4-BE49-F238E27FC236}">
                <a16:creationId xmlns:a16="http://schemas.microsoft.com/office/drawing/2014/main" id="{EA5893ED-5F37-6F08-2129-C629E94BE0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F60B655C-9234-00D1-8AA4-E4E46C6EE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a Network?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AE866874-EE15-AB2F-9CD5-E79C755EA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connection between at least two computers for the purpose of sharing resources</a:t>
            </a:r>
          </a:p>
          <a:p>
            <a:pPr eaLnBrk="1" hangingPunct="1"/>
            <a:endParaRPr lang="en-US" altLang="en-US" sz="900"/>
          </a:p>
          <a:p>
            <a:pPr eaLnBrk="1" hangingPunct="1"/>
            <a:r>
              <a:rPr lang="en-US" altLang="en-US"/>
              <a:t>All networks are based on the concept of sharing</a:t>
            </a:r>
          </a:p>
        </p:txBody>
      </p:sp>
      <p:sp>
        <p:nvSpPr>
          <p:cNvPr id="38918" name="Date Placeholder 5">
            <a:extLst>
              <a:ext uri="{FF2B5EF4-FFF2-40B4-BE49-F238E27FC236}">
                <a16:creationId xmlns:a16="http://schemas.microsoft.com/office/drawing/2014/main" id="{88674344-5131-C4B7-3E29-1D74866A4D9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id="{29B6351F-736A-6983-E2CF-8AB04D515E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3-</a:t>
            </a:r>
            <a:fld id="{6275FF89-0681-44F0-B75C-D2D09FD425A0}" type="slidenum">
              <a:rPr lang="en-US" altLang="en-US" i="0">
                <a:solidFill>
                  <a:srgbClr val="996600"/>
                </a:solidFill>
              </a:rPr>
              <a:pPr eaLnBrk="1" hangingPunct="1"/>
              <a:t>35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39939" name="Footer Placeholder 5">
            <a:extLst>
              <a:ext uri="{FF2B5EF4-FFF2-40B4-BE49-F238E27FC236}">
                <a16:creationId xmlns:a16="http://schemas.microsoft.com/office/drawing/2014/main" id="{B6B81C0A-4F6F-9283-B670-A4762E350A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79E90A9A-D40C-C666-2BB4-9E0AB9608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Networks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65DA69AD-90D8-2977-F227-E7C220A4D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Peer-to-Peer Networks are the linking of several PCs so that each acts as a peer, sharing and exchanging information without the need for a centralized server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Client / Server Networks are a cluster of computers (called clients) connected to one or more servers to form a network</a:t>
            </a:r>
          </a:p>
          <a:p>
            <a:pPr eaLnBrk="1" hangingPunct="1"/>
            <a:endParaRPr lang="en-US" altLang="en-US"/>
          </a:p>
        </p:txBody>
      </p:sp>
      <p:sp>
        <p:nvSpPr>
          <p:cNvPr id="39942" name="Date Placeholder 5">
            <a:extLst>
              <a:ext uri="{FF2B5EF4-FFF2-40B4-BE49-F238E27FC236}">
                <a16:creationId xmlns:a16="http://schemas.microsoft.com/office/drawing/2014/main" id="{51D01839-9490-0D56-E4E0-D951720232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>
            <a:extLst>
              <a:ext uri="{FF2B5EF4-FFF2-40B4-BE49-F238E27FC236}">
                <a16:creationId xmlns:a16="http://schemas.microsoft.com/office/drawing/2014/main" id="{46483F7A-7E75-05D2-6130-AF2F4124D3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3-</a:t>
            </a:r>
            <a:fld id="{2271B590-B93F-4050-ABFD-F5D1203BC78B}" type="slidenum">
              <a:rPr lang="en-US" altLang="en-US" i="0">
                <a:solidFill>
                  <a:srgbClr val="996600"/>
                </a:solidFill>
              </a:rPr>
              <a:pPr eaLnBrk="1" hangingPunct="1"/>
              <a:t>36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40963" name="Footer Placeholder 5">
            <a:extLst>
              <a:ext uri="{FF2B5EF4-FFF2-40B4-BE49-F238E27FC236}">
                <a16:creationId xmlns:a16="http://schemas.microsoft.com/office/drawing/2014/main" id="{67BD1CEE-9455-F39A-2322-D28D43D11B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B5038894-E866-C26C-AED9-3E755E67CB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Peer-to-Peer Networks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6B268DBC-BB3B-E51A-DA90-374DFC8445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/>
              <a:t>Computers are linked together as equals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/>
              <a:t>No centralized server or control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/>
              <a:t>Any computer can share its resources with any other computer on the same network in any way and whenever it chooses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/>
              <a:t>Users are network administrators in that they control access to the resources residing on their own computer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/>
              <a:t>Can result in institutionalized chaos, and security can be a problem</a:t>
            </a:r>
          </a:p>
        </p:txBody>
      </p:sp>
      <p:sp>
        <p:nvSpPr>
          <p:cNvPr id="40966" name="Date Placeholder 5">
            <a:extLst>
              <a:ext uri="{FF2B5EF4-FFF2-40B4-BE49-F238E27FC236}">
                <a16:creationId xmlns:a16="http://schemas.microsoft.com/office/drawing/2014/main" id="{EB227846-BB48-9657-C4A8-26400FD46C6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>
            <a:extLst>
              <a:ext uri="{FF2B5EF4-FFF2-40B4-BE49-F238E27FC236}">
                <a16:creationId xmlns:a16="http://schemas.microsoft.com/office/drawing/2014/main" id="{B2073BBE-3378-2E90-5708-8EB1B220D0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3-</a:t>
            </a:r>
            <a:fld id="{95D0010C-E756-41F0-8337-9D185656F3C0}" type="slidenum">
              <a:rPr lang="en-US" altLang="en-US" i="0">
                <a:solidFill>
                  <a:srgbClr val="996600"/>
                </a:solidFill>
              </a:rPr>
              <a:pPr eaLnBrk="1" hangingPunct="1"/>
              <a:t>37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41987" name="Footer Placeholder 5">
            <a:extLst>
              <a:ext uri="{FF2B5EF4-FFF2-40B4-BE49-F238E27FC236}">
                <a16:creationId xmlns:a16="http://schemas.microsoft.com/office/drawing/2014/main" id="{9C7C4FAE-E62F-CC4A-26EE-40153242F9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35F45016-8426-4111-D4CE-00A749143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Peer-to-Peer Networks (</a:t>
            </a:r>
            <a:r>
              <a:rPr lang="en-US" altLang="en-US" i="1"/>
              <a:t>cont'd</a:t>
            </a:r>
            <a:r>
              <a:rPr lang="en-US" altLang="en-US"/>
              <a:t>)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53BE7B3D-1539-F5A8-BACB-9CFDDE2B1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/>
              <a:t>Setup usually connects fewer than 10 computer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/>
              <a:t>As the number of users increases, the peer-to-peer environment becomes impractical</a:t>
            </a:r>
          </a:p>
          <a:p>
            <a:pPr eaLnBrk="1" hangingPunct="1">
              <a:spcBef>
                <a:spcPct val="60000"/>
              </a:spcBef>
            </a:pPr>
            <a:endParaRPr lang="en-US" altLang="en-US"/>
          </a:p>
        </p:txBody>
      </p:sp>
      <p:sp>
        <p:nvSpPr>
          <p:cNvPr id="41990" name="Date Placeholder 5">
            <a:extLst>
              <a:ext uri="{FF2B5EF4-FFF2-40B4-BE49-F238E27FC236}">
                <a16:creationId xmlns:a16="http://schemas.microsoft.com/office/drawing/2014/main" id="{DBEA099B-CB2F-4403-EFA5-9C4EB3CA224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>
            <a:extLst>
              <a:ext uri="{FF2B5EF4-FFF2-40B4-BE49-F238E27FC236}">
                <a16:creationId xmlns:a16="http://schemas.microsoft.com/office/drawing/2014/main" id="{6E81953C-39FE-6B12-7AA5-F02B2FC667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3-</a:t>
            </a:r>
            <a:fld id="{E3B5F24B-5068-4520-AFC3-3DB168FF8866}" type="slidenum">
              <a:rPr lang="en-US" altLang="en-US" i="0">
                <a:solidFill>
                  <a:srgbClr val="996600"/>
                </a:solidFill>
              </a:rPr>
              <a:pPr eaLnBrk="1" hangingPunct="1"/>
              <a:t>38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43011" name="Footer Placeholder 5">
            <a:extLst>
              <a:ext uri="{FF2B5EF4-FFF2-40B4-BE49-F238E27FC236}">
                <a16:creationId xmlns:a16="http://schemas.microsoft.com/office/drawing/2014/main" id="{DC1D39BE-CD82-6177-1ACC-B1EB50CEB9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7F21E672-A55C-F012-59DD-7400A062A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Pick a Domain Name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8C8D4679-C742-BCF0-37C4-48F9958BDE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Pointer for picking domain names</a:t>
            </a:r>
          </a:p>
          <a:p>
            <a:pPr eaLnBrk="1" hangingPunct="1"/>
            <a:endParaRPr lang="en-US" altLang="en-US" sz="900"/>
          </a:p>
          <a:p>
            <a:pPr lvl="1" eaLnBrk="1" hangingPunct="1"/>
            <a:r>
              <a:rPr lang="en-US" altLang="en-US" sz="2000"/>
              <a:t>If you sell bricks, pick a domain name containing a word like brick</a:t>
            </a:r>
          </a:p>
          <a:p>
            <a:pPr lvl="1" eaLnBrk="1" hangingPunct="1"/>
            <a:r>
              <a:rPr lang="en-US" altLang="en-US" sz="2000"/>
              <a:t>Consider name length and ease of remembering the name</a:t>
            </a:r>
          </a:p>
          <a:p>
            <a:pPr lvl="1" eaLnBrk="1" hangingPunct="1"/>
            <a:r>
              <a:rPr lang="en-US" altLang="en-US" sz="2000"/>
              <a:t>Hyphens to force search engines to see keywords in your domain name</a:t>
            </a:r>
          </a:p>
          <a:p>
            <a:pPr lvl="1" eaLnBrk="1" hangingPunct="1"/>
            <a:r>
              <a:rPr lang="en-US" altLang="en-US" sz="2000"/>
              <a:t>Make sure the domain name is easy for Web users to remember and find</a:t>
            </a:r>
          </a:p>
          <a:p>
            <a:pPr lvl="1" eaLnBrk="1" hangingPunct="1"/>
            <a:r>
              <a:rPr lang="en-US" altLang="en-US" sz="2000"/>
              <a:t>The domain name should suggest the nature of your product or service</a:t>
            </a:r>
          </a:p>
          <a:p>
            <a:pPr lvl="1" eaLnBrk="1" hangingPunct="1"/>
            <a:r>
              <a:rPr lang="en-US" altLang="en-US" sz="2000"/>
              <a:t>The domain name should serve as a trademark</a:t>
            </a:r>
          </a:p>
          <a:p>
            <a:pPr lvl="1" eaLnBrk="1" hangingPunct="1"/>
            <a:r>
              <a:rPr lang="en-US" altLang="en-US" sz="2000"/>
              <a:t>The domain name should be free of legal conflicts</a:t>
            </a:r>
          </a:p>
        </p:txBody>
      </p:sp>
      <p:sp>
        <p:nvSpPr>
          <p:cNvPr id="43014" name="Date Placeholder 5">
            <a:extLst>
              <a:ext uri="{FF2B5EF4-FFF2-40B4-BE49-F238E27FC236}">
                <a16:creationId xmlns:a16="http://schemas.microsoft.com/office/drawing/2014/main" id="{D7AC1AFC-DA33-7DC7-1243-A361E96B12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>
            <a:extLst>
              <a:ext uri="{FF2B5EF4-FFF2-40B4-BE49-F238E27FC236}">
                <a16:creationId xmlns:a16="http://schemas.microsoft.com/office/drawing/2014/main" id="{547B1808-E3E7-74DC-D315-5A84E5EAAD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3-</a:t>
            </a:r>
            <a:fld id="{9D55460A-086E-48B4-9A7F-194DDED08F99}" type="slidenum">
              <a:rPr lang="en-US" altLang="en-US" i="0">
                <a:solidFill>
                  <a:srgbClr val="996600"/>
                </a:solidFill>
              </a:rPr>
              <a:pPr eaLnBrk="1" hangingPunct="1"/>
              <a:t>39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44035" name="Footer Placeholder 5">
            <a:extLst>
              <a:ext uri="{FF2B5EF4-FFF2-40B4-BE49-F238E27FC236}">
                <a16:creationId xmlns:a16="http://schemas.microsoft.com/office/drawing/2014/main" id="{DF7E715B-09A0-E375-E625-AF04E1E203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A7C7ED76-E895-AEBC-2106-D9CED8782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Register a Domain Name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16D26BC7-E025-D303-3134-2B22A200C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Check if the domain name you propose has been taken</a:t>
            </a:r>
          </a:p>
          <a:p>
            <a:pPr eaLnBrk="1" hangingPunct="1"/>
            <a:endParaRPr lang="en-US" altLang="en-US" sz="900"/>
          </a:p>
          <a:p>
            <a:pPr eaLnBrk="1" hangingPunct="1"/>
            <a:r>
              <a:rPr lang="en-US" altLang="en-US">
                <a:hlinkClick r:id="rId2"/>
              </a:rPr>
              <a:t>www.FasterWhois.com</a:t>
            </a:r>
            <a:endParaRPr lang="en-US" altLang="en-US"/>
          </a:p>
          <a:p>
            <a:pPr eaLnBrk="1" hangingPunct="1"/>
            <a:endParaRPr lang="en-US" altLang="en-US" sz="900"/>
          </a:p>
          <a:p>
            <a:pPr eaLnBrk="1" hangingPunct="1"/>
            <a:r>
              <a:rPr lang="en-US" altLang="en-US"/>
              <a:t>One of the most popular and reliable registration sites is </a:t>
            </a:r>
            <a:r>
              <a:rPr lang="en-US" altLang="en-US">
                <a:hlinkClick r:id="rId3"/>
              </a:rPr>
              <a:t>www.internic.net/alpha.html</a:t>
            </a: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44038" name="Date Placeholder 5">
            <a:extLst>
              <a:ext uri="{FF2B5EF4-FFF2-40B4-BE49-F238E27FC236}">
                <a16:creationId xmlns:a16="http://schemas.microsoft.com/office/drawing/2014/main" id="{6E2EC792-ACC4-16AC-7247-E3CB7DAA0B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7F7A71A0-D7BB-0226-32AE-3A8434FF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Contd..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21395C4-F8E0-2C6B-6C06-B8FA4489A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Webpage has</a:t>
            </a:r>
          </a:p>
          <a:p>
            <a:pPr lvl="1" eaLnBrk="1" hangingPunct="1"/>
            <a:r>
              <a:rPr lang="en-IN" altLang="en-US"/>
              <a:t>GUI</a:t>
            </a:r>
          </a:p>
          <a:p>
            <a:pPr lvl="1" eaLnBrk="1" hangingPunct="1"/>
            <a:r>
              <a:rPr lang="en-IN" altLang="en-US"/>
              <a:t>Back end server</a:t>
            </a:r>
          </a:p>
          <a:p>
            <a:pPr lvl="2" eaLnBrk="1" hangingPunct="1"/>
            <a:r>
              <a:rPr lang="en-IN" altLang="en-US"/>
              <a:t>Combination of data and application</a:t>
            </a:r>
          </a:p>
          <a:p>
            <a:pPr lvl="1" eaLnBrk="1" hangingPunct="1"/>
            <a:r>
              <a:rPr lang="en-IN" altLang="en-US"/>
              <a:t>Rule based protocol (</a:t>
            </a:r>
            <a:r>
              <a:rPr lang="en-GB" altLang="en-US"/>
              <a:t>called the Hypertext Transfer Protocol (HTTP))</a:t>
            </a:r>
          </a:p>
          <a:p>
            <a:pPr lvl="1" eaLnBrk="1" hangingPunct="1">
              <a:buFontTx/>
              <a:buNone/>
            </a:pPr>
            <a:endParaRPr lang="en-IN" altLang="en-US"/>
          </a:p>
          <a:p>
            <a:pPr eaLnBrk="1" hangingPunct="1"/>
            <a:endParaRPr lang="en-IN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B71303BD-E6A6-A8AD-7BF7-DB28E1D47D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54928D44-34D8-4433-A795-61007260C98F}" type="slidenum">
              <a:rPr lang="en-US" altLang="en-US" i="0">
                <a:solidFill>
                  <a:srgbClr val="996600"/>
                </a:solidFill>
              </a:rPr>
              <a:pPr eaLnBrk="1" hangingPunct="1"/>
              <a:t>4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8197" name="Footer Placeholder 4">
            <a:extLst>
              <a:ext uri="{FF2B5EF4-FFF2-40B4-BE49-F238E27FC236}">
                <a16:creationId xmlns:a16="http://schemas.microsoft.com/office/drawing/2014/main" id="{0B57C369-097F-284A-98A9-049C7CDF7B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8198" name="Date Placeholder 5">
            <a:extLst>
              <a:ext uri="{FF2B5EF4-FFF2-40B4-BE49-F238E27FC236}">
                <a16:creationId xmlns:a16="http://schemas.microsoft.com/office/drawing/2014/main" id="{4A5FD411-8C75-78F0-5D95-15D72D7175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>
            <a:extLst>
              <a:ext uri="{FF2B5EF4-FFF2-40B4-BE49-F238E27FC236}">
                <a16:creationId xmlns:a16="http://schemas.microsoft.com/office/drawing/2014/main" id="{FA0EE6B9-F7DF-CFEE-0F89-CAF80CF004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3-</a:t>
            </a:r>
            <a:fld id="{6C6DF7E8-F1D0-4E68-8184-28B73B05E31B}" type="slidenum">
              <a:rPr lang="en-US" altLang="en-US" i="0">
                <a:solidFill>
                  <a:srgbClr val="996600"/>
                </a:solidFill>
              </a:rPr>
              <a:pPr eaLnBrk="1" hangingPunct="1"/>
              <a:t>40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45059" name="Footer Placeholder 4">
            <a:extLst>
              <a:ext uri="{FF2B5EF4-FFF2-40B4-BE49-F238E27FC236}">
                <a16:creationId xmlns:a16="http://schemas.microsoft.com/office/drawing/2014/main" id="{F144BE2F-37E8-0308-DBC7-EF717DBA35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82DD8D94-B0D7-EE9F-8EFE-F6B2ACF38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Web page elements</a:t>
            </a:r>
          </a:p>
        </p:txBody>
      </p:sp>
      <p:pic>
        <p:nvPicPr>
          <p:cNvPr id="45061" name="Picture 5" descr="awad_fig03">
            <a:extLst>
              <a:ext uri="{FF2B5EF4-FFF2-40B4-BE49-F238E27FC236}">
                <a16:creationId xmlns:a16="http://schemas.microsoft.com/office/drawing/2014/main" id="{11CB8CDB-7D25-E5AF-1468-35B0CBB40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5588"/>
            <a:ext cx="7620000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Date Placeholder 5">
            <a:extLst>
              <a:ext uri="{FF2B5EF4-FFF2-40B4-BE49-F238E27FC236}">
                <a16:creationId xmlns:a16="http://schemas.microsoft.com/office/drawing/2014/main" id="{97298CB7-A611-DBD1-7049-DD4F098D905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8DB1EA18-C795-F48D-A348-D9D35233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Designing web page elements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B4D4582D-58ED-B468-30FB-C482A9EC4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web browser displays ASCII text file with extensions .htm or .html</a:t>
            </a:r>
          </a:p>
          <a:p>
            <a:r>
              <a:rPr lang="en-GB" altLang="en-US"/>
              <a:t>offline web page are to be prepared first</a:t>
            </a:r>
          </a:p>
          <a:p>
            <a:r>
              <a:rPr lang="en-GB" altLang="en-US"/>
              <a:t>web server and internet connection not required immediately</a:t>
            </a:r>
          </a:p>
          <a:p>
            <a:r>
              <a:rPr lang="en-GB" altLang="en-US"/>
              <a:t>Initially original formatting is not seen </a:t>
            </a:r>
          </a:p>
          <a:p>
            <a:r>
              <a:rPr lang="en-GB" altLang="en-US"/>
              <a:t>display of final web page done such that laptops, desktops with different screen sizes can see all the web pages</a:t>
            </a:r>
          </a:p>
          <a:p>
            <a:endParaRPr lang="en-GB" altLang="en-US"/>
          </a:p>
          <a:p>
            <a:endParaRPr lang="en-IN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66D1E0C5-2ADD-9625-E899-29E9EFA29F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25AB871E-C45E-43ED-BC92-E0E917F9B6B0}" type="slidenum">
              <a:rPr lang="en-US" altLang="en-US" i="0">
                <a:solidFill>
                  <a:srgbClr val="996600"/>
                </a:solidFill>
              </a:rPr>
              <a:pPr eaLnBrk="1" hangingPunct="1"/>
              <a:t>41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46085" name="Footer Placeholder 4">
            <a:extLst>
              <a:ext uri="{FF2B5EF4-FFF2-40B4-BE49-F238E27FC236}">
                <a16:creationId xmlns:a16="http://schemas.microsoft.com/office/drawing/2014/main" id="{FE01A2FE-7D38-7114-63CC-1CFA69D65B6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46086" name="Date Placeholder 5">
            <a:extLst>
              <a:ext uri="{FF2B5EF4-FFF2-40B4-BE49-F238E27FC236}">
                <a16:creationId xmlns:a16="http://schemas.microsoft.com/office/drawing/2014/main" id="{1707E9E4-E7B1-6EFE-A137-BCFDB90985D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B5D0DB1D-7A74-4F28-36FA-44563D74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/>
              <a:t>Designing web page elements Contd..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17CF7030-2190-35BE-1CD1-2722EC195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000"/>
              <a:t>four basic elements that should be presented in any web page</a:t>
            </a:r>
          </a:p>
          <a:p>
            <a:pPr lvl="1"/>
            <a:r>
              <a:rPr lang="en-GB" altLang="en-US" sz="2000"/>
              <a:t>HTML, HEAD, TITAL and BODY</a:t>
            </a:r>
          </a:p>
          <a:p>
            <a:pPr lvl="1"/>
            <a:r>
              <a:rPr lang="en-GB" altLang="en-US" sz="2000"/>
              <a:t>HTML : This contains information that the web browser should know about the web page such as title </a:t>
            </a:r>
          </a:p>
          <a:p>
            <a:pPr lvl="1"/>
            <a:r>
              <a:rPr lang="en-GB" altLang="en-US" sz="2000"/>
              <a:t>&lt;HEAD&gt; This information is not displayed in the browser’s web page display</a:t>
            </a:r>
            <a:endParaRPr lang="en-IN" altLang="en-US" sz="2000"/>
          </a:p>
          <a:p>
            <a:r>
              <a:rPr lang="en-GB" altLang="en-US" sz="2000"/>
              <a:t>&lt;TITLE&gt; This information is displayed in the browser window’s title bar</a:t>
            </a:r>
            <a:endParaRPr lang="en-IN" altLang="en-US" sz="2000"/>
          </a:p>
          <a:p>
            <a:r>
              <a:rPr lang="en-GB" altLang="en-US" sz="2000"/>
              <a:t>&lt;BODY&gt; This information is displayed in the browser’s web page display (both text and graphics)</a:t>
            </a:r>
            <a:endParaRPr lang="en-IN" altLang="en-US" sz="2000"/>
          </a:p>
          <a:p>
            <a:endParaRPr lang="en-IN" altLang="en-US" sz="2000"/>
          </a:p>
          <a:p>
            <a:pPr lvl="1"/>
            <a:endParaRPr lang="en-IN" altLang="en-US" sz="2000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5112805A-E594-7343-F70C-695B6E287F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AB194371-0E5D-4DF9-B253-A7F8F0C52467}" type="slidenum">
              <a:rPr lang="en-US" altLang="en-US" i="0">
                <a:solidFill>
                  <a:srgbClr val="996600"/>
                </a:solidFill>
              </a:rPr>
              <a:pPr eaLnBrk="1" hangingPunct="1"/>
              <a:t>42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47109" name="Footer Placeholder 4">
            <a:extLst>
              <a:ext uri="{FF2B5EF4-FFF2-40B4-BE49-F238E27FC236}">
                <a16:creationId xmlns:a16="http://schemas.microsoft.com/office/drawing/2014/main" id="{F97099BB-97CB-D27F-8428-98A1C377A3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47110" name="Date Placeholder 5">
            <a:extLst>
              <a:ext uri="{FF2B5EF4-FFF2-40B4-BE49-F238E27FC236}">
                <a16:creationId xmlns:a16="http://schemas.microsoft.com/office/drawing/2014/main" id="{30044E1A-B24C-A7E4-9899-0CD4E6E45E9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2D9EB35F-D7FE-CE89-266D-0A24A0C6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/>
              <a:t>Web page development life cycle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31CE7B8B-479A-2555-20A9-C02E0A63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Stages in life cycle are</a:t>
            </a:r>
          </a:p>
          <a:p>
            <a:pPr lvl="1"/>
            <a:r>
              <a:rPr lang="en-GB" altLang="en-US"/>
              <a:t>1) Prepare a file with .HTM or &gt;HTML extension and save it to your hard disk</a:t>
            </a:r>
          </a:p>
          <a:p>
            <a:pPr lvl="1"/>
            <a:r>
              <a:rPr lang="en-GB" altLang="en-US"/>
              <a:t>(2) Open the file through browser</a:t>
            </a:r>
          </a:p>
          <a:p>
            <a:pPr lvl="1"/>
            <a:r>
              <a:rPr lang="en-GB" altLang="en-US"/>
              <a:t>(3) Review the web page and </a:t>
            </a:r>
          </a:p>
          <a:p>
            <a:pPr lvl="1"/>
            <a:r>
              <a:rPr lang="en-GB" altLang="en-US"/>
              <a:t>(4) Rework on the page using a text editor or HTML editor</a:t>
            </a:r>
          </a:p>
          <a:p>
            <a:r>
              <a:rPr lang="en-GB" altLang="en-US"/>
              <a:t>Formatting, </a:t>
            </a:r>
          </a:p>
          <a:p>
            <a:r>
              <a:rPr lang="en-GB" altLang="en-US"/>
              <a:t>troubleshooting, </a:t>
            </a:r>
          </a:p>
          <a:p>
            <a:r>
              <a:rPr lang="en-GB" altLang="en-US"/>
              <a:t>Publishing</a:t>
            </a:r>
          </a:p>
          <a:p>
            <a:r>
              <a:rPr lang="en-GB" altLang="en-US"/>
              <a:t>Installing on a web server</a:t>
            </a:r>
            <a:endParaRPr lang="en-IN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49A81441-6D33-49BB-564A-D885D260E7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598E9DD2-1B11-42B5-8366-C093EC444946}" type="slidenum">
              <a:rPr lang="en-US" altLang="en-US" i="0">
                <a:solidFill>
                  <a:srgbClr val="996600"/>
                </a:solidFill>
              </a:rPr>
              <a:pPr eaLnBrk="1" hangingPunct="1"/>
              <a:t>43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48133" name="Footer Placeholder 4">
            <a:extLst>
              <a:ext uri="{FF2B5EF4-FFF2-40B4-BE49-F238E27FC236}">
                <a16:creationId xmlns:a16="http://schemas.microsoft.com/office/drawing/2014/main" id="{DCB0942D-E013-43C2-3E10-0F3168F68AC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48134" name="Date Placeholder 5">
            <a:extLst>
              <a:ext uri="{FF2B5EF4-FFF2-40B4-BE49-F238E27FC236}">
                <a16:creationId xmlns:a16="http://schemas.microsoft.com/office/drawing/2014/main" id="{1143345B-F49E-6675-BD90-79F224033A1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3A6B601E-ABAC-102F-7D13-802461C5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Web publishing steps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0ADD05FE-D079-2461-05DA-8CC942C9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mode of access to web page</a:t>
            </a:r>
          </a:p>
          <a:p>
            <a:r>
              <a:rPr lang="en-GB" altLang="en-US"/>
              <a:t>DNS address</a:t>
            </a:r>
          </a:p>
          <a:p>
            <a:r>
              <a:rPr lang="en-GB" altLang="en-US"/>
              <a:t>Path Name</a:t>
            </a:r>
            <a:endParaRPr lang="en-IN" altLang="en-US"/>
          </a:p>
          <a:p>
            <a:r>
              <a:rPr lang="en-GB" altLang="en-US"/>
              <a:t>Uploading the files</a:t>
            </a:r>
            <a:endParaRPr lang="en-IN" altLang="en-US"/>
          </a:p>
          <a:p>
            <a:r>
              <a:rPr lang="en-GB" altLang="en-US"/>
              <a:t>Find the URL</a:t>
            </a:r>
            <a:endParaRPr lang="en-IN" altLang="en-US"/>
          </a:p>
          <a:p>
            <a:r>
              <a:rPr lang="en-GB" altLang="en-US"/>
              <a:t>Final Touch</a:t>
            </a:r>
            <a:endParaRPr lang="en-IN" altLang="en-US"/>
          </a:p>
          <a:p>
            <a:r>
              <a:rPr lang="en-IN" altLang="en-US" i="1"/>
              <a:t>{GIVE A SAMPLE OF CODE AS GIVEN IN THE TEXT}</a:t>
            </a:r>
            <a:endParaRPr lang="en-IN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4DF15105-EB9B-9315-A674-5A046D4B9F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9DEFFD43-DB35-4512-809D-CE36B500A437}" type="slidenum">
              <a:rPr lang="en-US" altLang="en-US" i="0">
                <a:solidFill>
                  <a:srgbClr val="996600"/>
                </a:solidFill>
              </a:rPr>
              <a:pPr eaLnBrk="1" hangingPunct="1"/>
              <a:t>44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49157" name="Footer Placeholder 4">
            <a:extLst>
              <a:ext uri="{FF2B5EF4-FFF2-40B4-BE49-F238E27FC236}">
                <a16:creationId xmlns:a16="http://schemas.microsoft.com/office/drawing/2014/main" id="{D3CF3743-A9EF-F14E-130C-29FF690581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49158" name="Date Placeholder 5">
            <a:extLst>
              <a:ext uri="{FF2B5EF4-FFF2-40B4-BE49-F238E27FC236}">
                <a16:creationId xmlns:a16="http://schemas.microsoft.com/office/drawing/2014/main" id="{25620475-09CD-A4AE-C6E7-9D768A32BF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6C970321-B9BF-9B94-C373-1875EC79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Legal and Ethical Issues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84A0BFE6-C6DB-1CC9-0B12-5A988ED39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IN" altLang="en-US"/>
              <a:t>Following considerations need to be made</a:t>
            </a:r>
          </a:p>
          <a:p>
            <a:r>
              <a:rPr lang="en-GB" altLang="en-US" sz="2000"/>
              <a:t>Are the files being published have already been published elsewhere</a:t>
            </a:r>
            <a:endParaRPr lang="en-IN" altLang="en-US" sz="2000"/>
          </a:p>
          <a:p>
            <a:r>
              <a:rPr lang="en-GB" altLang="en-US" sz="2000"/>
              <a:t>Are the files being published are modified versions of already existing and published files</a:t>
            </a:r>
            <a:endParaRPr lang="en-IN" altLang="en-US" sz="2000"/>
          </a:p>
          <a:p>
            <a:r>
              <a:rPr lang="en-GB" altLang="en-US" sz="2000"/>
              <a:t>Are the materials to be published are excerpts of existing materials (already published somewhere else)</a:t>
            </a:r>
            <a:endParaRPr lang="en-IN" altLang="en-US" sz="2000"/>
          </a:p>
          <a:p>
            <a:r>
              <a:rPr lang="en-GB" altLang="en-US" sz="2000"/>
              <a:t>Are there sufficient permissions to download the materials and then publish them as mine</a:t>
            </a:r>
            <a:endParaRPr lang="en-IN" altLang="en-US" sz="2000"/>
          </a:p>
          <a:p>
            <a:r>
              <a:rPr lang="en-GB" altLang="en-US" sz="2000"/>
              <a:t>Can the pictures and figures that have been published by someone else and available in the public domain be made available by another publisher (in partial or full display)</a:t>
            </a:r>
            <a:endParaRPr lang="en-IN" altLang="en-US" sz="2000"/>
          </a:p>
          <a:p>
            <a:endParaRPr lang="en-IN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415E6E3F-D99B-4145-D68C-48F0ACB191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97A6D63A-2FCA-42B1-9214-99D9512F0C5B}" type="slidenum">
              <a:rPr lang="en-US" altLang="en-US" i="0">
                <a:solidFill>
                  <a:srgbClr val="996600"/>
                </a:solidFill>
              </a:rPr>
              <a:pPr eaLnBrk="1" hangingPunct="1"/>
              <a:t>45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50181" name="Footer Placeholder 4">
            <a:extLst>
              <a:ext uri="{FF2B5EF4-FFF2-40B4-BE49-F238E27FC236}">
                <a16:creationId xmlns:a16="http://schemas.microsoft.com/office/drawing/2014/main" id="{A2031880-E547-FD42-1F00-0BF46D551C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50182" name="Date Placeholder 5">
            <a:extLst>
              <a:ext uri="{FF2B5EF4-FFF2-40B4-BE49-F238E27FC236}">
                <a16:creationId xmlns:a16="http://schemas.microsoft.com/office/drawing/2014/main" id="{5EC7685F-F2FF-AB4B-1082-8F6310DC4B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F9B828F0-AC84-CE96-6021-CDDDC133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Plagiarism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5B1F624C-6BE7-DAB2-060F-1E6183BA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Tools can be used for checking plagiarism</a:t>
            </a:r>
          </a:p>
          <a:p>
            <a:r>
              <a:rPr lang="en-IN" altLang="en-US"/>
              <a:t>Check before publishing</a:t>
            </a:r>
          </a:p>
          <a:p>
            <a:r>
              <a:rPr lang="en-IN" altLang="en-US"/>
              <a:t>Websites that offer plagiarism services</a:t>
            </a:r>
          </a:p>
          <a:p>
            <a:pPr lvl="1"/>
            <a:r>
              <a:rPr lang="en-GB" altLang="en-US" u="sng">
                <a:hlinkClick r:id="rId2"/>
              </a:rPr>
              <a:t>www.plagiarism-detector.com,www.writecheck.com,</a:t>
            </a:r>
          </a:p>
          <a:p>
            <a:pPr lvl="1"/>
            <a:r>
              <a:rPr lang="en-GB" altLang="en-US" u="sng">
                <a:hlinkClick r:id="rId2"/>
              </a:rPr>
              <a:t>www.plagiarismchecker.com,</a:t>
            </a:r>
          </a:p>
          <a:p>
            <a:pPr lvl="1"/>
            <a:r>
              <a:rPr lang="en-GB" altLang="en-US" u="sng">
                <a:hlinkClick r:id="rId2"/>
              </a:rPr>
              <a:t>www.dustball.com</a:t>
            </a:r>
            <a:r>
              <a:rPr lang="en-GB" altLang="en-US"/>
              <a:t>, </a:t>
            </a:r>
          </a:p>
          <a:p>
            <a:pPr lvl="1"/>
            <a:r>
              <a:rPr lang="en-GB" altLang="en-US" u="sng">
                <a:hlinkClick r:id="rId3"/>
              </a:rPr>
              <a:t>www.plagiarisma.net</a:t>
            </a:r>
            <a:r>
              <a:rPr lang="en-GB" altLang="en-US"/>
              <a:t> </a:t>
            </a:r>
            <a:endParaRPr lang="en-IN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A820BEFE-DF57-C49E-6FFF-8299E80879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5DD47231-944D-4B89-BA58-5A98E5C9B55E}" type="slidenum">
              <a:rPr lang="en-US" altLang="en-US" i="0">
                <a:solidFill>
                  <a:srgbClr val="996600"/>
                </a:solidFill>
              </a:rPr>
              <a:pPr eaLnBrk="1" hangingPunct="1"/>
              <a:t>46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51205" name="Footer Placeholder 4">
            <a:extLst>
              <a:ext uri="{FF2B5EF4-FFF2-40B4-BE49-F238E27FC236}">
                <a16:creationId xmlns:a16="http://schemas.microsoft.com/office/drawing/2014/main" id="{F83AD0EF-7935-CBB9-3916-41FA9E4814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51206" name="Date Placeholder 5">
            <a:extLst>
              <a:ext uri="{FF2B5EF4-FFF2-40B4-BE49-F238E27FC236}">
                <a16:creationId xmlns:a16="http://schemas.microsoft.com/office/drawing/2014/main" id="{30398E59-7C66-85E9-859A-37A7898DBD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D6E315D0-08B6-4C13-59C1-7BC539B7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Copyright Issues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17075544-9115-68A1-9CB0-12FDAC57C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2000"/>
              <a:t>Copyright is a right given by the law to creators of literary, dramatic, musical and artistic works and producers of cinematograph films and sound recordings</a:t>
            </a:r>
          </a:p>
          <a:p>
            <a:r>
              <a:rPr lang="en-IN" altLang="en-US" sz="2000"/>
              <a:t>Copyright ensures certain minimum safeguards of the rights of authors</a:t>
            </a:r>
          </a:p>
          <a:p>
            <a:r>
              <a:rPr lang="en-IN" altLang="en-US" sz="2000"/>
              <a:t>Some of the exemptions are the uses of the work</a:t>
            </a:r>
          </a:p>
          <a:p>
            <a:pPr lvl="1"/>
            <a:r>
              <a:rPr lang="en-IN" altLang="en-US" sz="1800"/>
              <a:t>for the purpose of research or private study,</a:t>
            </a:r>
          </a:p>
          <a:p>
            <a:pPr lvl="1"/>
            <a:r>
              <a:rPr lang="en-IN" altLang="en-US" sz="1800"/>
              <a:t>for criticism or review,</a:t>
            </a:r>
          </a:p>
          <a:p>
            <a:pPr lvl="1"/>
            <a:r>
              <a:rPr lang="en-IN" altLang="en-US" sz="1800"/>
              <a:t>for reporting current events,</a:t>
            </a:r>
          </a:p>
          <a:p>
            <a:pPr lvl="1"/>
            <a:r>
              <a:rPr lang="en-IN" altLang="en-US" sz="1800"/>
              <a:t>in connection with judicial proceeding,</a:t>
            </a:r>
          </a:p>
          <a:p>
            <a:pPr lvl="1"/>
            <a:r>
              <a:rPr lang="en-IN" altLang="en-US" sz="1800"/>
              <a:t>performance by an amateur club or society if the performance is given to a non-paying audience, and</a:t>
            </a:r>
          </a:p>
          <a:p>
            <a:pPr lvl="1"/>
            <a:r>
              <a:rPr lang="en-IN" altLang="en-US" sz="1800"/>
              <a:t>the making of sound recordings of literary, dramatic or musical works under certain conditions</a:t>
            </a: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0BE012FD-4FF0-776B-4483-886C84B54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B7B80BCF-3B42-401E-9667-FC1B3ABDA598}" type="slidenum">
              <a:rPr lang="en-US" altLang="en-US" i="0">
                <a:solidFill>
                  <a:srgbClr val="996600"/>
                </a:solidFill>
              </a:rPr>
              <a:pPr eaLnBrk="1" hangingPunct="1"/>
              <a:t>47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52229" name="Footer Placeholder 4">
            <a:extLst>
              <a:ext uri="{FF2B5EF4-FFF2-40B4-BE49-F238E27FC236}">
                <a16:creationId xmlns:a16="http://schemas.microsoft.com/office/drawing/2014/main" id="{EE912A6A-EB02-084A-0CFF-CA1E0C533A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52230" name="Date Placeholder 5">
            <a:extLst>
              <a:ext uri="{FF2B5EF4-FFF2-40B4-BE49-F238E27FC236}">
                <a16:creationId xmlns:a16="http://schemas.microsoft.com/office/drawing/2014/main" id="{2D5B6CD9-2470-793F-64CE-6364B7916F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2D53DFD1-629A-FBB1-F9AD-7A74D7B5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Terms used in copyright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744A8470-C1ED-A7E8-71C1-A4DFBCEA3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Work : </a:t>
            </a:r>
            <a:r>
              <a:rPr lang="en-IN" altLang="en-US" sz="2000"/>
              <a:t>A work means a literary, dramatic, musical or artistic work, a cinematograph film, or a sound recording</a:t>
            </a:r>
          </a:p>
          <a:p>
            <a:r>
              <a:rPr lang="en-IN" altLang="en-US"/>
              <a:t>work of joint authorship: </a:t>
            </a:r>
            <a:r>
              <a:rPr lang="en-IN" altLang="en-US" sz="2000"/>
              <a:t>work produced by the collaboration of two or more authors</a:t>
            </a:r>
          </a:p>
          <a:p>
            <a:r>
              <a:rPr lang="en-IN" altLang="en-US" sz="2000"/>
              <a:t>What is an artistic work : </a:t>
            </a:r>
          </a:p>
          <a:p>
            <a:pPr lvl="1"/>
            <a:r>
              <a:rPr lang="en-IN" altLang="en-US" sz="1600"/>
              <a:t>a painting, a sculpture, a drawing (including a diagram, map, chart or plan), an engraving or a photograph, whether or not any such work possesses artistic quality;</a:t>
            </a:r>
          </a:p>
          <a:p>
            <a:pPr lvl="1"/>
            <a:r>
              <a:rPr lang="en-IN" altLang="en-US" sz="1600"/>
              <a:t>a work of architecture; and</a:t>
            </a:r>
          </a:p>
          <a:p>
            <a:pPr lvl="1"/>
            <a:r>
              <a:rPr lang="en-IN" altLang="en-US" sz="1600"/>
              <a:t>any other work of artistic craftsmanship</a:t>
            </a:r>
          </a:p>
          <a:p>
            <a:r>
              <a:rPr lang="en-IN" altLang="en-US" sz="2000"/>
              <a:t>musical work: </a:t>
            </a:r>
            <a:r>
              <a:rPr lang="en-IN" altLang="en-US" sz="1600"/>
              <a:t>work consisting of music and includes any graphical notation of such work</a:t>
            </a:r>
          </a:p>
          <a:p>
            <a:r>
              <a:rPr lang="en-IN" altLang="en-US" sz="2000"/>
              <a:t>sound recording: </a:t>
            </a:r>
            <a:r>
              <a:rPr lang="en-IN" altLang="en-US" sz="1400"/>
              <a:t>recording of sounds from which sounds may be produced regardless of the medium</a:t>
            </a:r>
            <a:endParaRPr lang="en-IN" altLang="en-US" sz="2000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5362E3F0-08AC-7C6D-2EEE-BD9C6C4670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F02F677A-B41B-4C05-BD7C-3AF55E799268}" type="slidenum">
              <a:rPr lang="en-US" altLang="en-US" i="0">
                <a:solidFill>
                  <a:srgbClr val="996600"/>
                </a:solidFill>
              </a:rPr>
              <a:pPr eaLnBrk="1" hangingPunct="1"/>
              <a:t>48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53253" name="Footer Placeholder 4">
            <a:extLst>
              <a:ext uri="{FF2B5EF4-FFF2-40B4-BE49-F238E27FC236}">
                <a16:creationId xmlns:a16="http://schemas.microsoft.com/office/drawing/2014/main" id="{5C65E1A5-3D66-9DEA-9EBA-5016333764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53254" name="Date Placeholder 5">
            <a:extLst>
              <a:ext uri="{FF2B5EF4-FFF2-40B4-BE49-F238E27FC236}">
                <a16:creationId xmlns:a16="http://schemas.microsoft.com/office/drawing/2014/main" id="{E95102AC-8D7E-A541-EF6B-856BC52055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6014B53A-4421-8D06-04DB-78AD1133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Terms used in copyright..contd..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090CB289-82A0-2F04-881C-78F59C479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cinematograph film; work of visual recording on any medium </a:t>
            </a:r>
          </a:p>
          <a:p>
            <a:r>
              <a:rPr lang="en-IN" altLang="en-US"/>
              <a:t>government work: work which is made or published by or under the direction or control of the government or any department of the government</a:t>
            </a:r>
          </a:p>
          <a:p>
            <a:pPr>
              <a:buFontTx/>
              <a:buNone/>
            </a:pPr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7A3911BC-0DF7-2C93-8BFB-AA73F4ECFF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FB7C3F76-E19C-47CB-A2C3-D94B49383585}" type="slidenum">
              <a:rPr lang="en-US" altLang="en-US" i="0">
                <a:solidFill>
                  <a:srgbClr val="996600"/>
                </a:solidFill>
              </a:rPr>
              <a:pPr eaLnBrk="1" hangingPunct="1"/>
              <a:t>49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54277" name="Footer Placeholder 4">
            <a:extLst>
              <a:ext uri="{FF2B5EF4-FFF2-40B4-BE49-F238E27FC236}">
                <a16:creationId xmlns:a16="http://schemas.microsoft.com/office/drawing/2014/main" id="{3C9CEB95-C28B-AE53-5C89-53AB42FDE12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54278" name="Date Placeholder 5">
            <a:extLst>
              <a:ext uri="{FF2B5EF4-FFF2-40B4-BE49-F238E27FC236}">
                <a16:creationId xmlns:a16="http://schemas.microsoft.com/office/drawing/2014/main" id="{26C4D493-0280-1CC1-BA65-89D899D648B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81F9164-B908-853A-4A8E-25D00EF7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Architecture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4345BCD-A7D9-4C2A-C817-42E5B81F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Internet is a combination several networks</a:t>
            </a:r>
          </a:p>
          <a:p>
            <a:pPr eaLnBrk="1" hangingPunct="1"/>
            <a:r>
              <a:rPr lang="en-GB" altLang="en-US"/>
              <a:t>networks are connected through routers</a:t>
            </a:r>
          </a:p>
          <a:p>
            <a:pPr eaLnBrk="1" hangingPunct="1"/>
            <a:r>
              <a:rPr lang="en-GB" altLang="en-US"/>
              <a:t>These routers are connected through Internet Service Providers (ISP)</a:t>
            </a:r>
          </a:p>
          <a:p>
            <a:pPr eaLnBrk="1" hangingPunct="1"/>
            <a:r>
              <a:rPr lang="en-GB" altLang="en-US"/>
              <a:t>transfer information through packets</a:t>
            </a:r>
          </a:p>
          <a:p>
            <a:pPr eaLnBrk="1" hangingPunct="1"/>
            <a:r>
              <a:rPr lang="en-GB" altLang="en-US"/>
              <a:t>internet is on layered model - Transmission Control Protocol/ Internet Protocol (TCP/IP)</a:t>
            </a:r>
          </a:p>
          <a:p>
            <a:pPr eaLnBrk="1" hangingPunct="1">
              <a:buFontTx/>
              <a:buNone/>
            </a:pPr>
            <a:endParaRPr lang="en-IN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985A3E7A-194E-51CA-72EA-F4166E43B0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92B61149-6B9E-4CB1-9F85-66416268A21E}" type="slidenum">
              <a:rPr lang="en-US" altLang="en-US" i="0">
                <a:solidFill>
                  <a:srgbClr val="996600"/>
                </a:solidFill>
              </a:rPr>
              <a:pPr eaLnBrk="1" hangingPunct="1"/>
              <a:t>5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9221" name="Footer Placeholder 4">
            <a:extLst>
              <a:ext uri="{FF2B5EF4-FFF2-40B4-BE49-F238E27FC236}">
                <a16:creationId xmlns:a16="http://schemas.microsoft.com/office/drawing/2014/main" id="{7FC2E89A-DB27-8EC3-EE88-A971EEB1C4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9222" name="Date Placeholder 5">
            <a:extLst>
              <a:ext uri="{FF2B5EF4-FFF2-40B4-BE49-F238E27FC236}">
                <a16:creationId xmlns:a16="http://schemas.microsoft.com/office/drawing/2014/main" id="{97CE6D2A-ADF0-6DDB-B697-6F46253967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AE4BB6C0-7472-B56B-64F5-1EF17978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Terms used in copyright..contd..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2284ACBB-B5A2-FDE6-53B2-0C777890F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MORAL RIGHTS: the right to claim authorship of the work and to restrain or claim damages in respect of any modification</a:t>
            </a:r>
          </a:p>
          <a:p>
            <a:r>
              <a:rPr lang="en-IN" altLang="en-US"/>
              <a:t>The moral rights are independent of the author’s copyright and remains with him even after assignment of the copyright</a:t>
            </a:r>
          </a:p>
          <a:p>
            <a:r>
              <a:rPr lang="en-IN" altLang="en-US"/>
              <a:t>Failure to display a work or to display it to the satisfaction of the author shall not be deemed to be an infringement of the moral rights of the author</a:t>
            </a:r>
          </a:p>
          <a:p>
            <a:endParaRPr lang="en-IN" altLang="en-U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9DC3BBA6-D15C-F94E-0453-8D344572FC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1387AD68-D17A-40CF-ACE9-12A2FA74479B}" type="slidenum">
              <a:rPr lang="en-US" altLang="en-US" i="0">
                <a:solidFill>
                  <a:srgbClr val="996600"/>
                </a:solidFill>
              </a:rPr>
              <a:pPr eaLnBrk="1" hangingPunct="1"/>
              <a:t>50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55301" name="Footer Placeholder 4">
            <a:extLst>
              <a:ext uri="{FF2B5EF4-FFF2-40B4-BE49-F238E27FC236}">
                <a16:creationId xmlns:a16="http://schemas.microsoft.com/office/drawing/2014/main" id="{6A4DFAC5-77E9-939A-6858-A97AE33F0F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55302" name="Date Placeholder 5">
            <a:extLst>
              <a:ext uri="{FF2B5EF4-FFF2-40B4-BE49-F238E27FC236}">
                <a16:creationId xmlns:a16="http://schemas.microsoft.com/office/drawing/2014/main" id="{CB090EFC-E7EE-2775-D214-637D81ED03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>
            <a:extLst>
              <a:ext uri="{FF2B5EF4-FFF2-40B4-BE49-F238E27FC236}">
                <a16:creationId xmlns:a16="http://schemas.microsoft.com/office/drawing/2014/main" id="{555D4A9A-D751-5829-4B2F-00CF3B8F5C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3-</a:t>
            </a:r>
            <a:fld id="{EA311FCB-8938-4199-84AC-27ABEF4FB996}" type="slidenum">
              <a:rPr lang="en-US" altLang="en-US" i="0">
                <a:solidFill>
                  <a:srgbClr val="996600"/>
                </a:solidFill>
              </a:rPr>
              <a:pPr eaLnBrk="1" hangingPunct="1"/>
              <a:t>51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56323" name="Footer Placeholder 5">
            <a:extLst>
              <a:ext uri="{FF2B5EF4-FFF2-40B4-BE49-F238E27FC236}">
                <a16:creationId xmlns:a16="http://schemas.microsoft.com/office/drawing/2014/main" id="{19F4F405-E2B4-4F99-416E-786BB79475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E59BDDBC-FA4C-3632-BBD5-201ED9B92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E-Commerce Issues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3BFE8B39-F8A8-4D31-9495-26307829CC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Financial Exposure</a:t>
            </a:r>
          </a:p>
          <a:p>
            <a:pPr eaLnBrk="1" hangingPunct="1"/>
            <a:r>
              <a:rPr lang="en-US" altLang="en-US"/>
              <a:t>IP Exposure</a:t>
            </a:r>
          </a:p>
          <a:p>
            <a:pPr eaLnBrk="1" hangingPunct="1"/>
            <a:r>
              <a:rPr lang="en-US" altLang="en-US"/>
              <a:t>Legal Security</a:t>
            </a:r>
          </a:p>
          <a:p>
            <a:pPr eaLnBrk="1" hangingPunct="1"/>
            <a:r>
              <a:rPr lang="en-US" altLang="en-US"/>
              <a:t>Packet Sniffing</a:t>
            </a:r>
          </a:p>
          <a:p>
            <a:pPr eaLnBrk="1" hangingPunct="1"/>
            <a:r>
              <a:rPr lang="en-US" altLang="en-US"/>
              <a:t>Firewalls</a:t>
            </a:r>
          </a:p>
          <a:p>
            <a:pPr eaLnBrk="1" hangingPunct="1"/>
            <a:r>
              <a:rPr lang="en-US" altLang="en-US"/>
              <a:t>IPSec</a:t>
            </a:r>
          </a:p>
          <a:p>
            <a:pPr eaLnBrk="1" hangingPunct="1"/>
            <a:r>
              <a:rPr lang="en-US" altLang="en-US"/>
              <a:t>Intrusion Detection Systems (IDS)</a:t>
            </a:r>
          </a:p>
        </p:txBody>
      </p:sp>
      <p:sp>
        <p:nvSpPr>
          <p:cNvPr id="56326" name="Date Placeholder 5">
            <a:extLst>
              <a:ext uri="{FF2B5EF4-FFF2-40B4-BE49-F238E27FC236}">
                <a16:creationId xmlns:a16="http://schemas.microsoft.com/office/drawing/2014/main" id="{8855F8AC-EBFE-45ED-1CFA-E38E01B74EC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>
            <a:extLst>
              <a:ext uri="{FF2B5EF4-FFF2-40B4-BE49-F238E27FC236}">
                <a16:creationId xmlns:a16="http://schemas.microsoft.com/office/drawing/2014/main" id="{E92FB4D5-999C-D8EF-26BC-7F53B3E680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3-</a:t>
            </a:r>
            <a:fld id="{1F62ABB3-492A-4F9C-AF9A-B61D9D0313CA}" type="slidenum">
              <a:rPr lang="en-US" altLang="en-US" i="0">
                <a:solidFill>
                  <a:srgbClr val="996600"/>
                </a:solidFill>
              </a:rPr>
              <a:pPr eaLnBrk="1" hangingPunct="1"/>
              <a:t>52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57347" name="Footer Placeholder 5">
            <a:extLst>
              <a:ext uri="{FF2B5EF4-FFF2-40B4-BE49-F238E27FC236}">
                <a16:creationId xmlns:a16="http://schemas.microsoft.com/office/drawing/2014/main" id="{E8F830C6-BAA3-8DA0-B405-0ACA87B8E7A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5A411A2A-D59F-2EAE-0688-3D042AADD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CFB1F903-DBB5-5576-193B-B84E111D9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8153400" cy="47244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sz="2200"/>
              <a:t>To communicate over a line, you need a modem, which converts incoming analog signals into digital signals.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200"/>
              <a:t>Several factors need to be considered in designing a network:  location, capacity, distance limitations, cost, potential growth, and security.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200"/>
              <a:t>Web page publication should follow proper steps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200"/>
              <a:t>Plagiarism check should be done (using tools)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200"/>
              <a:t>Copyright issues and moral issues should be taken care of while publishing</a:t>
            </a:r>
          </a:p>
        </p:txBody>
      </p:sp>
      <p:sp>
        <p:nvSpPr>
          <p:cNvPr id="57350" name="Date Placeholder 5">
            <a:extLst>
              <a:ext uri="{FF2B5EF4-FFF2-40B4-BE49-F238E27FC236}">
                <a16:creationId xmlns:a16="http://schemas.microsoft.com/office/drawing/2014/main" id="{8FE38600-3F58-113E-9259-248231F5E3D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160A290-6B83-5BF7-D670-21F73745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Network diagram</a:t>
            </a:r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D8153A99-46DE-D48E-21A2-E113E98098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F33578FB-5B52-4FEC-A130-91834921969A}" type="slidenum">
              <a:rPr lang="en-US" altLang="en-US" i="0">
                <a:solidFill>
                  <a:srgbClr val="996600"/>
                </a:solidFill>
              </a:rPr>
              <a:pPr eaLnBrk="1" hangingPunct="1"/>
              <a:t>6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10244" name="Footer Placeholder 4">
            <a:extLst>
              <a:ext uri="{FF2B5EF4-FFF2-40B4-BE49-F238E27FC236}">
                <a16:creationId xmlns:a16="http://schemas.microsoft.com/office/drawing/2014/main" id="{C9530C68-F616-1D02-BD7A-8040387F74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10245" name="Rectangle 25">
            <a:extLst>
              <a:ext uri="{FF2B5EF4-FFF2-40B4-BE49-F238E27FC236}">
                <a16:creationId xmlns:a16="http://schemas.microsoft.com/office/drawing/2014/main" id="{FC29D727-1425-6E50-49BA-C04D8E68B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grpSp>
        <p:nvGrpSpPr>
          <p:cNvPr id="10246" name="Group 3">
            <a:extLst>
              <a:ext uri="{FF2B5EF4-FFF2-40B4-BE49-F238E27FC236}">
                <a16:creationId xmlns:a16="http://schemas.microsoft.com/office/drawing/2014/main" id="{EBD34960-8F0D-7B9F-B468-0CEEBD217B7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95400" y="1752600"/>
            <a:ext cx="7010400" cy="4206875"/>
            <a:chOff x="2362" y="-97"/>
            <a:chExt cx="7200" cy="4320"/>
          </a:xfrm>
        </p:grpSpPr>
        <p:sp>
          <p:nvSpPr>
            <p:cNvPr id="10248" name="AutoShape 24">
              <a:extLst>
                <a:ext uri="{FF2B5EF4-FFF2-40B4-BE49-F238E27FC236}">
                  <a16:creationId xmlns:a16="http://schemas.microsoft.com/office/drawing/2014/main" id="{0F2A03DD-D4ED-BFB7-AC60-F1BEBA30DF52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2362" y="-97"/>
              <a:ext cx="7200" cy="4320"/>
            </a:xfrm>
            <a:prstGeom prst="octagon">
              <a:avLst>
                <a:gd name="adj" fmla="val 2928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49" name="AutoShape 23">
              <a:extLst>
                <a:ext uri="{FF2B5EF4-FFF2-40B4-BE49-F238E27FC236}">
                  <a16:creationId xmlns:a16="http://schemas.microsoft.com/office/drawing/2014/main" id="{7E9D45F5-427B-9563-65B5-1B5678D37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1" y="770"/>
              <a:ext cx="2058" cy="682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1100" i="0">
                  <a:ea typeface="Calibri" panose="020F0502020204030204" pitchFamily="34" charset="0"/>
                  <a:cs typeface="Times New Roman" panose="02020603050405020304" pitchFamily="18" charset="0"/>
                </a:rPr>
                <a:t>Network no.1</a:t>
              </a:r>
              <a:endParaRPr lang="en-GB" altLang="en-US" i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250" name="AutoShape 22">
              <a:extLst>
                <a:ext uri="{FF2B5EF4-FFF2-40B4-BE49-F238E27FC236}">
                  <a16:creationId xmlns:a16="http://schemas.microsoft.com/office/drawing/2014/main" id="{80BD1AFD-4893-48EF-5332-D4897CBD1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" y="2230"/>
              <a:ext cx="2058" cy="682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1100" i="0">
                  <a:ea typeface="Calibri" panose="020F0502020204030204" pitchFamily="34" charset="0"/>
                  <a:cs typeface="Times New Roman" panose="02020603050405020304" pitchFamily="18" charset="0"/>
                </a:rPr>
                <a:t>Internet Service Provider</a:t>
              </a:r>
              <a:endParaRPr lang="en-GB" altLang="en-US" i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251" name="AutoShape 21">
              <a:extLst>
                <a:ext uri="{FF2B5EF4-FFF2-40B4-BE49-F238E27FC236}">
                  <a16:creationId xmlns:a16="http://schemas.microsoft.com/office/drawing/2014/main" id="{E98B0FFB-64CB-85D4-31D5-55CF577C2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" y="902"/>
              <a:ext cx="2057" cy="682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1100" i="0">
                  <a:ea typeface="Calibri" panose="020F0502020204030204" pitchFamily="34" charset="0"/>
                  <a:cs typeface="Times New Roman" panose="02020603050405020304" pitchFamily="18" charset="0"/>
                </a:rPr>
                <a:t>Network no.2</a:t>
              </a:r>
              <a:endParaRPr lang="en-GB" altLang="en-US" i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252" name="AutoShape 20">
              <a:extLst>
                <a:ext uri="{FF2B5EF4-FFF2-40B4-BE49-F238E27FC236}">
                  <a16:creationId xmlns:a16="http://schemas.microsoft.com/office/drawing/2014/main" id="{0685BBA8-9C52-D793-DFF2-FBDBE47AB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3" y="3366"/>
              <a:ext cx="2058" cy="682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1100" i="0">
                  <a:ea typeface="Calibri" panose="020F0502020204030204" pitchFamily="34" charset="0"/>
                  <a:cs typeface="Times New Roman" panose="02020603050405020304" pitchFamily="18" charset="0"/>
                </a:rPr>
                <a:t>Network No.3</a:t>
              </a:r>
              <a:endParaRPr lang="en-GB" altLang="en-US" i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253" name="AutoShape 19">
              <a:extLst>
                <a:ext uri="{FF2B5EF4-FFF2-40B4-BE49-F238E27FC236}">
                  <a16:creationId xmlns:a16="http://schemas.microsoft.com/office/drawing/2014/main" id="{E460F9C4-7BB5-9B0D-3777-F1B1D8108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325"/>
              <a:ext cx="1577" cy="682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900" i="0">
                  <a:ea typeface="Calibri" panose="020F0502020204030204" pitchFamily="34" charset="0"/>
                  <a:cs typeface="Times New Roman" panose="02020603050405020304" pitchFamily="18" charset="0"/>
                </a:rPr>
                <a:t>Modem</a:t>
              </a:r>
              <a:endParaRPr lang="en-US" altLang="en-US" sz="800" i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GB" altLang="en-US" sz="900" i="0">
                  <a:ea typeface="Calibri" panose="020F0502020204030204" pitchFamily="34" charset="0"/>
                  <a:cs typeface="Times New Roman" panose="02020603050405020304" pitchFamily="18" charset="0"/>
                </a:rPr>
                <a:t>ADSL</a:t>
              </a:r>
              <a:endParaRPr lang="en-US" altLang="en-US" sz="800" i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GB" altLang="en-US" sz="900" i="0">
                  <a:ea typeface="Calibri" panose="020F0502020204030204" pitchFamily="34" charset="0"/>
                  <a:cs typeface="Times New Roman" panose="02020603050405020304" pitchFamily="18" charset="0"/>
                </a:rPr>
                <a:t>Dedicated Connection</a:t>
              </a:r>
              <a:endParaRPr lang="en-GB" altLang="en-US" i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254" name="AutoShape 18">
              <a:extLst>
                <a:ext uri="{FF2B5EF4-FFF2-40B4-BE49-F238E27FC236}">
                  <a16:creationId xmlns:a16="http://schemas.microsoft.com/office/drawing/2014/main" id="{95CEC22A-1680-DEE7-F995-4D09F34D0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1584"/>
              <a:ext cx="515" cy="526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0255" name="AutoShape 17">
              <a:extLst>
                <a:ext uri="{FF2B5EF4-FFF2-40B4-BE49-F238E27FC236}">
                  <a16:creationId xmlns:a16="http://schemas.microsoft.com/office/drawing/2014/main" id="{71A19660-91ED-C0AB-117C-E7A3D705B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2" y="1703"/>
              <a:ext cx="515" cy="527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i="0"/>
            </a:p>
          </p:txBody>
        </p:sp>
        <p:cxnSp>
          <p:nvCxnSpPr>
            <p:cNvPr id="10256" name="AutoShape 16">
              <a:extLst>
                <a:ext uri="{FF2B5EF4-FFF2-40B4-BE49-F238E27FC236}">
                  <a16:creationId xmlns:a16="http://schemas.microsoft.com/office/drawing/2014/main" id="{4B5DCFC3-A979-C803-5CCF-68DD6E9576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488" y="1452"/>
              <a:ext cx="812" cy="8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7" name="AutoShape 15">
              <a:extLst>
                <a:ext uri="{FF2B5EF4-FFF2-40B4-BE49-F238E27FC236}">
                  <a16:creationId xmlns:a16="http://schemas.microsoft.com/office/drawing/2014/main" id="{7775903D-89C1-F18A-D053-A5CD92BC6E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488" y="3007"/>
              <a:ext cx="2405" cy="7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8" name="AutoShape 14">
              <a:extLst>
                <a:ext uri="{FF2B5EF4-FFF2-40B4-BE49-F238E27FC236}">
                  <a16:creationId xmlns:a16="http://schemas.microsoft.com/office/drawing/2014/main" id="{C3D70CFD-E736-80E1-8AA8-CC0D02ABAF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488" y="3007"/>
              <a:ext cx="1522" cy="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9" name="AutoShape 13">
              <a:extLst>
                <a:ext uri="{FF2B5EF4-FFF2-40B4-BE49-F238E27FC236}">
                  <a16:creationId xmlns:a16="http://schemas.microsoft.com/office/drawing/2014/main" id="{23003AEB-13A3-EB10-17C3-455B6BE1DF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60" y="2033"/>
              <a:ext cx="469" cy="5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0" name="AutoShape 12">
              <a:extLst>
                <a:ext uri="{FF2B5EF4-FFF2-40B4-BE49-F238E27FC236}">
                  <a16:creationId xmlns:a16="http://schemas.microsoft.com/office/drawing/2014/main" id="{55619311-370F-A89E-C3EE-AF2E0EC17A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488" y="1243"/>
              <a:ext cx="4952" cy="10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1" name="AutoShape 11">
              <a:extLst>
                <a:ext uri="{FF2B5EF4-FFF2-40B4-BE49-F238E27FC236}">
                  <a16:creationId xmlns:a16="http://schemas.microsoft.com/office/drawing/2014/main" id="{827B0097-6067-44F2-F693-32658F53EA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00" y="2110"/>
              <a:ext cx="402" cy="5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2" name="AutoShape 10">
              <a:extLst>
                <a:ext uri="{FF2B5EF4-FFF2-40B4-BE49-F238E27FC236}">
                  <a16:creationId xmlns:a16="http://schemas.microsoft.com/office/drawing/2014/main" id="{5E0BD5D9-43A7-DFE3-0333-E86EB840B0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5367" y="273"/>
              <a:ext cx="855" cy="4613"/>
            </a:xfrm>
            <a:prstGeom prst="bentConnector3">
              <a:avLst>
                <a:gd name="adj1" fmla="val -33519"/>
              </a:avLst>
            </a:prstGeom>
            <a:noFill/>
            <a:ln w="9525">
              <a:solidFill>
                <a:srgbClr val="000000"/>
              </a:solidFill>
              <a:miter lim="800000"/>
              <a:headEnd type="stealth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AutoShape 9">
              <a:extLst>
                <a:ext uri="{FF2B5EF4-FFF2-40B4-BE49-F238E27FC236}">
                  <a16:creationId xmlns:a16="http://schemas.microsoft.com/office/drawing/2014/main" id="{FF61C340-5F50-2A35-7D9B-991582EF75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387" y="2152"/>
              <a:ext cx="351" cy="4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4" name="AutoShape 8">
              <a:extLst>
                <a:ext uri="{FF2B5EF4-FFF2-40B4-BE49-F238E27FC236}">
                  <a16:creationId xmlns:a16="http://schemas.microsoft.com/office/drawing/2014/main" id="{CD4A4BB5-1366-CB6D-135C-9AE8582F1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" y="3522"/>
              <a:ext cx="515" cy="526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cxnSp>
          <p:nvCxnSpPr>
            <p:cNvPr id="10265" name="AutoShape 7">
              <a:extLst>
                <a:ext uri="{FF2B5EF4-FFF2-40B4-BE49-F238E27FC236}">
                  <a16:creationId xmlns:a16="http://schemas.microsoft.com/office/drawing/2014/main" id="{F672C12C-E51F-A320-E916-C592DDBA76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3645" y="2850"/>
              <a:ext cx="778" cy="1092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6" name="AutoShape 6">
              <a:extLst>
                <a:ext uri="{FF2B5EF4-FFF2-40B4-BE49-F238E27FC236}">
                  <a16:creationId xmlns:a16="http://schemas.microsoft.com/office/drawing/2014/main" id="{032D21FB-4DED-8977-31C1-0C40F08A0F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095" y="2571"/>
              <a:ext cx="234" cy="12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7" name="AutoShape 5">
              <a:extLst>
                <a:ext uri="{FF2B5EF4-FFF2-40B4-BE49-F238E27FC236}">
                  <a16:creationId xmlns:a16="http://schemas.microsoft.com/office/drawing/2014/main" id="{04D6711A-FD17-BF1C-78ED-5C1F190D5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3" y="2942"/>
              <a:ext cx="515" cy="502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0268" name="Text Box 4">
              <a:extLst>
                <a:ext uri="{FF2B5EF4-FFF2-40B4-BE49-F238E27FC236}">
                  <a16:creationId xmlns:a16="http://schemas.microsoft.com/office/drawing/2014/main" id="{634982CA-180D-5959-47B6-DC7571498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6" y="3522"/>
              <a:ext cx="966" cy="2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sz="800" i="0">
                  <a:ea typeface="Calibri" panose="020F0502020204030204" pitchFamily="34" charset="0"/>
                  <a:cs typeface="Times New Roman" panose="02020603050405020304" pitchFamily="18" charset="0"/>
                </a:rPr>
                <a:t>ROUTERS</a:t>
              </a:r>
              <a:endParaRPr lang="en-GB" altLang="en-US" i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247" name="Date Placeholder 27">
            <a:extLst>
              <a:ext uri="{FF2B5EF4-FFF2-40B4-BE49-F238E27FC236}">
                <a16:creationId xmlns:a16="http://schemas.microsoft.com/office/drawing/2014/main" id="{C837C1F2-0B3B-8300-F1C1-4F6CA452200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B6A58258-A98D-D3E0-AFB9-B4D8D98A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TCP/IP</a:t>
            </a:r>
            <a:endParaRPr lang="en-IN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513BE4F7-C9AF-D424-D1BC-3B8F1A929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19200"/>
            <a:ext cx="7848600" cy="4724400"/>
          </a:xfrm>
        </p:spPr>
        <p:txBody>
          <a:bodyPr/>
          <a:lstStyle/>
          <a:p>
            <a:pPr eaLnBrk="1" hangingPunct="1"/>
            <a:r>
              <a:rPr lang="en-GB" altLang="en-US"/>
              <a:t>Transmission Control Protocol/ Internet Protocol</a:t>
            </a:r>
          </a:p>
          <a:p>
            <a:pPr eaLnBrk="1" hangingPunct="1"/>
            <a:r>
              <a:rPr lang="en-GB" altLang="en-US"/>
              <a:t>process of transferring packets from one computer to another computer</a:t>
            </a:r>
          </a:p>
          <a:p>
            <a:pPr eaLnBrk="1" hangingPunct="1"/>
            <a:r>
              <a:rPr lang="en-GB" altLang="en-US"/>
              <a:t>Medium internet</a:t>
            </a:r>
          </a:p>
          <a:p>
            <a:pPr eaLnBrk="1" hangingPunct="1"/>
            <a:r>
              <a:rPr lang="en-GB" altLang="en-US"/>
              <a:t>These layers are connected through different rules and definitions in four layers</a:t>
            </a:r>
          </a:p>
          <a:p>
            <a:pPr lvl="1" eaLnBrk="1" hangingPunct="1"/>
            <a:r>
              <a:rPr lang="en-GB" altLang="en-US"/>
              <a:t>Network layer : </a:t>
            </a:r>
            <a:r>
              <a:rPr lang="en-GB" altLang="en-US" sz="1600"/>
              <a:t>network layer helps in forwarding packets to different layers depending on the address on the packet</a:t>
            </a:r>
          </a:p>
          <a:p>
            <a:pPr lvl="1" eaLnBrk="1" hangingPunct="1"/>
            <a:r>
              <a:rPr lang="en-GB" altLang="en-US"/>
              <a:t>Transport Layer: </a:t>
            </a:r>
            <a:r>
              <a:rPr lang="en-GB" altLang="en-US" sz="1600"/>
              <a:t>forwarding takes place through transport layer </a:t>
            </a:r>
          </a:p>
          <a:p>
            <a:pPr lvl="1" eaLnBrk="1" hangingPunct="1"/>
            <a:r>
              <a:rPr lang="en-GB" altLang="en-US"/>
              <a:t>Application Layer: </a:t>
            </a:r>
            <a:r>
              <a:rPr lang="en-GB" altLang="en-US" sz="1600"/>
              <a:t>supports transport of each and every application across networks</a:t>
            </a:r>
          </a:p>
          <a:p>
            <a:pPr lvl="1" eaLnBrk="1" hangingPunct="1"/>
            <a:r>
              <a:rPr lang="en-GB" altLang="en-US"/>
              <a:t>and Link Layer: </a:t>
            </a:r>
            <a:r>
              <a:rPr lang="en-GB" altLang="en-US" sz="1600"/>
              <a:t>Links between layers</a:t>
            </a:r>
            <a:endParaRPr lang="en-GB" altLang="en-US"/>
          </a:p>
          <a:p>
            <a:pPr eaLnBrk="1" hangingPunct="1"/>
            <a:endParaRPr lang="en-IN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59C97A76-DF9D-5AC8-6783-7FD2E1FB47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4A27D86C-793F-43A2-9041-66DC075538FB}" type="slidenum">
              <a:rPr lang="en-US" altLang="en-US" i="0">
                <a:solidFill>
                  <a:srgbClr val="996600"/>
                </a:solidFill>
              </a:rPr>
              <a:pPr eaLnBrk="1" hangingPunct="1"/>
              <a:t>7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11269" name="Footer Placeholder 4">
            <a:extLst>
              <a:ext uri="{FF2B5EF4-FFF2-40B4-BE49-F238E27FC236}">
                <a16:creationId xmlns:a16="http://schemas.microsoft.com/office/drawing/2014/main" id="{9A280F0D-6FCC-7E6A-2ED3-9119F57554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11270" name="Date Placeholder 5">
            <a:extLst>
              <a:ext uri="{FF2B5EF4-FFF2-40B4-BE49-F238E27FC236}">
                <a16:creationId xmlns:a16="http://schemas.microsoft.com/office/drawing/2014/main" id="{744308A4-301A-CFFB-60DE-82B23F82A3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0F18641-2017-70C5-4451-F551AA4F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TCP/IP Diagram</a:t>
            </a:r>
          </a:p>
        </p:txBody>
      </p:sp>
      <p:sp>
        <p:nvSpPr>
          <p:cNvPr id="12291" name="Slide Number Placeholder 3">
            <a:extLst>
              <a:ext uri="{FF2B5EF4-FFF2-40B4-BE49-F238E27FC236}">
                <a16:creationId xmlns:a16="http://schemas.microsoft.com/office/drawing/2014/main" id="{E6C87928-0F09-F4D3-CA7C-E521B3CB36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34415552-A23C-482C-994D-5726406B49D0}" type="slidenum">
              <a:rPr lang="en-US" altLang="en-US" i="0">
                <a:solidFill>
                  <a:srgbClr val="996600"/>
                </a:solidFill>
              </a:rPr>
              <a:pPr eaLnBrk="1" hangingPunct="1"/>
              <a:t>8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12292" name="Footer Placeholder 4">
            <a:extLst>
              <a:ext uri="{FF2B5EF4-FFF2-40B4-BE49-F238E27FC236}">
                <a16:creationId xmlns:a16="http://schemas.microsoft.com/office/drawing/2014/main" id="{D8655ABB-9130-6EF7-8AE1-0AB3EEA0D4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12293" name="Rectangle 20">
            <a:extLst>
              <a:ext uri="{FF2B5EF4-FFF2-40B4-BE49-F238E27FC236}">
                <a16:creationId xmlns:a16="http://schemas.microsoft.com/office/drawing/2014/main" id="{9AD3C96D-0EFA-42E2-8B5D-CCEAD28C7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grpSp>
        <p:nvGrpSpPr>
          <p:cNvPr id="12294" name="Group 1">
            <a:extLst>
              <a:ext uri="{FF2B5EF4-FFF2-40B4-BE49-F238E27FC236}">
                <a16:creationId xmlns:a16="http://schemas.microsoft.com/office/drawing/2014/main" id="{EB0938D3-DB69-A9C0-9820-1AEC3724D9B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71600" y="1676400"/>
            <a:ext cx="6553200" cy="4706938"/>
            <a:chOff x="1440" y="1843"/>
            <a:chExt cx="9026" cy="6482"/>
          </a:xfrm>
        </p:grpSpPr>
        <p:sp>
          <p:nvSpPr>
            <p:cNvPr id="12296" name="AutoShape 19">
              <a:extLst>
                <a:ext uri="{FF2B5EF4-FFF2-40B4-BE49-F238E27FC236}">
                  <a16:creationId xmlns:a16="http://schemas.microsoft.com/office/drawing/2014/main" id="{E084CADB-109E-738D-0D65-2C57982DBE9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40" y="1843"/>
              <a:ext cx="9026" cy="6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97" name="Text Box 18">
              <a:extLst>
                <a:ext uri="{FF2B5EF4-FFF2-40B4-BE49-F238E27FC236}">
                  <a16:creationId xmlns:a16="http://schemas.microsoft.com/office/drawing/2014/main" id="{AE98E6F6-54A3-B7C3-49E8-0550CC1E3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0" y="2460"/>
              <a:ext cx="2640" cy="7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1100" i="0">
                  <a:ea typeface="Calibri" panose="020F0502020204030204" pitchFamily="34" charset="0"/>
                  <a:cs typeface="Times New Roman" panose="02020603050405020304" pitchFamily="18" charset="0"/>
                </a:rPr>
                <a:t>Application Layer</a:t>
              </a:r>
              <a:endParaRPr lang="en-GB" altLang="en-US" i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98" name="Text Box 17">
              <a:extLst>
                <a:ext uri="{FF2B5EF4-FFF2-40B4-BE49-F238E27FC236}">
                  <a16:creationId xmlns:a16="http://schemas.microsoft.com/office/drawing/2014/main" id="{05FCBF48-3353-4428-5F4F-CFDAD75D8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1" y="2550"/>
              <a:ext cx="2699" cy="8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1100" i="0">
                  <a:ea typeface="Calibri" panose="020F0502020204030204" pitchFamily="34" charset="0"/>
                  <a:cs typeface="Times New Roman" panose="02020603050405020304" pitchFamily="18" charset="0"/>
                </a:rPr>
                <a:t>TCP Layer</a:t>
              </a:r>
              <a:endParaRPr lang="en-GB" altLang="en-US" i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99" name="Text Box 16">
              <a:extLst>
                <a:ext uri="{FF2B5EF4-FFF2-40B4-BE49-F238E27FC236}">
                  <a16:creationId xmlns:a16="http://schemas.microsoft.com/office/drawing/2014/main" id="{1D94A506-50C5-8925-74C4-E3B30AAB8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5" y="5565"/>
              <a:ext cx="2505" cy="1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1100" i="0">
                  <a:ea typeface="Calibri" panose="020F0502020204030204" pitchFamily="34" charset="0"/>
                  <a:cs typeface="Times New Roman" panose="02020603050405020304" pitchFamily="18" charset="0"/>
                </a:rPr>
                <a:t>IP Layer</a:t>
              </a:r>
              <a:endParaRPr lang="en-GB" altLang="en-US" i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00" name="Text Box 15">
              <a:extLst>
                <a:ext uri="{FF2B5EF4-FFF2-40B4-BE49-F238E27FC236}">
                  <a16:creationId xmlns:a16="http://schemas.microsoft.com/office/drawing/2014/main" id="{3649952E-983D-CDB4-E2DA-DABE2F650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5" y="5565"/>
              <a:ext cx="1470" cy="1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1100" i="0">
                  <a:ea typeface="Calibri" panose="020F0502020204030204" pitchFamily="34" charset="0"/>
                  <a:cs typeface="Times New Roman" panose="02020603050405020304" pitchFamily="18" charset="0"/>
                </a:rPr>
                <a:t>Link Layer</a:t>
              </a:r>
              <a:endParaRPr lang="en-GB" altLang="en-US" i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301" name="AutoShape 14">
              <a:extLst>
                <a:ext uri="{FF2B5EF4-FFF2-40B4-BE49-F238E27FC236}">
                  <a16:creationId xmlns:a16="http://schemas.microsoft.com/office/drawing/2014/main" id="{91758E81-C2D4-963F-2A02-A757B04F03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20" y="2858"/>
              <a:ext cx="1801" cy="1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2" name="AutoShape 13">
              <a:extLst>
                <a:ext uri="{FF2B5EF4-FFF2-40B4-BE49-F238E27FC236}">
                  <a16:creationId xmlns:a16="http://schemas.microsoft.com/office/drawing/2014/main" id="{9968631B-0943-FCA3-6645-35874B19D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0" y="2655"/>
              <a:ext cx="1126" cy="585"/>
            </a:xfrm>
            <a:prstGeom prst="borderCallout1">
              <a:avLst>
                <a:gd name="adj1" fmla="val 69231"/>
                <a:gd name="adj2" fmla="val -10667"/>
                <a:gd name="adj3" fmla="val 20514"/>
                <a:gd name="adj4" fmla="val -10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800" i="0">
                  <a:ea typeface="Calibri" panose="020F0502020204030204" pitchFamily="34" charset="0"/>
                  <a:cs typeface="Times New Roman" panose="02020603050405020304" pitchFamily="18" charset="0"/>
                </a:rPr>
                <a:t>Carries Applications</a:t>
              </a:r>
              <a:endParaRPr lang="en-GB" altLang="en-US" i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03" name="AutoShape 12">
              <a:extLst>
                <a:ext uri="{FF2B5EF4-FFF2-40B4-BE49-F238E27FC236}">
                  <a16:creationId xmlns:a16="http://schemas.microsoft.com/office/drawing/2014/main" id="{6E1390E5-31A8-07F1-22C3-3F250A535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0" y="4110"/>
              <a:ext cx="1440" cy="900"/>
            </a:xfrm>
            <a:prstGeom prst="borderCallout1">
              <a:avLst>
                <a:gd name="adj1" fmla="val -13333"/>
                <a:gd name="adj2" fmla="val 87500"/>
                <a:gd name="adj3" fmla="val -13333"/>
                <a:gd name="adj4" fmla="val -2395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800" i="0">
                  <a:ea typeface="Calibri" panose="020F0502020204030204" pitchFamily="34" charset="0"/>
                  <a:cs typeface="Times New Roman" panose="02020603050405020304" pitchFamily="18" charset="0"/>
                </a:rPr>
                <a:t>Carries Application, and TCP details</a:t>
              </a:r>
              <a:endParaRPr lang="en-GB" altLang="en-US" i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304" name="AutoShape 11">
              <a:extLst>
                <a:ext uri="{FF2B5EF4-FFF2-40B4-BE49-F238E27FC236}">
                  <a16:creationId xmlns:a16="http://schemas.microsoft.com/office/drawing/2014/main" id="{62B4E87D-ABA8-5BC5-3A76-4BE4DFE20D9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71" y="3420"/>
              <a:ext cx="97" cy="21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5" name="AutoShape 10">
              <a:extLst>
                <a:ext uri="{FF2B5EF4-FFF2-40B4-BE49-F238E27FC236}">
                  <a16:creationId xmlns:a16="http://schemas.microsoft.com/office/drawing/2014/main" id="{3BCA2448-8F6E-C386-32B9-9210C4A9B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6945"/>
              <a:ext cx="1440" cy="720"/>
            </a:xfrm>
            <a:prstGeom prst="borderCallout3">
              <a:avLst>
                <a:gd name="adj1" fmla="val 25000"/>
                <a:gd name="adj2" fmla="val 108333"/>
                <a:gd name="adj3" fmla="val 25000"/>
                <a:gd name="adj4" fmla="val 196875"/>
                <a:gd name="adj5" fmla="val 25000"/>
                <a:gd name="adj6" fmla="val 196875"/>
                <a:gd name="adj7" fmla="val -111806"/>
                <a:gd name="adj8" fmla="val 19687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 type="triangle" w="med" len="med"/>
              <a:tailEnd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700" i="0">
                  <a:ea typeface="Calibri" panose="020F0502020204030204" pitchFamily="34" charset="0"/>
                  <a:cs typeface="Times New Roman" panose="02020603050405020304" pitchFamily="18" charset="0"/>
                </a:rPr>
                <a:t>Carries Application, TCP details, and IP details</a:t>
              </a:r>
              <a:endParaRPr lang="en-GB" altLang="en-US" i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306" name="AutoShape 9">
              <a:extLst>
                <a:ext uri="{FF2B5EF4-FFF2-40B4-BE49-F238E27FC236}">
                  <a16:creationId xmlns:a16="http://schemas.microsoft.com/office/drawing/2014/main" id="{B7F578A0-3162-7D68-88FE-1058DBFDF8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705" y="6090"/>
              <a:ext cx="2910" cy="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7" name="AutoShape 8">
              <a:extLst>
                <a:ext uri="{FF2B5EF4-FFF2-40B4-BE49-F238E27FC236}">
                  <a16:creationId xmlns:a16="http://schemas.microsoft.com/office/drawing/2014/main" id="{A02C13AE-FC2A-72DF-F226-71151A3E4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" y="3660"/>
              <a:ext cx="960" cy="960"/>
            </a:xfrm>
            <a:prstGeom prst="flowChar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800" b="1" i="0">
                  <a:ea typeface="Calibri" panose="020F0502020204030204" pitchFamily="34" charset="0"/>
                  <a:cs typeface="Times New Roman" panose="02020603050405020304" pitchFamily="18" charset="0"/>
                </a:rPr>
                <a:t>START</a:t>
              </a:r>
              <a:endParaRPr lang="en-GB" altLang="en-US" i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08" name="AutoShape 7">
              <a:extLst>
                <a:ext uri="{FF2B5EF4-FFF2-40B4-BE49-F238E27FC236}">
                  <a16:creationId xmlns:a16="http://schemas.microsoft.com/office/drawing/2014/main" id="{74A22864-331C-7385-803C-5E831481A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3960"/>
              <a:ext cx="960" cy="960"/>
            </a:xfrm>
            <a:prstGeom prst="flowChar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800" b="1" i="0"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GB" altLang="en-US" i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09" name="AutoShape 6">
              <a:extLst>
                <a:ext uri="{FF2B5EF4-FFF2-40B4-BE49-F238E27FC236}">
                  <a16:creationId xmlns:a16="http://schemas.microsoft.com/office/drawing/2014/main" id="{8AD33E07-AD21-0A02-09FE-26C0637BA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0" y="3750"/>
              <a:ext cx="1245" cy="1350"/>
            </a:xfrm>
            <a:prstGeom prst="borderCallout1">
              <a:avLst>
                <a:gd name="adj1" fmla="val -8889"/>
                <a:gd name="adj2" fmla="val 85542"/>
                <a:gd name="adj3" fmla="val -8889"/>
                <a:gd name="adj4" fmla="val -8554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800" i="0">
                  <a:ea typeface="Calibri" panose="020F0502020204030204" pitchFamily="34" charset="0"/>
                  <a:cs typeface="Times New Roman" panose="02020603050405020304" pitchFamily="18" charset="0"/>
                </a:rPr>
                <a:t>Carries Application, TCP details, IP details and Link details</a:t>
              </a:r>
              <a:endParaRPr lang="en-GB" altLang="en-US" i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310" name="AutoShape 5">
              <a:extLst>
                <a:ext uri="{FF2B5EF4-FFF2-40B4-BE49-F238E27FC236}">
                  <a16:creationId xmlns:a16="http://schemas.microsoft.com/office/drawing/2014/main" id="{B50EFA38-4E75-F457-CD75-6D592203C5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70" y="4920"/>
              <a:ext cx="615" cy="6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1" name="AutoShape 4">
              <a:extLst>
                <a:ext uri="{FF2B5EF4-FFF2-40B4-BE49-F238E27FC236}">
                  <a16:creationId xmlns:a16="http://schemas.microsoft.com/office/drawing/2014/main" id="{579E50FA-A79C-039E-16E4-7C74705B02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145" y="3255"/>
              <a:ext cx="1155" cy="4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2" name="AutoShape 3">
              <a:extLst>
                <a:ext uri="{FF2B5EF4-FFF2-40B4-BE49-F238E27FC236}">
                  <a16:creationId xmlns:a16="http://schemas.microsoft.com/office/drawing/2014/main" id="{734CBB4B-0163-10F0-1DC5-269D36CD6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0" y="7155"/>
              <a:ext cx="690" cy="510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2313" name="Text Box 2">
              <a:extLst>
                <a:ext uri="{FF2B5EF4-FFF2-40B4-BE49-F238E27FC236}">
                  <a16:creationId xmlns:a16="http://schemas.microsoft.com/office/drawing/2014/main" id="{DF8BAE13-AABC-1D8B-6C39-09AF38422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0" y="7800"/>
              <a:ext cx="870" cy="3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800" i="0">
                  <a:ea typeface="Calibri" panose="020F0502020204030204" pitchFamily="34" charset="0"/>
                  <a:cs typeface="Times New Roman" panose="02020603050405020304" pitchFamily="18" charset="0"/>
                </a:rPr>
                <a:t>routers</a:t>
              </a:r>
              <a:endParaRPr lang="en-GB" altLang="en-US" i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295" name="Date Placeholder 24">
            <a:extLst>
              <a:ext uri="{FF2B5EF4-FFF2-40B4-BE49-F238E27FC236}">
                <a16:creationId xmlns:a16="http://schemas.microsoft.com/office/drawing/2014/main" id="{AD3DB64B-189C-FB38-58E0-A4D79FDD65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214D2F76-2CF0-E933-CD64-69A454FF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Routing connection for packet transmission</a:t>
            </a:r>
          </a:p>
        </p:txBody>
      </p:sp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647A3CF4-2AB8-E03E-860A-CCDB0E993B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solidFill>
                  <a:srgbClr val="996600"/>
                </a:solidFill>
              </a:rPr>
              <a:t>2-</a:t>
            </a:r>
            <a:fld id="{53771288-1CC5-4BF3-AFE0-75A3562439FE}" type="slidenum">
              <a:rPr lang="en-US" altLang="en-US" i="0">
                <a:solidFill>
                  <a:srgbClr val="996600"/>
                </a:solidFill>
              </a:rPr>
              <a:pPr eaLnBrk="1" hangingPunct="1"/>
              <a:t>9</a:t>
            </a:fld>
            <a:endParaRPr lang="en-US" altLang="en-US" i="0">
              <a:solidFill>
                <a:srgbClr val="996600"/>
              </a:solidFill>
            </a:endParaRPr>
          </a:p>
        </p:txBody>
      </p:sp>
      <p:sp>
        <p:nvSpPr>
          <p:cNvPr id="13316" name="Footer Placeholder 4">
            <a:extLst>
              <a:ext uri="{FF2B5EF4-FFF2-40B4-BE49-F238E27FC236}">
                <a16:creationId xmlns:a16="http://schemas.microsoft.com/office/drawing/2014/main" id="{6650AA29-832E-B61C-6CD5-28C716DE6D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cs typeface="Arial" panose="020B0604020202020204" pitchFamily="34" charset="0"/>
              </a:rPr>
              <a:t>E-commerce</a:t>
            </a:r>
          </a:p>
        </p:txBody>
      </p:sp>
      <p:sp>
        <p:nvSpPr>
          <p:cNvPr id="13317" name="Rectangle 15">
            <a:extLst>
              <a:ext uri="{FF2B5EF4-FFF2-40B4-BE49-F238E27FC236}">
                <a16:creationId xmlns:a16="http://schemas.microsoft.com/office/drawing/2014/main" id="{B7B9EDE7-CACC-D2C9-BC68-713CE7C6B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grpSp>
        <p:nvGrpSpPr>
          <p:cNvPr id="13318" name="Group 1">
            <a:extLst>
              <a:ext uri="{FF2B5EF4-FFF2-40B4-BE49-F238E27FC236}">
                <a16:creationId xmlns:a16="http://schemas.microsoft.com/office/drawing/2014/main" id="{33BB2A7A-ECA1-463E-77CA-AE5748DEA47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71600" y="1828800"/>
            <a:ext cx="6629400" cy="3978275"/>
            <a:chOff x="1440" y="1440"/>
            <a:chExt cx="9026" cy="5416"/>
          </a:xfrm>
        </p:grpSpPr>
        <p:sp>
          <p:nvSpPr>
            <p:cNvPr id="13320" name="AutoShape 14">
              <a:extLst>
                <a:ext uri="{FF2B5EF4-FFF2-40B4-BE49-F238E27FC236}">
                  <a16:creationId xmlns:a16="http://schemas.microsoft.com/office/drawing/2014/main" id="{90442FA8-4C70-EABB-3B41-F83C9DC454C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40" y="1440"/>
              <a:ext cx="9026" cy="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21" name="AutoShape 13">
              <a:extLst>
                <a:ext uri="{FF2B5EF4-FFF2-40B4-BE49-F238E27FC236}">
                  <a16:creationId xmlns:a16="http://schemas.microsoft.com/office/drawing/2014/main" id="{BBA72C07-3DEC-FAD3-DC2D-EB6AEAFD9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3075"/>
              <a:ext cx="1155" cy="959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800" i="0">
                  <a:ea typeface="Calibri" panose="020F0502020204030204" pitchFamily="34" charset="0"/>
                  <a:cs typeface="Times New Roman" panose="02020603050405020304" pitchFamily="18" charset="0"/>
                </a:rPr>
                <a:t>Router 1</a:t>
              </a:r>
              <a:endParaRPr lang="en-GB" altLang="en-US" i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322" name="AutoShape 12">
              <a:extLst>
                <a:ext uri="{FF2B5EF4-FFF2-40B4-BE49-F238E27FC236}">
                  <a16:creationId xmlns:a16="http://schemas.microsoft.com/office/drawing/2014/main" id="{CB5B4AC1-36C4-995A-18AE-468ED93DC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9" y="4214"/>
              <a:ext cx="1126" cy="959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800" i="0">
                  <a:ea typeface="Calibri" panose="020F0502020204030204" pitchFamily="34" charset="0"/>
                  <a:cs typeface="Times New Roman" panose="02020603050405020304" pitchFamily="18" charset="0"/>
                </a:rPr>
                <a:t>Router 3</a:t>
              </a:r>
              <a:endParaRPr lang="en-GB" altLang="en-US" i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323" name="AutoShape 11">
              <a:extLst>
                <a:ext uri="{FF2B5EF4-FFF2-40B4-BE49-F238E27FC236}">
                  <a16:creationId xmlns:a16="http://schemas.microsoft.com/office/drawing/2014/main" id="{D1D2CE19-296A-ABE9-F872-DAF70DBA1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5" y="3209"/>
              <a:ext cx="1275" cy="960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800" i="0">
                  <a:ea typeface="Calibri" panose="020F0502020204030204" pitchFamily="34" charset="0"/>
                  <a:cs typeface="Times New Roman" panose="02020603050405020304" pitchFamily="18" charset="0"/>
                </a:rPr>
                <a:t>Router 2</a:t>
              </a:r>
              <a:endParaRPr lang="en-GB" altLang="en-US" i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324" name="Text Box 10">
              <a:extLst>
                <a:ext uri="{FF2B5EF4-FFF2-40B4-BE49-F238E27FC236}">
                  <a16:creationId xmlns:a16="http://schemas.microsoft.com/office/drawing/2014/main" id="{4B39EC1A-E29F-F555-3585-51A0548BC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0" y="2084"/>
              <a:ext cx="2025" cy="6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sz="1100" i="0">
                  <a:ea typeface="Calibri" panose="020F0502020204030204" pitchFamily="34" charset="0"/>
                  <a:cs typeface="Times New Roman" panose="02020603050405020304" pitchFamily="18" charset="0"/>
                </a:rPr>
                <a:t>Network 1</a:t>
              </a:r>
              <a:endParaRPr lang="en-GB" altLang="en-US" i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325" name="Text Box 9">
              <a:extLst>
                <a:ext uri="{FF2B5EF4-FFF2-40B4-BE49-F238E27FC236}">
                  <a16:creationId xmlns:a16="http://schemas.microsoft.com/office/drawing/2014/main" id="{0D01DDB4-1960-EF79-1AD0-31910FEDA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5" y="2175"/>
              <a:ext cx="1920" cy="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sz="1100" i="0">
                  <a:ea typeface="Calibri" panose="020F0502020204030204" pitchFamily="34" charset="0"/>
                  <a:cs typeface="Times New Roman" panose="02020603050405020304" pitchFamily="18" charset="0"/>
                </a:rPr>
                <a:t>Network 2</a:t>
              </a:r>
              <a:endParaRPr lang="en-GB" altLang="en-US" i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326" name="Text Box 8">
              <a:extLst>
                <a:ext uri="{FF2B5EF4-FFF2-40B4-BE49-F238E27FC236}">
                  <a16:creationId xmlns:a16="http://schemas.microsoft.com/office/drawing/2014/main" id="{FDA60657-88C0-E057-84B6-6A6FFDADB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5" y="5670"/>
              <a:ext cx="256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sz="1100" i="0">
                  <a:ea typeface="Calibri" panose="020F0502020204030204" pitchFamily="34" charset="0"/>
                  <a:cs typeface="Times New Roman" panose="02020603050405020304" pitchFamily="18" charset="0"/>
                </a:rPr>
                <a:t>Network 3</a:t>
              </a:r>
              <a:endParaRPr lang="en-GB" altLang="en-US" i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327" name="AutoShape 7">
              <a:extLst>
                <a:ext uri="{FF2B5EF4-FFF2-40B4-BE49-F238E27FC236}">
                  <a16:creationId xmlns:a16="http://schemas.microsoft.com/office/drawing/2014/main" id="{F4E9C392-92D9-50B7-E7A1-1012D83C61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3" y="2775"/>
              <a:ext cx="445" cy="4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8" name="AutoShape 6">
              <a:extLst>
                <a:ext uri="{FF2B5EF4-FFF2-40B4-BE49-F238E27FC236}">
                  <a16:creationId xmlns:a16="http://schemas.microsoft.com/office/drawing/2014/main" id="{5BD2BEDD-5410-F6C2-0AB4-EE73F4B1FA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814" y="3350"/>
              <a:ext cx="1568" cy="2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9" name="AutoShape 5">
              <a:extLst>
                <a:ext uri="{FF2B5EF4-FFF2-40B4-BE49-F238E27FC236}">
                  <a16:creationId xmlns:a16="http://schemas.microsoft.com/office/drawing/2014/main" id="{9FFE7FD3-2FB0-CE6D-0F25-E90F2EE857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283" y="2775"/>
              <a:ext cx="892" cy="5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0" name="AutoShape 4">
              <a:extLst>
                <a:ext uri="{FF2B5EF4-FFF2-40B4-BE49-F238E27FC236}">
                  <a16:creationId xmlns:a16="http://schemas.microsoft.com/office/drawing/2014/main" id="{3394A35D-516D-827D-818F-F9201B36A4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45" y="3894"/>
              <a:ext cx="589" cy="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1" name="AutoShape 3">
              <a:extLst>
                <a:ext uri="{FF2B5EF4-FFF2-40B4-BE49-F238E27FC236}">
                  <a16:creationId xmlns:a16="http://schemas.microsoft.com/office/drawing/2014/main" id="{B04FE955-0C3B-0D97-9D0E-E19DD267F9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030" y="4028"/>
              <a:ext cx="352" cy="3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2" name="AutoShape 2">
              <a:extLst>
                <a:ext uri="{FF2B5EF4-FFF2-40B4-BE49-F238E27FC236}">
                  <a16:creationId xmlns:a16="http://schemas.microsoft.com/office/drawing/2014/main" id="{2F1114E5-B2CE-B4DC-DAF4-FC867BBEC7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32" y="5173"/>
              <a:ext cx="46" cy="4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319" name="Date Placeholder 19">
            <a:extLst>
              <a:ext uri="{FF2B5EF4-FFF2-40B4-BE49-F238E27FC236}">
                <a16:creationId xmlns:a16="http://schemas.microsoft.com/office/drawing/2014/main" id="{48C6DE96-D809-E5AC-C431-CE8EBFF6B1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3611</TotalTime>
  <Words>2968</Words>
  <Application>Microsoft Office PowerPoint</Application>
  <PresentationFormat>On-screen Show (4:3)</PresentationFormat>
  <Paragraphs>461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Garamond</vt:lpstr>
      <vt:lpstr>Calibri</vt:lpstr>
      <vt:lpstr>Times New Roman</vt:lpstr>
      <vt:lpstr>Arial Black</vt:lpstr>
      <vt:lpstr>Custom Design</vt:lpstr>
      <vt:lpstr>PowerPoint Presentation</vt:lpstr>
      <vt:lpstr>Learning Objectives</vt:lpstr>
      <vt:lpstr>E-commerce technology</vt:lpstr>
      <vt:lpstr>Contd..</vt:lpstr>
      <vt:lpstr>Architecture</vt:lpstr>
      <vt:lpstr>Network diagram</vt:lpstr>
      <vt:lpstr>TCP/IP</vt:lpstr>
      <vt:lpstr>TCP/IP Diagram</vt:lpstr>
      <vt:lpstr>Routing connection for packet transmission</vt:lpstr>
      <vt:lpstr>PowerPoint Presentation</vt:lpstr>
      <vt:lpstr>IPv4 vs IPv6</vt:lpstr>
      <vt:lpstr>Technology evolution</vt:lpstr>
      <vt:lpstr>cont'd…</vt:lpstr>
      <vt:lpstr>cont‘d</vt:lpstr>
      <vt:lpstr>COPYRIGHT INFRINGEMENTS </vt:lpstr>
      <vt:lpstr>IP Addresses</vt:lpstr>
      <vt:lpstr>IP Address Arithmetic</vt:lpstr>
      <vt:lpstr>Host Naming</vt:lpstr>
      <vt:lpstr>Networks and Numbers</vt:lpstr>
      <vt:lpstr>Networks and Sizes</vt:lpstr>
      <vt:lpstr>IP Address Classes</vt:lpstr>
      <vt:lpstr>Web Search Elements</vt:lpstr>
      <vt:lpstr>The Browser (cont'd)</vt:lpstr>
      <vt:lpstr>The Browser (cont'd)</vt:lpstr>
      <vt:lpstr>Plug-Ins</vt:lpstr>
      <vt:lpstr>Internet Service Providers</vt:lpstr>
      <vt:lpstr>Uniform Resource Locator (URL) </vt:lpstr>
      <vt:lpstr>Hypertext Transfer Protocol (HTTP) </vt:lpstr>
      <vt:lpstr>Cookies</vt:lpstr>
      <vt:lpstr>Client side or web programming</vt:lpstr>
      <vt:lpstr>Managerial Implications</vt:lpstr>
      <vt:lpstr>Summary</vt:lpstr>
      <vt:lpstr>Chapter 3 Learning objectives</vt:lpstr>
      <vt:lpstr>What Is a Network?</vt:lpstr>
      <vt:lpstr>Types of Networks</vt:lpstr>
      <vt:lpstr>Peer-to-Peer Networks</vt:lpstr>
      <vt:lpstr>Peer-to-Peer Networks (cont'd)</vt:lpstr>
      <vt:lpstr>How to Pick a Domain Name</vt:lpstr>
      <vt:lpstr>How to Register a Domain Name</vt:lpstr>
      <vt:lpstr>Web page elements</vt:lpstr>
      <vt:lpstr>Designing web page elements</vt:lpstr>
      <vt:lpstr>Designing web page elements Contd..</vt:lpstr>
      <vt:lpstr>Web page development life cycle</vt:lpstr>
      <vt:lpstr>Web publishing steps</vt:lpstr>
      <vt:lpstr>Legal and Ethical Issues</vt:lpstr>
      <vt:lpstr>Plagiarism</vt:lpstr>
      <vt:lpstr>Copyright Issues</vt:lpstr>
      <vt:lpstr>Terms used in copyright</vt:lpstr>
      <vt:lpstr>Terms used in copyright..contd..</vt:lpstr>
      <vt:lpstr>Terms used in copyright..contd..</vt:lpstr>
      <vt:lpstr>E-Commerce Issues</vt:lpstr>
      <vt:lpstr>Summary</vt:lpstr>
    </vt:vector>
  </TitlesOfParts>
  <Company>University of West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World Wide Web</dc:title>
  <dc:subject>Awad 3rd ed</dc:subject>
  <dc:creator>RGPlatt</dc:creator>
  <cp:lastModifiedBy>Jyoti Khalkar</cp:lastModifiedBy>
  <cp:revision>271</cp:revision>
  <cp:lastPrinted>1601-01-01T00:00:00Z</cp:lastPrinted>
  <dcterms:created xsi:type="dcterms:W3CDTF">2006-01-02T00:21:47Z</dcterms:created>
  <dcterms:modified xsi:type="dcterms:W3CDTF">2022-08-17T16:07:01Z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