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F0AF55A-76D3-A058-F2CC-286718C2BB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FD555C4-2B75-B8A2-A4AA-9D2DA86FBE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B74022A7-C849-639B-E81A-77C1F923BEC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40185A2-B7AE-EF81-AEF3-271B195EBF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4371246-B393-2264-ECE7-7257D38FF2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1A77B06-6AF2-3AF6-E158-BD603ED75E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419CE9-32AE-475C-AA2A-A84425DF6E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B4BA4FB-B433-77AE-88FD-385FDADED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5CD9C6-EFA9-4710-92C2-1E5B959082C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E60E0A7-1CF6-F5B2-DE17-8ADE911C06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AAEBAAC-984F-6394-5A70-ED41A51E3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A4A40D5-4FEA-ACB2-00A4-B36C5ED7BD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155119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D89E11E-428A-A523-DCD0-F502FEBEEE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354200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28C8526-927F-086F-2B82-60039E5918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283663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33597BE-7999-2F71-71DA-67219EE83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5707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D664803-129E-3DE1-EE59-A672E6CD3E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347446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C3C41B3-545B-B485-EF5E-1558FE6E8C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23496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240180-8523-4525-F4A0-E129C1BCB1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17479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A26E54F-E23E-554A-94F7-B1A5BABBD9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174719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3FD3D46-2134-DC3B-0B04-61E681B68E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375440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BF1F3B4-0F91-188A-2F7D-35E8F3F130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150952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E7F9D99-B729-F674-CC93-8098A214EA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273239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C2C5D8C-0D8C-CDFC-A051-C5F78E651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F8A92F7-FAAD-1CD5-C5EF-0F13845C6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5F91541-B304-4BA4-DA73-4BD1B5C91C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46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World Wide Web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fpromotion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ginia.ed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FEA0D025-8A2A-D89E-4014-6885F099A0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en-US" b="1" i="1"/>
              <a:t>The Internet and the </a:t>
            </a:r>
            <a:br>
              <a:rPr lang="en-US" altLang="en-US" b="1" i="1"/>
            </a:br>
            <a:r>
              <a:rPr lang="en-US" altLang="en-US" b="1" i="1"/>
              <a:t>World Wide Web</a:t>
            </a:r>
            <a:endParaRPr lang="en-US" altLang="en-US"/>
          </a:p>
        </p:txBody>
      </p:sp>
      <p:sp>
        <p:nvSpPr>
          <p:cNvPr id="5123" name="Footer Placeholder 3">
            <a:extLst>
              <a:ext uri="{FF2B5EF4-FFF2-40B4-BE49-F238E27FC236}">
                <a16:creationId xmlns:a16="http://schemas.microsoft.com/office/drawing/2014/main" id="{139AC9DA-2E4D-0CC8-09B1-F238307693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3A62B9B-03DC-1D90-991C-DA0ACCBC7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Usage of Internet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D662B44-CEDD-884D-7EA4-7F97DB548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en-US"/>
              <a:t>Marketing &amp; selling products / services</a:t>
            </a:r>
          </a:p>
          <a:p>
            <a:pPr lvl="1" eaLnBrk="1" hangingPunct="1"/>
            <a:r>
              <a:rPr lang="en-US" altLang="en-US"/>
              <a:t>E-commerce</a:t>
            </a:r>
          </a:p>
          <a:p>
            <a:pPr lvl="2" eaLnBrk="1" hangingPunct="1"/>
            <a:r>
              <a:rPr lang="en-US" altLang="en-US"/>
              <a:t>&gt; $1 million sales</a:t>
            </a:r>
          </a:p>
          <a:p>
            <a:pPr lvl="2" eaLnBrk="1" hangingPunct="1"/>
            <a:r>
              <a:rPr lang="en-US" altLang="en-US"/>
              <a:t>B2B, Government Agencies, Universities, B2C</a:t>
            </a:r>
          </a:p>
          <a:p>
            <a:pPr lvl="1" eaLnBrk="1" hangingPunct="1"/>
            <a:r>
              <a:rPr lang="en-US" altLang="en-US"/>
              <a:t>Failures</a:t>
            </a:r>
          </a:p>
          <a:p>
            <a:pPr lvl="2" eaLnBrk="1" hangingPunct="1"/>
            <a:r>
              <a:rPr lang="en-US" altLang="en-US"/>
              <a:t>2/3 out of 100,000 companies</a:t>
            </a:r>
          </a:p>
          <a:p>
            <a:pPr eaLnBrk="1" hangingPunct="1"/>
            <a:r>
              <a:rPr lang="en-US" altLang="en-US"/>
              <a:t>Speed of doing business</a:t>
            </a:r>
          </a:p>
          <a:p>
            <a:pPr lvl="1" eaLnBrk="1" hangingPunct="1"/>
            <a:r>
              <a:rPr lang="en-US" altLang="en-US"/>
              <a:t>24/7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3316" name="Footer Placeholder 4">
            <a:extLst>
              <a:ext uri="{FF2B5EF4-FFF2-40B4-BE49-F238E27FC236}">
                <a16:creationId xmlns:a16="http://schemas.microsoft.com/office/drawing/2014/main" id="{3E367137-42F0-C077-9EC5-59D7D61D8B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2D647D5-B7F4-5950-05CB-42E87D9E7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Usage of Internet (Cont’d)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37C0549-7A04-77EE-2EE9-6282D15E5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/>
              <a:t>Complimenting existing brick &amp; mortar business</a:t>
            </a:r>
          </a:p>
          <a:p>
            <a:pPr lvl="1" eaLnBrk="1" hangingPunct="1"/>
            <a:r>
              <a:rPr lang="en-US" altLang="en-US"/>
              <a:t>‘Who we are’</a:t>
            </a:r>
          </a:p>
          <a:p>
            <a:pPr lvl="2" eaLnBrk="1" hangingPunct="1"/>
            <a:r>
              <a:rPr lang="en-US" altLang="en-US" sz="2800"/>
              <a:t>Sale promotion</a:t>
            </a:r>
          </a:p>
          <a:p>
            <a:pPr lvl="2" eaLnBrk="1" hangingPunct="1"/>
            <a:r>
              <a:rPr lang="en-US" altLang="en-US" sz="2800"/>
              <a:t>Customer awareness</a:t>
            </a:r>
          </a:p>
          <a:p>
            <a:pPr eaLnBrk="1" hangingPunct="1"/>
            <a:r>
              <a:rPr lang="en-US" altLang="en-US"/>
              <a:t>Gathering opinions &amp; trying out new ideas</a:t>
            </a:r>
          </a:p>
          <a:p>
            <a:pPr lvl="1" eaLnBrk="1" hangingPunct="1"/>
            <a:r>
              <a:rPr lang="en-US" altLang="en-US"/>
              <a:t>Online Opinion Polls</a:t>
            </a:r>
          </a:p>
        </p:txBody>
      </p:sp>
      <p:sp>
        <p:nvSpPr>
          <p:cNvPr id="14340" name="Footer Placeholder 4">
            <a:extLst>
              <a:ext uri="{FF2B5EF4-FFF2-40B4-BE49-F238E27FC236}">
                <a16:creationId xmlns:a16="http://schemas.microsoft.com/office/drawing/2014/main" id="{0116E2E4-0207-CACF-CD52-9DFE022472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580713D-0907-E04C-80A2-65CA258A2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Usage of Internet (Cont’d)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53B2B64-4183-3949-23F2-A4993A3F2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Equal Opportunity for all Business</a:t>
            </a:r>
          </a:p>
          <a:p>
            <a:pPr lvl="1" eaLnBrk="1" hangingPunct="1"/>
            <a:r>
              <a:rPr lang="en-US" altLang="en-US"/>
              <a:t>Allow competitions with larger companies</a:t>
            </a:r>
          </a:p>
          <a:p>
            <a:pPr eaLnBrk="1" hangingPunct="1"/>
            <a:r>
              <a:rPr lang="en-US" altLang="en-US"/>
              <a:t>Mass Distribution</a:t>
            </a:r>
          </a:p>
          <a:p>
            <a:pPr lvl="1" eaLnBrk="1" hangingPunct="1"/>
            <a:r>
              <a:rPr lang="en-US" altLang="en-US"/>
              <a:t>‘Marketing heaven’</a:t>
            </a:r>
          </a:p>
          <a:p>
            <a:pPr lvl="1" eaLnBrk="1" hangingPunct="1"/>
            <a:r>
              <a:rPr lang="en-US" altLang="en-US"/>
              <a:t>Ease of update</a:t>
            </a:r>
          </a:p>
          <a:p>
            <a:pPr eaLnBrk="1" hangingPunct="1"/>
            <a:r>
              <a:rPr lang="en-US" altLang="en-US"/>
              <a:t>Paper-free Environment</a:t>
            </a:r>
          </a:p>
        </p:txBody>
      </p:sp>
      <p:sp>
        <p:nvSpPr>
          <p:cNvPr id="15364" name="Footer Placeholder 4">
            <a:extLst>
              <a:ext uri="{FF2B5EF4-FFF2-40B4-BE49-F238E27FC236}">
                <a16:creationId xmlns:a16="http://schemas.microsoft.com/office/drawing/2014/main" id="{CD381E31-B27E-7D15-CE3F-AA0A70278C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952488B-E20B-A4A0-B753-B80F6CD4C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Usage of Internet (Cont’d)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82D9199-D601-7286-CA46-3D275C87E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Customer Service &amp; Support Resource</a:t>
            </a:r>
          </a:p>
          <a:p>
            <a:pPr lvl="1" eaLnBrk="1" hangingPunct="1"/>
            <a:r>
              <a:rPr lang="en-US" altLang="en-US"/>
              <a:t>Use of FAQ</a:t>
            </a:r>
          </a:p>
          <a:p>
            <a:pPr eaLnBrk="1" hangingPunct="1"/>
            <a:r>
              <a:rPr lang="en-US" altLang="en-US"/>
              <a:t>Efficiency &amp; Unequaled Cost-effectiveness</a:t>
            </a:r>
          </a:p>
          <a:p>
            <a:pPr lvl="1" eaLnBrk="1" hangingPunct="1"/>
            <a:r>
              <a:rPr lang="en-US" altLang="en-US"/>
              <a:t>For niche products / services</a:t>
            </a:r>
          </a:p>
          <a:p>
            <a:pPr lvl="1" eaLnBrk="1" hangingPunct="1"/>
            <a:r>
              <a:rPr lang="en-US" altLang="en-US"/>
              <a:t>Provide information</a:t>
            </a:r>
          </a:p>
          <a:p>
            <a:pPr eaLnBrk="1" hangingPunct="1"/>
            <a:r>
              <a:rPr lang="en-US" altLang="en-US"/>
              <a:t>Managerial Tool</a:t>
            </a:r>
          </a:p>
          <a:p>
            <a:pPr lvl="1" eaLnBrk="1" hangingPunct="1"/>
            <a:r>
              <a:rPr lang="en-US" altLang="en-US"/>
              <a:t>Use of e-mail</a:t>
            </a:r>
          </a:p>
        </p:txBody>
      </p: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B6A56A50-F26A-6F05-5107-4BFB58053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7219042-B4D1-8C3C-9C21-4833F992B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Usage of Internet (Cont’d)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1262DB8-CC10-7C79-801A-4DCE175BD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Logistics, Research &amp; Development</a:t>
            </a:r>
          </a:p>
          <a:p>
            <a:pPr lvl="1" eaLnBrk="1" hangingPunct="1"/>
            <a:r>
              <a:rPr lang="en-US" altLang="en-US"/>
              <a:t>Chat rooms, online interactive sessions</a:t>
            </a:r>
          </a:p>
          <a:p>
            <a:pPr lvl="1" eaLnBrk="1" hangingPunct="1"/>
            <a:r>
              <a:rPr lang="en-US" altLang="en-US"/>
              <a:t>Market research firm</a:t>
            </a:r>
          </a:p>
          <a:p>
            <a:pPr eaLnBrk="1" hangingPunct="1"/>
            <a:r>
              <a:rPr lang="en-US" altLang="en-US"/>
              <a:t>Presence Triggers Business</a:t>
            </a:r>
          </a:p>
          <a:p>
            <a:pPr lvl="1" eaLnBrk="1" hangingPunct="1"/>
            <a:r>
              <a:rPr lang="en-US" altLang="en-US"/>
              <a:t>e.g. B2C, B2G</a:t>
            </a:r>
          </a:p>
          <a:p>
            <a:pPr eaLnBrk="1" hangingPunct="1"/>
            <a:r>
              <a:rPr lang="en-US" altLang="en-US"/>
              <a:t>Good Education &amp; Information Tool</a:t>
            </a:r>
          </a:p>
        </p:txBody>
      </p:sp>
      <p:sp>
        <p:nvSpPr>
          <p:cNvPr id="17412" name="Footer Placeholder 4">
            <a:extLst>
              <a:ext uri="{FF2B5EF4-FFF2-40B4-BE49-F238E27FC236}">
                <a16:creationId xmlns:a16="http://schemas.microsoft.com/office/drawing/2014/main" id="{EC97BF0F-6FA3-8687-C92C-B4C5E3D450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9584AE65-7C6B-CDB6-1067-8E5B66C1C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Who’s Online?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DF6685FF-D630-D4BD-E024-785BDA3F8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751013"/>
          <a:ext cx="7391400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677032" imgH="2610049" progId="Excel.Chart.8">
                  <p:embed/>
                </p:oleObj>
              </mc:Choice>
              <mc:Fallback>
                <p:oleObj name="Chart" r:id="rId2" imgW="4677032" imgH="2610049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1013"/>
                        <a:ext cx="7391400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>
            <a:extLst>
              <a:ext uri="{FF2B5EF4-FFF2-40B4-BE49-F238E27FC236}">
                <a16:creationId xmlns:a16="http://schemas.microsoft.com/office/drawing/2014/main" id="{B675F81A-CD43-C03E-61E8-CC3B7B9D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77000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i="1">
                <a:latin typeface="Times New Roman" panose="02020603050405020304" pitchFamily="18" charset="0"/>
              </a:rPr>
              <a:t>Source: Peterson, Andrea, ‘Lost in the Maze.’ Wall Street Journal, Dec 6, 1999, p. R6</a:t>
            </a:r>
          </a:p>
        </p:txBody>
      </p:sp>
      <p:sp>
        <p:nvSpPr>
          <p:cNvPr id="2053" name="Footer Placeholder 5">
            <a:extLst>
              <a:ext uri="{FF2B5EF4-FFF2-40B4-BE49-F238E27FC236}">
                <a16:creationId xmlns:a16="http://schemas.microsoft.com/office/drawing/2014/main" id="{D9FD8658-B119-8D75-DAAE-0F730E8C9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541D7D81-0CAE-E785-C3BC-CF7758363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Who’s Online? (Cont’d)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EF0B1C66-A3E0-FA4F-BCA1-30AB26F5A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066800"/>
          <a:ext cx="8167688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7191654" imgH="3743725" progId="Excel.Chart.8">
                  <p:embed/>
                </p:oleObj>
              </mc:Choice>
              <mc:Fallback>
                <p:oleObj name="Chart" r:id="rId2" imgW="7191654" imgH="3743725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167688" cy="425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>
            <a:extLst>
              <a:ext uri="{FF2B5EF4-FFF2-40B4-BE49-F238E27FC236}">
                <a16:creationId xmlns:a16="http://schemas.microsoft.com/office/drawing/2014/main" id="{F4F61F8C-5101-636B-B65B-D6EF24B0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62600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i="1">
                <a:latin typeface="Times New Roman" panose="02020603050405020304" pitchFamily="18" charset="0"/>
              </a:rPr>
              <a:t>Source: Peterson, Andrea, ‘Lost in the Maze.’ Wall Street Journal, Dec 6, 1999, p. R6</a:t>
            </a:r>
          </a:p>
        </p:txBody>
      </p:sp>
      <p:sp>
        <p:nvSpPr>
          <p:cNvPr id="3077" name="Footer Placeholder 5">
            <a:extLst>
              <a:ext uri="{FF2B5EF4-FFF2-40B4-BE49-F238E27FC236}">
                <a16:creationId xmlns:a16="http://schemas.microsoft.com/office/drawing/2014/main" id="{6C4EAE69-F24D-BA31-2347-064CC90FD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0C33354-AB99-76D0-624A-44F28BC50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Limitations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08DE01-3E5A-CE42-DA33-52D24F5D3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/>
              <a:t>Security &amp; Privacy</a:t>
            </a:r>
          </a:p>
          <a:p>
            <a:pPr lvl="1" eaLnBrk="1" hangingPunct="1"/>
            <a:r>
              <a:rPr lang="en-US" altLang="en-US"/>
              <a:t>20% met Federal Trade Commission (FTC) standards for protecting consumer privacy</a:t>
            </a:r>
          </a:p>
          <a:p>
            <a:pPr lvl="1" eaLnBrk="1" hangingPunct="1"/>
            <a:r>
              <a:rPr lang="en-US" altLang="en-US"/>
              <a:t>90% compliance rate by Internet companies for posting their privacy policies</a:t>
            </a:r>
          </a:p>
          <a:p>
            <a:pPr lvl="1" eaLnBrk="1" hangingPunct="1"/>
            <a:r>
              <a:rPr lang="en-US" altLang="en-US"/>
              <a:t>FTC ‘Fair Information’ Principles:</a:t>
            </a:r>
          </a:p>
          <a:p>
            <a:pPr lvl="2" eaLnBrk="1" hangingPunct="1"/>
            <a:r>
              <a:rPr lang="en-US" altLang="en-US"/>
              <a:t>Notice/Awareness</a:t>
            </a:r>
          </a:p>
          <a:p>
            <a:pPr lvl="2" eaLnBrk="1" hangingPunct="1"/>
            <a:r>
              <a:rPr lang="en-US" altLang="en-US"/>
              <a:t>Choice/Consent</a:t>
            </a:r>
          </a:p>
          <a:p>
            <a:pPr lvl="2" eaLnBrk="1" hangingPunct="1"/>
            <a:r>
              <a:rPr lang="en-US" altLang="en-US"/>
              <a:t>Access/Participation</a:t>
            </a:r>
          </a:p>
          <a:p>
            <a:pPr lvl="2" eaLnBrk="1" hangingPunct="1"/>
            <a:r>
              <a:rPr lang="en-US" altLang="en-US"/>
              <a:t>Security/Integrity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2FE96B13-C0D2-A16A-CE42-CFF0A393F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67400"/>
            <a:ext cx="6629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i="1">
                <a:latin typeface="Times New Roman" panose="02020603050405020304" pitchFamily="18" charset="0"/>
              </a:rPr>
              <a:t>Source: Simpson, Glenn R., ‘FTC Finds Web Sites Fail to Guard Privacy.’  Wall Street Journal, May 11, 2000, p. B12</a:t>
            </a:r>
          </a:p>
        </p:txBody>
      </p:sp>
      <p:sp>
        <p:nvSpPr>
          <p:cNvPr id="18437" name="Footer Placeholder 5">
            <a:extLst>
              <a:ext uri="{FF2B5EF4-FFF2-40B4-BE49-F238E27FC236}">
                <a16:creationId xmlns:a16="http://schemas.microsoft.com/office/drawing/2014/main" id="{A9C98060-4BFC-A64D-5CD0-BF27307D0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FA9B8FA-6B1A-028C-1093-16386D4EE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Limitations (Cont’d)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5F0A28B-E1F0-C48E-1B86-AB89F0D20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/>
              <a:t>Rash of Fake IDs</a:t>
            </a:r>
          </a:p>
          <a:p>
            <a:pPr lvl="1" eaLnBrk="1" hangingPunct="1"/>
            <a:r>
              <a:rPr lang="en-US" altLang="en-US"/>
              <a:t>Online sale of fake identification documents</a:t>
            </a:r>
          </a:p>
          <a:p>
            <a:pPr lvl="1" eaLnBrk="1" hangingPunct="1"/>
            <a:r>
              <a:rPr lang="en-US" altLang="en-US"/>
              <a:t>Accounts for &gt; 30% of all fake documents in U.S.</a:t>
            </a:r>
          </a:p>
          <a:p>
            <a:pPr lvl="1" eaLnBrk="1" hangingPunct="1"/>
            <a:r>
              <a:rPr lang="en-US" altLang="en-US"/>
              <a:t>Three levels of fake ID procurements:</a:t>
            </a:r>
          </a:p>
          <a:p>
            <a:pPr lvl="2" eaLnBrk="1" hangingPunct="1"/>
            <a:r>
              <a:rPr lang="en-US" altLang="en-US"/>
              <a:t>Sell real-looking documents in customer’s name</a:t>
            </a:r>
          </a:p>
          <a:p>
            <a:pPr lvl="2" eaLnBrk="1" hangingPunct="1"/>
            <a:r>
              <a:rPr lang="en-US" altLang="en-US"/>
              <a:t>Sell templates that allow customers to make their own phony documents</a:t>
            </a:r>
          </a:p>
          <a:p>
            <a:pPr lvl="2" eaLnBrk="1" hangingPunct="1"/>
            <a:r>
              <a:rPr lang="en-US" altLang="en-US"/>
              <a:t>Do-it-yourself counterfeiter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70F30425-3638-13ED-3572-DB72D66FB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43600"/>
            <a:ext cx="800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i="1">
                <a:latin typeface="Times New Roman" panose="02020603050405020304" pitchFamily="18" charset="0"/>
              </a:rPr>
              <a:t>Source: Associate Press, May 20, 2000, p. A1ff</a:t>
            </a:r>
          </a:p>
        </p:txBody>
      </p:sp>
      <p:sp>
        <p:nvSpPr>
          <p:cNvPr id="19461" name="Footer Placeholder 5">
            <a:extLst>
              <a:ext uri="{FF2B5EF4-FFF2-40B4-BE49-F238E27FC236}">
                <a16:creationId xmlns:a16="http://schemas.microsoft.com/office/drawing/2014/main" id="{657125CB-3720-16A1-4C17-0B69B13FFB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E397300-6A25-C826-AB4B-369751422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Limitations (Cont’d)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41A1119-1358-BE57-A158-0B53D3707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Threats of Hackers &amp; Viruses</a:t>
            </a:r>
          </a:p>
          <a:p>
            <a:pPr lvl="1" eaLnBrk="1" hangingPunct="1"/>
            <a:r>
              <a:rPr lang="en-US" altLang="en-US"/>
              <a:t>Threaten the integrity of Internet files &amp; transactions</a:t>
            </a:r>
          </a:p>
          <a:p>
            <a:pPr lvl="1" eaLnBrk="1" hangingPunct="1"/>
            <a:r>
              <a:rPr lang="en-US" altLang="en-US"/>
              <a:t>Hacking schools &amp; Virus software</a:t>
            </a:r>
          </a:p>
          <a:p>
            <a:pPr eaLnBrk="1" hangingPunct="1"/>
            <a:r>
              <a:rPr lang="en-US" altLang="en-US"/>
              <a:t>Stressed Out Networks</a:t>
            </a:r>
          </a:p>
          <a:p>
            <a:pPr lvl="1" eaLnBrk="1" hangingPunct="1"/>
            <a:r>
              <a:rPr lang="en-US" altLang="en-US"/>
              <a:t>Pressure to upgrade &amp; maintain more complex networks</a:t>
            </a:r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FDA737C2-6A3D-C772-AAFE-7CC8C132E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730783C-537C-5980-0186-DE503EF8C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BF56F94-D2B7-DF1D-3B2B-AB0669EB7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Significance of Internet</a:t>
            </a:r>
          </a:p>
          <a:p>
            <a:pPr eaLnBrk="1" hangingPunct="1"/>
            <a:r>
              <a:rPr lang="en-US" altLang="en-US"/>
              <a:t>History of Internet Development</a:t>
            </a:r>
          </a:p>
          <a:p>
            <a:pPr eaLnBrk="1" hangingPunct="1"/>
            <a:r>
              <a:rPr lang="en-US" altLang="en-US"/>
              <a:t>World Wide Web (WWW)</a:t>
            </a:r>
          </a:p>
          <a:p>
            <a:pPr eaLnBrk="1" hangingPunct="1"/>
            <a:r>
              <a:rPr lang="en-US" altLang="en-US"/>
              <a:t>Internet Service Providers (ISPs)</a:t>
            </a:r>
          </a:p>
          <a:p>
            <a:pPr eaLnBrk="1" hangingPunct="1"/>
            <a:r>
              <a:rPr lang="en-US" altLang="en-US"/>
              <a:t>Reliability &amp; Stability of the Web</a:t>
            </a:r>
          </a:p>
        </p:txBody>
      </p:sp>
      <p:sp>
        <p:nvSpPr>
          <p:cNvPr id="6148" name="Footer Placeholder 4">
            <a:extLst>
              <a:ext uri="{FF2B5EF4-FFF2-40B4-BE49-F238E27FC236}">
                <a16:creationId xmlns:a16="http://schemas.microsoft.com/office/drawing/2014/main" id="{06B3DD4A-55F4-600B-EEE2-5B05B3BD0F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1C4642F-D4CE-6419-7A2A-11F742EB4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Limitations (Cont’d)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605947B-5325-49AA-CD0E-8760A505D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Fulfillment</a:t>
            </a:r>
          </a:p>
          <a:p>
            <a:pPr lvl="1" eaLnBrk="1" hangingPunct="1"/>
            <a:r>
              <a:rPr lang="en-US" altLang="en-US"/>
              <a:t>Merchant’s link with vendor</a:t>
            </a:r>
          </a:p>
          <a:p>
            <a:pPr lvl="1" eaLnBrk="1" hangingPunct="1"/>
            <a:r>
              <a:rPr lang="en-US" altLang="en-US"/>
              <a:t>Responsiveness</a:t>
            </a:r>
          </a:p>
          <a:p>
            <a:pPr eaLnBrk="1" hangingPunct="1"/>
            <a:r>
              <a:rPr lang="en-US" altLang="en-US"/>
              <a:t>Struggling Small Business</a:t>
            </a:r>
          </a:p>
          <a:p>
            <a:pPr lvl="1" eaLnBrk="1" hangingPunct="1"/>
            <a:r>
              <a:rPr lang="en-US" altLang="en-US"/>
              <a:t>Cost of maintaining &amp; upgrading</a:t>
            </a:r>
          </a:p>
          <a:p>
            <a:pPr lvl="1" eaLnBrk="1" hangingPunct="1"/>
            <a:r>
              <a:rPr lang="en-US" altLang="en-US"/>
              <a:t>Security</a:t>
            </a:r>
          </a:p>
        </p:txBody>
      </p:sp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CEB16050-53CA-8487-8470-752556C5AB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DE3D752-5C81-6306-0071-0E30B8118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Limitations (Cont’d)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D65C211-7D76-2BD6-8A2A-D6861CB14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Customer Relations</a:t>
            </a:r>
          </a:p>
          <a:p>
            <a:pPr lvl="1" eaLnBrk="1" hangingPunct="1"/>
            <a:r>
              <a:rPr lang="en-US" altLang="en-US"/>
              <a:t>Heavy demand on customer service</a:t>
            </a:r>
          </a:p>
          <a:p>
            <a:pPr eaLnBrk="1" hangingPunct="1"/>
            <a:r>
              <a:rPr lang="en-US" altLang="en-US"/>
              <a:t>Products Having No Online Demand</a:t>
            </a:r>
          </a:p>
          <a:p>
            <a:pPr lvl="1" eaLnBrk="1" hangingPunct="1"/>
            <a:r>
              <a:rPr lang="en-US" altLang="en-US"/>
              <a:t>e.g. Houses, cars</a:t>
            </a:r>
          </a:p>
          <a:p>
            <a:pPr eaLnBrk="1" hangingPunct="1"/>
            <a:r>
              <a:rPr lang="en-US" altLang="en-US"/>
              <a:t>Regulated Products</a:t>
            </a:r>
          </a:p>
          <a:p>
            <a:pPr lvl="1" eaLnBrk="1" hangingPunct="1"/>
            <a:r>
              <a:rPr lang="en-US" altLang="en-US"/>
              <a:t>e.g. Alcohol</a:t>
            </a:r>
          </a:p>
          <a:p>
            <a:pPr eaLnBrk="1" hangingPunct="1"/>
            <a:r>
              <a:rPr lang="en-US" altLang="en-US"/>
              <a:t>Shortage of E-literate People </a:t>
            </a: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888262E6-509A-CB03-755C-8FA74B9DE7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8651BBB-372B-B79D-A30A-F9921D402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Ease of Searching Online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1E26762-68B6-5D6D-0C5B-D03225776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Engines</a:t>
            </a:r>
          </a:p>
          <a:p>
            <a:pPr lvl="1" eaLnBrk="1" hangingPunct="1"/>
            <a:r>
              <a:rPr lang="en-US" altLang="en-US">
                <a:hlinkClick r:id="rId2"/>
              </a:rPr>
              <a:t>www.selfpromotion.com</a:t>
            </a:r>
            <a:endParaRPr lang="en-US" altLang="en-US"/>
          </a:p>
          <a:p>
            <a:pPr eaLnBrk="1" hangingPunct="1"/>
            <a:r>
              <a:rPr lang="en-US" altLang="en-US"/>
              <a:t>Bookmark</a:t>
            </a:r>
          </a:p>
          <a:p>
            <a:pPr eaLnBrk="1" hangingPunct="1"/>
            <a:r>
              <a:rPr lang="en-US" altLang="en-US"/>
              <a:t>Revisiting</a:t>
            </a:r>
          </a:p>
          <a:p>
            <a:pPr lvl="1" eaLnBrk="1" hangingPunct="1"/>
            <a:r>
              <a:rPr lang="en-US" altLang="en-US"/>
              <a:t>8-second Rule</a:t>
            </a:r>
          </a:p>
        </p:txBody>
      </p:sp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54512043-C2B9-2915-22D4-608BDD206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12F3A53-ECE9-E1AC-6086-AC93911F0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Bulletin Board Systems </a:t>
            </a:r>
            <a:br>
              <a:rPr lang="en-US" altLang="en-US"/>
            </a:br>
            <a:r>
              <a:rPr lang="en-US" altLang="en-US"/>
              <a:t>vs. Pay Services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3D13F33-090A-40BA-688D-5CF2AD1CA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BBSs: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Allow local people to exchange information free of charge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 e-mail, netnews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Through subscription, e.g. AOL, Prodigy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Pay Services: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Provide e-mail, interactive talking,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Include security software</a:t>
            </a:r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80CDCD12-07E2-30BD-2FF1-70FDD21D5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D5359D8-3A40-CABA-6102-A626A4B26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Fundamentals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EABC8E8-B974-9B98-28CF-D1BFF32FD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/>
              <a:t>World Wide Web (WWW)</a:t>
            </a:r>
          </a:p>
          <a:p>
            <a:pPr lvl="1" eaLnBrk="1" hangingPunct="1"/>
            <a:r>
              <a:rPr lang="en-US" altLang="en-US"/>
              <a:t>Global hypertext network of millions of Web servers &amp; browsers</a:t>
            </a:r>
          </a:p>
          <a:p>
            <a:pPr lvl="1" eaLnBrk="1" hangingPunct="1"/>
            <a:r>
              <a:rPr lang="en-US" altLang="en-US"/>
              <a:t>Connected by Hypertext Transfer Protocol (HTTP)</a:t>
            </a:r>
          </a:p>
          <a:p>
            <a:pPr lvl="1" eaLnBrk="1" hangingPunct="1"/>
            <a:r>
              <a:rPr lang="en-US" altLang="en-US"/>
              <a:t>Web pages can be designed by Hypertext Markup Language (HTML)</a:t>
            </a:r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id="{A43F719E-3F49-8D5C-0B72-9E0A91BE8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5ED1E51-6E84-A474-90F5-97B21428A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Fundamentals (Cont’d)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FFCA93E-CF27-51A7-4A2E-E5DCECC97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Uniform Resource Locator (URL)</a:t>
            </a:r>
          </a:p>
          <a:p>
            <a:pPr lvl="1" eaLnBrk="1" hangingPunct="1"/>
            <a:r>
              <a:rPr lang="en-US" altLang="en-US"/>
              <a:t>E.g. </a:t>
            </a:r>
            <a:r>
              <a:rPr lang="en-US" altLang="en-US">
                <a:hlinkClick r:id="rId2"/>
              </a:rPr>
              <a:t>http://www.virginia.edu</a:t>
            </a:r>
            <a:endParaRPr lang="en-US" altLang="en-US"/>
          </a:p>
          <a:p>
            <a:pPr lvl="1" eaLnBrk="1" hangingPunct="1"/>
            <a:r>
              <a:rPr lang="en-US" altLang="en-US"/>
              <a:t>http:// - protocol designer</a:t>
            </a:r>
          </a:p>
          <a:p>
            <a:pPr lvl="1" eaLnBrk="1" hangingPunct="1"/>
            <a:r>
              <a:rPr lang="en-US" altLang="en-US">
                <a:hlinkClick r:id="rId2"/>
              </a:rPr>
              <a:t>www.virginia.edu</a:t>
            </a:r>
            <a:r>
              <a:rPr lang="en-US" altLang="en-US"/>
              <a:t> - server name</a:t>
            </a:r>
          </a:p>
          <a:p>
            <a:pPr lvl="2" eaLnBrk="1" hangingPunct="1"/>
            <a:r>
              <a:rPr lang="en-US" altLang="en-US"/>
              <a:t>www means the network is located on a dedicated web server somewhere</a:t>
            </a:r>
          </a:p>
          <a:p>
            <a:pPr lvl="2" eaLnBrk="1" hangingPunct="1"/>
            <a:r>
              <a:rPr lang="en-US" altLang="en-US"/>
              <a:t>virginia is the name of the web site requested</a:t>
            </a:r>
          </a:p>
          <a:p>
            <a:pPr lvl="2" eaLnBrk="1" hangingPunct="1"/>
            <a:r>
              <a:rPr lang="en-US" altLang="en-US"/>
              <a:t>edu indicates the site is an </a:t>
            </a:r>
            <a:r>
              <a:rPr lang="en-US" altLang="en-US" u="sng"/>
              <a:t>edu</a:t>
            </a:r>
            <a:r>
              <a:rPr lang="en-US" altLang="en-US"/>
              <a:t>cational institution</a:t>
            </a:r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CB872232-3DFB-B3A0-34EB-881BEFDD8F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FAECB95-C411-8649-D8B7-278C0AF5C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Fundamentals (Cont’d)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EAAF53A-8A31-62CC-CC98-349525DE7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Protocols</a:t>
            </a:r>
          </a:p>
          <a:p>
            <a:pPr lvl="1" eaLnBrk="1" hangingPunct="1"/>
            <a:r>
              <a:rPr lang="en-US" altLang="en-US"/>
              <a:t>Secure Socket Layer (SSL)</a:t>
            </a:r>
          </a:p>
          <a:p>
            <a:pPr lvl="2" eaLnBrk="1" hangingPunct="1"/>
            <a:r>
              <a:rPr lang="en-US" altLang="en-US"/>
              <a:t>Most widely used</a:t>
            </a:r>
          </a:p>
          <a:p>
            <a:pPr lvl="2" eaLnBrk="1" hangingPunct="1"/>
            <a:r>
              <a:rPr lang="en-US" altLang="en-US"/>
              <a:t>Developed by Netscape Communications</a:t>
            </a:r>
          </a:p>
          <a:p>
            <a:pPr lvl="1" eaLnBrk="1" hangingPunct="1"/>
            <a:r>
              <a:rPr lang="en-US" altLang="en-US"/>
              <a:t>Secure HTTP (S-HTTP)</a:t>
            </a:r>
          </a:p>
          <a:p>
            <a:pPr lvl="2" eaLnBrk="1" hangingPunct="1"/>
            <a:r>
              <a:rPr lang="en-US" altLang="en-US"/>
              <a:t>Allows web clients and servers to specify privacy capabilities independently of one another</a:t>
            </a:r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F85D6740-180C-BFE8-5D5F-EBDE3769F6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3004417-1BCC-026A-17D7-6D2AA4DCE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Internet Language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7881E8A-D4D3-2E4F-66D6-B79DDAA54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/>
              <a:t>Provider</a:t>
            </a:r>
          </a:p>
          <a:p>
            <a:pPr lvl="1" eaLnBrk="1" hangingPunct="1"/>
            <a:r>
              <a:rPr lang="en-US" altLang="en-US"/>
              <a:t>An organization providing an entrance ramp to Internet</a:t>
            </a:r>
          </a:p>
          <a:p>
            <a:pPr eaLnBrk="1" hangingPunct="1"/>
            <a:r>
              <a:rPr lang="en-US" altLang="en-US"/>
              <a:t>Browser</a:t>
            </a:r>
          </a:p>
          <a:p>
            <a:pPr lvl="1" eaLnBrk="1" hangingPunct="1"/>
            <a:r>
              <a:rPr lang="en-US" altLang="en-US"/>
              <a:t>A software program loaded in a PC allowing user to access Internet</a:t>
            </a:r>
          </a:p>
          <a:p>
            <a:pPr eaLnBrk="1" hangingPunct="1"/>
            <a:r>
              <a:rPr lang="en-US" altLang="en-US"/>
              <a:t>Server</a:t>
            </a:r>
          </a:p>
          <a:p>
            <a:pPr lvl="1" eaLnBrk="1" hangingPunct="1"/>
            <a:r>
              <a:rPr lang="en-US" altLang="en-US"/>
              <a:t>Destination point on Internet</a:t>
            </a: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B3E31627-AFA4-EBD6-BDCA-187A79D7D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F0FA313-FBF9-0484-68C3-4E072310D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Internet Language (Cont’d)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C1F2354-7C23-3841-036B-8FDDE51A0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Telnet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basic Internet service allowing user to access remote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File Transfer Protocol (FTP)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standard protocol allowing users to copy files from computer to computer on Internet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Universal Resource Locator (URL)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standard way of giving the address of  resources on Internet that are part of WWW</a:t>
            </a:r>
          </a:p>
        </p:txBody>
      </p:sp>
      <p:sp>
        <p:nvSpPr>
          <p:cNvPr id="29700" name="Footer Placeholder 4">
            <a:extLst>
              <a:ext uri="{FF2B5EF4-FFF2-40B4-BE49-F238E27FC236}">
                <a16:creationId xmlns:a16="http://schemas.microsoft.com/office/drawing/2014/main" id="{07B1A8A3-BDBE-5418-56A2-3F4CD5B61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36F2C2F-5594-F1AB-E8CA-6AE6963B5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Internet Language (Cont’d)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337E115-656D-0DCC-5FBD-CFE781278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Malicious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Viruses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Trojan horse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 program on the surface seems to perform legitimate work, but causes damage when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Zombie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 launching program residing in an Internet-attached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 program replicating itself on a computer’s hard disk, slowing down the computer’s performance</a:t>
            </a:r>
          </a:p>
        </p:txBody>
      </p:sp>
      <p:sp>
        <p:nvSpPr>
          <p:cNvPr id="30724" name="Footer Placeholder 4">
            <a:extLst>
              <a:ext uri="{FF2B5EF4-FFF2-40B4-BE49-F238E27FC236}">
                <a16:creationId xmlns:a16="http://schemas.microsoft.com/office/drawing/2014/main" id="{16614CF7-82E7-9EA9-1969-1558CA823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175F2472-518F-7AFC-B167-B9E305FC2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352800"/>
          <a:ext cx="5410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305673" imgH="1800692" progId="Excel.Chart.8">
                  <p:embed/>
                </p:oleObj>
              </mc:Choice>
              <mc:Fallback>
                <p:oleObj name="Chart" r:id="rId2" imgW="4305673" imgH="1800692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98" r="14961" b="12134"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5410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>
            <a:extLst>
              <a:ext uri="{FF2B5EF4-FFF2-40B4-BE49-F238E27FC236}">
                <a16:creationId xmlns:a16="http://schemas.microsoft.com/office/drawing/2014/main" id="{2B473A1A-9A81-2DBC-1C6C-94F749A82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Significance of Internet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601C2B0F-8D0D-A877-A9D7-0D27855DF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How much has Internet changed your company’s infrastructure?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Among 150 IT managers:</a:t>
            </a:r>
          </a:p>
        </p:txBody>
      </p:sp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id="{B98A63FD-131B-B45C-B8A9-114039E1D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3810000"/>
          <a:ext cx="3714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1581302" imgH="1181100" progId="MSGraph.Chart.8">
                  <p:embed followColorScheme="full"/>
                </p:oleObj>
              </mc:Choice>
              <mc:Fallback>
                <p:oleObj name="Chart" r:id="rId4" imgW="1581302" imgH="11811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810000"/>
                        <a:ext cx="3714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7">
            <a:extLst>
              <a:ext uri="{FF2B5EF4-FFF2-40B4-BE49-F238E27FC236}">
                <a16:creationId xmlns:a16="http://schemas.microsoft.com/office/drawing/2014/main" id="{44129C34-755A-377C-6329-C1A04DC1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324600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i="1">
                <a:latin typeface="Times New Roman" panose="02020603050405020304" pitchFamily="18" charset="0"/>
              </a:rPr>
              <a:t>Source: Informationweek, Apr. 3, 2000, p. 165.</a:t>
            </a:r>
          </a:p>
        </p:txBody>
      </p:sp>
      <p:sp>
        <p:nvSpPr>
          <p:cNvPr id="1031" name="Footer Placeholder 7">
            <a:extLst>
              <a:ext uri="{FF2B5EF4-FFF2-40B4-BE49-F238E27FC236}">
                <a16:creationId xmlns:a16="http://schemas.microsoft.com/office/drawing/2014/main" id="{75F198C4-454A-8D66-C69E-F7F2292794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F054B53-9A99-BAC0-C138-0B913781D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Implications for Management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EAA0995-1762-A118-117C-2424C5A93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Surge of E-commerce</a:t>
            </a:r>
          </a:p>
          <a:p>
            <a:pPr eaLnBrk="1" hangingPunct="1"/>
            <a:r>
              <a:rPr lang="en-US" altLang="en-US"/>
              <a:t>IT Job Market</a:t>
            </a:r>
          </a:p>
          <a:p>
            <a:pPr lvl="1" eaLnBrk="1" hangingPunct="1"/>
            <a:r>
              <a:rPr lang="en-US" altLang="en-US"/>
              <a:t>850,000 IT jobs go unfilled in 2001</a:t>
            </a:r>
          </a:p>
          <a:p>
            <a:pPr lvl="1" eaLnBrk="1" hangingPunct="1"/>
            <a:r>
              <a:rPr lang="en-US" altLang="en-US"/>
              <a:t>Job Loyalty</a:t>
            </a:r>
          </a:p>
          <a:p>
            <a:pPr eaLnBrk="1" hangingPunct="1"/>
            <a:r>
              <a:rPr lang="en-US" altLang="en-US"/>
              <a:t>First National Techies Day</a:t>
            </a:r>
          </a:p>
        </p:txBody>
      </p:sp>
      <p:sp>
        <p:nvSpPr>
          <p:cNvPr id="31748" name="Footer Placeholder 4">
            <a:extLst>
              <a:ext uri="{FF2B5EF4-FFF2-40B4-BE49-F238E27FC236}">
                <a16:creationId xmlns:a16="http://schemas.microsoft.com/office/drawing/2014/main" id="{1E87248D-A343-AA95-41F9-53DAE0949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2DDA22E-0744-6C12-6F6F-A45BEC32C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History of Internet Development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4C254C5-7802-667E-4E53-EB6596B1E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30-year History since 1969</a:t>
            </a:r>
          </a:p>
          <a:p>
            <a:pPr lvl="1" eaLnBrk="1" hangingPunct="1"/>
            <a:r>
              <a:rPr lang="en-US" altLang="en-US" sz="2400"/>
              <a:t>Pentagon &amp; Cold War</a:t>
            </a:r>
          </a:p>
          <a:p>
            <a:pPr eaLnBrk="1" hangingPunct="1"/>
            <a:r>
              <a:rPr lang="en-US" altLang="en-US" sz="2800"/>
              <a:t>Original Use: </a:t>
            </a:r>
          </a:p>
          <a:p>
            <a:pPr lvl="1" eaLnBrk="1" hangingPunct="1"/>
            <a:r>
              <a:rPr lang="en-US" altLang="en-US" sz="2400"/>
              <a:t>Military installations</a:t>
            </a:r>
          </a:p>
          <a:p>
            <a:pPr lvl="1" eaLnBrk="1" hangingPunct="1"/>
            <a:r>
              <a:rPr lang="en-US" altLang="en-US" sz="2400"/>
              <a:t>Universities</a:t>
            </a:r>
          </a:p>
          <a:p>
            <a:pPr lvl="1" eaLnBrk="1" hangingPunct="1"/>
            <a:r>
              <a:rPr lang="en-US" altLang="en-US" sz="2400"/>
              <a:t>Business firms with defense department contracts</a:t>
            </a:r>
          </a:p>
          <a:p>
            <a:pPr eaLnBrk="1" hangingPunct="1"/>
            <a:r>
              <a:rPr lang="en-US" altLang="en-US" sz="2800"/>
              <a:t>Initial Goal: </a:t>
            </a:r>
          </a:p>
          <a:p>
            <a:pPr lvl="1" eaLnBrk="1" hangingPunct="1"/>
            <a:r>
              <a:rPr lang="en-US" altLang="en-US" sz="2400"/>
              <a:t>Design a network that maintains the safe transition of data between military computers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7172" name="Footer Placeholder 4">
            <a:extLst>
              <a:ext uri="{FF2B5EF4-FFF2-40B4-BE49-F238E27FC236}">
                <a16:creationId xmlns:a16="http://schemas.microsoft.com/office/drawing/2014/main" id="{F730E01B-D7F7-4EAA-EB38-FA907DA3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98CC818-031B-3729-248B-732066205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Events</a:t>
            </a:r>
          </a:p>
        </p:txBody>
      </p:sp>
      <p:graphicFrame>
        <p:nvGraphicFramePr>
          <p:cNvPr id="9219" name="Group 3">
            <a:extLst>
              <a:ext uri="{FF2B5EF4-FFF2-40B4-BE49-F238E27FC236}">
                <a16:creationId xmlns:a16="http://schemas.microsoft.com/office/drawing/2014/main" id="{D84F6B2D-F997-17CF-214E-C80B9638AC5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676400"/>
          <a:ext cx="8534400" cy="4354513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1969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ARPAnet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1984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MILNET &amp; ARPANET (Internet)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1980s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National Science Foundation (NSF) controlled Internet Access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1991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NSF eased restrictions on Internet Access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1995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U.S. government relaxed entry into Internet for the public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18" name="Footer Placeholder 4">
            <a:extLst>
              <a:ext uri="{FF2B5EF4-FFF2-40B4-BE49-F238E27FC236}">
                <a16:creationId xmlns:a16="http://schemas.microsoft.com/office/drawing/2014/main" id="{CEF44F5C-B76E-6AD8-45EF-ECC7528E0D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17AE7E4-8FE6-2E6C-43B6-78E994DD4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Exponential Growth in </a:t>
            </a:r>
            <a:br>
              <a:rPr lang="en-US" altLang="en-US"/>
            </a:br>
            <a:r>
              <a:rPr lang="en-US" altLang="en-US"/>
              <a:t>Network Bandwidth</a:t>
            </a:r>
          </a:p>
        </p:txBody>
      </p:sp>
      <p:graphicFrame>
        <p:nvGraphicFramePr>
          <p:cNvPr id="10243" name="Group 3">
            <a:extLst>
              <a:ext uri="{FF2B5EF4-FFF2-40B4-BE49-F238E27FC236}">
                <a16:creationId xmlns:a16="http://schemas.microsoft.com/office/drawing/2014/main" id="{1AAEBA14-FC36-71AF-29DA-0AC3D5809EDD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1981200"/>
          <a:ext cx="4648200" cy="4114800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Bandwidth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9.6 Kbps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 Kbps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1.544 Mbps (T1 speed)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 Mbps (T3 speed)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1997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622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1,024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2,048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244" name="AutoShape 28">
            <a:extLst>
              <a:ext uri="{FF2B5EF4-FFF2-40B4-BE49-F238E27FC236}">
                <a16:creationId xmlns:a16="http://schemas.microsoft.com/office/drawing/2014/main" id="{A424AC7E-F789-49AA-E788-182BC66D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000"/>
            <a:ext cx="990600" cy="4267200"/>
          </a:xfrm>
          <a:prstGeom prst="downArrow">
            <a:avLst>
              <a:gd name="adj1" fmla="val 50000"/>
              <a:gd name="adj2" fmla="val 107692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5" name="Text Box 29">
            <a:extLst>
              <a:ext uri="{FF2B5EF4-FFF2-40B4-BE49-F238E27FC236}">
                <a16:creationId xmlns:a16="http://schemas.microsoft.com/office/drawing/2014/main" id="{0F74D5A4-77EF-FB3B-C5C8-75AA2FBB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124200"/>
            <a:ext cx="2286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Growth rate: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&gt; </a:t>
            </a:r>
            <a:r>
              <a:rPr lang="en-US" altLang="en-US" sz="2400" b="1">
                <a:latin typeface="Times New Roman" panose="02020603050405020304" pitchFamily="18" charset="0"/>
              </a:rPr>
              <a:t>210, 000</a:t>
            </a:r>
            <a:r>
              <a:rPr lang="en-US" altLang="en-US" sz="2400">
                <a:latin typeface="Times New Roman" panose="02020603050405020304" pitchFamily="18" charset="0"/>
              </a:rPr>
              <a:t> times</a:t>
            </a:r>
            <a:r>
              <a:rPr lang="en-US" altLang="en-US" sz="4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246" name="Footer Placeholder 6">
            <a:extLst>
              <a:ext uri="{FF2B5EF4-FFF2-40B4-BE49-F238E27FC236}">
                <a16:creationId xmlns:a16="http://schemas.microsoft.com/office/drawing/2014/main" id="{24B46A56-EEB5-AF8D-853D-368FAF3DB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3C84DF1-A5CA-5121-A7FC-C23F4A67D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World Wide Web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61B5791-3ABE-0458-1503-CEE3D93A9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/>
              <a:t>An organization of files designed around a group of services on Internet</a:t>
            </a:r>
          </a:p>
          <a:p>
            <a:pPr eaLnBrk="1" hangingPunct="1"/>
            <a:r>
              <a:rPr lang="en-US" altLang="en-US"/>
              <a:t>Programmed to handle requests from browser software resided on users’ PCs</a:t>
            </a:r>
          </a:p>
          <a:p>
            <a:pPr lvl="1" eaLnBrk="1" hangingPunct="1"/>
            <a:r>
              <a:rPr lang="en-US" altLang="en-US"/>
              <a:t>Browser: a program that allows pictures &amp; texts of a document to be viewed  e.g. Netscape &amp; IE</a:t>
            </a:r>
          </a:p>
        </p:txBody>
      </p:sp>
      <p:sp>
        <p:nvSpPr>
          <p:cNvPr id="10244" name="Footer Placeholder 4">
            <a:extLst>
              <a:ext uri="{FF2B5EF4-FFF2-40B4-BE49-F238E27FC236}">
                <a16:creationId xmlns:a16="http://schemas.microsoft.com/office/drawing/2014/main" id="{051D564D-42E7-7B23-7487-64C9248B9E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08E2D2B-A8E8-6A10-2367-84646AC03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Events</a:t>
            </a:r>
          </a:p>
        </p:txBody>
      </p:sp>
      <p:graphicFrame>
        <p:nvGraphicFramePr>
          <p:cNvPr id="12291" name="Group 3">
            <a:extLst>
              <a:ext uri="{FF2B5EF4-FFF2-40B4-BE49-F238E27FC236}">
                <a16:creationId xmlns:a16="http://schemas.microsoft.com/office/drawing/2014/main" id="{BAF000CD-817E-916C-CA05-39CCF2B4DE95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676400"/>
          <a:ext cx="8610600" cy="41417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Date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Event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03/89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WWW project was originated by Timothy Berners-Lee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11/90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revised version of project by NeXT computer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03/91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Release of WWW for testing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09/93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Release of 1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version of Marc Andreessen’s Mosaic by NCSA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10/93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 500 known HTTP servers in operation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10/94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 10,000 know HTTP servers in operation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93" name="Footer Placeholder 4">
            <a:extLst>
              <a:ext uri="{FF2B5EF4-FFF2-40B4-BE49-F238E27FC236}">
                <a16:creationId xmlns:a16="http://schemas.microsoft.com/office/drawing/2014/main" id="{5F118830-D602-8B12-8D75-532292805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FB513CF-16AD-5639-0174-8D3543AFF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Reliability &amp; Stability of Web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3C2785A-55EA-21FE-4CB5-E9244A2EE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Internet Society</a:t>
            </a:r>
          </a:p>
          <a:p>
            <a:pPr lvl="1" eaLnBrk="1" hangingPunct="1"/>
            <a:r>
              <a:rPr lang="en-US" altLang="en-US"/>
              <a:t>Works with ISPs by providing information to prospective users &amp; attracts product developers</a:t>
            </a:r>
          </a:p>
          <a:p>
            <a:pPr eaLnBrk="1" hangingPunct="1"/>
            <a:r>
              <a:rPr lang="en-US" altLang="en-US"/>
              <a:t>Internet Architecture Board</a:t>
            </a:r>
          </a:p>
          <a:p>
            <a:pPr lvl="1" eaLnBrk="1" hangingPunct="1"/>
            <a:r>
              <a:rPr lang="en-US" altLang="en-US"/>
              <a:t>Focuses on TCP/IP &amp; other protocols</a:t>
            </a:r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6E44E2AD-834A-025E-1FB5-ACEAC5F2D5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World Wide 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1229</Words>
  <Application>Microsoft Office PowerPoint</Application>
  <PresentationFormat>On-screen Show (4:3)</PresentationFormat>
  <Paragraphs>254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Times New Roman</vt:lpstr>
      <vt:lpstr>Tahoma</vt:lpstr>
      <vt:lpstr>Default Design</vt:lpstr>
      <vt:lpstr>Microsoft Excel Chart</vt:lpstr>
      <vt:lpstr>Microsoft Graph 2000 Chart</vt:lpstr>
      <vt:lpstr>The Internet and the  World Wide Web</vt:lpstr>
      <vt:lpstr>Introduction</vt:lpstr>
      <vt:lpstr>Significance of Internet</vt:lpstr>
      <vt:lpstr>History of Internet Development</vt:lpstr>
      <vt:lpstr>Events</vt:lpstr>
      <vt:lpstr>Exponential Growth in  Network Bandwidth</vt:lpstr>
      <vt:lpstr>World Wide Web</vt:lpstr>
      <vt:lpstr>Events</vt:lpstr>
      <vt:lpstr>Reliability &amp; Stability of Web</vt:lpstr>
      <vt:lpstr>Usage of Internet</vt:lpstr>
      <vt:lpstr>Usage of Internet (Cont’d)</vt:lpstr>
      <vt:lpstr>Usage of Internet (Cont’d)</vt:lpstr>
      <vt:lpstr>Usage of Internet (Cont’d)</vt:lpstr>
      <vt:lpstr>Usage of Internet (Cont’d)</vt:lpstr>
      <vt:lpstr>Who’s Online?</vt:lpstr>
      <vt:lpstr>Who’s Online? (Cont’d)</vt:lpstr>
      <vt:lpstr>Limitations</vt:lpstr>
      <vt:lpstr>Limitations (Cont’d)</vt:lpstr>
      <vt:lpstr>Limitations (Cont’d)</vt:lpstr>
      <vt:lpstr>Limitations (Cont’d)</vt:lpstr>
      <vt:lpstr>Limitations (Cont’d)</vt:lpstr>
      <vt:lpstr>Ease of Searching Online</vt:lpstr>
      <vt:lpstr>Bulletin Board Systems  vs. Pay Services</vt:lpstr>
      <vt:lpstr>Web Fundamentals</vt:lpstr>
      <vt:lpstr>Web Fundamentals (Cont’d)</vt:lpstr>
      <vt:lpstr>Web Fundamentals (Cont’d)</vt:lpstr>
      <vt:lpstr>Internet Language</vt:lpstr>
      <vt:lpstr>Internet Language (Cont’d)</vt:lpstr>
      <vt:lpstr>Internet Language (Cont’d)</vt:lpstr>
      <vt:lpstr>Implications for Management</vt:lpstr>
    </vt:vector>
  </TitlesOfParts>
  <Company>Merchant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and the  World Wide Web</dc:title>
  <dc:creator>Sylnovie Merchant</dc:creator>
  <cp:lastModifiedBy>Jyoti Khalkar</cp:lastModifiedBy>
  <cp:revision>3</cp:revision>
  <dcterms:created xsi:type="dcterms:W3CDTF">2005-02-13T00:46:37Z</dcterms:created>
  <dcterms:modified xsi:type="dcterms:W3CDTF">2022-08-17T16:07:32Z</dcterms:modified>
</cp:coreProperties>
</file>