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2" r:id="rId1"/>
  </p:sldMasterIdLst>
  <p:notesMasterIdLst>
    <p:notesMasterId r:id="rId29"/>
  </p:notesMasterIdLst>
  <p:sldIdLst>
    <p:sldId id="256" r:id="rId2"/>
    <p:sldId id="288" r:id="rId3"/>
    <p:sldId id="271" r:id="rId4"/>
    <p:sldId id="272" r:id="rId5"/>
    <p:sldId id="273" r:id="rId6"/>
    <p:sldId id="274" r:id="rId7"/>
    <p:sldId id="275" r:id="rId8"/>
    <p:sldId id="276" r:id="rId9"/>
    <p:sldId id="277" r:id="rId10"/>
    <p:sldId id="278" r:id="rId11"/>
    <p:sldId id="266" r:id="rId12"/>
    <p:sldId id="268" r:id="rId13"/>
    <p:sldId id="267" r:id="rId14"/>
    <p:sldId id="269" r:id="rId15"/>
    <p:sldId id="279" r:id="rId16"/>
    <p:sldId id="280" r:id="rId17"/>
    <p:sldId id="281" r:id="rId18"/>
    <p:sldId id="282" r:id="rId19"/>
    <p:sldId id="283" r:id="rId20"/>
    <p:sldId id="284" r:id="rId21"/>
    <p:sldId id="285" r:id="rId22"/>
    <p:sldId id="257" r:id="rId23"/>
    <p:sldId id="258" r:id="rId24"/>
    <p:sldId id="259" r:id="rId25"/>
    <p:sldId id="260"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85321" autoAdjust="0"/>
  </p:normalViewPr>
  <p:slideViewPr>
    <p:cSldViewPr snapToGrid="0">
      <p:cViewPr varScale="1">
        <p:scale>
          <a:sx n="69" d="100"/>
          <a:sy n="69" d="100"/>
        </p:scale>
        <p:origin x="-536"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F7C-4B1D-4F6B-8D52-C7736B1803A8}" type="datetimeFigureOut">
              <a:rPr lang="en-US" smtClean="0"/>
              <a:pPr/>
              <a:t>12/21/2020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9D63C-6E0A-46A3-84AA-0F7C5BDD9563}" type="slidenum">
              <a:rPr lang="en-US" smtClean="0"/>
              <a:pPr/>
              <a:t>‹#›</a:t>
            </a:fld>
            <a:endParaRPr lang="en-US"/>
          </a:p>
        </p:txBody>
      </p:sp>
    </p:spTree>
    <p:extLst>
      <p:ext uri="{BB962C8B-B14F-4D97-AF65-F5344CB8AC3E}">
        <p14:creationId xmlns="" xmlns:p14="http://schemas.microsoft.com/office/powerpoint/2010/main" val="277003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Ian Donald</a:t>
            </a:r>
            <a:r>
              <a:rPr lang="en-US" baseline="0" dirty="0" smtClean="0"/>
              <a:t> served in the royal air force and was fascinated with sonar and radar. Ian spoke with people that used ultrasonic to test the ships and then paired with engineer tom brown after the war to develop the first ultrasound machine. The technology was not believed until he successfully found and diagnosed an ovarian cyst more safely than current techniques at </a:t>
            </a:r>
            <a:r>
              <a:rPr lang="en-US" baseline="0" smtClean="0"/>
              <a:t>the time</a:t>
            </a:r>
          </a:p>
        </p:txBody>
      </p:sp>
      <p:sp>
        <p:nvSpPr>
          <p:cNvPr id="4" name="Slide Number Placeholder 3"/>
          <p:cNvSpPr>
            <a:spLocks noGrp="1"/>
          </p:cNvSpPr>
          <p:nvPr>
            <p:ph type="sldNum" sz="quarter" idx="10"/>
          </p:nvPr>
        </p:nvSpPr>
        <p:spPr/>
        <p:txBody>
          <a:bodyPr/>
          <a:lstStyle/>
          <a:p>
            <a:fld id="{0AE9D63C-6E0A-46A3-84AA-0F7C5BDD9563}" type="slidenum">
              <a:rPr lang="en-US" smtClean="0"/>
              <a:pPr/>
              <a:t>2</a:t>
            </a:fld>
            <a:endParaRPr lang="en-US"/>
          </a:p>
        </p:txBody>
      </p:sp>
    </p:spTree>
    <p:extLst>
      <p:ext uri="{BB962C8B-B14F-4D97-AF65-F5344CB8AC3E}">
        <p14:creationId xmlns="" xmlns:p14="http://schemas.microsoft.com/office/powerpoint/2010/main" val="2103129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It is fast (in the </a:t>
            </a:r>
            <a:r>
              <a:rPr lang="en-US" sz="1200" kern="1200" dirty="0" err="1" smtClean="0">
                <a:solidFill>
                  <a:schemeClr val="tx1"/>
                </a:solidFill>
                <a:effectLst/>
                <a:latin typeface="+mn-lt"/>
                <a:ea typeface="+mn-ea"/>
                <a:cs typeface="+mn-cs"/>
              </a:rPr>
              <a:t>ms</a:t>
            </a:r>
            <a:r>
              <a:rPr lang="en-US" sz="1200" kern="1200" dirty="0" smtClean="0">
                <a:solidFill>
                  <a:schemeClr val="tx1"/>
                </a:solidFill>
                <a:effectLst/>
                <a:latin typeface="+mn-lt"/>
                <a:ea typeface="+mn-ea"/>
                <a:cs typeface="+mn-cs"/>
              </a:rPr>
              <a:t> range)– time is saved, allowing for more measurements and accumulation of more data (temperature areas can be determined).</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There is no interference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 no energy is lost from the target. For example, in the case of a poor heat conductor such as plastic or wood, measurements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extremely accurate with no distortion of measured values, as compared to measurements with contact thermometers.</a:t>
            </a:r>
          </a:p>
          <a:p>
            <a:pPr marL="171450" indent="-171450">
              <a:buFontTx/>
              <a:buChar char="-"/>
            </a:pPr>
            <a:endParaRPr lang="en-US" sz="1200"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Measurements can be taken of hazardous or physically inaccessible objects (high voltage parts, large measurement distances)</a:t>
            </a:r>
          </a:p>
          <a:p>
            <a:pPr marL="171450" indent="-171450">
              <a:buFontTx/>
              <a:buChar char="-"/>
            </a:pPr>
            <a:endParaRPr lang="en-US" sz="1200" kern="1200" dirty="0" smtClean="0">
              <a:solidFill>
                <a:schemeClr val="tx1"/>
              </a:solidFill>
              <a:effectLst/>
              <a:latin typeface="+mn-lt"/>
              <a:ea typeface="+mn-ea"/>
              <a:cs typeface="+mn-cs"/>
            </a:endParaRPr>
          </a:p>
          <a:p>
            <a:pPr marL="171450" indent="-171450">
              <a:buFontTx/>
              <a:buChar char="-"/>
            </a:pPr>
            <a:endParaRPr lang="en-US" sz="1200" kern="1200" dirty="0" smtClean="0">
              <a:solidFill>
                <a:schemeClr val="tx1"/>
              </a:solidFill>
              <a:effectLst/>
              <a:latin typeface="+mn-lt"/>
              <a:ea typeface="+mn-ea"/>
              <a:cs typeface="+mn-cs"/>
            </a:endParaRPr>
          </a:p>
          <a:p>
            <a:pPr marL="171450" indent="-171450">
              <a:buFontTx/>
              <a:buChar char="-"/>
            </a:pPr>
            <a:endParaRPr lang="en-US" sz="1200" kern="1200" dirty="0" smtClean="0">
              <a:solidFill>
                <a:schemeClr val="tx1"/>
              </a:solidFill>
              <a:effectLst/>
              <a:latin typeface="+mn-lt"/>
              <a:ea typeface="+mn-ea"/>
              <a:cs typeface="+mn-cs"/>
            </a:endParaRPr>
          </a:p>
          <a:p>
            <a:pPr marL="171450" indent="-171450">
              <a:buFontTx/>
              <a:buChar char="-"/>
            </a:pPr>
            <a:endParaRPr lang="en-US" sz="1200" kern="1200" dirty="0" smtClean="0">
              <a:solidFill>
                <a:schemeClr val="tx1"/>
              </a:solidFill>
              <a:effectLst/>
              <a:latin typeface="+mn-lt"/>
              <a:ea typeface="+mn-ea"/>
              <a:cs typeface="+mn-cs"/>
            </a:endParaRPr>
          </a:p>
          <a:p>
            <a:pPr marL="171450" indent="-171450">
              <a:buFontTx/>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2C59F0-50F5-419F-991E-7873FA5F1DC5}" type="slidenum">
              <a:rPr lang="en-US" smtClean="0"/>
              <a:pPr/>
              <a:t>12</a:t>
            </a:fld>
            <a:endParaRPr lang="en-US"/>
          </a:p>
        </p:txBody>
      </p:sp>
    </p:spTree>
    <p:extLst>
      <p:ext uri="{BB962C8B-B14F-4D97-AF65-F5344CB8AC3E}">
        <p14:creationId xmlns="" xmlns:p14="http://schemas.microsoft.com/office/powerpoint/2010/main" val="449506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temporarily affected by frost, moisture, dust, fog, smoke, dust, dirt, and</a:t>
            </a:r>
            <a:r>
              <a:rPr lang="en-US" baseline="0" dirty="0" smtClean="0"/>
              <a:t> oil </a:t>
            </a:r>
            <a:r>
              <a:rPr lang="en-US" dirty="0" smtClean="0"/>
              <a:t> or other particles in the air</a:t>
            </a:r>
          </a:p>
          <a:p>
            <a:endParaRPr lang="en-US" baseline="0" dirty="0" smtClean="0"/>
          </a:p>
          <a:p>
            <a:endParaRPr lang="en-US" baseline="0" smtClean="0"/>
          </a:p>
          <a:p>
            <a:endParaRPr lang="en-US" baseline="0" dirty="0" smtClean="0"/>
          </a:p>
          <a:p>
            <a:endParaRPr lang="en-US" baseline="0" dirty="0" smtClean="0"/>
          </a:p>
          <a:p>
            <a:r>
              <a:rPr lang="en-US" dirty="0" smtClean="0"/>
              <a:t>Do not "see through" glass, liquids or other transparent surfaces - even though visible light (like a laser) passes through them (i.e. if you point an IR gun at a window, you'll be measuring the temperature of the window pane, not the outside temp)</a:t>
            </a:r>
          </a:p>
          <a:p>
            <a:endParaRPr lang="en-US" baseline="0" dirty="0" smtClean="0"/>
          </a:p>
          <a:p>
            <a:endParaRPr lang="en-US" baseline="0" dirty="0" smtClean="0"/>
          </a:p>
          <a:p>
            <a:endParaRPr lang="en-US" baseline="0" dirty="0" smtClean="0"/>
          </a:p>
          <a:p>
            <a:endParaRPr lang="en-US" baseline="0" dirty="0" smtClean="0"/>
          </a:p>
          <a:p>
            <a:r>
              <a:rPr lang="en-US" sz="1200" kern="1200" dirty="0" smtClean="0">
                <a:solidFill>
                  <a:schemeClr val="tx1"/>
                </a:solidFill>
                <a:effectLst/>
                <a:latin typeface="+mn-lt"/>
                <a:ea typeface="+mn-ea"/>
                <a:cs typeface="+mn-cs"/>
              </a:rPr>
              <a:t>OMRON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set the FOV in consideration of the constraints imposed by the Thickness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refractive index of the silicon lens.</a:t>
            </a:r>
            <a:r>
              <a:rPr lang="en-US" sz="1200" kern="1200" baseline="0" dirty="0" smtClean="0">
                <a:solidFill>
                  <a:schemeClr val="tx1"/>
                </a:solidFill>
                <a:effectLst/>
                <a:latin typeface="+mn-lt"/>
                <a:ea typeface="+mn-ea"/>
                <a:cs typeface="+mn-cs"/>
              </a:rPr>
              <a:t> In order to widen the range i</a:t>
            </a:r>
            <a:r>
              <a:rPr lang="en-US" sz="1200" kern="1200" dirty="0" smtClean="0">
                <a:solidFill>
                  <a:schemeClr val="tx1"/>
                </a:solidFill>
                <a:effectLst/>
                <a:latin typeface="+mn-lt"/>
                <a:ea typeface="+mn-ea"/>
                <a:cs typeface="+mn-cs"/>
              </a:rPr>
              <a:t>nstall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multiple sensors, or mount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sensor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a movable/rotating base</a:t>
            </a:r>
          </a:p>
          <a:p>
            <a:endParaRPr lang="en-US" dirty="0" smtClean="0"/>
          </a:p>
          <a:p>
            <a:endParaRPr lang="en-US" dirty="0" smtClean="0"/>
          </a:p>
          <a:p>
            <a:r>
              <a:rPr lang="en-US" dirty="0" smtClean="0"/>
              <a:t>Due</a:t>
            </a:r>
            <a:r>
              <a:rPr lang="en-US" baseline="0" dirty="0" smtClean="0"/>
              <a:t> to not having a power save mode the only way to reduce power consumption you have to turn off the power</a:t>
            </a:r>
          </a:p>
          <a:p>
            <a:endParaRPr lang="en-US" baseline="0" dirty="0" smtClean="0"/>
          </a:p>
          <a:p>
            <a:r>
              <a:rPr lang="en-US" baseline="0" dirty="0" smtClean="0"/>
              <a:t>Must develop software/code to increase the determination accuracy</a:t>
            </a:r>
            <a:endParaRPr lang="en-US" dirty="0"/>
          </a:p>
        </p:txBody>
      </p:sp>
      <p:sp>
        <p:nvSpPr>
          <p:cNvPr id="4" name="Slide Number Placeholder 3"/>
          <p:cNvSpPr>
            <a:spLocks noGrp="1"/>
          </p:cNvSpPr>
          <p:nvPr>
            <p:ph type="sldNum" sz="quarter" idx="10"/>
          </p:nvPr>
        </p:nvSpPr>
        <p:spPr/>
        <p:txBody>
          <a:bodyPr/>
          <a:lstStyle/>
          <a:p>
            <a:fld id="{362C59F0-50F5-419F-991E-7873FA5F1DC5}" type="slidenum">
              <a:rPr lang="en-US" smtClean="0"/>
              <a:pPr/>
              <a:t>13</a:t>
            </a:fld>
            <a:endParaRPr lang="en-US"/>
          </a:p>
        </p:txBody>
      </p:sp>
    </p:spTree>
    <p:extLst>
      <p:ext uri="{BB962C8B-B14F-4D97-AF65-F5344CB8AC3E}">
        <p14:creationId xmlns="" xmlns:p14="http://schemas.microsoft.com/office/powerpoint/2010/main" val="3162827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cooling speeds may result in a warp of the material. Also optimizing the cooling speed may avoid memory effects in the plastic</a:t>
            </a:r>
            <a:endParaRPr lang="en-US" dirty="0"/>
          </a:p>
        </p:txBody>
      </p:sp>
      <p:sp>
        <p:nvSpPr>
          <p:cNvPr id="4" name="Slide Number Placeholder 3"/>
          <p:cNvSpPr>
            <a:spLocks noGrp="1"/>
          </p:cNvSpPr>
          <p:nvPr>
            <p:ph type="sldNum" sz="quarter" idx="10"/>
          </p:nvPr>
        </p:nvSpPr>
        <p:spPr/>
        <p:txBody>
          <a:bodyPr/>
          <a:lstStyle/>
          <a:p>
            <a:fld id="{0AE9D63C-6E0A-46A3-84AA-0F7C5BDD9563}" type="slidenum">
              <a:rPr lang="en-US" smtClean="0"/>
              <a:pPr/>
              <a:t>23</a:t>
            </a:fld>
            <a:endParaRPr lang="en-US"/>
          </a:p>
        </p:txBody>
      </p:sp>
    </p:spTree>
    <p:extLst>
      <p:ext uri="{BB962C8B-B14F-4D97-AF65-F5344CB8AC3E}">
        <p14:creationId xmlns="" xmlns:p14="http://schemas.microsoft.com/office/powerpoint/2010/main" val="1867720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Infectious disease such like H1N1</a:t>
            </a:r>
            <a:r>
              <a:rPr lang="en-US" baseline="0" dirty="0" smtClean="0"/>
              <a:t> is usually carried and transfer to another location by travelers </a:t>
            </a:r>
          </a:p>
          <a:p>
            <a:r>
              <a:rPr lang="en-US" dirty="0" smtClean="0"/>
              <a:t>The virus </a:t>
            </a:r>
            <a:r>
              <a:rPr lang="en-US" altLang="zh-CN" dirty="0" smtClean="0"/>
              <a:t>epidemic of the swine flue disease created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represent an absolute accurate fever temperature measurement, but great for screening bigger groups of travelers with sufficient high detection reliability.</a:t>
            </a:r>
          </a:p>
          <a:p>
            <a:endParaRPr lang="en-US" dirty="0"/>
          </a:p>
        </p:txBody>
      </p:sp>
      <p:sp>
        <p:nvSpPr>
          <p:cNvPr id="4" name="Slide Number Placeholder 3"/>
          <p:cNvSpPr>
            <a:spLocks noGrp="1"/>
          </p:cNvSpPr>
          <p:nvPr>
            <p:ph type="sldNum" sz="quarter" idx="10"/>
          </p:nvPr>
        </p:nvSpPr>
        <p:spPr/>
        <p:txBody>
          <a:bodyPr/>
          <a:lstStyle/>
          <a:p>
            <a:fld id="{0AE9D63C-6E0A-46A3-84AA-0F7C5BDD9563}" type="slidenum">
              <a:rPr lang="en-US" smtClean="0"/>
              <a:pPr/>
              <a:t>24</a:t>
            </a:fld>
            <a:endParaRPr lang="en-US"/>
          </a:p>
        </p:txBody>
      </p:sp>
    </p:spTree>
    <p:extLst>
      <p:ext uri="{BB962C8B-B14F-4D97-AF65-F5344CB8AC3E}">
        <p14:creationId xmlns="" xmlns:p14="http://schemas.microsoft.com/office/powerpoint/2010/main" val="84436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Glasses are heated</a:t>
            </a:r>
            <a:r>
              <a:rPr lang="en-US" baseline="0" dirty="0" smtClean="0"/>
              <a:t> up to 600 C, then transferred from oven to a cooling section</a:t>
            </a:r>
            <a:endParaRPr lang="en-US" dirty="0" smtClean="0"/>
          </a:p>
          <a:p>
            <a:r>
              <a:rPr lang="en-US" dirty="0" smtClean="0"/>
              <a:t>It’s important</a:t>
            </a:r>
            <a:r>
              <a:rPr lang="en-US" baseline="0" dirty="0" smtClean="0"/>
              <a:t> </a:t>
            </a:r>
            <a:r>
              <a:rPr lang="en-US" dirty="0" smtClean="0"/>
              <a:t>especially for safety glasses to cool</a:t>
            </a:r>
            <a:r>
              <a:rPr lang="en-US" baseline="0" dirty="0" smtClean="0"/>
              <a:t> </a:t>
            </a:r>
            <a:r>
              <a:rPr lang="en-US" dirty="0" smtClean="0"/>
              <a:t>down the surface quickly with the same speed so a fine crystalline hardened structure is generated.</a:t>
            </a:r>
            <a:endParaRPr lang="en-US" dirty="0"/>
          </a:p>
        </p:txBody>
      </p:sp>
      <p:sp>
        <p:nvSpPr>
          <p:cNvPr id="4" name="Slide Number Placeholder 3"/>
          <p:cNvSpPr>
            <a:spLocks noGrp="1"/>
          </p:cNvSpPr>
          <p:nvPr>
            <p:ph type="sldNum" sz="quarter" idx="10"/>
          </p:nvPr>
        </p:nvSpPr>
        <p:spPr/>
        <p:txBody>
          <a:bodyPr/>
          <a:lstStyle/>
          <a:p>
            <a:fld id="{0AE9D63C-6E0A-46A3-84AA-0F7C5BDD9563}" type="slidenum">
              <a:rPr lang="en-US" smtClean="0"/>
              <a:pPr/>
              <a:t>25</a:t>
            </a:fld>
            <a:endParaRPr lang="en-US"/>
          </a:p>
        </p:txBody>
      </p:sp>
    </p:spTree>
    <p:extLst>
      <p:ext uri="{BB962C8B-B14F-4D97-AF65-F5344CB8AC3E}">
        <p14:creationId xmlns="" xmlns:p14="http://schemas.microsoft.com/office/powerpoint/2010/main" val="208784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Piezoelectric</a:t>
            </a:r>
            <a:r>
              <a:rPr lang="en-US" baseline="0" dirty="0" smtClean="0"/>
              <a:t> can be used in rugged environments because the ceramic can be sealed in a housing. Electrostatic blanking distance is just 4-6 inches, while piezoelectric is 12-18 inches. Piezoelectric have been around for many years when crystals first began being used for transducers. Electrostatic first was used when silicon machining process began. </a:t>
            </a:r>
            <a:endParaRPr lang="en-US" dirty="0"/>
          </a:p>
        </p:txBody>
      </p:sp>
      <p:sp>
        <p:nvSpPr>
          <p:cNvPr id="4" name="Slide Number Placeholder 3"/>
          <p:cNvSpPr>
            <a:spLocks noGrp="1"/>
          </p:cNvSpPr>
          <p:nvPr>
            <p:ph type="sldNum" sz="quarter" idx="10"/>
          </p:nvPr>
        </p:nvSpPr>
        <p:spPr/>
        <p:txBody>
          <a:bodyPr/>
          <a:lstStyle/>
          <a:p>
            <a:fld id="{7EA03FE6-7DA1-4E05-A6BD-04B36C1779BC}" type="slidenum">
              <a:rPr lang="en-US" smtClean="0"/>
              <a:pPr/>
              <a:t>3</a:t>
            </a:fld>
            <a:endParaRPr lang="en-US"/>
          </a:p>
        </p:txBody>
      </p:sp>
    </p:spTree>
    <p:extLst>
      <p:ext uri="{BB962C8B-B14F-4D97-AF65-F5344CB8AC3E}">
        <p14:creationId xmlns="" xmlns:p14="http://schemas.microsoft.com/office/powerpoint/2010/main" val="332546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Piezoelectric – mechanical stress in certain solid materials (crystals, ceramics,</a:t>
            </a:r>
            <a:r>
              <a:rPr lang="en-US" baseline="0" dirty="0" smtClean="0"/>
              <a:t> </a:t>
            </a:r>
            <a:r>
              <a:rPr lang="en-US" baseline="0" dirty="0" err="1" smtClean="0"/>
              <a:t>etc</a:t>
            </a:r>
            <a:r>
              <a:rPr lang="en-US" baseline="0" dirty="0" smtClean="0"/>
              <a:t>…) creates an electric charge across the solid material. Used in watches to keep time, microphones to convert sound, and even vinyl to “read” sound. Reversible process is used in ultrasonic sound waves. Transducer is a device that converts energy from one kind to another. Inverse effect turns energy created across the crystal or solid device into mechanical vibrations. These vibrations are so fast they create high pitched noise our ears can’t hear. These vibrations are the ultrasonic signals for the sensors. </a:t>
            </a:r>
            <a:endParaRPr lang="en-US" dirty="0"/>
          </a:p>
        </p:txBody>
      </p:sp>
      <p:sp>
        <p:nvSpPr>
          <p:cNvPr id="4" name="Slide Number Placeholder 3"/>
          <p:cNvSpPr>
            <a:spLocks noGrp="1"/>
          </p:cNvSpPr>
          <p:nvPr>
            <p:ph type="sldNum" sz="quarter" idx="10"/>
          </p:nvPr>
        </p:nvSpPr>
        <p:spPr/>
        <p:txBody>
          <a:bodyPr/>
          <a:lstStyle/>
          <a:p>
            <a:fld id="{7EA03FE6-7DA1-4E05-A6BD-04B36C1779BC}" type="slidenum">
              <a:rPr lang="en-US" smtClean="0"/>
              <a:pPr/>
              <a:t>4</a:t>
            </a:fld>
            <a:endParaRPr lang="en-US"/>
          </a:p>
        </p:txBody>
      </p:sp>
    </p:spTree>
    <p:extLst>
      <p:ext uri="{BB962C8B-B14F-4D97-AF65-F5344CB8AC3E}">
        <p14:creationId xmlns="" xmlns:p14="http://schemas.microsoft.com/office/powerpoint/2010/main" val="2659655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 matter of the arrangement,</a:t>
            </a:r>
            <a:r>
              <a:rPr lang="en-US" baseline="0" dirty="0" smtClean="0"/>
              <a:t> charges are balanced. </a:t>
            </a:r>
          </a:p>
          <a:p>
            <a:pPr marL="228600" indent="-228600">
              <a:buAutoNum type="arabicParenR"/>
            </a:pPr>
            <a:r>
              <a:rPr lang="en-US" baseline="0" dirty="0" smtClean="0"/>
              <a:t>Charges cancel out leaving no charges remaining on the solid. </a:t>
            </a:r>
          </a:p>
          <a:p>
            <a:pPr marL="228600" indent="-228600">
              <a:buAutoNum type="arabicParenR"/>
            </a:pPr>
            <a:r>
              <a:rPr lang="en-US" baseline="0" dirty="0" smtClean="0"/>
              <a:t>Squeezing crystals forces the charges out of place.</a:t>
            </a:r>
          </a:p>
          <a:p>
            <a:pPr marL="228600" indent="-228600">
              <a:buAutoNum type="arabicParenR"/>
            </a:pPr>
            <a:r>
              <a:rPr lang="en-US" baseline="0" dirty="0" smtClean="0"/>
              <a:t>Dipole moments no longer cancel each other out and positive and negative charges are on opposite faces of the solid. A voltage is produced across the solid. </a:t>
            </a:r>
            <a:endParaRPr lang="en-US" dirty="0"/>
          </a:p>
        </p:txBody>
      </p:sp>
      <p:sp>
        <p:nvSpPr>
          <p:cNvPr id="4" name="Slide Number Placeholder 3"/>
          <p:cNvSpPr>
            <a:spLocks noGrp="1"/>
          </p:cNvSpPr>
          <p:nvPr>
            <p:ph type="sldNum" sz="quarter" idx="10"/>
          </p:nvPr>
        </p:nvSpPr>
        <p:spPr/>
        <p:txBody>
          <a:bodyPr/>
          <a:lstStyle/>
          <a:p>
            <a:fld id="{7EA03FE6-7DA1-4E05-A6BD-04B36C1779BC}" type="slidenum">
              <a:rPr lang="en-US" smtClean="0"/>
              <a:pPr/>
              <a:t>5</a:t>
            </a:fld>
            <a:endParaRPr lang="en-US"/>
          </a:p>
        </p:txBody>
      </p:sp>
    </p:spTree>
    <p:extLst>
      <p:ext uri="{BB962C8B-B14F-4D97-AF65-F5344CB8AC3E}">
        <p14:creationId xmlns="" xmlns:p14="http://schemas.microsoft.com/office/powerpoint/2010/main" val="80655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Thales was</a:t>
            </a:r>
            <a:r>
              <a:rPr lang="en-US" baseline="0" dirty="0" smtClean="0"/>
              <a:t> one of the first to study electricity in ancient Greece 600 BC. He rubbed materials together and watched how they attracted feathers and dust. He was the first to study electrostatics, but did not fully understand it. </a:t>
            </a:r>
            <a:r>
              <a:rPr lang="en-US" dirty="0" smtClean="0"/>
              <a:t>Instead of ceramic or crystal as the solid material</a:t>
            </a:r>
            <a:r>
              <a:rPr lang="en-US" baseline="0" dirty="0" smtClean="0"/>
              <a:t> a machined metal membrane made from silicon machining is used. Natural examples of the phenomenon include small things like plastic sticking to your hand to useful things like a photocopier. Coulomb’s Law allows the calculation of the electrostatic force between two materials. Voltage is created across the metal membrane because positive atoms are brought nearby conducting metal membrane and the electrons are opposite charge the atoms inducing a charge across the metal. A transducer converts the energy to mechanical and back just like the piezoelectric. </a:t>
            </a:r>
            <a:r>
              <a:rPr lang="en-US" dirty="0" smtClean="0"/>
              <a:t>The electric field is always zero inside a conductive object due to electrostatic induction. An</a:t>
            </a:r>
            <a:r>
              <a:rPr lang="en-US" baseline="0" dirty="0" smtClean="0"/>
              <a:t> opposing electric field is created to balance the field of the external charge. </a:t>
            </a:r>
            <a:endParaRPr lang="en-US" dirty="0" smtClean="0"/>
          </a:p>
          <a:p>
            <a:endParaRPr lang="en-US" dirty="0"/>
          </a:p>
        </p:txBody>
      </p:sp>
      <p:sp>
        <p:nvSpPr>
          <p:cNvPr id="4" name="Slide Number Placeholder 3"/>
          <p:cNvSpPr>
            <a:spLocks noGrp="1"/>
          </p:cNvSpPr>
          <p:nvPr>
            <p:ph type="sldNum" sz="quarter" idx="10"/>
          </p:nvPr>
        </p:nvSpPr>
        <p:spPr/>
        <p:txBody>
          <a:bodyPr/>
          <a:lstStyle/>
          <a:p>
            <a:fld id="{7EA03FE6-7DA1-4E05-A6BD-04B36C1779BC}" type="slidenum">
              <a:rPr lang="en-US" smtClean="0"/>
              <a:pPr/>
              <a:t>6</a:t>
            </a:fld>
            <a:endParaRPr lang="en-US"/>
          </a:p>
        </p:txBody>
      </p:sp>
    </p:spTree>
    <p:extLst>
      <p:ext uri="{BB962C8B-B14F-4D97-AF65-F5344CB8AC3E}">
        <p14:creationId xmlns="" xmlns:p14="http://schemas.microsoft.com/office/powerpoint/2010/main" val="257596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Transducer converts</a:t>
            </a:r>
            <a:r>
              <a:rPr lang="en-US" baseline="0" dirty="0" smtClean="0"/>
              <a:t> induced electric voltage into mechanical signal that vibrates rapidly at a very high frequency. The waves are transmitted and then reflect off of materials. The wave is then reflected back and read by a receiver. The receiver knows how many seconds it took the original wave to return. You can use the listed formula to then convert to a distance. </a:t>
            </a:r>
            <a:endParaRPr lang="en-US" dirty="0"/>
          </a:p>
        </p:txBody>
      </p:sp>
      <p:sp>
        <p:nvSpPr>
          <p:cNvPr id="4" name="Slide Number Placeholder 3"/>
          <p:cNvSpPr>
            <a:spLocks noGrp="1"/>
          </p:cNvSpPr>
          <p:nvPr>
            <p:ph type="sldNum" sz="quarter" idx="10"/>
          </p:nvPr>
        </p:nvSpPr>
        <p:spPr/>
        <p:txBody>
          <a:bodyPr/>
          <a:lstStyle/>
          <a:p>
            <a:fld id="{7EA03FE6-7DA1-4E05-A6BD-04B36C1779BC}" type="slidenum">
              <a:rPr lang="en-US" smtClean="0"/>
              <a:pPr/>
              <a:t>7</a:t>
            </a:fld>
            <a:endParaRPr lang="en-US"/>
          </a:p>
        </p:txBody>
      </p:sp>
    </p:spTree>
    <p:extLst>
      <p:ext uri="{BB962C8B-B14F-4D97-AF65-F5344CB8AC3E}">
        <p14:creationId xmlns="" xmlns:p14="http://schemas.microsoft.com/office/powerpoint/2010/main" val="193582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ultrasound machine transmits high-frequency (1 to 5 megahertz) sound pulses into your body using a </a:t>
            </a:r>
            <a:r>
              <a:rPr lang="en-US" sz="1200" kern="1200" dirty="0" err="1" smtClean="0">
                <a:solidFill>
                  <a:schemeClr val="tx1"/>
                </a:solidFill>
                <a:effectLst/>
                <a:latin typeface="+mn-lt"/>
                <a:ea typeface="+mn-ea"/>
                <a:cs typeface="+mn-cs"/>
              </a:rPr>
              <a:t>probe.This</a:t>
            </a:r>
            <a:r>
              <a:rPr lang="en-US" sz="1200" kern="1200" dirty="0" smtClean="0">
                <a:solidFill>
                  <a:schemeClr val="tx1"/>
                </a:solidFill>
                <a:effectLst/>
                <a:latin typeface="+mn-lt"/>
                <a:ea typeface="+mn-ea"/>
                <a:cs typeface="+mn-cs"/>
              </a:rPr>
              <a:t> sound waves travel into your body and hit a boundary between tissues (e.g. between fluid and soft tissue, soft tissue and bone).</a:t>
            </a:r>
          </a:p>
          <a:p>
            <a:r>
              <a:rPr lang="en-US" sz="1200" kern="1200" dirty="0" smtClean="0">
                <a:solidFill>
                  <a:schemeClr val="tx1"/>
                </a:solidFill>
                <a:effectLst/>
                <a:latin typeface="+mn-lt"/>
                <a:ea typeface="+mn-ea"/>
                <a:cs typeface="+mn-cs"/>
              </a:rPr>
              <a:t>Some of the sound waves get reflected back to the probe, while some travel on further until they reach another boundary and get reflected.</a:t>
            </a:r>
          </a:p>
          <a:p>
            <a:r>
              <a:rPr lang="en-US" sz="1200" kern="1200" dirty="0" smtClean="0">
                <a:solidFill>
                  <a:schemeClr val="tx1"/>
                </a:solidFill>
                <a:effectLst/>
                <a:latin typeface="+mn-lt"/>
                <a:ea typeface="+mn-ea"/>
                <a:cs typeface="+mn-cs"/>
              </a:rPr>
              <a:t>The reflected waves are picked up by the probe and relayed to the machine.</a:t>
            </a:r>
          </a:p>
          <a:p>
            <a:r>
              <a:rPr lang="en-US" sz="1200" kern="1200" dirty="0" smtClean="0">
                <a:solidFill>
                  <a:schemeClr val="tx1"/>
                </a:solidFill>
                <a:effectLst/>
                <a:latin typeface="+mn-lt"/>
                <a:ea typeface="+mn-ea"/>
                <a:cs typeface="+mn-cs"/>
              </a:rPr>
              <a:t>The machine calculates the distance from the probe to the tissue or organ (boundaries) using the speed of sound in tissue (5,005 </a:t>
            </a:r>
            <a:r>
              <a:rPr lang="en-US" sz="1200" kern="1200" dirty="0" err="1" smtClean="0">
                <a:solidFill>
                  <a:schemeClr val="tx1"/>
                </a:solidFill>
                <a:effectLst/>
                <a:latin typeface="+mn-lt"/>
                <a:ea typeface="+mn-ea"/>
                <a:cs typeface="+mn-cs"/>
              </a:rPr>
              <a:t>ft</a:t>
            </a:r>
            <a:r>
              <a:rPr lang="en-US" sz="1200" kern="1200" dirty="0" smtClean="0">
                <a:solidFill>
                  <a:schemeClr val="tx1"/>
                </a:solidFill>
                <a:effectLst/>
                <a:latin typeface="+mn-lt"/>
                <a:ea typeface="+mn-ea"/>
                <a:cs typeface="+mn-cs"/>
              </a:rPr>
              <a:t>/s or1,540 m/s) and the time of the each echo's return (usually on the order of millionths of a second).</a:t>
            </a:r>
          </a:p>
          <a:p>
            <a:r>
              <a:rPr lang="en-US" sz="1200" kern="1200" dirty="0" smtClean="0">
                <a:solidFill>
                  <a:schemeClr val="tx1"/>
                </a:solidFill>
                <a:effectLst/>
                <a:latin typeface="+mn-lt"/>
                <a:ea typeface="+mn-ea"/>
                <a:cs typeface="+mn-cs"/>
              </a:rPr>
              <a:t>The machine displays the distances and intensities of the echoes on the screen, forming a two dimensional image that is seen in ultra sound.</a:t>
            </a:r>
          </a:p>
          <a:p>
            <a:endParaRPr lang="en-US" dirty="0"/>
          </a:p>
        </p:txBody>
      </p:sp>
      <p:sp>
        <p:nvSpPr>
          <p:cNvPr id="4" name="Slide Number Placeholder 3"/>
          <p:cNvSpPr>
            <a:spLocks noGrp="1"/>
          </p:cNvSpPr>
          <p:nvPr>
            <p:ph type="sldNum" sz="quarter" idx="10"/>
          </p:nvPr>
        </p:nvSpPr>
        <p:spPr/>
        <p:txBody>
          <a:bodyPr/>
          <a:lstStyle/>
          <a:p>
            <a:fld id="{7EA03FE6-7DA1-4E05-A6BD-04B36C1779BC}" type="slidenum">
              <a:rPr lang="en-US" smtClean="0"/>
              <a:pPr/>
              <a:t>8</a:t>
            </a:fld>
            <a:endParaRPr lang="en-US"/>
          </a:p>
        </p:txBody>
      </p:sp>
    </p:spTree>
    <p:extLst>
      <p:ext uri="{BB962C8B-B14F-4D97-AF65-F5344CB8AC3E}">
        <p14:creationId xmlns="" xmlns:p14="http://schemas.microsoft.com/office/powerpoint/2010/main" val="183211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ultrasonic</a:t>
            </a:r>
            <a:r>
              <a:rPr lang="en-US" baseline="0" dirty="0" smtClean="0"/>
              <a:t> sensor is not only useful for our capstone design project, but used in many industry applications. Ultrasound can be used to in self parking cars, automating assembly lines, ultrasonic cleaning, and non-destructive testing. Ultrasonic cleaning uses ultrasound and cleaning solvent to clean jewelry, surgical tools, coins, etc. Ultrasonic waves can be used to test flaws in materials. For our company, ArcelorMittal, ultrasonic testing is used to detect flaws in steel bars and sheets to ensure quality. Assembly lines can be automated using distance sensing of objects. </a:t>
            </a:r>
            <a:endParaRPr lang="en-US" dirty="0"/>
          </a:p>
        </p:txBody>
      </p:sp>
      <p:sp>
        <p:nvSpPr>
          <p:cNvPr id="4" name="Slide Number Placeholder 3"/>
          <p:cNvSpPr>
            <a:spLocks noGrp="1"/>
          </p:cNvSpPr>
          <p:nvPr>
            <p:ph type="sldNum" sz="quarter" idx="10"/>
          </p:nvPr>
        </p:nvSpPr>
        <p:spPr/>
        <p:txBody>
          <a:bodyPr/>
          <a:lstStyle/>
          <a:p>
            <a:fld id="{7EA03FE6-7DA1-4E05-A6BD-04B36C1779BC}" type="slidenum">
              <a:rPr lang="en-US" smtClean="0"/>
              <a:pPr/>
              <a:t>9</a:t>
            </a:fld>
            <a:endParaRPr lang="en-US"/>
          </a:p>
        </p:txBody>
      </p:sp>
    </p:spTree>
    <p:extLst>
      <p:ext uri="{BB962C8B-B14F-4D97-AF65-F5344CB8AC3E}">
        <p14:creationId xmlns="" xmlns:p14="http://schemas.microsoft.com/office/powerpoint/2010/main" val="244700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u="none" dirty="0" err="1" smtClean="0">
                <a:solidFill>
                  <a:schemeClr val="bg1"/>
                </a:solidFill>
              </a:rPr>
              <a:t>therometer</a:t>
            </a:r>
            <a:r>
              <a:rPr lang="en-US" u="none" dirty="0" smtClean="0">
                <a:solidFill>
                  <a:schemeClr val="bg1"/>
                </a:solidFill>
              </a:rPr>
              <a:t> </a:t>
            </a:r>
            <a:r>
              <a:rPr lang="en-US" dirty="0" smtClean="0"/>
              <a:t>which infers temperature from a portion of the thermal radiation sometimes called blackbody radiation emitted by the object being measured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Spot Infrared </a:t>
            </a:r>
            <a:r>
              <a:rPr lang="en-US" sz="1200" kern="1200" dirty="0" smtClean="0">
                <a:solidFill>
                  <a:schemeClr val="tx1"/>
                </a:solidFill>
                <a:effectLst/>
                <a:latin typeface="+mn-lt"/>
                <a:ea typeface="+mn-ea"/>
                <a:cs typeface="+mn-cs"/>
              </a:rPr>
              <a:t>- </a:t>
            </a:r>
            <a:r>
              <a:rPr lang="en-US" dirty="0" smtClean="0"/>
              <a:t>which measures the temperature at a spot on a surface</a:t>
            </a:r>
          </a:p>
          <a:p>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Infrared Scanning Systems </a:t>
            </a:r>
            <a:r>
              <a:rPr lang="en-US" dirty="0" smtClean="0"/>
              <a:t>- scan a larger area, typically by using what is essentially a spot thermometer pointed at a rotating mirror. These devices are widely used in manufacturing involving conveyors or "web" processes, such as large sheets of glass or metal exiting an oven, fabric and paper, or continuous piles of material along a conveyor belt.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Infrared Thermal Imaging Camera - are essentially infrared radiation thermometers that measure the temperature at many points over a relatively large area to generate a two-dimensional image, called a </a:t>
            </a:r>
            <a:r>
              <a:rPr lang="en-US" dirty="0" err="1" smtClean="0"/>
              <a:t>thermogram</a:t>
            </a:r>
            <a:r>
              <a:rPr lang="en-US" dirty="0" smtClean="0"/>
              <a:t>, with each pixel representing a temperature. This technology is more processor- and software-intensive than spot or scanning thermometers, and is used for monitoring large areas.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until the invention of the first </a:t>
            </a:r>
            <a:r>
              <a:rPr lang="en-US" sz="1200" kern="1200" dirty="0" err="1" smtClean="0">
                <a:solidFill>
                  <a:schemeClr val="tx1"/>
                </a:solidFill>
                <a:effectLst/>
                <a:latin typeface="+mn-lt"/>
                <a:ea typeface="+mn-ea"/>
                <a:cs typeface="+mn-cs"/>
              </a:rPr>
              <a:t>thermoscope</a:t>
            </a:r>
            <a:r>
              <a:rPr lang="en-US" sz="1200" kern="1200" dirty="0" smtClean="0">
                <a:solidFill>
                  <a:schemeClr val="tx1"/>
                </a:solidFill>
                <a:effectLst/>
                <a:latin typeface="+mn-lt"/>
                <a:ea typeface="+mn-ea"/>
                <a:cs typeface="+mn-cs"/>
              </a:rPr>
              <a:t> in the first half of the 17</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Century that temperatures could begin to be measured. An evolution of the </a:t>
            </a:r>
            <a:r>
              <a:rPr lang="en-US" sz="1200" kern="1200" dirty="0" err="1" smtClean="0">
                <a:solidFill>
                  <a:schemeClr val="tx1"/>
                </a:solidFill>
                <a:effectLst/>
                <a:latin typeface="+mn-lt"/>
                <a:ea typeface="+mn-ea"/>
                <a:cs typeface="+mn-cs"/>
              </a:rPr>
              <a:t>thermoscope</a:t>
            </a:r>
            <a:r>
              <a:rPr lang="en-US" sz="1200" kern="1200" dirty="0" smtClean="0">
                <a:solidFill>
                  <a:schemeClr val="tx1"/>
                </a:solidFill>
                <a:effectLst/>
                <a:latin typeface="+mn-lt"/>
                <a:ea typeface="+mn-ea"/>
                <a:cs typeface="+mn-cs"/>
              </a:rPr>
              <a:t> (which had no scale) the thermometer had various scales proposed. Between 1724 and 1742 Daniel Gabriel Fahrenheit and by Anders Celsius defined what we probably consider as the 2 most common.</a:t>
            </a:r>
          </a:p>
          <a:p>
            <a:endParaRPr lang="en-US" dirty="0"/>
          </a:p>
        </p:txBody>
      </p:sp>
      <p:sp>
        <p:nvSpPr>
          <p:cNvPr id="4" name="Slide Number Placeholder 3"/>
          <p:cNvSpPr>
            <a:spLocks noGrp="1"/>
          </p:cNvSpPr>
          <p:nvPr>
            <p:ph type="sldNum" sz="quarter" idx="10"/>
          </p:nvPr>
        </p:nvSpPr>
        <p:spPr/>
        <p:txBody>
          <a:bodyPr/>
          <a:lstStyle/>
          <a:p>
            <a:fld id="{362C59F0-50F5-419F-991E-7873FA5F1DC5}" type="slidenum">
              <a:rPr lang="en-US" smtClean="0"/>
              <a:pPr/>
              <a:t>11</a:t>
            </a:fld>
            <a:endParaRPr lang="en-US"/>
          </a:p>
        </p:txBody>
      </p:sp>
    </p:spTree>
    <p:extLst>
      <p:ext uri="{BB962C8B-B14F-4D97-AF65-F5344CB8AC3E}">
        <p14:creationId xmlns="" xmlns:p14="http://schemas.microsoft.com/office/powerpoint/2010/main" val="1159927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F2FD99-6620-4882-B680-9CD85BD0FC96}" type="datetime1">
              <a:rPr lang="en-US" smtClean="0"/>
              <a:pPr/>
              <a:t>12/21/2020</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smtClean="0"/>
              <a:t>Ultrasonic Sensor</a:t>
            </a:r>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3827542268"/>
      </p:ext>
    </p:extLst>
  </p:cSld>
  <p:clrMapOvr>
    <a:masterClrMapping/>
  </p:clrMapOvr>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2F34D-443B-43D0-BE5C-FCB2810E5FA1}" type="datetime1">
              <a:rPr lang="en-US" smtClean="0"/>
              <a:pPr/>
              <a:t>12/21/2020</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
        <p:nvSpPr>
          <p:cNvPr id="7" name="Slide Number Placeholder 6"/>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163682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1EF31E-C643-42A0-8262-ABEB2C875CF4}" type="datetime1">
              <a:rPr lang="en-US" smtClean="0"/>
              <a:pPr/>
              <a:t>12/21/2020</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
        <p:nvSpPr>
          <p:cNvPr id="7" name="Slide Number Placeholder 6"/>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2669235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389970-C610-4273-ACDD-7E8207DEE5F5}" type="datetime1">
              <a:rPr lang="en-US" smtClean="0"/>
              <a:pPr/>
              <a:t>12/21/2020</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
        <p:nvSpPr>
          <p:cNvPr id="7" name="Slide Number Placeholder 6"/>
          <p:cNvSpPr>
            <a:spLocks noGrp="1"/>
          </p:cNvSpPr>
          <p:nvPr>
            <p:ph type="sldNum" sz="quarter" idx="12"/>
          </p:nvPr>
        </p:nvSpPr>
        <p:spPr/>
        <p:txBody>
          <a:bodyPr/>
          <a:lstStyle/>
          <a:p>
            <a:fld id="{31C7040F-E3B8-48FE-8D05-6C28BCCB39D9}"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2494517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8766E1-A5EC-49C2-BC40-1130416A874E}" type="datetime1">
              <a:rPr lang="en-US" smtClean="0"/>
              <a:pPr/>
              <a:t>12/21/2020</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
        <p:nvSpPr>
          <p:cNvPr id="7" name="Slide Number Placeholder 6"/>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541010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8FC1FFA-4452-4222-A44A-620CA2CC693C}" type="datetime1">
              <a:rPr lang="en-US" smtClean="0"/>
              <a:pPr/>
              <a:t>12/21/2020</a:t>
            </a:fld>
            <a:endParaRPr lang="en-US"/>
          </a:p>
        </p:txBody>
      </p:sp>
      <p:sp>
        <p:nvSpPr>
          <p:cNvPr id="4" name="Footer Placeholder 3"/>
          <p:cNvSpPr>
            <a:spLocks noGrp="1"/>
          </p:cNvSpPr>
          <p:nvPr>
            <p:ph type="ftr" sz="quarter" idx="11"/>
          </p:nvPr>
        </p:nvSpPr>
        <p:spPr/>
        <p:txBody>
          <a:bodyPr/>
          <a:lstStyle/>
          <a:p>
            <a:r>
              <a:rPr lang="en-US" smtClean="0"/>
              <a:t>Ultrasonic Sensor</a:t>
            </a:r>
            <a:endParaRPr lang="en-US"/>
          </a:p>
        </p:txBody>
      </p:sp>
      <p:sp>
        <p:nvSpPr>
          <p:cNvPr id="5" name="Slide Number Placeholder 4"/>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153345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DFBC9F9-EF8C-4950-83AF-8887D20DE3DB}" type="datetime1">
              <a:rPr lang="en-US" smtClean="0"/>
              <a:pPr/>
              <a:t>12/21/2020</a:t>
            </a:fld>
            <a:endParaRPr lang="en-US"/>
          </a:p>
        </p:txBody>
      </p:sp>
      <p:sp>
        <p:nvSpPr>
          <p:cNvPr id="4" name="Footer Placeholder 3"/>
          <p:cNvSpPr>
            <a:spLocks noGrp="1"/>
          </p:cNvSpPr>
          <p:nvPr>
            <p:ph type="ftr" sz="quarter" idx="11"/>
          </p:nvPr>
        </p:nvSpPr>
        <p:spPr/>
        <p:txBody>
          <a:bodyPr/>
          <a:lstStyle/>
          <a:p>
            <a:r>
              <a:rPr lang="en-US" smtClean="0"/>
              <a:t>Ultrasonic Sensor</a:t>
            </a:r>
            <a:endParaRPr lang="en-US"/>
          </a:p>
        </p:txBody>
      </p:sp>
      <p:sp>
        <p:nvSpPr>
          <p:cNvPr id="5" name="Slide Number Placeholder 4"/>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1639900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8676E-443D-46F0-9D2F-55F41E5C199E}" type="datetime1">
              <a:rPr lang="en-US" smtClean="0"/>
              <a:pPr/>
              <a:t>12/21/2020</a:t>
            </a:fld>
            <a:endParaRPr lang="en-US"/>
          </a:p>
        </p:txBody>
      </p:sp>
      <p:sp>
        <p:nvSpPr>
          <p:cNvPr id="5" name="Footer Placeholder 4"/>
          <p:cNvSpPr>
            <a:spLocks noGrp="1"/>
          </p:cNvSpPr>
          <p:nvPr>
            <p:ph type="ftr" sz="quarter" idx="11"/>
          </p:nvPr>
        </p:nvSpPr>
        <p:spPr/>
        <p:txBody>
          <a:bodyPr/>
          <a:lstStyle/>
          <a:p>
            <a:r>
              <a:rPr lang="en-US" smtClean="0"/>
              <a:t>Ultrasonic Sensor</a:t>
            </a:r>
            <a:endParaRPr lang="en-US"/>
          </a:p>
        </p:txBody>
      </p:sp>
      <p:sp>
        <p:nvSpPr>
          <p:cNvPr id="6" name="Slide Number Placeholder 5"/>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41438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3E3283-F581-412C-9129-8E2F59BFF830}" type="datetime1">
              <a:rPr lang="en-US" smtClean="0"/>
              <a:pPr/>
              <a:t>12/21/2020</a:t>
            </a:fld>
            <a:endParaRPr lang="en-US"/>
          </a:p>
        </p:txBody>
      </p:sp>
      <p:sp>
        <p:nvSpPr>
          <p:cNvPr id="5" name="Footer Placeholder 4"/>
          <p:cNvSpPr>
            <a:spLocks noGrp="1"/>
          </p:cNvSpPr>
          <p:nvPr>
            <p:ph type="ftr" sz="quarter" idx="11"/>
          </p:nvPr>
        </p:nvSpPr>
        <p:spPr/>
        <p:txBody>
          <a:bodyPr/>
          <a:lstStyle/>
          <a:p>
            <a:r>
              <a:rPr lang="en-US" smtClean="0"/>
              <a:t>Ultrasonic Sensor</a:t>
            </a:r>
            <a:endParaRPr lang="en-US"/>
          </a:p>
        </p:txBody>
      </p:sp>
      <p:sp>
        <p:nvSpPr>
          <p:cNvPr id="6" name="Slide Number Placeholder 5"/>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330597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69A2A9-5CB1-42A1-9D46-54F07AFAF964}" type="datetime1">
              <a:rPr lang="en-US" smtClean="0"/>
              <a:pPr/>
              <a:t>12/21/2020</a:t>
            </a:fld>
            <a:endParaRPr lang="en-US"/>
          </a:p>
        </p:txBody>
      </p:sp>
      <p:sp>
        <p:nvSpPr>
          <p:cNvPr id="5" name="Footer Placeholder 4"/>
          <p:cNvSpPr>
            <a:spLocks noGrp="1"/>
          </p:cNvSpPr>
          <p:nvPr>
            <p:ph type="ftr" sz="quarter" idx="11"/>
          </p:nvPr>
        </p:nvSpPr>
        <p:spPr/>
        <p:txBody>
          <a:bodyPr/>
          <a:lstStyle/>
          <a:p>
            <a:r>
              <a:rPr lang="en-US" smtClean="0"/>
              <a:t>Ultrasonic Sensor</a:t>
            </a:r>
            <a:endParaRPr lang="en-US"/>
          </a:p>
        </p:txBody>
      </p:sp>
      <p:sp>
        <p:nvSpPr>
          <p:cNvPr id="6" name="Slide Number Placeholder 5"/>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271239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246CE-59D7-4BEC-AB69-6B96B73B71A1}" type="datetime1">
              <a:rPr lang="en-US" smtClean="0"/>
              <a:pPr/>
              <a:t>12/21/2020</a:t>
            </a:fld>
            <a:endParaRPr lang="en-US"/>
          </a:p>
        </p:txBody>
      </p:sp>
      <p:sp>
        <p:nvSpPr>
          <p:cNvPr id="5" name="Footer Placeholder 4"/>
          <p:cNvSpPr>
            <a:spLocks noGrp="1"/>
          </p:cNvSpPr>
          <p:nvPr>
            <p:ph type="ftr" sz="quarter" idx="11"/>
          </p:nvPr>
        </p:nvSpPr>
        <p:spPr/>
        <p:txBody>
          <a:bodyPr/>
          <a:lstStyle/>
          <a:p>
            <a:r>
              <a:rPr lang="en-US" smtClean="0"/>
              <a:t>Ultrasonic Sensor</a:t>
            </a:r>
            <a:endParaRPr lang="en-US"/>
          </a:p>
        </p:txBody>
      </p:sp>
      <p:sp>
        <p:nvSpPr>
          <p:cNvPr id="6" name="Slide Number Placeholder 5"/>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408916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1416DC-5E81-46B7-B738-920D9973D646}" type="datetime1">
              <a:rPr lang="en-US" smtClean="0"/>
              <a:pPr/>
              <a:t>12/21/2020</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
        <p:nvSpPr>
          <p:cNvPr id="7" name="Slide Number Placeholder 6"/>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3871927481"/>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D89170-D387-418A-B735-C5B914AEC74E}" type="datetime1">
              <a:rPr lang="en-US" smtClean="0"/>
              <a:pPr/>
              <a:t>12/21/2020</a:t>
            </a:fld>
            <a:endParaRPr lang="en-US"/>
          </a:p>
        </p:txBody>
      </p:sp>
      <p:sp>
        <p:nvSpPr>
          <p:cNvPr id="8" name="Footer Placeholder 7"/>
          <p:cNvSpPr>
            <a:spLocks noGrp="1"/>
          </p:cNvSpPr>
          <p:nvPr>
            <p:ph type="ftr" sz="quarter" idx="11"/>
          </p:nvPr>
        </p:nvSpPr>
        <p:spPr/>
        <p:txBody>
          <a:bodyPr/>
          <a:lstStyle/>
          <a:p>
            <a:r>
              <a:rPr lang="en-US" smtClean="0"/>
              <a:t>Ultrasonic Sensor</a:t>
            </a:r>
            <a:endParaRPr lang="en-US"/>
          </a:p>
        </p:txBody>
      </p:sp>
      <p:sp>
        <p:nvSpPr>
          <p:cNvPr id="9" name="Slide Number Placeholder 8"/>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681846054"/>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A856-9E28-49EF-8EC8-4E41D6DE21E2}" type="datetime1">
              <a:rPr lang="en-US" smtClean="0"/>
              <a:pPr/>
              <a:t>12/21/2020</a:t>
            </a:fld>
            <a:endParaRPr lang="en-US"/>
          </a:p>
        </p:txBody>
      </p:sp>
      <p:sp>
        <p:nvSpPr>
          <p:cNvPr id="4" name="Footer Placeholder 3"/>
          <p:cNvSpPr>
            <a:spLocks noGrp="1"/>
          </p:cNvSpPr>
          <p:nvPr>
            <p:ph type="ftr" sz="quarter" idx="11"/>
          </p:nvPr>
        </p:nvSpPr>
        <p:spPr/>
        <p:txBody>
          <a:bodyPr/>
          <a:lstStyle/>
          <a:p>
            <a:r>
              <a:rPr lang="en-US" smtClean="0"/>
              <a:t>Ultrasonic Sensor</a:t>
            </a:r>
            <a:endParaRPr lang="en-US"/>
          </a:p>
        </p:txBody>
      </p:sp>
      <p:sp>
        <p:nvSpPr>
          <p:cNvPr id="5" name="Slide Number Placeholder 4"/>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242323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DA2C5-FE5C-4E63-A98F-19755ADA366D}" type="datetime1">
              <a:rPr lang="en-US" smtClean="0"/>
              <a:pPr/>
              <a:t>12/21/2020</a:t>
            </a:fld>
            <a:endParaRPr lang="en-US"/>
          </a:p>
        </p:txBody>
      </p:sp>
      <p:sp>
        <p:nvSpPr>
          <p:cNvPr id="3" name="Footer Placeholder 2"/>
          <p:cNvSpPr>
            <a:spLocks noGrp="1"/>
          </p:cNvSpPr>
          <p:nvPr>
            <p:ph type="ftr" sz="quarter" idx="11"/>
          </p:nvPr>
        </p:nvSpPr>
        <p:spPr/>
        <p:txBody>
          <a:bodyPr/>
          <a:lstStyle/>
          <a:p>
            <a:r>
              <a:rPr lang="en-US" smtClean="0"/>
              <a:t>Ultrasonic Sensor</a:t>
            </a:r>
            <a:endParaRPr lang="en-US"/>
          </a:p>
        </p:txBody>
      </p:sp>
      <p:sp>
        <p:nvSpPr>
          <p:cNvPr id="4" name="Slide Number Placeholder 3"/>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3400448435"/>
      </p:ext>
    </p:extLst>
  </p:cSld>
  <p:clrMapOvr>
    <a:masterClrMapping/>
  </p:clrMapOvr>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79A42B-6009-4196-A5FC-E686C90ACB6B}" type="datetime1">
              <a:rPr lang="en-US" smtClean="0"/>
              <a:pPr/>
              <a:t>12/21/2020</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
        <p:nvSpPr>
          <p:cNvPr id="7" name="Slide Number Placeholder 6"/>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429789521"/>
      </p:ext>
    </p:extLst>
  </p:cSld>
  <p:clrMapOvr>
    <a:masterClrMapping/>
  </p:clrMapOvr>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B76C8F-7590-4D81-A489-F40926A79FEC}" type="datetime1">
              <a:rPr lang="en-US" smtClean="0"/>
              <a:pPr/>
              <a:t>12/21/2020</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
        <p:nvSpPr>
          <p:cNvPr id="7" name="Slide Number Placeholder 6"/>
          <p:cNvSpPr>
            <a:spLocks noGrp="1"/>
          </p:cNvSpPr>
          <p:nvPr>
            <p:ph type="sldNum" sz="quarter" idx="12"/>
          </p:nvPr>
        </p:nvSpPr>
        <p:spPr/>
        <p:txBody>
          <a:body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230093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712D45-769B-4551-B793-1569E2478849}" type="datetime1">
              <a:rPr lang="en-US" smtClean="0"/>
              <a:pPr/>
              <a:t>12/21/2020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Ultrasonic Sensor</a:t>
            </a:r>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C7040F-E3B8-48FE-8D05-6C28BCCB39D9}" type="slidenum">
              <a:rPr lang="en-US" smtClean="0"/>
              <a:pPr/>
              <a:t>‹#›</a:t>
            </a:fld>
            <a:endParaRPr lang="en-US"/>
          </a:p>
        </p:txBody>
      </p:sp>
    </p:spTree>
    <p:extLst>
      <p:ext uri="{BB962C8B-B14F-4D97-AF65-F5344CB8AC3E}">
        <p14:creationId xmlns="" xmlns:p14="http://schemas.microsoft.com/office/powerpoint/2010/main" val="4204126556"/>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gif"/><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Ultrasonic Sensor</a:t>
            </a:r>
            <a:r>
              <a:rPr lang="en-US" dirty="0"/>
              <a:t/>
            </a:r>
            <a:br>
              <a:rPr lang="en-US" dirty="0"/>
            </a:br>
            <a:r>
              <a:rPr lang="en-US" dirty="0" smtClean="0"/>
              <a:t>IR Temperature Sensor</a:t>
            </a:r>
            <a:endParaRPr lang="en-US" dirty="0"/>
          </a:p>
        </p:txBody>
      </p:sp>
      <p:sp>
        <p:nvSpPr>
          <p:cNvPr id="3" name="Subtitle 2"/>
          <p:cNvSpPr>
            <a:spLocks noGrp="1"/>
          </p:cNvSpPr>
          <p:nvPr>
            <p:ph type="subTitle" idx="1"/>
          </p:nvPr>
        </p:nvSpPr>
        <p:spPr>
          <a:xfrm>
            <a:off x="7948461" y="3509963"/>
            <a:ext cx="3793678" cy="1240119"/>
          </a:xfrm>
        </p:spPr>
        <p:txBody>
          <a:bodyPr>
            <a:noAutofit/>
          </a:bodyPr>
          <a:lstStyle/>
          <a:p>
            <a:endParaRPr lang="en-US" sz="2000" dirty="0"/>
          </a:p>
        </p:txBody>
      </p:sp>
    </p:spTree>
    <p:extLst>
      <p:ext uri="{BB962C8B-B14F-4D97-AF65-F5344CB8AC3E}">
        <p14:creationId xmlns="" xmlns:p14="http://schemas.microsoft.com/office/powerpoint/2010/main" val="189318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IR Temperature Sensor</a:t>
            </a:r>
            <a:endParaRPr lang="en-US" dirty="0"/>
          </a:p>
        </p:txBody>
      </p:sp>
      <p:sp>
        <p:nvSpPr>
          <p:cNvPr id="5" name="Subtitle 4"/>
          <p:cNvSpPr>
            <a:spLocks noGrp="1"/>
          </p:cNvSpPr>
          <p:nvPr>
            <p:ph type="subTitle" idx="1"/>
          </p:nvPr>
        </p:nvSpPr>
        <p:spPr/>
        <p:txBody>
          <a:bodyPr/>
          <a:lstStyle/>
          <a:p>
            <a:r>
              <a:rPr lang="en-US" dirty="0" smtClean="0"/>
              <a:t>Technology and Use In Industry</a:t>
            </a:r>
          </a:p>
          <a:p>
            <a:endParaRPr lang="en-US" dirty="0"/>
          </a:p>
        </p:txBody>
      </p:sp>
    </p:spTree>
    <p:extLst>
      <p:ext uri="{BB962C8B-B14F-4D97-AF65-F5344CB8AC3E}">
        <p14:creationId xmlns="" xmlns:p14="http://schemas.microsoft.com/office/powerpoint/2010/main" val="411922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431" y="314366"/>
            <a:ext cx="9905998" cy="1478570"/>
          </a:xfrm>
        </p:spPr>
        <p:txBody>
          <a:bodyPr/>
          <a:lstStyle/>
          <a:p>
            <a:r>
              <a:rPr lang="en-US" dirty="0" smtClean="0"/>
              <a:t>What is an IR Temperature Sensor?</a:t>
            </a:r>
            <a:endParaRPr lang="en-US" dirty="0"/>
          </a:p>
        </p:txBody>
      </p:sp>
      <p:sp>
        <p:nvSpPr>
          <p:cNvPr id="3" name="Content Placeholder 2"/>
          <p:cNvSpPr>
            <a:spLocks noGrp="1"/>
          </p:cNvSpPr>
          <p:nvPr>
            <p:ph idx="1"/>
          </p:nvPr>
        </p:nvSpPr>
        <p:spPr>
          <a:xfrm>
            <a:off x="1141413" y="1496291"/>
            <a:ext cx="5755520" cy="5361709"/>
          </a:xfrm>
        </p:spPr>
        <p:txBody>
          <a:bodyPr>
            <a:normAutofit fontScale="92500" lnSpcReduction="20000"/>
          </a:bodyPr>
          <a:lstStyle/>
          <a:p>
            <a:r>
              <a:rPr lang="en-US" dirty="0" smtClean="0"/>
              <a:t>Infrared thermometer</a:t>
            </a:r>
          </a:p>
          <a:p>
            <a:pPr lvl="1"/>
            <a:r>
              <a:rPr lang="en-US" dirty="0" smtClean="0"/>
              <a:t>Thermal radiation thermometers</a:t>
            </a:r>
          </a:p>
          <a:p>
            <a:r>
              <a:rPr lang="en-US" dirty="0" smtClean="0"/>
              <a:t>First </a:t>
            </a:r>
            <a:r>
              <a:rPr lang="en-US" dirty="0" err="1" smtClean="0"/>
              <a:t>Thermoscope</a:t>
            </a:r>
            <a:r>
              <a:rPr lang="en-US" dirty="0" smtClean="0"/>
              <a:t> invented in 17</a:t>
            </a:r>
            <a:r>
              <a:rPr lang="en-US" baseline="30000" dirty="0" smtClean="0"/>
              <a:t>th</a:t>
            </a:r>
            <a:r>
              <a:rPr lang="en-US" dirty="0" smtClean="0"/>
              <a:t> century</a:t>
            </a:r>
          </a:p>
          <a:p>
            <a:pPr lvl="1"/>
            <a:r>
              <a:rPr lang="en-US" dirty="0" smtClean="0"/>
              <a:t>Heavy and hard to use</a:t>
            </a:r>
          </a:p>
          <a:p>
            <a:r>
              <a:rPr lang="en-US" dirty="0" smtClean="0"/>
              <a:t>Infrared Radiation discovered in 19</a:t>
            </a:r>
            <a:r>
              <a:rPr lang="en-US" baseline="30000" dirty="0" smtClean="0"/>
              <a:t>th</a:t>
            </a:r>
            <a:r>
              <a:rPr lang="en-US" dirty="0" smtClean="0"/>
              <a:t> century</a:t>
            </a:r>
          </a:p>
          <a:p>
            <a:r>
              <a:rPr lang="en-US" dirty="0" smtClean="0"/>
              <a:t>Infrared thermometers in 21</a:t>
            </a:r>
            <a:r>
              <a:rPr lang="en-US" baseline="30000" dirty="0" smtClean="0"/>
              <a:t>st</a:t>
            </a:r>
            <a:r>
              <a:rPr lang="en-US" dirty="0" smtClean="0"/>
              <a:t> century</a:t>
            </a:r>
          </a:p>
          <a:p>
            <a:pPr lvl="1"/>
            <a:r>
              <a:rPr lang="en-US" dirty="0" smtClean="0"/>
              <a:t>Easy to operate</a:t>
            </a:r>
          </a:p>
          <a:p>
            <a:pPr lvl="1"/>
            <a:r>
              <a:rPr lang="en-US" dirty="0" smtClean="0"/>
              <a:t>Small</a:t>
            </a:r>
          </a:p>
          <a:p>
            <a:pPr lvl="1"/>
            <a:r>
              <a:rPr lang="en-US" dirty="0" smtClean="0"/>
              <a:t>Placed in machinery</a:t>
            </a:r>
          </a:p>
          <a:p>
            <a:r>
              <a:rPr lang="en-US" dirty="0" smtClean="0"/>
              <a:t>Various types</a:t>
            </a:r>
          </a:p>
          <a:p>
            <a:pPr lvl="1"/>
            <a:r>
              <a:rPr lang="en-US" dirty="0" smtClean="0"/>
              <a:t>Spot Infrared</a:t>
            </a:r>
            <a:endParaRPr lang="en-US" dirty="0"/>
          </a:p>
          <a:p>
            <a:pPr lvl="1"/>
            <a:r>
              <a:rPr lang="en-US" dirty="0" smtClean="0"/>
              <a:t>Infrared Scanning Systems</a:t>
            </a:r>
          </a:p>
          <a:p>
            <a:pPr lvl="1"/>
            <a:r>
              <a:rPr lang="en-US" dirty="0" smtClean="0"/>
              <a:t>Infrared Thermal Imaging Cameras</a:t>
            </a:r>
          </a:p>
        </p:txBody>
      </p:sp>
      <p:pic>
        <p:nvPicPr>
          <p:cNvPr id="1026" name="Picture 2" descr="sec1_5b.gif (18336 byte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509328" y="1496291"/>
            <a:ext cx="779468" cy="4720722"/>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7371517" y="1404048"/>
            <a:ext cx="4496519" cy="2438075"/>
          </a:xfrm>
          <a:prstGeom prst="rect">
            <a:avLst/>
          </a:prstGeom>
        </p:spPr>
      </p:pic>
      <p:pic>
        <p:nvPicPr>
          <p:cNvPr id="5" name="Picture 4"/>
          <p:cNvPicPr>
            <a:picLocks noChangeAspect="1"/>
          </p:cNvPicPr>
          <p:nvPr/>
        </p:nvPicPr>
        <p:blipFill>
          <a:blip r:embed="rId5"/>
          <a:stretch>
            <a:fillRect/>
          </a:stretch>
        </p:blipFill>
        <p:spPr>
          <a:xfrm>
            <a:off x="7371517" y="3842123"/>
            <a:ext cx="4590464" cy="2697222"/>
          </a:xfrm>
          <a:prstGeom prst="rect">
            <a:avLst/>
          </a:prstGeom>
        </p:spPr>
      </p:pic>
      <p:sp>
        <p:nvSpPr>
          <p:cNvPr id="8" name="Slide Number Placeholder 7"/>
          <p:cNvSpPr>
            <a:spLocks noGrp="1"/>
          </p:cNvSpPr>
          <p:nvPr>
            <p:ph type="sldNum" sz="quarter" idx="12"/>
          </p:nvPr>
        </p:nvSpPr>
        <p:spPr/>
        <p:txBody>
          <a:bodyPr/>
          <a:lstStyle/>
          <a:p>
            <a:fld id="{31C7040F-E3B8-48FE-8D05-6C28BCCB39D9}" type="slidenum">
              <a:rPr lang="en-US" smtClean="0"/>
              <a:pPr/>
              <a:t>11</a:t>
            </a:fld>
            <a:endParaRPr lang="en-US"/>
          </a:p>
        </p:txBody>
      </p:sp>
      <p:sp>
        <p:nvSpPr>
          <p:cNvPr id="9" name="Footer Placeholder 8"/>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934785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Speed</a:t>
            </a:r>
          </a:p>
          <a:p>
            <a:r>
              <a:rPr lang="en-US" dirty="0" smtClean="0"/>
              <a:t>Lack of Interference</a:t>
            </a:r>
          </a:p>
          <a:p>
            <a:r>
              <a:rPr lang="en-US" dirty="0" smtClean="0"/>
              <a:t>Ability to measure in high temperature </a:t>
            </a:r>
          </a:p>
          <a:p>
            <a:pPr lvl="1"/>
            <a:r>
              <a:rPr lang="en-US" dirty="0" smtClean="0"/>
              <a:t>Up to 3000 ° C</a:t>
            </a:r>
          </a:p>
          <a:p>
            <a:r>
              <a:rPr lang="en-US" dirty="0" smtClean="0"/>
              <a:t>Long </a:t>
            </a:r>
            <a:r>
              <a:rPr lang="en-US" dirty="0"/>
              <a:t>lasting measurement, no mechanical wear</a:t>
            </a:r>
            <a:endParaRPr lang="en-US" dirty="0" smtClean="0"/>
          </a:p>
          <a:p>
            <a:endParaRPr lang="en-US" dirty="0"/>
          </a:p>
        </p:txBody>
      </p:sp>
      <p:sp>
        <p:nvSpPr>
          <p:cNvPr id="5" name="Slide Number Placeholder 4"/>
          <p:cNvSpPr>
            <a:spLocks noGrp="1"/>
          </p:cNvSpPr>
          <p:nvPr>
            <p:ph type="sldNum" sz="quarter" idx="12"/>
          </p:nvPr>
        </p:nvSpPr>
        <p:spPr/>
        <p:txBody>
          <a:bodyPr/>
          <a:lstStyle/>
          <a:p>
            <a:fld id="{31C7040F-E3B8-48FE-8D05-6C28BCCB39D9}"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1981058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a:xfrm>
            <a:off x="1141412" y="1870364"/>
            <a:ext cx="9905999" cy="4308763"/>
          </a:xfrm>
        </p:spPr>
        <p:txBody>
          <a:bodyPr>
            <a:normAutofit/>
          </a:bodyPr>
          <a:lstStyle/>
          <a:p>
            <a:r>
              <a:rPr lang="en-US" dirty="0" smtClean="0"/>
              <a:t>Cannot be used in all environments</a:t>
            </a:r>
          </a:p>
          <a:p>
            <a:pPr lvl="1"/>
            <a:r>
              <a:rPr lang="en-US" sz="2400" dirty="0" smtClean="0"/>
              <a:t>Require adjustments depending on the surface being measured</a:t>
            </a:r>
          </a:p>
          <a:p>
            <a:pPr lvl="2"/>
            <a:r>
              <a:rPr lang="en-US" sz="2400" dirty="0" smtClean="0"/>
              <a:t>Emissivity Table</a:t>
            </a:r>
          </a:p>
          <a:p>
            <a:r>
              <a:rPr lang="en-US" dirty="0" smtClean="0"/>
              <a:t>Only </a:t>
            </a:r>
            <a:r>
              <a:rPr lang="en-US" dirty="0"/>
              <a:t>measure surface temperatures and NOT the internal temperature of food or other </a:t>
            </a:r>
            <a:r>
              <a:rPr lang="en-US" dirty="0" smtClean="0"/>
              <a:t>materials</a:t>
            </a:r>
          </a:p>
          <a:p>
            <a:r>
              <a:rPr lang="en-US" dirty="0"/>
              <a:t>Can be temporarily affected by proximity to a radio frequency with an electromagnetic field strength of three volts per meter or greater</a:t>
            </a:r>
          </a:p>
        </p:txBody>
      </p:sp>
      <p:sp>
        <p:nvSpPr>
          <p:cNvPr id="5" name="Slide Number Placeholder 4"/>
          <p:cNvSpPr>
            <a:spLocks noGrp="1"/>
          </p:cNvSpPr>
          <p:nvPr>
            <p:ph type="sldNum" sz="quarter" idx="12"/>
          </p:nvPr>
        </p:nvSpPr>
        <p:spPr/>
        <p:txBody>
          <a:bodyPr/>
          <a:lstStyle/>
          <a:p>
            <a:fld id="{31C7040F-E3B8-48FE-8D05-6C28BCCB39D9}"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321919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Manufacturers</a:t>
            </a:r>
            <a:endParaRPr lang="en-US" dirty="0"/>
          </a:p>
        </p:txBody>
      </p:sp>
      <p:sp>
        <p:nvSpPr>
          <p:cNvPr id="3" name="Content Placeholder 2"/>
          <p:cNvSpPr>
            <a:spLocks noGrp="1"/>
          </p:cNvSpPr>
          <p:nvPr>
            <p:ph idx="1"/>
          </p:nvPr>
        </p:nvSpPr>
        <p:spPr/>
        <p:txBody>
          <a:bodyPr/>
          <a:lstStyle/>
          <a:p>
            <a:r>
              <a:rPr lang="en-US" dirty="0" err="1" smtClean="0"/>
              <a:t>Raytek</a:t>
            </a:r>
            <a:endParaRPr lang="en-US" dirty="0" smtClean="0"/>
          </a:p>
          <a:p>
            <a:r>
              <a:rPr lang="en-US" dirty="0" smtClean="0"/>
              <a:t>CI Systems</a:t>
            </a:r>
          </a:p>
          <a:p>
            <a:r>
              <a:rPr lang="en-US" dirty="0" smtClean="0"/>
              <a:t>Dickson</a:t>
            </a:r>
          </a:p>
          <a:p>
            <a:r>
              <a:rPr lang="en-US" dirty="0" smtClean="0"/>
              <a:t>Honeywell</a:t>
            </a:r>
            <a:endParaRPr lang="en-US" dirty="0"/>
          </a:p>
        </p:txBody>
      </p:sp>
      <p:pic>
        <p:nvPicPr>
          <p:cNvPr id="1026" name="Picture 2" descr="http://www.jobeandcompany.com/wp-content/uploads/2014/11/Raytek.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36112" y="1964315"/>
            <a:ext cx="2857500" cy="203835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anmaleve.co.uk/wp-content/uploads/2015/01/cache_29828007.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36112" y="4737954"/>
            <a:ext cx="2857500" cy="771525"/>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http://en.sibat.mod.gov.il/Industries/PublishingImages/CI%20SYSTEMS%20LTD/ci-logo-bold.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241321" y="2346582"/>
            <a:ext cx="47625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http://corporatevisions.com/wp-content/uploads/2012/11/honeywell-logo.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436051" y="4534984"/>
            <a:ext cx="4373041" cy="1090282"/>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http://www.exergen.com/images/logo.gif"/>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747735" y="4999389"/>
            <a:ext cx="1714500" cy="69532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31C7040F-E3B8-48FE-8D05-6C28BCCB39D9}" type="slidenum">
              <a:rPr lang="en-US" smtClean="0"/>
              <a:pPr/>
              <a:t>14</a:t>
            </a:fld>
            <a:endParaRPr lang="en-US"/>
          </a:p>
        </p:txBody>
      </p:sp>
      <p:sp>
        <p:nvSpPr>
          <p:cNvPr id="11" name="Footer Placeholder 10"/>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3121496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Infrared</a:t>
            </a:r>
            <a:r>
              <a:rPr lang="en-US" dirty="0" smtClean="0"/>
              <a:t>?</a:t>
            </a:r>
            <a:endParaRPr lang="en-US" dirty="0"/>
          </a:p>
        </p:txBody>
      </p:sp>
      <p:sp>
        <p:nvSpPr>
          <p:cNvPr id="3" name="Content Placeholder 2"/>
          <p:cNvSpPr>
            <a:spLocks noGrp="1"/>
          </p:cNvSpPr>
          <p:nvPr>
            <p:ph idx="1"/>
          </p:nvPr>
        </p:nvSpPr>
        <p:spPr>
          <a:xfrm>
            <a:off x="838200" y="1825625"/>
            <a:ext cx="4371109" cy="4351338"/>
          </a:xfrm>
        </p:spPr>
        <p:txBody>
          <a:bodyPr/>
          <a:lstStyle/>
          <a:p>
            <a:pPr lvl="0"/>
            <a:r>
              <a:rPr lang="en-US" u="none" strike="noStrike" dirty="0" smtClean="0">
                <a:effectLst/>
              </a:rPr>
              <a:t>Electromagnetic Spectrum</a:t>
            </a:r>
          </a:p>
          <a:p>
            <a:pPr lvl="0"/>
            <a:r>
              <a:rPr lang="en-US" u="none" strike="noStrike" dirty="0" smtClean="0">
                <a:effectLst/>
              </a:rPr>
              <a:t>The wavelength of visible light is 380-750nm</a:t>
            </a:r>
          </a:p>
          <a:p>
            <a:pPr lvl="0"/>
            <a:r>
              <a:rPr lang="en-US" u="none" strike="noStrike" dirty="0" smtClean="0">
                <a:effectLst/>
              </a:rPr>
              <a:t>Infrared is about 780-1million nm</a:t>
            </a:r>
          </a:p>
          <a:p>
            <a:pPr lvl="0"/>
            <a:r>
              <a:rPr lang="en-US" u="none" strike="noStrike" dirty="0" smtClean="0">
                <a:effectLst/>
              </a:rPr>
              <a:t>Range is a lot more</a:t>
            </a:r>
          </a:p>
          <a:p>
            <a:pPr marL="0" indent="0">
              <a:buNone/>
            </a:pPr>
            <a:endParaRPr lang="en-US" dirty="0"/>
          </a:p>
        </p:txBody>
      </p:sp>
      <p:pic>
        <p:nvPicPr>
          <p:cNvPr id="5" name="image18.jpg"/>
          <p:cNvPicPr/>
          <p:nvPr/>
        </p:nvPicPr>
        <p:blipFill>
          <a:blip r:embed="rId2"/>
          <a:srcRect/>
          <a:stretch>
            <a:fillRect/>
          </a:stretch>
        </p:blipFill>
        <p:spPr>
          <a:xfrm>
            <a:off x="5112327" y="1690688"/>
            <a:ext cx="6567055" cy="3944504"/>
          </a:xfrm>
          <a:prstGeom prst="rect">
            <a:avLst/>
          </a:prstGeom>
          <a:ln/>
        </p:spPr>
      </p:pic>
      <p:sp>
        <p:nvSpPr>
          <p:cNvPr id="7" name="Slide Number Placeholder 6"/>
          <p:cNvSpPr>
            <a:spLocks noGrp="1"/>
          </p:cNvSpPr>
          <p:nvPr>
            <p:ph type="sldNum" sz="quarter" idx="12"/>
          </p:nvPr>
        </p:nvSpPr>
        <p:spPr/>
        <p:txBody>
          <a:bodyPr/>
          <a:lstStyle/>
          <a:p>
            <a:fld id="{31C7040F-E3B8-48FE-8D05-6C28BCCB39D9}" type="slidenum">
              <a:rPr lang="en-US" smtClean="0"/>
              <a:pPr/>
              <a:t>15</a:t>
            </a:fld>
            <a:endParaRPr lang="en-US"/>
          </a:p>
        </p:txBody>
      </p:sp>
      <p:sp>
        <p:nvSpPr>
          <p:cNvPr id="8" name="Footer Placeholder 7"/>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384109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a:t>
            </a:r>
            <a:endParaRPr lang="en-US" dirty="0"/>
          </a:p>
        </p:txBody>
      </p:sp>
      <p:pic>
        <p:nvPicPr>
          <p:cNvPr id="4" name="image16.jpg" descr="Image result for William Herschel infrared"/>
          <p:cNvPicPr/>
          <p:nvPr/>
        </p:nvPicPr>
        <p:blipFill>
          <a:blip r:embed="rId2"/>
          <a:srcRect/>
          <a:stretch>
            <a:fillRect/>
          </a:stretch>
        </p:blipFill>
        <p:spPr>
          <a:xfrm>
            <a:off x="1213245" y="2816372"/>
            <a:ext cx="2313087" cy="2725447"/>
          </a:xfrm>
          <a:prstGeom prst="rect">
            <a:avLst/>
          </a:prstGeom>
          <a:ln/>
        </p:spPr>
      </p:pic>
      <p:pic>
        <p:nvPicPr>
          <p:cNvPr id="5" name="image15.jpg" descr="Image result for William Herschel infrared"/>
          <p:cNvPicPr/>
          <p:nvPr/>
        </p:nvPicPr>
        <p:blipFill>
          <a:blip r:embed="rId3"/>
          <a:srcRect/>
          <a:stretch>
            <a:fillRect/>
          </a:stretch>
        </p:blipFill>
        <p:spPr>
          <a:xfrm>
            <a:off x="5195454" y="2521527"/>
            <a:ext cx="5624945" cy="2161310"/>
          </a:xfrm>
          <a:prstGeom prst="rect">
            <a:avLst/>
          </a:prstGeom>
          <a:ln/>
        </p:spPr>
      </p:pic>
      <p:sp>
        <p:nvSpPr>
          <p:cNvPr id="6" name="Rectangle 5"/>
          <p:cNvSpPr/>
          <p:nvPr/>
        </p:nvSpPr>
        <p:spPr>
          <a:xfrm>
            <a:off x="892021" y="1690688"/>
            <a:ext cx="2634311" cy="558743"/>
          </a:xfrm>
          <a:prstGeom prst="rect">
            <a:avLst/>
          </a:prstGeom>
        </p:spPr>
        <p:txBody>
          <a:bodyPr wrap="none">
            <a:spAutoFit/>
          </a:bodyPr>
          <a:lstStyle/>
          <a:p>
            <a:pPr algn="ctr">
              <a:lnSpc>
                <a:spcPct val="115000"/>
              </a:lnSpc>
            </a:pPr>
            <a:r>
              <a:rPr lang="en-US" sz="2800" dirty="0">
                <a:solidFill>
                  <a:srgbClr val="000000"/>
                </a:solidFill>
                <a:ea typeface="Arial" panose="020B0604020202020204" pitchFamily="34" charset="0"/>
              </a:rPr>
              <a:t>William Herschel</a:t>
            </a:r>
          </a:p>
        </p:txBody>
      </p:sp>
      <p:sp>
        <p:nvSpPr>
          <p:cNvPr id="8" name="Slide Number Placeholder 7"/>
          <p:cNvSpPr>
            <a:spLocks noGrp="1"/>
          </p:cNvSpPr>
          <p:nvPr>
            <p:ph type="sldNum" sz="quarter" idx="12"/>
          </p:nvPr>
        </p:nvSpPr>
        <p:spPr/>
        <p:txBody>
          <a:bodyPr/>
          <a:lstStyle/>
          <a:p>
            <a:fld id="{31C7040F-E3B8-48FE-8D05-6C28BCCB39D9}" type="slidenum">
              <a:rPr lang="en-US" smtClean="0"/>
              <a:pPr/>
              <a:t>16</a:t>
            </a:fld>
            <a:endParaRPr lang="en-US"/>
          </a:p>
        </p:txBody>
      </p:sp>
      <p:sp>
        <p:nvSpPr>
          <p:cNvPr id="9" name="Footer Placeholder 8"/>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60528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Black Body Thermal </a:t>
            </a:r>
            <a:r>
              <a:rPr lang="en-US" dirty="0" smtClean="0"/>
              <a:t>Radiation</a:t>
            </a:r>
            <a:endParaRPr lang="en-US" dirty="0"/>
          </a:p>
        </p:txBody>
      </p:sp>
      <p:sp>
        <p:nvSpPr>
          <p:cNvPr id="3" name="Content Placeholder 2"/>
          <p:cNvSpPr>
            <a:spLocks noGrp="1"/>
          </p:cNvSpPr>
          <p:nvPr>
            <p:ph idx="1"/>
          </p:nvPr>
        </p:nvSpPr>
        <p:spPr>
          <a:xfrm>
            <a:off x="836612" y="1722652"/>
            <a:ext cx="10515600" cy="1790411"/>
          </a:xfrm>
        </p:spPr>
        <p:txBody>
          <a:bodyPr/>
          <a:lstStyle/>
          <a:p>
            <a:pPr lvl="0"/>
            <a:r>
              <a:rPr lang="en-US" dirty="0"/>
              <a:t>All objects emit light according to their temperature</a:t>
            </a:r>
            <a:endParaRPr lang="en-US" u="none" strike="noStrike" dirty="0" smtClean="0">
              <a:effectLst/>
            </a:endParaRPr>
          </a:p>
          <a:p>
            <a:pPr lvl="0"/>
            <a:r>
              <a:rPr lang="en-US" dirty="0"/>
              <a:t>This infrared light can be used to detect warmth</a:t>
            </a:r>
            <a:endParaRPr lang="en-US" u="none" strike="noStrike" dirty="0" smtClean="0">
              <a:effectLst/>
            </a:endParaRPr>
          </a:p>
          <a:p>
            <a:r>
              <a:rPr lang="en-US" dirty="0"/>
              <a:t>Black body absorbs wavelengths</a:t>
            </a:r>
          </a:p>
        </p:txBody>
      </p:sp>
      <p:pic>
        <p:nvPicPr>
          <p:cNvPr id="4" name="image20.jpg" descr="Image result for black body radiation"/>
          <p:cNvPicPr/>
          <p:nvPr/>
        </p:nvPicPr>
        <p:blipFill>
          <a:blip r:embed="rId2"/>
          <a:srcRect/>
          <a:stretch>
            <a:fillRect/>
          </a:stretch>
        </p:blipFill>
        <p:spPr>
          <a:xfrm>
            <a:off x="949035" y="3449780"/>
            <a:ext cx="4468091" cy="2770910"/>
          </a:xfrm>
          <a:prstGeom prst="rect">
            <a:avLst/>
          </a:prstGeom>
          <a:ln/>
        </p:spPr>
      </p:pic>
      <p:pic>
        <p:nvPicPr>
          <p:cNvPr id="5" name="image21.png"/>
          <p:cNvPicPr/>
          <p:nvPr/>
        </p:nvPicPr>
        <p:blipFill>
          <a:blip r:embed="rId3"/>
          <a:srcRect/>
          <a:stretch>
            <a:fillRect/>
          </a:stretch>
        </p:blipFill>
        <p:spPr>
          <a:xfrm>
            <a:off x="5417126" y="3449780"/>
            <a:ext cx="4530438" cy="2770909"/>
          </a:xfrm>
          <a:prstGeom prst="rect">
            <a:avLst/>
          </a:prstGeom>
          <a:ln/>
        </p:spPr>
      </p:pic>
      <p:sp>
        <p:nvSpPr>
          <p:cNvPr id="7" name="Slide Number Placeholder 6"/>
          <p:cNvSpPr>
            <a:spLocks noGrp="1"/>
          </p:cNvSpPr>
          <p:nvPr>
            <p:ph type="sldNum" sz="quarter" idx="12"/>
          </p:nvPr>
        </p:nvSpPr>
        <p:spPr/>
        <p:txBody>
          <a:bodyPr/>
          <a:lstStyle/>
          <a:p>
            <a:fld id="{31C7040F-E3B8-48FE-8D05-6C28BCCB39D9}" type="slidenum">
              <a:rPr lang="en-US" smtClean="0"/>
              <a:pPr/>
              <a:t>17</a:t>
            </a:fld>
            <a:endParaRPr lang="en-US"/>
          </a:p>
        </p:txBody>
      </p:sp>
      <p:sp>
        <p:nvSpPr>
          <p:cNvPr id="8" name="Footer Placeholder 7"/>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1136825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Design</a:t>
            </a:r>
            <a:endParaRPr lang="en-US" dirty="0"/>
          </a:p>
        </p:txBody>
      </p:sp>
      <p:sp>
        <p:nvSpPr>
          <p:cNvPr id="3" name="Content Placeholder 2"/>
          <p:cNvSpPr>
            <a:spLocks noGrp="1"/>
          </p:cNvSpPr>
          <p:nvPr>
            <p:ph idx="1"/>
          </p:nvPr>
        </p:nvSpPr>
        <p:spPr>
          <a:xfrm>
            <a:off x="942539" y="1637794"/>
            <a:ext cx="9905999" cy="3541714"/>
          </a:xfrm>
        </p:spPr>
        <p:txBody>
          <a:bodyPr/>
          <a:lstStyle/>
          <a:p>
            <a:pPr lvl="0"/>
            <a:r>
              <a:rPr lang="en-US" dirty="0"/>
              <a:t>Pick up Infrared signal</a:t>
            </a:r>
            <a:endParaRPr lang="en-US" u="none" strike="noStrike" dirty="0" smtClean="0">
              <a:effectLst/>
            </a:endParaRPr>
          </a:p>
          <a:p>
            <a:pPr lvl="0"/>
            <a:r>
              <a:rPr lang="en-US" dirty="0"/>
              <a:t>Amplify</a:t>
            </a:r>
            <a:endParaRPr lang="en-US" u="none" strike="noStrike" dirty="0" smtClean="0">
              <a:effectLst/>
            </a:endParaRPr>
          </a:p>
          <a:p>
            <a:pPr lvl="0"/>
            <a:r>
              <a:rPr lang="en-US" dirty="0"/>
              <a:t>Convert to useable information through calculations</a:t>
            </a:r>
            <a:endParaRPr lang="en-US" u="none" strike="noStrike" dirty="0">
              <a:effectLst/>
            </a:endParaRPr>
          </a:p>
        </p:txBody>
      </p:sp>
      <p:pic>
        <p:nvPicPr>
          <p:cNvPr id="4" name="image25.jpg"/>
          <p:cNvPicPr/>
          <p:nvPr/>
        </p:nvPicPr>
        <p:blipFill>
          <a:blip r:embed="rId2"/>
          <a:srcRect/>
          <a:stretch>
            <a:fillRect/>
          </a:stretch>
        </p:blipFill>
        <p:spPr>
          <a:xfrm>
            <a:off x="942539" y="3500250"/>
            <a:ext cx="4814454" cy="2698534"/>
          </a:xfrm>
          <a:prstGeom prst="rect">
            <a:avLst/>
          </a:prstGeom>
          <a:ln/>
        </p:spPr>
      </p:pic>
      <p:pic>
        <p:nvPicPr>
          <p:cNvPr id="5" name="image13.jpg"/>
          <p:cNvPicPr/>
          <p:nvPr/>
        </p:nvPicPr>
        <p:blipFill>
          <a:blip r:embed="rId3"/>
          <a:srcRect/>
          <a:stretch>
            <a:fillRect/>
          </a:stretch>
        </p:blipFill>
        <p:spPr>
          <a:xfrm>
            <a:off x="5895538" y="3500250"/>
            <a:ext cx="5546150" cy="2838089"/>
          </a:xfrm>
          <a:prstGeom prst="rect">
            <a:avLst/>
          </a:prstGeom>
          <a:ln/>
        </p:spPr>
      </p:pic>
      <p:sp>
        <p:nvSpPr>
          <p:cNvPr id="7" name="Slide Number Placeholder 6"/>
          <p:cNvSpPr>
            <a:spLocks noGrp="1"/>
          </p:cNvSpPr>
          <p:nvPr>
            <p:ph type="sldNum" sz="quarter" idx="12"/>
          </p:nvPr>
        </p:nvSpPr>
        <p:spPr/>
        <p:txBody>
          <a:bodyPr/>
          <a:lstStyle/>
          <a:p>
            <a:fld id="{31C7040F-E3B8-48FE-8D05-6C28BCCB39D9}"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3040511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a:t>
            </a:r>
            <a:r>
              <a:rPr lang="en-US" dirty="0"/>
              <a:t>IR </a:t>
            </a:r>
            <a:r>
              <a:rPr lang="en-US" dirty="0" smtClean="0"/>
              <a:t>Detectors</a:t>
            </a:r>
            <a:endParaRPr lang="en-US" dirty="0"/>
          </a:p>
        </p:txBody>
      </p:sp>
      <p:sp>
        <p:nvSpPr>
          <p:cNvPr id="3" name="Content Placeholder 2"/>
          <p:cNvSpPr>
            <a:spLocks noGrp="1"/>
          </p:cNvSpPr>
          <p:nvPr>
            <p:ph idx="1"/>
          </p:nvPr>
        </p:nvSpPr>
        <p:spPr>
          <a:xfrm>
            <a:off x="1141412" y="1921956"/>
            <a:ext cx="9905999" cy="3541714"/>
          </a:xfrm>
        </p:spPr>
        <p:txBody>
          <a:bodyPr/>
          <a:lstStyle/>
          <a:p>
            <a:pPr lvl="0"/>
            <a:r>
              <a:rPr lang="en-US" dirty="0"/>
              <a:t>Common are light emitting diodes (LED)</a:t>
            </a:r>
            <a:endParaRPr lang="en-US" u="none" strike="noStrike" dirty="0" smtClean="0">
              <a:effectLst/>
            </a:endParaRPr>
          </a:p>
          <a:p>
            <a:pPr lvl="0"/>
            <a:r>
              <a:rPr lang="en-US" dirty="0"/>
              <a:t>Even though they produce a wavelength of light when an electric current is applied, they can also produce a current as a wavelength of light is shined</a:t>
            </a:r>
            <a:endParaRPr lang="en-US" u="none" strike="noStrike" dirty="0" smtClean="0">
              <a:effectLst/>
            </a:endParaRPr>
          </a:p>
          <a:p>
            <a:endParaRPr lang="en-US" dirty="0"/>
          </a:p>
        </p:txBody>
      </p:sp>
      <p:pic>
        <p:nvPicPr>
          <p:cNvPr id="4" name="image23.jpg" descr="Image result for led light  shining"/>
          <p:cNvPicPr/>
          <p:nvPr/>
        </p:nvPicPr>
        <p:blipFill>
          <a:blip r:embed="rId2"/>
          <a:srcRect/>
          <a:stretch>
            <a:fillRect/>
          </a:stretch>
        </p:blipFill>
        <p:spPr>
          <a:xfrm>
            <a:off x="1626176" y="3692813"/>
            <a:ext cx="4054188" cy="2484149"/>
          </a:xfrm>
          <a:prstGeom prst="rect">
            <a:avLst/>
          </a:prstGeom>
          <a:ln/>
        </p:spPr>
      </p:pic>
      <p:pic>
        <p:nvPicPr>
          <p:cNvPr id="5" name="image22.jpg" descr="Image result for led ir detector"/>
          <p:cNvPicPr/>
          <p:nvPr/>
        </p:nvPicPr>
        <p:blipFill>
          <a:blip r:embed="rId3"/>
          <a:srcRect/>
          <a:stretch>
            <a:fillRect/>
          </a:stretch>
        </p:blipFill>
        <p:spPr>
          <a:xfrm>
            <a:off x="6802582" y="4001294"/>
            <a:ext cx="3095336" cy="2175668"/>
          </a:xfrm>
          <a:prstGeom prst="rect">
            <a:avLst/>
          </a:prstGeom>
          <a:ln/>
        </p:spPr>
      </p:pic>
      <p:sp>
        <p:nvSpPr>
          <p:cNvPr id="7" name="Slide Number Placeholder 6"/>
          <p:cNvSpPr>
            <a:spLocks noGrp="1"/>
          </p:cNvSpPr>
          <p:nvPr>
            <p:ph type="sldNum" sz="quarter" idx="12"/>
          </p:nvPr>
        </p:nvSpPr>
        <p:spPr/>
        <p:txBody>
          <a:bodyPr/>
          <a:lstStyle/>
          <a:p>
            <a:fld id="{31C7040F-E3B8-48FE-8D05-6C28BCCB39D9}" type="slidenum">
              <a:rPr lang="en-US" smtClean="0"/>
              <a:pPr/>
              <a:t>19</a:t>
            </a:fld>
            <a:endParaRPr lang="en-US"/>
          </a:p>
        </p:txBody>
      </p:sp>
      <p:sp>
        <p:nvSpPr>
          <p:cNvPr id="8" name="Footer Placeholder 7"/>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174402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 Sensors History</a:t>
            </a:r>
            <a:endParaRPr lang="en-US" dirty="0"/>
          </a:p>
        </p:txBody>
      </p:sp>
      <p:sp>
        <p:nvSpPr>
          <p:cNvPr id="3" name="Content Placeholder 2"/>
          <p:cNvSpPr>
            <a:spLocks noGrp="1"/>
          </p:cNvSpPr>
          <p:nvPr>
            <p:ph idx="1"/>
          </p:nvPr>
        </p:nvSpPr>
        <p:spPr/>
        <p:txBody>
          <a:bodyPr/>
          <a:lstStyle/>
          <a:p>
            <a:r>
              <a:rPr lang="en-US" dirty="0" smtClean="0"/>
              <a:t>Ian Donald and Tom Brown</a:t>
            </a:r>
          </a:p>
          <a:p>
            <a:r>
              <a:rPr lang="en-US" dirty="0" smtClean="0"/>
              <a:t>Used to test ships</a:t>
            </a:r>
          </a:p>
          <a:p>
            <a:r>
              <a:rPr lang="en-US" dirty="0" smtClean="0"/>
              <a:t>Built first Ultrasound in 1958</a:t>
            </a:r>
          </a:p>
          <a:p>
            <a:endParaRPr lang="en-US" dirty="0"/>
          </a:p>
        </p:txBody>
      </p:sp>
      <p:sp>
        <p:nvSpPr>
          <p:cNvPr id="5" name="Slide Number Placeholder 4"/>
          <p:cNvSpPr>
            <a:spLocks noGrp="1"/>
          </p:cNvSpPr>
          <p:nvPr>
            <p:ph type="sldNum" sz="quarter" idx="12"/>
          </p:nvPr>
        </p:nvSpPr>
        <p:spPr/>
        <p:txBody>
          <a:bodyPr/>
          <a:lstStyle/>
          <a:p>
            <a:fld id="{31C7040F-E3B8-48FE-8D05-6C28BCCB39D9}"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3456759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a:t>
            </a:r>
            <a:r>
              <a:rPr lang="en-US" dirty="0" smtClean="0"/>
              <a:t>Detectors</a:t>
            </a:r>
            <a:endParaRPr lang="en-US" dirty="0"/>
          </a:p>
        </p:txBody>
      </p:sp>
      <p:sp>
        <p:nvSpPr>
          <p:cNvPr id="3" name="Content Placeholder 2"/>
          <p:cNvSpPr>
            <a:spLocks noGrp="1"/>
          </p:cNvSpPr>
          <p:nvPr>
            <p:ph idx="1"/>
          </p:nvPr>
        </p:nvSpPr>
        <p:spPr/>
        <p:txBody>
          <a:bodyPr/>
          <a:lstStyle/>
          <a:p>
            <a:pPr lvl="0"/>
            <a:r>
              <a:rPr lang="en-US" dirty="0"/>
              <a:t>Thermopiles</a:t>
            </a:r>
            <a:endParaRPr lang="en-US" u="none" strike="noStrike" dirty="0" smtClean="0">
              <a:effectLst/>
            </a:endParaRPr>
          </a:p>
          <a:p>
            <a:pPr lvl="0"/>
            <a:r>
              <a:rPr lang="en-US" dirty="0"/>
              <a:t>Pyroelectric Detector</a:t>
            </a:r>
            <a:endParaRPr lang="en-US" u="none" strike="noStrike" dirty="0" smtClean="0">
              <a:effectLst/>
            </a:endParaRPr>
          </a:p>
          <a:p>
            <a:pPr lvl="0"/>
            <a:r>
              <a:rPr lang="en-US" dirty="0"/>
              <a:t>Bolometers</a:t>
            </a:r>
            <a:endParaRPr lang="en-US" u="none" strike="noStrike" dirty="0" smtClean="0">
              <a:effectLst/>
            </a:endParaRPr>
          </a:p>
          <a:p>
            <a:endParaRPr lang="en-US" dirty="0"/>
          </a:p>
        </p:txBody>
      </p:sp>
      <p:pic>
        <p:nvPicPr>
          <p:cNvPr id="4" name="image19.jpg"/>
          <p:cNvPicPr/>
          <p:nvPr/>
        </p:nvPicPr>
        <p:blipFill>
          <a:blip r:embed="rId2"/>
          <a:srcRect/>
          <a:stretch>
            <a:fillRect/>
          </a:stretch>
        </p:blipFill>
        <p:spPr>
          <a:xfrm>
            <a:off x="6273944" y="1466850"/>
            <a:ext cx="2886075" cy="2095500"/>
          </a:xfrm>
          <a:prstGeom prst="rect">
            <a:avLst/>
          </a:prstGeom>
          <a:ln/>
        </p:spPr>
      </p:pic>
      <p:pic>
        <p:nvPicPr>
          <p:cNvPr id="5" name="image04.jpg"/>
          <p:cNvPicPr/>
          <p:nvPr/>
        </p:nvPicPr>
        <p:blipFill>
          <a:blip r:embed="rId3"/>
          <a:srcRect/>
          <a:stretch>
            <a:fillRect/>
          </a:stretch>
        </p:blipFill>
        <p:spPr>
          <a:xfrm>
            <a:off x="4946073" y="3562350"/>
            <a:ext cx="6026727" cy="2976995"/>
          </a:xfrm>
          <a:prstGeom prst="rect">
            <a:avLst/>
          </a:prstGeom>
          <a:ln/>
        </p:spPr>
      </p:pic>
      <p:sp>
        <p:nvSpPr>
          <p:cNvPr id="7" name="Slide Number Placeholder 6"/>
          <p:cNvSpPr>
            <a:spLocks noGrp="1"/>
          </p:cNvSpPr>
          <p:nvPr>
            <p:ph type="sldNum" sz="quarter" idx="12"/>
          </p:nvPr>
        </p:nvSpPr>
        <p:spPr/>
        <p:txBody>
          <a:bodyPr/>
          <a:lstStyle/>
          <a:p>
            <a:fld id="{31C7040F-E3B8-48FE-8D05-6C28BCCB39D9}"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1934828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of an object </a:t>
            </a:r>
            <a:r>
              <a:rPr lang="en-US" dirty="0" smtClean="0"/>
              <a:t>temperature</a:t>
            </a:r>
            <a:endParaRPr lang="en-US" dirty="0"/>
          </a:p>
        </p:txBody>
      </p:sp>
      <p:sp>
        <p:nvSpPr>
          <p:cNvPr id="3" name="Content Placeholder 2"/>
          <p:cNvSpPr>
            <a:spLocks noGrp="1"/>
          </p:cNvSpPr>
          <p:nvPr>
            <p:ph idx="1"/>
          </p:nvPr>
        </p:nvSpPr>
        <p:spPr/>
        <p:txBody>
          <a:bodyPr/>
          <a:lstStyle/>
          <a:p>
            <a:pPr lvl="0"/>
            <a:r>
              <a:rPr lang="en-US" dirty="0"/>
              <a:t>Derivations of Stefan-Boltzmann’s law of electric signal from detectors</a:t>
            </a:r>
            <a:endParaRPr lang="en-US" u="none" strike="noStrike" dirty="0">
              <a:effectLst/>
            </a:endParaRPr>
          </a:p>
        </p:txBody>
      </p:sp>
      <p:pic>
        <p:nvPicPr>
          <p:cNvPr id="4" name="image24.jpg"/>
          <p:cNvPicPr/>
          <p:nvPr/>
        </p:nvPicPr>
        <p:blipFill>
          <a:blip r:embed="rId2"/>
          <a:srcRect/>
          <a:stretch>
            <a:fillRect/>
          </a:stretch>
        </p:blipFill>
        <p:spPr>
          <a:xfrm>
            <a:off x="1141412" y="3009610"/>
            <a:ext cx="5237018" cy="3321338"/>
          </a:xfrm>
          <a:prstGeom prst="rect">
            <a:avLst/>
          </a:prstGeom>
          <a:ln/>
        </p:spPr>
      </p:pic>
      <p:pic>
        <p:nvPicPr>
          <p:cNvPr id="5" name="image12.jpg"/>
          <p:cNvPicPr/>
          <p:nvPr/>
        </p:nvPicPr>
        <p:blipFill>
          <a:blip r:embed="rId3"/>
          <a:srcRect/>
          <a:stretch>
            <a:fillRect/>
          </a:stretch>
        </p:blipFill>
        <p:spPr>
          <a:xfrm>
            <a:off x="6913419" y="3009610"/>
            <a:ext cx="3782723" cy="1423844"/>
          </a:xfrm>
          <a:prstGeom prst="rect">
            <a:avLst/>
          </a:prstGeom>
          <a:ln/>
        </p:spPr>
      </p:pic>
      <p:sp>
        <p:nvSpPr>
          <p:cNvPr id="7" name="Slide Number Placeholder 6"/>
          <p:cNvSpPr>
            <a:spLocks noGrp="1"/>
          </p:cNvSpPr>
          <p:nvPr>
            <p:ph type="sldNum" sz="quarter" idx="12"/>
          </p:nvPr>
        </p:nvSpPr>
        <p:spPr/>
        <p:txBody>
          <a:bodyPr/>
          <a:lstStyle/>
          <a:p>
            <a:fld id="{31C7040F-E3B8-48FE-8D05-6C28BCCB39D9}" type="slidenum">
              <a:rPr lang="en-US" smtClean="0"/>
              <a:pPr/>
              <a:t>21</a:t>
            </a:fld>
            <a:endParaRPr lang="en-US"/>
          </a:p>
        </p:txBody>
      </p:sp>
      <p:sp>
        <p:nvSpPr>
          <p:cNvPr id="8" name="Footer Placeholder 7"/>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2701892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IR Thermal Sensor Application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Optimization of manufacturing processes</a:t>
            </a:r>
          </a:p>
          <a:p>
            <a:r>
              <a:rPr lang="en-US" dirty="0"/>
              <a:t>F</a:t>
            </a:r>
            <a:r>
              <a:rPr lang="en-US" dirty="0" smtClean="0"/>
              <a:t>ever inspection of patients or travelers</a:t>
            </a:r>
          </a:p>
          <a:p>
            <a:r>
              <a:rPr lang="en-US" dirty="0" smtClean="0"/>
              <a:t>Line scanning in glass toughening lines</a:t>
            </a:r>
          </a:p>
          <a:p>
            <a:r>
              <a:rPr lang="en-US" dirty="0"/>
              <a:t>Checking mechanical or electrical equipment for temperature and hot </a:t>
            </a:r>
            <a:r>
              <a:rPr lang="en-US" dirty="0" smtClean="0"/>
              <a:t>spots</a:t>
            </a:r>
          </a:p>
          <a:p>
            <a:r>
              <a:rPr lang="en-US" dirty="0"/>
              <a:t>Checking heater or oven temperature, for calibration and control</a:t>
            </a:r>
          </a:p>
          <a:p>
            <a:r>
              <a:rPr lang="en-US" dirty="0"/>
              <a:t>Checking for hot spots in </a:t>
            </a:r>
            <a:r>
              <a:rPr lang="en-US" dirty="0" smtClean="0"/>
              <a:t>fire-fighting</a:t>
            </a:r>
          </a:p>
          <a:p>
            <a:r>
              <a:rPr lang="en-US" dirty="0" smtClean="0"/>
              <a:t>Food Processing</a:t>
            </a:r>
            <a:endParaRPr lang="en-US" dirty="0"/>
          </a:p>
          <a:p>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31C7040F-E3B8-48FE-8D05-6C28BCCB39D9}"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1968422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of manufacturing process</a:t>
            </a:r>
            <a:endParaRPr lang="en-US" dirty="0"/>
          </a:p>
        </p:txBody>
      </p:sp>
      <p:sp>
        <p:nvSpPr>
          <p:cNvPr id="3" name="Content Placeholder 2"/>
          <p:cNvSpPr>
            <a:spLocks noGrp="1"/>
          </p:cNvSpPr>
          <p:nvPr>
            <p:ph idx="1"/>
          </p:nvPr>
        </p:nvSpPr>
        <p:spPr/>
        <p:txBody>
          <a:bodyPr>
            <a:normAutofit fontScale="92500"/>
          </a:bodyPr>
          <a:lstStyle/>
          <a:p>
            <a:r>
              <a:rPr lang="en-US" dirty="0" smtClean="0"/>
              <a:t>The production of plastic parts such like PET bottles requires a defined heat up of the so called preforms in order to guaranty a homogeneous material thickness during the blow modeling </a:t>
            </a:r>
          </a:p>
          <a:p>
            <a:r>
              <a:rPr lang="en-US" dirty="0" smtClean="0"/>
              <a:t>IR Camera is positioned to follow motion of the material, deliver right temperature profile which is important for the adjustment of heating parameters</a:t>
            </a:r>
          </a:p>
          <a:p>
            <a:r>
              <a:rPr lang="en-US" dirty="0" smtClean="0"/>
              <a:t>Allow exact determination of the cooling behavior at partial area during vacuum forming of big plastic parts </a:t>
            </a:r>
            <a:endParaRPr lang="en-US" dirty="0"/>
          </a:p>
        </p:txBody>
      </p:sp>
      <p:sp>
        <p:nvSpPr>
          <p:cNvPr id="5" name="Slide Number Placeholder 4"/>
          <p:cNvSpPr>
            <a:spLocks noGrp="1"/>
          </p:cNvSpPr>
          <p:nvPr>
            <p:ph type="sldNum" sz="quarter" idx="12"/>
          </p:nvPr>
        </p:nvSpPr>
        <p:spPr/>
        <p:txBody>
          <a:bodyPr/>
          <a:lstStyle/>
          <a:p>
            <a:fld id="{31C7040F-E3B8-48FE-8D05-6C28BCCB39D9}"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2064186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Fever inspection of travelers</a:t>
            </a:r>
            <a:endParaRPr lang="en-US" dirty="0"/>
          </a:p>
        </p:txBody>
      </p:sp>
      <p:sp>
        <p:nvSpPr>
          <p:cNvPr id="3" name="Content Placeholder 2"/>
          <p:cNvSpPr>
            <a:spLocks noGrp="1"/>
          </p:cNvSpPr>
          <p:nvPr>
            <p:ph idx="1"/>
          </p:nvPr>
        </p:nvSpPr>
        <p:spPr>
          <a:xfrm>
            <a:off x="1141412" y="1833850"/>
            <a:ext cx="9905999" cy="3541714"/>
          </a:xfrm>
        </p:spPr>
        <p:txBody>
          <a:bodyPr/>
          <a:lstStyle/>
          <a:p>
            <a:r>
              <a:rPr lang="en-US" altLang="zh-CN" dirty="0"/>
              <a:t>W</a:t>
            </a:r>
            <a:r>
              <a:rPr lang="en-US" altLang="zh-CN" dirty="0" smtClean="0"/>
              <a:t>orldwide demand of suitable screening techniques allowing a fast non contact detection of travelers with possible fever</a:t>
            </a:r>
          </a:p>
          <a:p>
            <a:r>
              <a:rPr lang="en-US" dirty="0" smtClean="0"/>
              <a:t>Base is measurement of the face temperature </a:t>
            </a:r>
          </a:p>
          <a:p>
            <a:endParaRPr lang="en-US" dirty="0"/>
          </a:p>
        </p:txBody>
      </p:sp>
      <p:pic>
        <p:nvPicPr>
          <p:cNvPr id="4" name="Picture 3"/>
          <p:cNvPicPr>
            <a:picLocks noChangeAspect="1"/>
          </p:cNvPicPr>
          <p:nvPr/>
        </p:nvPicPr>
        <p:blipFill>
          <a:blip r:embed="rId3"/>
          <a:stretch>
            <a:fillRect/>
          </a:stretch>
        </p:blipFill>
        <p:spPr>
          <a:xfrm>
            <a:off x="2085110" y="3476134"/>
            <a:ext cx="7647709" cy="3099003"/>
          </a:xfrm>
          <a:prstGeom prst="rect">
            <a:avLst/>
          </a:prstGeom>
        </p:spPr>
      </p:pic>
      <p:sp>
        <p:nvSpPr>
          <p:cNvPr id="6" name="Slide Number Placeholder 5"/>
          <p:cNvSpPr>
            <a:spLocks noGrp="1"/>
          </p:cNvSpPr>
          <p:nvPr>
            <p:ph type="sldNum" sz="quarter" idx="12"/>
          </p:nvPr>
        </p:nvSpPr>
        <p:spPr/>
        <p:txBody>
          <a:bodyPr/>
          <a:lstStyle/>
          <a:p>
            <a:fld id="{31C7040F-E3B8-48FE-8D05-6C28BCCB39D9}"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3647795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scanning in glass toughening lines</a:t>
            </a:r>
            <a:endParaRPr lang="en-US" dirty="0"/>
          </a:p>
        </p:txBody>
      </p:sp>
      <p:sp>
        <p:nvSpPr>
          <p:cNvPr id="3" name="Content Placeholder 2"/>
          <p:cNvSpPr>
            <a:spLocks noGrp="1"/>
          </p:cNvSpPr>
          <p:nvPr>
            <p:ph idx="1"/>
          </p:nvPr>
        </p:nvSpPr>
        <p:spPr>
          <a:xfrm>
            <a:off x="990600" y="2919964"/>
            <a:ext cx="4337339" cy="4351338"/>
          </a:xfrm>
        </p:spPr>
        <p:txBody>
          <a:bodyPr>
            <a:normAutofit/>
          </a:bodyPr>
          <a:lstStyle/>
          <a:p>
            <a:r>
              <a:rPr lang="en-US" dirty="0" smtClean="0"/>
              <a:t>The fine structure and especially the braking strength of the glass depends on a uniform heating and cooling pattern for all partial areas of the glass material. </a:t>
            </a:r>
            <a:endParaRPr lang="en-US" dirty="0"/>
          </a:p>
        </p:txBody>
      </p:sp>
      <p:pic>
        <p:nvPicPr>
          <p:cNvPr id="4" name="Picture 3"/>
          <p:cNvPicPr>
            <a:picLocks noChangeAspect="1"/>
          </p:cNvPicPr>
          <p:nvPr/>
        </p:nvPicPr>
        <p:blipFill>
          <a:blip r:embed="rId3"/>
          <a:stretch>
            <a:fillRect/>
          </a:stretch>
        </p:blipFill>
        <p:spPr>
          <a:xfrm>
            <a:off x="5327939" y="2919964"/>
            <a:ext cx="6398417" cy="3499427"/>
          </a:xfrm>
          <a:prstGeom prst="rect">
            <a:avLst/>
          </a:prstGeom>
        </p:spPr>
      </p:pic>
      <p:sp>
        <p:nvSpPr>
          <p:cNvPr id="6"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After construction glasses had been cut to their final form, quite often they have to be toughened on their surface.</a:t>
            </a:r>
            <a:endParaRPr lang="en-US" dirty="0"/>
          </a:p>
        </p:txBody>
      </p:sp>
      <p:sp>
        <p:nvSpPr>
          <p:cNvPr id="8" name="Slide Number Placeholder 7"/>
          <p:cNvSpPr>
            <a:spLocks noGrp="1"/>
          </p:cNvSpPr>
          <p:nvPr>
            <p:ph type="sldNum" sz="quarter" idx="12"/>
          </p:nvPr>
        </p:nvSpPr>
        <p:spPr/>
        <p:txBody>
          <a:bodyPr/>
          <a:lstStyle/>
          <a:p>
            <a:fld id="{31C7040F-E3B8-48FE-8D05-6C28BCCB39D9}" type="slidenum">
              <a:rPr lang="en-US" smtClean="0"/>
              <a:pPr/>
              <a:t>25</a:t>
            </a:fld>
            <a:endParaRPr lang="en-US"/>
          </a:p>
        </p:txBody>
      </p:sp>
      <p:sp>
        <p:nvSpPr>
          <p:cNvPr id="9" name="Footer Placeholder 8"/>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774579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78044"/>
            <a:ext cx="9905998" cy="1986137"/>
          </a:xfrm>
        </p:spPr>
        <p:txBody>
          <a:bodyPr>
            <a:normAutofit/>
          </a:bodyPr>
          <a:lstStyle/>
          <a:p>
            <a:pPr algn="ctr"/>
            <a:r>
              <a:rPr lang="en-US" sz="6000" dirty="0" smtClean="0"/>
              <a:t>Questions?</a:t>
            </a:r>
            <a:endParaRPr lang="en-US" sz="6000" dirty="0"/>
          </a:p>
        </p:txBody>
      </p:sp>
      <p:sp>
        <p:nvSpPr>
          <p:cNvPr id="4" name="Slide Number Placeholder 3"/>
          <p:cNvSpPr>
            <a:spLocks noGrp="1"/>
          </p:cNvSpPr>
          <p:nvPr>
            <p:ph type="sldNum" sz="quarter" idx="12"/>
          </p:nvPr>
        </p:nvSpPr>
        <p:spPr/>
        <p:txBody>
          <a:bodyPr/>
          <a:lstStyle/>
          <a:p>
            <a:fld id="{31C7040F-E3B8-48FE-8D05-6C28BCCB39D9}"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4159557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686" y="2087100"/>
            <a:ext cx="9905998" cy="2831264"/>
          </a:xfrm>
        </p:spPr>
        <p:txBody>
          <a:bodyPr>
            <a:normAutofit/>
          </a:bodyPr>
          <a:lstStyle/>
          <a:p>
            <a:pPr algn="ctr"/>
            <a:r>
              <a:rPr lang="en-US" sz="6000" dirty="0" smtClean="0"/>
              <a:t>Thank You!</a:t>
            </a:r>
            <a:endParaRPr lang="en-US" sz="6000" dirty="0"/>
          </a:p>
        </p:txBody>
      </p:sp>
      <p:sp>
        <p:nvSpPr>
          <p:cNvPr id="4" name="Slide Number Placeholder 3"/>
          <p:cNvSpPr>
            <a:spLocks noGrp="1"/>
          </p:cNvSpPr>
          <p:nvPr>
            <p:ph type="sldNum" sz="quarter" idx="12"/>
          </p:nvPr>
        </p:nvSpPr>
        <p:spPr/>
        <p:txBody>
          <a:bodyPr/>
          <a:lstStyle/>
          <a:p>
            <a:fld id="{31C7040F-E3B8-48FE-8D05-6C28BCCB39D9}"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2129874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 Sensors </a:t>
            </a:r>
            <a:endParaRPr lang="en-US" dirty="0"/>
          </a:p>
        </p:txBody>
      </p:sp>
      <p:sp>
        <p:nvSpPr>
          <p:cNvPr id="3" name="Content Placeholder 2"/>
          <p:cNvSpPr>
            <a:spLocks noGrp="1"/>
          </p:cNvSpPr>
          <p:nvPr>
            <p:ph idx="1"/>
          </p:nvPr>
        </p:nvSpPr>
        <p:spPr>
          <a:xfrm>
            <a:off x="1154696" y="1603431"/>
            <a:ext cx="10178322" cy="3593591"/>
          </a:xfrm>
        </p:spPr>
        <p:txBody>
          <a:bodyPr/>
          <a:lstStyle/>
          <a:p>
            <a:r>
              <a:rPr lang="en-US" dirty="0" smtClean="0"/>
              <a:t>Piezoelectric vs. Electrostatic</a:t>
            </a:r>
          </a:p>
          <a:p>
            <a:pPr lvl="1"/>
            <a:r>
              <a:rPr lang="en-US" dirty="0" smtClean="0"/>
              <a:t>Working Environments</a:t>
            </a:r>
          </a:p>
          <a:p>
            <a:pPr lvl="1"/>
            <a:r>
              <a:rPr lang="en-US" dirty="0" smtClean="0"/>
              <a:t>Near-Sightedness  </a:t>
            </a:r>
          </a:p>
          <a:p>
            <a:pPr lvl="1"/>
            <a:r>
              <a:rPr lang="en-US" dirty="0" smtClean="0"/>
              <a:t>Traditional vs. New</a:t>
            </a:r>
          </a:p>
          <a:p>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74068" y="3637044"/>
            <a:ext cx="2909940" cy="2118436"/>
          </a:xfrm>
          <a:prstGeom prst="rect">
            <a:avLst/>
          </a:prstGeom>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619875" y="3644189"/>
            <a:ext cx="3048388" cy="2111291"/>
          </a:xfrm>
          <a:prstGeom prst="rect">
            <a:avLst/>
          </a:prstGeom>
        </p:spPr>
      </p:pic>
      <p:sp>
        <p:nvSpPr>
          <p:cNvPr id="6" name="TextBox 5"/>
          <p:cNvSpPr txBox="1"/>
          <p:nvPr/>
        </p:nvSpPr>
        <p:spPr>
          <a:xfrm>
            <a:off x="2209800" y="5992297"/>
            <a:ext cx="3038475" cy="369332"/>
          </a:xfrm>
          <a:prstGeom prst="rect">
            <a:avLst/>
          </a:prstGeom>
          <a:noFill/>
        </p:spPr>
        <p:txBody>
          <a:bodyPr wrap="square" rtlCol="0">
            <a:spAutoFit/>
          </a:bodyPr>
          <a:lstStyle/>
          <a:p>
            <a:r>
              <a:rPr lang="en-US" dirty="0" smtClean="0"/>
              <a:t>Piezoelectric Ultrasonic Sensor</a:t>
            </a:r>
          </a:p>
        </p:txBody>
      </p:sp>
      <p:sp>
        <p:nvSpPr>
          <p:cNvPr id="7" name="TextBox 6"/>
          <p:cNvSpPr txBox="1"/>
          <p:nvPr/>
        </p:nvSpPr>
        <p:spPr>
          <a:xfrm>
            <a:off x="6619875" y="5992297"/>
            <a:ext cx="3038475" cy="369332"/>
          </a:xfrm>
          <a:prstGeom prst="rect">
            <a:avLst/>
          </a:prstGeom>
          <a:noFill/>
        </p:spPr>
        <p:txBody>
          <a:bodyPr wrap="square" rtlCol="0">
            <a:spAutoFit/>
          </a:bodyPr>
          <a:lstStyle/>
          <a:p>
            <a:r>
              <a:rPr lang="en-US" dirty="0" smtClean="0"/>
              <a:t>Electrostatic Ultrasonic Sensor</a:t>
            </a:r>
          </a:p>
        </p:txBody>
      </p:sp>
      <p:sp>
        <p:nvSpPr>
          <p:cNvPr id="9" name="Slide Number Placeholder 8"/>
          <p:cNvSpPr>
            <a:spLocks noGrp="1"/>
          </p:cNvSpPr>
          <p:nvPr>
            <p:ph type="sldNum" sz="quarter" idx="12"/>
          </p:nvPr>
        </p:nvSpPr>
        <p:spPr/>
        <p:txBody>
          <a:bodyPr/>
          <a:lstStyle/>
          <a:p>
            <a:fld id="{31C7040F-E3B8-48FE-8D05-6C28BCCB39D9}" type="slidenum">
              <a:rPr lang="en-US" smtClean="0"/>
              <a:pPr/>
              <a:t>3</a:t>
            </a:fld>
            <a:endParaRPr lang="en-US"/>
          </a:p>
        </p:txBody>
      </p:sp>
      <p:sp>
        <p:nvSpPr>
          <p:cNvPr id="10" name="Footer Placeholder 9"/>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2078812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Piezoelectric Effect</a:t>
            </a:r>
            <a:endParaRPr lang="en-US" dirty="0"/>
          </a:p>
        </p:txBody>
      </p:sp>
      <p:sp>
        <p:nvSpPr>
          <p:cNvPr id="3" name="Content Placeholder 2"/>
          <p:cNvSpPr>
            <a:spLocks noGrp="1"/>
          </p:cNvSpPr>
          <p:nvPr>
            <p:ph idx="1"/>
          </p:nvPr>
        </p:nvSpPr>
        <p:spPr/>
        <p:txBody>
          <a:bodyPr/>
          <a:lstStyle/>
          <a:p>
            <a:r>
              <a:rPr lang="en-US" dirty="0" smtClean="0"/>
              <a:t>Discovered in 1880 by Pierre and Paul-Jacques Curie</a:t>
            </a:r>
          </a:p>
          <a:p>
            <a:r>
              <a:rPr lang="en-US" dirty="0" smtClean="0"/>
              <a:t>Name comes from piezein – Greek for “to press”</a:t>
            </a:r>
          </a:p>
          <a:p>
            <a:r>
              <a:rPr lang="en-US" dirty="0" smtClean="0"/>
              <a:t>Solid Material (Crystal, Ceramic, </a:t>
            </a:r>
            <a:r>
              <a:rPr lang="en-US" dirty="0" err="1" smtClean="0"/>
              <a:t>etc</a:t>
            </a:r>
            <a:r>
              <a:rPr lang="en-US" dirty="0" smtClean="0"/>
              <a:t>…)</a:t>
            </a:r>
          </a:p>
          <a:p>
            <a:r>
              <a:rPr lang="en-US" dirty="0" smtClean="0"/>
              <a:t>Voltage is created across solid material</a:t>
            </a:r>
          </a:p>
          <a:p>
            <a:r>
              <a:rPr lang="en-US" dirty="0" smtClean="0"/>
              <a:t>Piezoelectric Transducer does </a:t>
            </a:r>
            <a:r>
              <a:rPr lang="en-US" dirty="0"/>
              <a:t>c</a:t>
            </a:r>
            <a:r>
              <a:rPr lang="en-US" dirty="0" smtClean="0"/>
              <a:t>onversion </a:t>
            </a:r>
          </a:p>
          <a:p>
            <a:r>
              <a:rPr lang="en-US" dirty="0" smtClean="0"/>
              <a:t>Inverse Piezoelectric Effect creates rapid mechanical vibrations. </a:t>
            </a:r>
          </a:p>
        </p:txBody>
      </p:sp>
      <p:sp>
        <p:nvSpPr>
          <p:cNvPr id="5" name="Slide Number Placeholder 4"/>
          <p:cNvSpPr>
            <a:spLocks noGrp="1"/>
          </p:cNvSpPr>
          <p:nvPr>
            <p:ph type="sldNum" sz="quarter" idx="12"/>
          </p:nvPr>
        </p:nvSpPr>
        <p:spPr/>
        <p:txBody>
          <a:bodyPr/>
          <a:lstStyle/>
          <a:p>
            <a:fld id="{31C7040F-E3B8-48FE-8D05-6C28BCCB39D9}"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3104539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120521" y="602017"/>
            <a:ext cx="3374529" cy="2042097"/>
          </a:xfrm>
          <a:prstGeom prst="rect">
            <a:avLst/>
          </a:prstGeom>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672384" y="718566"/>
            <a:ext cx="3167158" cy="1984947"/>
          </a:xfrm>
          <a:prstGeom prst="rect">
            <a:avLst/>
          </a:prstGeom>
        </p:spPr>
      </p:pic>
      <p:pic>
        <p:nvPicPr>
          <p:cNvPr id="10" name="Picture 9"/>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233487" y="3195637"/>
            <a:ext cx="3148603" cy="2846117"/>
          </a:xfrm>
          <a:prstGeom prst="rect">
            <a:avLst/>
          </a:prstGeom>
        </p:spPr>
      </p:pic>
      <p:pic>
        <p:nvPicPr>
          <p:cNvPr id="11" name="Picture 10"/>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7219257" y="3591167"/>
            <a:ext cx="4073413" cy="2055055"/>
          </a:xfrm>
          <a:prstGeom prst="rect">
            <a:avLst/>
          </a:prstGeom>
        </p:spPr>
      </p:pic>
      <p:sp>
        <p:nvSpPr>
          <p:cNvPr id="12" name="TextBox 11"/>
          <p:cNvSpPr txBox="1"/>
          <p:nvPr/>
        </p:nvSpPr>
        <p:spPr>
          <a:xfrm>
            <a:off x="1717174" y="2578114"/>
            <a:ext cx="2181225" cy="369332"/>
          </a:xfrm>
          <a:prstGeom prst="rect">
            <a:avLst/>
          </a:prstGeom>
          <a:noFill/>
        </p:spPr>
        <p:txBody>
          <a:bodyPr wrap="square" rtlCol="0">
            <a:spAutoFit/>
          </a:bodyPr>
          <a:lstStyle/>
          <a:p>
            <a:pPr algn="ctr"/>
            <a:r>
              <a:rPr lang="en-US" dirty="0" smtClean="0"/>
              <a:t>Balanced Charges</a:t>
            </a:r>
          </a:p>
        </p:txBody>
      </p:sp>
      <p:sp>
        <p:nvSpPr>
          <p:cNvPr id="13" name="TextBox 12"/>
          <p:cNvSpPr txBox="1"/>
          <p:nvPr/>
        </p:nvSpPr>
        <p:spPr>
          <a:xfrm>
            <a:off x="1717174" y="6041754"/>
            <a:ext cx="2181225" cy="369332"/>
          </a:xfrm>
          <a:prstGeom prst="rect">
            <a:avLst/>
          </a:prstGeom>
          <a:noFill/>
        </p:spPr>
        <p:txBody>
          <a:bodyPr wrap="square" rtlCol="0">
            <a:spAutoFit/>
          </a:bodyPr>
          <a:lstStyle/>
          <a:p>
            <a:pPr algn="ctr"/>
            <a:r>
              <a:rPr lang="en-US" dirty="0" smtClean="0"/>
              <a:t>Charges out of Place</a:t>
            </a:r>
          </a:p>
        </p:txBody>
      </p:sp>
      <p:sp>
        <p:nvSpPr>
          <p:cNvPr id="14" name="TextBox 13"/>
          <p:cNvSpPr txBox="1"/>
          <p:nvPr/>
        </p:nvSpPr>
        <p:spPr>
          <a:xfrm>
            <a:off x="8165352" y="2644114"/>
            <a:ext cx="2181225" cy="646331"/>
          </a:xfrm>
          <a:prstGeom prst="rect">
            <a:avLst/>
          </a:prstGeom>
          <a:noFill/>
        </p:spPr>
        <p:txBody>
          <a:bodyPr wrap="square" rtlCol="0">
            <a:spAutoFit/>
          </a:bodyPr>
          <a:lstStyle/>
          <a:p>
            <a:pPr algn="ctr"/>
            <a:r>
              <a:rPr lang="en-US" dirty="0" smtClean="0"/>
              <a:t>Electric Dipole Moments Cancel Out</a:t>
            </a:r>
          </a:p>
        </p:txBody>
      </p:sp>
      <p:sp>
        <p:nvSpPr>
          <p:cNvPr id="15" name="TextBox 14"/>
          <p:cNvSpPr txBox="1"/>
          <p:nvPr/>
        </p:nvSpPr>
        <p:spPr>
          <a:xfrm>
            <a:off x="8165352" y="6041754"/>
            <a:ext cx="2181225" cy="369332"/>
          </a:xfrm>
          <a:prstGeom prst="rect">
            <a:avLst/>
          </a:prstGeom>
          <a:noFill/>
        </p:spPr>
        <p:txBody>
          <a:bodyPr wrap="square" rtlCol="0">
            <a:spAutoFit/>
          </a:bodyPr>
          <a:lstStyle/>
          <a:p>
            <a:pPr algn="ctr"/>
            <a:r>
              <a:rPr lang="en-US" dirty="0" smtClean="0"/>
              <a:t>Voltage is Created </a:t>
            </a:r>
          </a:p>
        </p:txBody>
      </p:sp>
      <p:sp>
        <p:nvSpPr>
          <p:cNvPr id="17" name="Slide Number Placeholder 16"/>
          <p:cNvSpPr>
            <a:spLocks noGrp="1"/>
          </p:cNvSpPr>
          <p:nvPr>
            <p:ph type="sldNum" sz="quarter" idx="12"/>
          </p:nvPr>
        </p:nvSpPr>
        <p:spPr/>
        <p:txBody>
          <a:bodyPr/>
          <a:lstStyle/>
          <a:p>
            <a:fld id="{31C7040F-E3B8-48FE-8D05-6C28BCCB39D9}" type="slidenum">
              <a:rPr lang="en-US" smtClean="0"/>
              <a:pPr/>
              <a:t>5</a:t>
            </a:fld>
            <a:endParaRPr lang="en-US"/>
          </a:p>
        </p:txBody>
      </p:sp>
      <p:sp>
        <p:nvSpPr>
          <p:cNvPr id="18" name="Footer Placeholder 17"/>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2085693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Electrostatics </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Thales of Miletus (600 BC)</a:t>
                </a:r>
              </a:p>
              <a:p>
                <a:r>
                  <a:rPr lang="en-US" dirty="0" smtClean="0"/>
                  <a:t>Machined Metal-Membrane</a:t>
                </a:r>
              </a:p>
              <a:p>
                <a:r>
                  <a:rPr lang="en-US" dirty="0" smtClean="0"/>
                  <a:t>Coulomb's Law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1∗</m:t>
                        </m:r>
                        <m:r>
                          <a:rPr lang="en-US" b="0" i="1" smtClean="0">
                            <a:latin typeface="Cambria Math" panose="02040503050406030204" pitchFamily="18" charset="0"/>
                          </a:rPr>
                          <m:t>𝑄</m:t>
                        </m:r>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den>
                    </m:f>
                  </m:oMath>
                </a14:m>
                <a:endParaRPr lang="en-US" b="0" dirty="0" smtClean="0"/>
              </a:p>
              <a:p>
                <a:r>
                  <a:rPr lang="en-US" b="0" dirty="0" smtClean="0"/>
                  <a:t>Voltage is created across metal membrane</a:t>
                </a:r>
              </a:p>
              <a:p>
                <a:r>
                  <a:rPr lang="en-US" dirty="0" smtClean="0"/>
                  <a:t>Electrostatic Transducer converts energy</a:t>
                </a:r>
              </a:p>
              <a:p>
                <a:r>
                  <a:rPr lang="en-US" dirty="0" smtClean="0"/>
                  <a:t>Inverse conversion converts energy back</a:t>
                </a:r>
                <a:endParaRPr lang="en-US" b="0"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31" t="-2926"/>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277225" y="1825625"/>
            <a:ext cx="3076575" cy="2114550"/>
          </a:xfrm>
          <a:prstGeom prst="rect">
            <a:avLst/>
          </a:prstGeom>
        </p:spPr>
      </p:pic>
      <p:sp>
        <p:nvSpPr>
          <p:cNvPr id="5" name="TextBox 4"/>
          <p:cNvSpPr txBox="1"/>
          <p:nvPr/>
        </p:nvSpPr>
        <p:spPr>
          <a:xfrm>
            <a:off x="8012905" y="4075112"/>
            <a:ext cx="3605213" cy="369332"/>
          </a:xfrm>
          <a:prstGeom prst="rect">
            <a:avLst/>
          </a:prstGeom>
          <a:noFill/>
        </p:spPr>
        <p:txBody>
          <a:bodyPr wrap="square" rtlCol="0">
            <a:spAutoFit/>
          </a:bodyPr>
          <a:lstStyle/>
          <a:p>
            <a:r>
              <a:rPr lang="en-US" dirty="0" smtClean="0"/>
              <a:t>Charges induced by a nearby charge. </a:t>
            </a:r>
            <a:endParaRPr lang="en-US" dirty="0"/>
          </a:p>
        </p:txBody>
      </p:sp>
      <p:sp>
        <p:nvSpPr>
          <p:cNvPr id="7" name="Slide Number Placeholder 6"/>
          <p:cNvSpPr>
            <a:spLocks noGrp="1"/>
          </p:cNvSpPr>
          <p:nvPr>
            <p:ph type="sldNum" sz="quarter" idx="12"/>
          </p:nvPr>
        </p:nvSpPr>
        <p:spPr/>
        <p:txBody>
          <a:bodyPr/>
          <a:lstStyle/>
          <a:p>
            <a:fld id="{31C7040F-E3B8-48FE-8D05-6C28BCCB39D9}" type="slidenum">
              <a:rPr lang="en-US" smtClean="0"/>
              <a:pPr/>
              <a:t>6</a:t>
            </a:fld>
            <a:endParaRPr lang="en-US"/>
          </a:p>
        </p:txBody>
      </p:sp>
      <p:sp>
        <p:nvSpPr>
          <p:cNvPr id="8" name="Footer Placeholder 7"/>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3135214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Sensing Occur?</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smtClean="0"/>
                  <a:t>Transducer converts to mechanical</a:t>
                </a:r>
              </a:p>
              <a:p>
                <a:r>
                  <a:rPr lang="en-US" dirty="0" smtClean="0"/>
                  <a:t>Inverse effect then converts to electrical</a:t>
                </a:r>
              </a:p>
              <a:p>
                <a:r>
                  <a:rPr lang="en-US" dirty="0" smtClean="0"/>
                  <a:t>Electrical signal is read </a:t>
                </a:r>
              </a:p>
              <a:p>
                <a14:m>
                  <m:oMath xmlns:m="http://schemas.openxmlformats.org/officeDocument/2006/math">
                    <m:r>
                      <a:rPr lang="en-US" b="0" i="1" smtClean="0">
                        <a:latin typeface="Cambria Math" panose="02040503050406030204" pitchFamily="18" charset="0"/>
                      </a:rPr>
                      <m:t>𝐷𝑖𝑠𝑡𝑎𝑛𝑐𝑒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𝑆𝑝𝑒𝑒𝑑</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𝑆𝑜𝑢𝑛𝑑</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𝑀𝑒𝑎𝑠𝑢𝑟𝑒𝑑</m:t>
                    </m:r>
                    <m:r>
                      <a:rPr lang="en-US" b="0" i="1" smtClean="0">
                        <a:latin typeface="Cambria Math" panose="02040503050406030204" pitchFamily="18" charset="0"/>
                      </a:rPr>
                      <m:t> </m:t>
                    </m:r>
                    <m:r>
                      <a:rPr lang="en-US" b="0" i="1" smtClean="0">
                        <a:latin typeface="Cambria Math" panose="02040503050406030204" pitchFamily="18" charset="0"/>
                      </a:rPr>
                      <m:t>𝑇𝑖𝑚𝑒</m:t>
                    </m:r>
                  </m:oMath>
                </a14:m>
                <a:endParaRPr lang="en-US" b="0" dirty="0" smtClean="0"/>
              </a:p>
              <a:p>
                <a14:m>
                  <m:oMath xmlns:m="http://schemas.openxmlformats.org/officeDocument/2006/math">
                    <m:r>
                      <a:rPr lang="en-US" b="0" i="1" smtClean="0">
                        <a:latin typeface="Cambria Math"/>
                      </a:rPr>
                      <m:t>𝑊𝑎𝑣𝑒𝑙𝑒𝑛𝑔𝑡h</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𝑆𝑝𝑒𝑒𝑑</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𝑊𝑎𝑣𝑒</m:t>
                        </m:r>
                      </m:num>
                      <m:den>
                        <m:r>
                          <a:rPr lang="en-US" b="0" i="1" smtClean="0">
                            <a:latin typeface="Cambria Math"/>
                          </a:rPr>
                          <m:t>𝐹𝑟𝑒𝑞𝑢𝑒𝑛𝑐𝑦</m:t>
                        </m:r>
                      </m:den>
                    </m:f>
                  </m:oMath>
                </a14:m>
                <a:endParaRPr lang="en-US" b="0" dirty="0" smtClean="0"/>
              </a:p>
              <a:p>
                <a:endParaRPr lang="en-US" b="0" dirty="0" smtClean="0"/>
              </a:p>
              <a:p>
                <a:endParaRPr lang="en-US" b="0"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095999" y="4001292"/>
            <a:ext cx="5019675" cy="2197369"/>
          </a:xfrm>
          <a:prstGeom prst="rect">
            <a:avLst/>
          </a:prstGeom>
        </p:spPr>
      </p:pic>
      <p:sp>
        <p:nvSpPr>
          <p:cNvPr id="6" name="Slide Number Placeholder 5"/>
          <p:cNvSpPr>
            <a:spLocks noGrp="1"/>
          </p:cNvSpPr>
          <p:nvPr>
            <p:ph type="sldNum" sz="quarter" idx="12"/>
          </p:nvPr>
        </p:nvSpPr>
        <p:spPr/>
        <p:txBody>
          <a:bodyPr/>
          <a:lstStyle/>
          <a:p>
            <a:fld id="{31C7040F-E3B8-48FE-8D05-6C28BCCB39D9}"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309356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Ultrasound </a:t>
            </a:r>
            <a:endParaRPr lang="en-US" dirty="0"/>
          </a:p>
        </p:txBody>
      </p:sp>
      <p:sp>
        <p:nvSpPr>
          <p:cNvPr id="3" name="Content Placeholder 2"/>
          <p:cNvSpPr>
            <a:spLocks noGrp="1"/>
          </p:cNvSpPr>
          <p:nvPr>
            <p:ph idx="1"/>
          </p:nvPr>
        </p:nvSpPr>
        <p:spPr>
          <a:xfrm>
            <a:off x="919739" y="1727621"/>
            <a:ext cx="9905999" cy="3541714"/>
          </a:xfrm>
        </p:spPr>
        <p:txBody>
          <a:bodyPr/>
          <a:lstStyle/>
          <a:p>
            <a:r>
              <a:rPr lang="en-US" dirty="0" smtClean="0"/>
              <a:t>Popular Imaging Technique </a:t>
            </a:r>
          </a:p>
          <a:p>
            <a:r>
              <a:rPr lang="en-US" dirty="0" smtClean="0"/>
              <a:t>Determining tissue formation in pregnant women</a:t>
            </a:r>
          </a:p>
          <a:p>
            <a:r>
              <a:rPr lang="en-US" dirty="0" smtClean="0"/>
              <a:t>Visualizing blood flow in body or fetus </a:t>
            </a:r>
          </a:p>
          <a:p>
            <a:r>
              <a:rPr lang="en-US" dirty="0" smtClean="0"/>
              <a:t>Early detection of cancerous and benign tumors </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788160" y="3995426"/>
            <a:ext cx="3163828" cy="2547818"/>
          </a:xfrm>
          <a:prstGeom prst="rect">
            <a:avLst/>
          </a:prstGeom>
        </p:spPr>
      </p:pic>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973108" y="3995426"/>
            <a:ext cx="3274065" cy="2547818"/>
          </a:xfrm>
          <a:prstGeom prst="rect">
            <a:avLst/>
          </a:prstGeom>
        </p:spPr>
      </p:pic>
      <p:sp>
        <p:nvSpPr>
          <p:cNvPr id="7" name="Slide Number Placeholder 6"/>
          <p:cNvSpPr>
            <a:spLocks noGrp="1"/>
          </p:cNvSpPr>
          <p:nvPr>
            <p:ph type="sldNum" sz="quarter" idx="12"/>
          </p:nvPr>
        </p:nvSpPr>
        <p:spPr/>
        <p:txBody>
          <a:bodyPr/>
          <a:lstStyle/>
          <a:p>
            <a:fld id="{31C7040F-E3B8-48FE-8D05-6C28BCCB39D9}" type="slidenum">
              <a:rPr lang="en-US" smtClean="0"/>
              <a:pPr/>
              <a:t>8</a:t>
            </a:fld>
            <a:endParaRPr lang="en-US"/>
          </a:p>
        </p:txBody>
      </p:sp>
      <p:sp>
        <p:nvSpPr>
          <p:cNvPr id="8" name="Footer Placeholder 7"/>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4266676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Uses</a:t>
            </a:r>
            <a:endParaRPr lang="en-US" dirty="0"/>
          </a:p>
        </p:txBody>
      </p:sp>
      <p:sp>
        <p:nvSpPr>
          <p:cNvPr id="3" name="Content Placeholder 2"/>
          <p:cNvSpPr>
            <a:spLocks noGrp="1"/>
          </p:cNvSpPr>
          <p:nvPr>
            <p:ph idx="1"/>
          </p:nvPr>
        </p:nvSpPr>
        <p:spPr/>
        <p:txBody>
          <a:bodyPr/>
          <a:lstStyle/>
          <a:p>
            <a:r>
              <a:rPr lang="en-US" dirty="0" smtClean="0"/>
              <a:t>Car Distance Sensors</a:t>
            </a:r>
          </a:p>
          <a:p>
            <a:r>
              <a:rPr lang="en-US" dirty="0" smtClean="0"/>
              <a:t>Assembly Lines</a:t>
            </a:r>
          </a:p>
          <a:p>
            <a:r>
              <a:rPr lang="en-US" dirty="0" smtClean="0"/>
              <a:t>High-Powered Cleaning</a:t>
            </a:r>
          </a:p>
          <a:p>
            <a:r>
              <a:rPr lang="en-US" dirty="0" smtClean="0"/>
              <a:t>Non-Destructive Testing</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572720" y="1312255"/>
            <a:ext cx="3726610" cy="2076450"/>
          </a:xfrm>
          <a:prstGeom prst="rect">
            <a:avLst/>
          </a:prstGeom>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281545" y="4628146"/>
            <a:ext cx="4657725" cy="1738884"/>
          </a:xfrm>
          <a:prstGeom prst="rect">
            <a:avLst/>
          </a:prstGeom>
        </p:spPr>
      </p:pic>
      <p:pic>
        <p:nvPicPr>
          <p:cNvPr id="6" name="Picture 5"/>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8485582" y="1223053"/>
            <a:ext cx="3395867" cy="2254855"/>
          </a:xfrm>
          <a:prstGeom prst="rect">
            <a:avLst/>
          </a:prstGeom>
        </p:spPr>
      </p:pic>
      <p:pic>
        <p:nvPicPr>
          <p:cNvPr id="7" name="Picture 6"/>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7135140" y="3896747"/>
            <a:ext cx="3843455" cy="2560702"/>
          </a:xfrm>
          <a:prstGeom prst="rect">
            <a:avLst/>
          </a:prstGeom>
        </p:spPr>
      </p:pic>
      <p:sp>
        <p:nvSpPr>
          <p:cNvPr id="9" name="Slide Number Placeholder 8"/>
          <p:cNvSpPr>
            <a:spLocks noGrp="1"/>
          </p:cNvSpPr>
          <p:nvPr>
            <p:ph type="sldNum" sz="quarter" idx="12"/>
          </p:nvPr>
        </p:nvSpPr>
        <p:spPr/>
        <p:txBody>
          <a:bodyPr/>
          <a:lstStyle/>
          <a:p>
            <a:fld id="{31C7040F-E3B8-48FE-8D05-6C28BCCB39D9}" type="slidenum">
              <a:rPr lang="en-US" smtClean="0"/>
              <a:pPr/>
              <a:t>9</a:t>
            </a:fld>
            <a:endParaRPr lang="en-US"/>
          </a:p>
        </p:txBody>
      </p:sp>
      <p:sp>
        <p:nvSpPr>
          <p:cNvPr id="10" name="Footer Placeholder 9"/>
          <p:cNvSpPr>
            <a:spLocks noGrp="1"/>
          </p:cNvSpPr>
          <p:nvPr>
            <p:ph type="ftr" sz="quarter" idx="11"/>
          </p:nvPr>
        </p:nvSpPr>
        <p:spPr/>
        <p:txBody>
          <a:bodyPr/>
          <a:lstStyle/>
          <a:p>
            <a:r>
              <a:rPr lang="en-US" smtClean="0"/>
              <a:t>Ultrasonic Sensor</a:t>
            </a:r>
            <a:endParaRPr lang="en-US"/>
          </a:p>
        </p:txBody>
      </p:sp>
    </p:spTree>
    <p:extLst>
      <p:ext uri="{BB962C8B-B14F-4D97-AF65-F5344CB8AC3E}">
        <p14:creationId xmlns="" xmlns:p14="http://schemas.microsoft.com/office/powerpoint/2010/main" val="38141372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410</TotalTime>
  <Words>2093</Words>
  <Application>Microsoft Office PowerPoint</Application>
  <PresentationFormat>Custom</PresentationFormat>
  <Paragraphs>238</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Circuit</vt:lpstr>
      <vt:lpstr>Ultrasonic Sensor IR Temperature Sensor</vt:lpstr>
      <vt:lpstr>Ultrasonic Sensors History</vt:lpstr>
      <vt:lpstr>Ultrasonic Sensors </vt:lpstr>
      <vt:lpstr>Piezoelectric Effect</vt:lpstr>
      <vt:lpstr>Slide 5</vt:lpstr>
      <vt:lpstr>Electrostatics </vt:lpstr>
      <vt:lpstr>How Does the Sensing Occur?</vt:lpstr>
      <vt:lpstr>Ultrasound </vt:lpstr>
      <vt:lpstr>Industry Uses</vt:lpstr>
      <vt:lpstr>IR Temperature Sensor</vt:lpstr>
      <vt:lpstr>What is an IR Temperature Sensor?</vt:lpstr>
      <vt:lpstr>Advantages</vt:lpstr>
      <vt:lpstr>Disadvantages</vt:lpstr>
      <vt:lpstr>Manufacturers</vt:lpstr>
      <vt:lpstr>What is Infrared?</vt:lpstr>
      <vt:lpstr>Discovery</vt:lpstr>
      <vt:lpstr>The Black Body Thermal Radiation</vt:lpstr>
      <vt:lpstr>Basic Design</vt:lpstr>
      <vt:lpstr>LED IR Detectors</vt:lpstr>
      <vt:lpstr>Thermal Detectors</vt:lpstr>
      <vt:lpstr>Calculating of an object temperature</vt:lpstr>
      <vt:lpstr>IR Thermal Sensor Application </vt:lpstr>
      <vt:lpstr>Optimization of manufacturing process</vt:lpstr>
      <vt:lpstr>Fever inspection of travelers</vt:lpstr>
      <vt:lpstr>Line scanning in glass toughening lines</vt:lpstr>
      <vt:lpstr>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程雪</dc:creator>
  <cp:lastModifiedBy>DELL</cp:lastModifiedBy>
  <cp:revision>20</cp:revision>
  <dcterms:created xsi:type="dcterms:W3CDTF">2015-11-12T19:04:14Z</dcterms:created>
  <dcterms:modified xsi:type="dcterms:W3CDTF">2020-12-21T16:14:54Z</dcterms:modified>
</cp:coreProperties>
</file>