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0" r:id="rId12"/>
    <p:sldId id="265" r:id="rId13"/>
    <p:sldId id="266" r:id="rId14"/>
    <p:sldId id="268" r:id="rId15"/>
    <p:sldId id="269" r:id="rId16"/>
    <p:sldId id="270" r:id="rId17"/>
    <p:sldId id="286" r:id="rId18"/>
    <p:sldId id="287" r:id="rId19"/>
    <p:sldId id="28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7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744" y="5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6620957-44D7-63DA-A82E-0A8466A261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DB45B0C-97F9-C8D3-43EE-57FC656642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5301491-C7DF-E194-C61C-DCF845695DC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4D89619-4264-40ED-9747-E36DA4CD67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974CD6AE-BD6A-2DDB-7A65-526C8DA4B3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5E7BF9E5-FAF7-03B0-5C15-D7BCE83B5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2EF3A4-D59B-47F8-877E-5317B13E0B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38FD570-EE8F-4A05-DD82-D1050F89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DB04BA9-3458-C721-4C6F-724F188FF77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59F34A4-F13D-2FF9-C8DE-02D85CB62F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CCF6679-60C4-F069-D15D-46714C99E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4F9F40B-0F38-233F-8FA7-5E4D848E8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F5077AA-B03C-00D3-3801-D2D469B6ED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5E55C9F-E273-43CF-9EEB-75E7CA0239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652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E89371-BA47-37BD-603D-87FA314DD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3E0192-4D53-BFA6-A3CC-853B1C99E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3415AA-2CE9-470E-19C0-13D68FEC2D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54202D-F5B8-42B1-B409-192AC7E44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8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ECFDAF-0D45-CC55-7E31-3E07DFF9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C4EE22-5937-375F-220E-EF830699A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E2C364-1F3B-1398-30BF-E44FBF715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3B28C-721A-4373-957B-349B652D0F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45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2D58D-8C4A-501F-3F65-3F67CECEED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021FC5-F225-8D50-F90B-18A462BE7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8472B3-C3CF-0073-0026-0FB2090B90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6FAAD-96EF-420B-A398-220BBA0B2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9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42F3BA-90D1-9A71-817A-2F1A91111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F2C75-6FE3-9123-D094-F48B09F70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D06A92-2D5B-0BD2-A3B3-88534BF05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2F16-B1EE-446D-A207-A83D686CB7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08EED-9DBA-06D0-4FCA-FEFD78E60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6F7A78-EB5B-FE49-2BC4-FCF8B51A21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222044-8ABF-42DB-84A8-124AFF10A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BF6E9-029F-4453-A5AE-A60E7420D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54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52E4B-EF84-B3D4-E53F-2A618AEA4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9B8DD-3851-D20E-61A4-79CF9652F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81B89-2CC8-6822-698F-D9E3915BD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46E80-AE97-43E3-8E91-B9F1BBD85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29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B5208D-3141-0C14-50B3-CB7EE23B3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802ABC-E7AD-1DFB-5509-E399C7347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309970-A732-CD3C-0E9C-650A70B95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67F77-465C-4D93-9836-14F088E22E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8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DE87A9-5602-6DBD-733A-459A2F4A4F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44917-98CB-A18C-A5D5-D005E116A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AD9FD0-BE3A-3113-6BD0-C09A8490D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375D1-2668-44C6-BFE2-92215F40E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9055E5-E437-C67D-8144-50F23388D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93BC994-3408-A524-CC07-4501D9252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B16ED2-309D-133E-E912-FC6DA1A68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74E492-6D0F-42D1-9124-25505C1980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9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0D8F6-863A-FD9C-F4F2-1F7A31B58F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4C29C-733F-8AA0-6D09-6501F7BD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8EE21-FA83-FB0D-3C78-017D6EF5B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EC5513-53C1-4F17-951A-7E05EAD4C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9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AC249B-CB85-55EB-7625-C0F63E600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E1530-CB86-4638-30F0-A20BBE2B5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FDC4CC-DC1F-9457-6891-1F5F22DEE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42D7E-0A57-42D1-B9D0-54624D7B0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80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CCD2C6-BF22-4692-4D57-4D2A531D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FD46B-F73A-6AC4-A44A-C79E91DB4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128086-BC1C-6189-6047-259600634F4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F7B61BC-F93E-A986-E582-BA1C3E3E7A1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CA04191-B134-483A-AF88-B8D8618620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18A31B6D-8B37-492E-98F5-1A60790BC54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79" name="Group 7">
            <a:extLst>
              <a:ext uri="{FF2B5EF4-FFF2-40B4-BE49-F238E27FC236}">
                <a16:creationId xmlns:a16="http://schemas.microsoft.com/office/drawing/2014/main" id="{E75F1E48-8E6D-9F69-C06C-FEE45D8EE780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6152" name="AutoShape 8">
              <a:extLst>
                <a:ext uri="{FF2B5EF4-FFF2-40B4-BE49-F238E27FC236}">
                  <a16:creationId xmlns:a16="http://schemas.microsoft.com/office/drawing/2014/main" id="{D8444642-FA7D-88E5-E035-192AEF7F7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7F5C7212-89AE-4A53-6AEC-E6335734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omputer.howstuffworks.com/bluetooth3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admin/bluetooth2/member_list.php?search=associate" TargetMode="External"/><Relationship Id="rId2" Type="http://schemas.openxmlformats.org/officeDocument/2006/relationships/hyperlink" Target="http://www.irda.org/members/members.asp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uetooth.com/" TargetMode="External"/><Relationship Id="rId2" Type="http://schemas.openxmlformats.org/officeDocument/2006/relationships/hyperlink" Target="http://www.howstuffwork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deltrontech.com/USB/IRDA/A2_m.jpg&amp;imgrefurl=http://www.deltrontech.com/USB/IRDA/U2IrDA.htm&amp;h=197&amp;w=320&amp;prev=/images%3Fq%3DIrDA%26start%3D240%26svnum%3D10%26hl%3Den%26lr%3D%26ie%3DUTF-8%26oe%3DUTF-8%26sa%3DN" TargetMode="External"/><Relationship Id="rId2" Type="http://schemas.openxmlformats.org/officeDocument/2006/relationships/hyperlink" Target="http://www.irda.org/members/members.asp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A258470C-7B3A-0229-9A02-ABBDC3BB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9ECD68-B39D-4620-B0E9-0E63AD59B62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C68A485A-8E8C-1C01-4605-32DB399CB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4300"/>
              <a:t>Infrared Data Association and Bluetooth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4B4BBD8C-BB4F-42E8-C978-5F802946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27A434-CD5A-4853-91D4-24117BA3AE9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3ACFE75-477E-0AD5-BEFE-4FB403B2E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Bluetooth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A5BD189-1F17-6FDD-6E23-73C969B41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The Bluetooth special interest Group founded by Ericsson, IBM, Intel, Nokia, and Toshiba in 1998. It was created to develop an open specification for short-range wireless connectivity between laptops, computers, cellular telephones and other electronic devices.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BCF58962-18D1-4076-E165-17B530A5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25717-9C0A-4CA0-9913-7AAD4CDAD68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5BCEE1B-83A5-D837-EA43-38031CDB5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Basics of Bluetooth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2C95EB9-DA5D-74FE-9F63-9EAEE8B22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range Radio Frequency at 2.4 GHz</a:t>
            </a:r>
          </a:p>
          <a:p>
            <a:pPr eaLnBrk="1" hangingPunct="1"/>
            <a:r>
              <a:rPr lang="en-US" altLang="en-US"/>
              <a:t>Point-to-point or point-to-multiple points</a:t>
            </a:r>
          </a:p>
          <a:p>
            <a:pPr eaLnBrk="1" hangingPunct="1"/>
            <a:r>
              <a:rPr lang="en-US" altLang="en-US"/>
              <a:t>Voice and Data</a:t>
            </a:r>
          </a:p>
          <a:p>
            <a:pPr eaLnBrk="1" hangingPunct="1"/>
            <a:r>
              <a:rPr lang="en-US" altLang="en-US"/>
              <a:t>Transmit through walls up to 10m</a:t>
            </a:r>
          </a:p>
          <a:p>
            <a:pPr eaLnBrk="1" hangingPunct="1"/>
            <a:r>
              <a:rPr lang="en-US" altLang="en-US"/>
              <a:t>Supports both synchronous and asynchronous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074D767D-E813-55AC-400F-D4EAB4D4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E944FC-E264-448F-8127-87541491BA6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3584FF1-8589-31EF-BD52-A336046DC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Basic Structure of Bluetooth Architecture [5]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D68CD3D-DA0A-B7C7-F7DC-F17F1FC5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Radio </a:t>
            </a:r>
          </a:p>
          <a:p>
            <a:pPr eaLnBrk="1" hangingPunct="1"/>
            <a:r>
              <a:rPr lang="en-US" altLang="en-US"/>
              <a:t>Baseband/link controller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Link manager </a:t>
            </a:r>
          </a:p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Application-level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16C1C52-C4B7-C4C1-6648-BE4E2645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8D8B0-4B5B-49CC-897E-5A5527D50A9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0A97B71-066C-546A-131D-63CC1DA8F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Challenges with Bluetooth Communication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5E30183-2CE0-37E8-2CFE-15170D75D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6">
            <a:extLst>
              <a:ext uri="{FF2B5EF4-FFF2-40B4-BE49-F238E27FC236}">
                <a16:creationId xmlns:a16="http://schemas.microsoft.com/office/drawing/2014/main" id="{F3424FD3-C429-0A19-9B12-40D16BAE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195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8">
            <a:extLst>
              <a:ext uri="{FF2B5EF4-FFF2-40B4-BE49-F238E27FC236}">
                <a16:creationId xmlns:a16="http://schemas.microsoft.com/office/drawing/2014/main" id="{A5F7A280-B395-0D18-4F2D-6D461FE53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Many devices already uses the 2.5GHz radio frequency band</a:t>
            </a:r>
          </a:p>
          <a:p>
            <a:pPr eaLnBrk="1" hangingPunct="1"/>
            <a:r>
              <a:rPr lang="en-US" altLang="en-US"/>
              <a:t>Send a weak signal of 1mW  so that signals can travel a distance of 10m</a:t>
            </a:r>
          </a:p>
          <a:p>
            <a:pPr eaLnBrk="1" hangingPunct="1"/>
            <a:r>
              <a:rPr lang="en-US" altLang="en-US"/>
              <a:t>Spread-Spectrum Frequency Hopping </a:t>
            </a:r>
          </a:p>
          <a:p>
            <a:pPr eaLnBrk="1" hangingPunct="1"/>
            <a:r>
              <a:rPr lang="en-US" altLang="en-US">
                <a:hlinkClick r:id="rId2"/>
              </a:rPr>
              <a:t>Avoiding Interference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4666F9AB-A7CE-77F6-80D1-D736B3F2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73D88-DBC1-4789-A947-5AB2BFC64DF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D5D1F6E-5183-C383-9255-8CB72DDFD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Bluetooth Applications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A8CD3D8-4563-2F98-FF39-850466262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Wireless Head Sets</a:t>
            </a:r>
          </a:p>
          <a:p>
            <a:pPr eaLnBrk="1" hangingPunct="1"/>
            <a:r>
              <a:rPr lang="en-US" altLang="en-US"/>
              <a:t>Cell Phones</a:t>
            </a:r>
          </a:p>
          <a:p>
            <a:pPr eaLnBrk="1" hangingPunct="1"/>
            <a:r>
              <a:rPr lang="en-US" altLang="en-US"/>
              <a:t>Laptops and Notebooks</a:t>
            </a:r>
          </a:p>
          <a:p>
            <a:pPr eaLnBrk="1" hangingPunct="1"/>
            <a:r>
              <a:rPr lang="en-US" altLang="en-US"/>
              <a:t>PDA’s</a:t>
            </a:r>
          </a:p>
          <a:p>
            <a:pPr eaLnBrk="1" hangingPunct="1"/>
            <a:r>
              <a:rPr lang="en-US" altLang="en-US"/>
              <a:t>Printers</a:t>
            </a:r>
          </a:p>
          <a:p>
            <a:pPr eaLnBrk="1" hangingPunct="1"/>
            <a:r>
              <a:rPr lang="en-US" altLang="en-US"/>
              <a:t>Wireless communication (WAN)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861579AC-D090-26B7-D6A7-FBBD34D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7EF347-0083-47E7-9938-51B7C15405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257DCAE-68B0-FBB4-D5D0-0111B2A2F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Advantage and Disadvantages of Bluetooth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44DE4B0-FFCC-FD98-8D38-5156C2E3F0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/>
              <a:t>Advantages</a:t>
            </a:r>
          </a:p>
          <a:p>
            <a:pPr eaLnBrk="1" hangingPunct="1"/>
            <a:r>
              <a:rPr lang="en-US" altLang="en-US" sz="2700"/>
              <a:t>No line of Sight</a:t>
            </a:r>
          </a:p>
          <a:p>
            <a:pPr eaLnBrk="1" hangingPunct="1"/>
            <a:r>
              <a:rPr lang="en-US" altLang="en-US" sz="2700"/>
              <a:t>Lower power consumption</a:t>
            </a:r>
          </a:p>
          <a:p>
            <a:pPr eaLnBrk="1" hangingPunct="1"/>
            <a:r>
              <a:rPr lang="en-US" altLang="en-US" sz="2700"/>
              <a:t>2.5 GHz radio frequency ensures worldwide operation</a:t>
            </a:r>
          </a:p>
          <a:p>
            <a:pPr eaLnBrk="1" hangingPunct="1"/>
            <a:r>
              <a:rPr lang="en-US" altLang="en-US" sz="2700"/>
              <a:t>Very adaptive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2EB348C9-A699-694D-CE8E-DB7C2B33D7A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/>
              <a:t>Disadvantage</a:t>
            </a:r>
          </a:p>
          <a:p>
            <a:pPr eaLnBrk="1" hangingPunct="1"/>
            <a:r>
              <a:rPr lang="en-US" altLang="en-US" sz="2700"/>
              <a:t>New type of technology</a:t>
            </a:r>
          </a:p>
          <a:p>
            <a:pPr eaLnBrk="1" hangingPunct="1"/>
            <a:r>
              <a:rPr lang="en-US" altLang="en-US" sz="2700"/>
              <a:t>Sharing the same frequency rang.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8EB68E22-B5B9-BF2D-D203-96F52382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DD077F-90F3-46BC-B440-C4FA995B84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0AFA90D-5F6B-6F11-7D3D-BE39EF41A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Companies Supporting IrDA or Bluetooth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EEDB85E-E9F1-F8B0-A015-79FADEDE5D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>
                <a:hlinkClick r:id="rId2"/>
              </a:rPr>
              <a:t>IrDA</a:t>
            </a:r>
            <a:r>
              <a:rPr lang="en-US" altLang="en-US" sz="2700"/>
              <a:t> [6]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7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0B47497-0B9F-2427-D87E-856BCB4B91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>
                <a:hlinkClick r:id="rId3"/>
              </a:rPr>
              <a:t>Bluetooth</a:t>
            </a:r>
            <a:r>
              <a:rPr lang="en-US" altLang="en-US" sz="2700"/>
              <a:t>[2]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519A0FBB-8548-6FAA-34E3-54574182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CA54C-EF2C-45A6-B3C1-802F3471B38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8005285-D847-EF40-C89D-76AD0D54B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3A86EC9-E9A9-89B5-D9E9-E839A3562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[1] Images of Infrared http://coolcosmos.ipac.caltech.edu/cosmic_kids/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[2] Description of Bluetooth  </a:t>
            </a:r>
            <a:r>
              <a:rPr lang="en-US" altLang="en-US" sz="1900">
                <a:hlinkClick r:id="rId2"/>
              </a:rPr>
              <a:t>http://www.howstuffworks.com</a:t>
            </a:r>
            <a:endParaRPr lang="en-US" altLang="en-US" sz="19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[3] List of companies that are part of Bluetooth </a:t>
            </a:r>
            <a:r>
              <a:rPr lang="en-US" altLang="en-US" sz="1900">
                <a:hlinkClick r:id="rId3"/>
              </a:rPr>
              <a:t>http://www.bluetooth.com</a:t>
            </a:r>
            <a:r>
              <a:rPr lang="en-US" altLang="en-US" sz="19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[4] Marcus Nilsson, Josef Hallberg “positioning with Bluetooth, IrDA and FRID”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[5] Jay Velasquez “wireless personal Area Network: A comparative Look at IrDA-Data and Bluetooth April 26, 2000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[ 6] List of IrDA Members http://www.irda.org/members/members.asp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>
            <a:extLst>
              <a:ext uri="{FF2B5EF4-FFF2-40B4-BE49-F238E27FC236}">
                <a16:creationId xmlns:a16="http://schemas.microsoft.com/office/drawing/2014/main" id="{D0D8DDB9-055A-E544-AD9D-7442C2C6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4F6394-7C47-4B76-A9A0-8C3A897B8AD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0E04B521-4E81-46FC-15EE-711025D5A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Wavelength Spectrum</a:t>
            </a:r>
          </a:p>
        </p:txBody>
      </p:sp>
      <p:graphicFrame>
        <p:nvGraphicFramePr>
          <p:cNvPr id="2050" name="Object 0">
            <a:extLst>
              <a:ext uri="{FF2B5EF4-FFF2-40B4-BE49-F238E27FC236}">
                <a16:creationId xmlns:a16="http://schemas.microsoft.com/office/drawing/2014/main" id="{18196368-504C-B7CF-56BF-E9E8E143E6F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33400" y="1946275"/>
          <a:ext cx="40005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990476" imgH="4667902" progId="Paint.Picture">
                  <p:embed/>
                </p:oleObj>
              </mc:Choice>
              <mc:Fallback>
                <p:oleObj name="Bitmap Image" r:id="rId2" imgW="4990476" imgH="4667902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46275"/>
                        <a:ext cx="4000500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>
            <a:extLst>
              <a:ext uri="{FF2B5EF4-FFF2-40B4-BE49-F238E27FC236}">
                <a16:creationId xmlns:a16="http://schemas.microsoft.com/office/drawing/2014/main" id="{98C28DA7-F7FE-E39B-DD8F-D40121554C8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86300" y="2039938"/>
          <a:ext cx="38481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90476" imgH="4791744" progId="Paint.Picture">
                  <p:embed/>
                </p:oleObj>
              </mc:Choice>
              <mc:Fallback>
                <p:oleObj name="Bitmap Image" r:id="rId4" imgW="4990476" imgH="479174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039938"/>
                        <a:ext cx="38481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>
            <a:extLst>
              <a:ext uri="{FF2B5EF4-FFF2-40B4-BE49-F238E27FC236}">
                <a16:creationId xmlns:a16="http://schemas.microsoft.com/office/drawing/2014/main" id="{80D303BC-D2EF-2D67-3E33-8E280ED41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05488"/>
            <a:ext cx="339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Figure 1. Wavelength Spectrum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C6F06C6-9B0A-D4A9-C222-DC2BE007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60813A-7EF6-42AD-8B3F-41865680438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B86EC30-8672-6B95-6C64-49ABEA5E4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900"/>
              <a:t>Infrared in the Night</a:t>
            </a:r>
          </a:p>
        </p:txBody>
      </p:sp>
      <p:pic>
        <p:nvPicPr>
          <p:cNvPr id="21508" name="Picture 5" descr="floater">
            <a:hlinkClick r:id="rId2" action="ppaction://hlinksldjump"/>
            <a:extLst>
              <a:ext uri="{FF2B5EF4-FFF2-40B4-BE49-F238E27FC236}">
                <a16:creationId xmlns:a16="http://schemas.microsoft.com/office/drawing/2014/main" id="{30DF5F69-B03A-B72D-66EC-64DEB962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81275"/>
            <a:ext cx="3581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airnav">
            <a:hlinkClick r:id="rId2" action="ppaction://hlinksldjump"/>
            <a:extLst>
              <a:ext uri="{FF2B5EF4-FFF2-40B4-BE49-F238E27FC236}">
                <a16:creationId xmlns:a16="http://schemas.microsoft.com/office/drawing/2014/main" id="{20B9F008-D0A0-BED6-8BAA-FCB34249F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3434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8">
            <a:extLst>
              <a:ext uri="{FF2B5EF4-FFF2-40B4-BE49-F238E27FC236}">
                <a16:creationId xmlns:a16="http://schemas.microsoft.com/office/drawing/2014/main" id="{68BBC04C-9131-B0C8-C340-C1224042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791200"/>
            <a:ext cx="655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Figure [x] Images of Infrared object in the night [1]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9D106518-C87D-820C-C400-8C9ED08B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12EAF-B1A9-46A9-90C4-7EADB4D9518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E838D0C-9D20-4F27-2648-7D3C650B0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86FF58C-3C7C-6CC3-7AB2-2F63AEA42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(IrDA) Infrared Data Association</a:t>
            </a:r>
          </a:p>
          <a:p>
            <a:pPr eaLnBrk="1" hangingPunct="1"/>
            <a:r>
              <a:rPr lang="en-US" altLang="en-US" sz="2800"/>
              <a:t>Basics of Infrared</a:t>
            </a:r>
          </a:p>
          <a:p>
            <a:pPr eaLnBrk="1" hangingPunct="1"/>
            <a:r>
              <a:rPr lang="en-US" altLang="en-US" sz="2800"/>
              <a:t>Infrared and Communication</a:t>
            </a:r>
          </a:p>
          <a:p>
            <a:pPr eaLnBrk="1" hangingPunct="1"/>
            <a:r>
              <a:rPr lang="en-US" altLang="en-US" sz="2800"/>
              <a:t>IrDA Application</a:t>
            </a:r>
          </a:p>
          <a:p>
            <a:pPr eaLnBrk="1" hangingPunct="1"/>
            <a:r>
              <a:rPr lang="en-US" altLang="en-US" sz="2800"/>
              <a:t>Transmitting Data Between Two Different Electronic Devices</a:t>
            </a:r>
          </a:p>
          <a:p>
            <a:pPr eaLnBrk="1" hangingPunct="1"/>
            <a:r>
              <a:rPr lang="en-US" altLang="en-US" sz="2800"/>
              <a:t>Advantages and Disadvantages of IrDA</a:t>
            </a:r>
          </a:p>
        </p:txBody>
      </p:sp>
      <p:pic>
        <p:nvPicPr>
          <p:cNvPr id="6149" name="Picture 7" descr="infraredlink">
            <a:extLst>
              <a:ext uri="{FF2B5EF4-FFF2-40B4-BE49-F238E27FC236}">
                <a16:creationId xmlns:a16="http://schemas.microsoft.com/office/drawing/2014/main" id="{8C6A78A2-3693-7637-02D3-16C7A205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2590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F299FD01-5633-55DA-96E1-73582F47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66E3FC-D74C-40A1-A6AA-BBB7C40FF29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B00234E-9BCD-BC54-96F7-A4ADBE2CA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 (cont.)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A03A530-9809-8AB9-C8BB-209A61E57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6962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Bluetooth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Basic of Bluetooth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Basic Structure of Bluetooth Architecture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Challenges with Bluetooth Communication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Bluetooth Applications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Advantage and Disadvantages of Bluetooth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Companies Supporting IrDA or Bluetooth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Other Types of wireless Communications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Conclusion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References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FC0C81BC-B0AC-5824-624D-53B9FBCE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A6DBAA-B4DE-4413-9D89-E149A540D6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F3BCC6C-25B5-BCDA-1E58-0C698CA04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(IrDA) Infrared Data Association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E2928D1B-C1D4-31A0-0DCA-9F0BE6089D0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Infrared Data Association</a:t>
            </a:r>
          </a:p>
          <a:p>
            <a:pPr eaLnBrk="1" hangingPunct="1"/>
            <a:r>
              <a:rPr lang="en-US" altLang="en-US" sz="2700"/>
              <a:t>Non-profit Organization</a:t>
            </a:r>
          </a:p>
          <a:p>
            <a:pPr eaLnBrk="1" hangingPunct="1"/>
            <a:r>
              <a:rPr lang="en-US" altLang="en-US" sz="2700"/>
              <a:t>IrDA’s Strategy</a:t>
            </a:r>
          </a:p>
          <a:p>
            <a:pPr eaLnBrk="1" hangingPunct="1"/>
            <a:r>
              <a:rPr lang="en-US" altLang="en-US" sz="2700">
                <a:hlinkClick r:id="rId2"/>
              </a:rPr>
              <a:t>IrDA Members</a:t>
            </a:r>
            <a:endParaRPr lang="en-US" altLang="en-US" sz="2700"/>
          </a:p>
        </p:txBody>
      </p:sp>
      <p:pic>
        <p:nvPicPr>
          <p:cNvPr id="8197" name="Picture 8" descr="A2_m">
            <a:hlinkClick r:id="rId3"/>
            <a:extLst>
              <a:ext uri="{FF2B5EF4-FFF2-40B4-BE49-F238E27FC236}">
                <a16:creationId xmlns:a16="http://schemas.microsoft.com/office/drawing/2014/main" id="{713ECBEF-3A7F-EB0D-EDBC-BA421B89C1B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552700"/>
            <a:ext cx="1422400" cy="8763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>
            <a:extLst>
              <a:ext uri="{FF2B5EF4-FFF2-40B4-BE49-F238E27FC236}">
                <a16:creationId xmlns:a16="http://schemas.microsoft.com/office/drawing/2014/main" id="{E5E6F0BD-7A1B-88D8-51A7-4976CC0F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754B66-3D79-42BC-BF28-2B8E906DB88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ACFF8A86-50B5-D49E-2449-2CC65A690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Basics of Infrared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D75A6801-7298-CD54-590D-81C490632B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Infrared Wavelength</a:t>
            </a:r>
          </a:p>
          <a:p>
            <a:pPr eaLnBrk="1" hangingPunct="1"/>
            <a:r>
              <a:rPr lang="en-US" altLang="en-US" sz="2700">
                <a:hlinkClick r:id="rId2" action="ppaction://hlinksldjump"/>
              </a:rPr>
              <a:t>Infrared in the Environment </a:t>
            </a:r>
            <a:endParaRPr lang="en-US" altLang="en-US" sz="2700"/>
          </a:p>
        </p:txBody>
      </p:sp>
      <p:graphicFrame>
        <p:nvGraphicFramePr>
          <p:cNvPr id="1026" name="Object 4">
            <a:hlinkClick r:id="rId3" action="ppaction://hlinksldjump"/>
            <a:extLst>
              <a:ext uri="{FF2B5EF4-FFF2-40B4-BE49-F238E27FC236}">
                <a16:creationId xmlns:a16="http://schemas.microsoft.com/office/drawing/2014/main" id="{B040750E-F143-3F0D-27DA-A654F1A6DBC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86300" y="2160588"/>
          <a:ext cx="37719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4990476" imgH="4667902" progId="Paint.Picture">
                  <p:embed/>
                </p:oleObj>
              </mc:Choice>
              <mc:Fallback>
                <p:oleObj name="Bitmap Image" r:id="rId4" imgW="4990476" imgH="4667902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160588"/>
                        <a:ext cx="3771900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>
            <a:extLst>
              <a:ext uri="{FF2B5EF4-FFF2-40B4-BE49-F238E27FC236}">
                <a16:creationId xmlns:a16="http://schemas.microsoft.com/office/drawing/2014/main" id="{C054FB51-73BC-3B0A-E15D-55E7833D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75313"/>
            <a:ext cx="339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Figure 1. Wavelength Spectrum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B4894C2A-8980-1E2E-0FD7-52B5FCCC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8202BE-A4EA-4D2A-97B8-532A2BE15E9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5472E7E-DBB9-F591-0207-A68BFF312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Infrared and Communication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B07DC4D-B2BB-1CA6-3179-71AD35D01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First IrDA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Specify a standard and a protocols for data transmission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IrDA devices communicate using infrared LED’s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Wavelength 875nm +-30nm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IrDA support data transmission of 1.15Mb/s and 4Mb/s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>
            <a:extLst>
              <a:ext uri="{FF2B5EF4-FFF2-40B4-BE49-F238E27FC236}">
                <a16:creationId xmlns:a16="http://schemas.microsoft.com/office/drawing/2014/main" id="{FE70ED7A-6EA8-201A-D298-C8D75240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671CFF-C874-4E1F-A5F9-19F6CA610B9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478F41-671E-E25D-3204-496996223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Ir Application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DB7087E-8CCB-5323-E056-17F6F2D435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PDAs</a:t>
            </a:r>
          </a:p>
          <a:p>
            <a:pPr eaLnBrk="1" hangingPunct="1"/>
            <a:r>
              <a:rPr lang="en-US" altLang="en-US" sz="2700"/>
              <a:t>Phones</a:t>
            </a:r>
          </a:p>
          <a:p>
            <a:pPr eaLnBrk="1" hangingPunct="1"/>
            <a:r>
              <a:rPr lang="en-US" altLang="en-US" sz="2700"/>
              <a:t>Organizer</a:t>
            </a:r>
          </a:p>
          <a:p>
            <a:pPr eaLnBrk="1" hangingPunct="1"/>
            <a:r>
              <a:rPr lang="en-US" altLang="en-US" sz="2700"/>
              <a:t>Printers</a:t>
            </a:r>
          </a:p>
          <a:p>
            <a:pPr eaLnBrk="1" hangingPunct="1"/>
            <a:r>
              <a:rPr lang="en-US" altLang="en-US" sz="2700"/>
              <a:t>Cameras</a:t>
            </a:r>
          </a:p>
          <a:p>
            <a:pPr eaLnBrk="1" hangingPunct="1"/>
            <a:r>
              <a:rPr lang="en-US" altLang="en-US" sz="2700"/>
              <a:t>Laptops and Notebooks</a:t>
            </a:r>
          </a:p>
          <a:p>
            <a:pPr eaLnBrk="1" hangingPunct="1"/>
            <a:r>
              <a:rPr lang="en-US" altLang="en-US" sz="2700"/>
              <a:t>Other Applications</a:t>
            </a:r>
          </a:p>
        </p:txBody>
      </p:sp>
      <p:pic>
        <p:nvPicPr>
          <p:cNvPr id="10245" name="Picture 5" descr="ma620">
            <a:extLst>
              <a:ext uri="{FF2B5EF4-FFF2-40B4-BE49-F238E27FC236}">
                <a16:creationId xmlns:a16="http://schemas.microsoft.com/office/drawing/2014/main" id="{9A72814E-93DE-61DE-F222-C641B12434E8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2362200"/>
            <a:ext cx="2743200" cy="20986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1439A6A-B11E-FE74-BE87-32F879F0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A2A1BB-18B3-405A-9DC8-3F1207149A1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3D124FA-628D-5460-D0BC-684F592F3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Transmitting Data Between Two Different Electronic Devices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F639A9D-FD7A-EB6E-ABE6-B9D42582E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Can you transmit data between two Infrared capable devices even though they are manufacture by different companies?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Between a Kyocera Smart-phone and Dell Axim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Between a Kyocera Smart-phone and a Dell Latitude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>
            <a:extLst>
              <a:ext uri="{FF2B5EF4-FFF2-40B4-BE49-F238E27FC236}">
                <a16:creationId xmlns:a16="http://schemas.microsoft.com/office/drawing/2014/main" id="{AB6A5AE1-C512-5BE1-2E76-69BD1E3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2AAB7-DFA2-45CD-9F0E-DE6DAB74157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E3A0E89-1AD0-F6BD-37CB-5F5C2D714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Advantages and Disadvantages of Infrared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E043E8F-B654-124C-F155-0EBC3BBCEB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/>
              <a:t>Advantages</a:t>
            </a:r>
          </a:p>
          <a:p>
            <a:pPr lvl="1" eaLnBrk="1" hangingPunct="1"/>
            <a:r>
              <a:rPr lang="en-US" altLang="en-US" sz="2200"/>
              <a:t>Point-to-point</a:t>
            </a:r>
          </a:p>
          <a:p>
            <a:pPr lvl="1" eaLnBrk="1" hangingPunct="1"/>
            <a:r>
              <a:rPr lang="en-US" altLang="en-US" sz="2200"/>
              <a:t>Line of sight</a:t>
            </a:r>
          </a:p>
          <a:p>
            <a:pPr lvl="1" eaLnBrk="1" hangingPunct="1"/>
            <a:r>
              <a:rPr lang="en-US" altLang="en-US" sz="2200"/>
              <a:t>Transfer data up to 1m</a:t>
            </a:r>
          </a:p>
          <a:p>
            <a:pPr lvl="1" eaLnBrk="1" hangingPunct="1"/>
            <a:r>
              <a:rPr lang="en-US" altLang="en-US" sz="2200"/>
              <a:t>Security</a:t>
            </a:r>
          </a:p>
          <a:p>
            <a:pPr lvl="1" eaLnBrk="1" hangingPunct="1"/>
            <a:r>
              <a:rPr lang="en-US" altLang="en-US" sz="2200"/>
              <a:t>Low power consumption</a:t>
            </a:r>
          </a:p>
          <a:p>
            <a:pPr lvl="1" eaLnBrk="1" hangingPunct="1"/>
            <a:r>
              <a:rPr lang="en-US" altLang="en-US" sz="2200"/>
              <a:t>Low cost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6775620-8B43-72D9-FCEC-C9F503F5D3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700"/>
              <a:t>Disadvantages</a:t>
            </a:r>
          </a:p>
          <a:p>
            <a:pPr lvl="1" eaLnBrk="1" hangingPunct="1"/>
            <a:r>
              <a:rPr lang="en-US" altLang="en-US" sz="2200"/>
              <a:t>Line of sight</a:t>
            </a:r>
          </a:p>
          <a:p>
            <a:pPr lvl="1" eaLnBrk="1" hangingPunct="1"/>
            <a:r>
              <a:rPr lang="en-US" altLang="en-US" sz="2200"/>
              <a:t>One device at a time</a:t>
            </a:r>
          </a:p>
          <a:p>
            <a:pPr lvl="1" eaLnBrk="1" hangingPunct="1"/>
            <a:r>
              <a:rPr lang="en-US" altLang="en-US" sz="2200"/>
              <a:t>Transfer rate 4Mbps</a:t>
            </a:r>
          </a:p>
          <a:p>
            <a:pPr lvl="1" eaLnBrk="1" hangingPunct="1"/>
            <a:r>
              <a:rPr lang="en-US" altLang="en-US" sz="2200"/>
              <a:t>Have to keep the device stable when transferring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1323</TotalTime>
  <Words>572</Words>
  <Application>Microsoft Office PowerPoint</Application>
  <PresentationFormat>On-screen Show (4:3)</PresentationFormat>
  <Paragraphs>127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Wingdings</vt:lpstr>
      <vt:lpstr>Times New Roman</vt:lpstr>
      <vt:lpstr>Studio</vt:lpstr>
      <vt:lpstr>Bitmap Image</vt:lpstr>
      <vt:lpstr>PowerPoint Presentation</vt:lpstr>
      <vt:lpstr>Topics</vt:lpstr>
      <vt:lpstr>Topics (cont.)</vt:lpstr>
      <vt:lpstr>(IrDA) Infrared Data Association</vt:lpstr>
      <vt:lpstr>Basics of Infrared</vt:lpstr>
      <vt:lpstr>Infrared and Communication</vt:lpstr>
      <vt:lpstr>Ir Application</vt:lpstr>
      <vt:lpstr>Transmitting Data Between Two Different Electronic Devices</vt:lpstr>
      <vt:lpstr>Advantages and Disadvantages of Infrared</vt:lpstr>
      <vt:lpstr>Bluetooth</vt:lpstr>
      <vt:lpstr>Basics of Bluetooth</vt:lpstr>
      <vt:lpstr>Basic Structure of Bluetooth Architecture [5]</vt:lpstr>
      <vt:lpstr>Challenges with Bluetooth Communication</vt:lpstr>
      <vt:lpstr>Bluetooth Applications</vt:lpstr>
      <vt:lpstr>Advantage and Disadvantages of Bluetooth</vt:lpstr>
      <vt:lpstr>Companies Supporting IrDA or Bluetooth</vt:lpstr>
      <vt:lpstr>References</vt:lpstr>
      <vt:lpstr>Wavelength Spectrum</vt:lpstr>
      <vt:lpstr>Infrared in the Night</vt:lpstr>
    </vt:vector>
  </TitlesOfParts>
  <Company>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ESI</dc:creator>
  <cp:lastModifiedBy>Jyoti Khalkar</cp:lastModifiedBy>
  <cp:revision>27</cp:revision>
  <cp:lastPrinted>2003-10-29T21:23:42Z</cp:lastPrinted>
  <dcterms:created xsi:type="dcterms:W3CDTF">2003-10-22T12:53:10Z</dcterms:created>
  <dcterms:modified xsi:type="dcterms:W3CDTF">2022-08-17T16:07:59Z</dcterms:modified>
</cp:coreProperties>
</file>