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34"/>
  </p:notesMasterIdLst>
  <p:handoutMasterIdLst>
    <p:handoutMasterId r:id="rId35"/>
  </p:handoutMasterIdLst>
  <p:sldIdLst>
    <p:sldId id="256" r:id="rId2"/>
    <p:sldId id="257" r:id="rId3"/>
    <p:sldId id="258" r:id="rId4"/>
    <p:sldId id="274" r:id="rId5"/>
    <p:sldId id="259" r:id="rId6"/>
    <p:sldId id="260" r:id="rId7"/>
    <p:sldId id="261" r:id="rId8"/>
    <p:sldId id="262" r:id="rId9"/>
    <p:sldId id="263" r:id="rId10"/>
    <p:sldId id="264" r:id="rId11"/>
    <p:sldId id="276" r:id="rId12"/>
    <p:sldId id="277" r:id="rId13"/>
    <p:sldId id="265" r:id="rId14"/>
    <p:sldId id="266" r:id="rId15"/>
    <p:sldId id="289" r:id="rId16"/>
    <p:sldId id="290" r:id="rId17"/>
    <p:sldId id="288" r:id="rId18"/>
    <p:sldId id="285" r:id="rId19"/>
    <p:sldId id="286" r:id="rId20"/>
    <p:sldId id="287" r:id="rId21"/>
    <p:sldId id="278" r:id="rId22"/>
    <p:sldId id="268" r:id="rId23"/>
    <p:sldId id="279" r:id="rId24"/>
    <p:sldId id="280" r:id="rId25"/>
    <p:sldId id="291" r:id="rId26"/>
    <p:sldId id="269" r:id="rId27"/>
    <p:sldId id="270" r:id="rId28"/>
    <p:sldId id="271" r:id="rId29"/>
    <p:sldId id="272" r:id="rId30"/>
    <p:sldId id="283" r:id="rId31"/>
    <p:sldId id="284" r:id="rId32"/>
    <p:sldId id="273" r:id="rId33"/>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284EA87-4680-2792-6D7C-D0A90FF2EEB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4099" name="Rectangle 3">
            <a:extLst>
              <a:ext uri="{FF2B5EF4-FFF2-40B4-BE49-F238E27FC236}">
                <a16:creationId xmlns:a16="http://schemas.microsoft.com/office/drawing/2014/main" id="{755DF67C-73C4-A1CE-7A39-A29C3BBBA3C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p>
        </p:txBody>
      </p:sp>
      <p:sp>
        <p:nvSpPr>
          <p:cNvPr id="4100" name="Rectangle 4">
            <a:extLst>
              <a:ext uri="{FF2B5EF4-FFF2-40B4-BE49-F238E27FC236}">
                <a16:creationId xmlns:a16="http://schemas.microsoft.com/office/drawing/2014/main" id="{6AEC6788-8894-1204-6A45-FA7335117FF1}"/>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p>
        </p:txBody>
      </p:sp>
      <p:sp>
        <p:nvSpPr>
          <p:cNvPr id="4101" name="Rectangle 5">
            <a:extLst>
              <a:ext uri="{FF2B5EF4-FFF2-40B4-BE49-F238E27FC236}">
                <a16:creationId xmlns:a16="http://schemas.microsoft.com/office/drawing/2014/main" id="{AA2699F1-BD3A-B29C-137E-CBDE70B0FBA5}"/>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C94A963-F6DA-4314-B2A5-9B687511F542}"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3FACA71-BD0C-E4E7-4ADC-3006B216F22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5123" name="Rectangle 3">
            <a:extLst>
              <a:ext uri="{FF2B5EF4-FFF2-40B4-BE49-F238E27FC236}">
                <a16:creationId xmlns:a16="http://schemas.microsoft.com/office/drawing/2014/main" id="{5A8E83FE-01BA-6DE5-1BBF-5D7580D640DD}"/>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p>
        </p:txBody>
      </p:sp>
      <p:sp>
        <p:nvSpPr>
          <p:cNvPr id="35844" name="Rectangle 4">
            <a:extLst>
              <a:ext uri="{FF2B5EF4-FFF2-40B4-BE49-F238E27FC236}">
                <a16:creationId xmlns:a16="http://schemas.microsoft.com/office/drawing/2014/main" id="{9E22D58C-66CD-AAF9-8D15-1A9E1F841D13}"/>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FCE1EFF6-C14F-D6DF-760F-EFAD9958AD8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a:extLst>
              <a:ext uri="{FF2B5EF4-FFF2-40B4-BE49-F238E27FC236}">
                <a16:creationId xmlns:a16="http://schemas.microsoft.com/office/drawing/2014/main" id="{86AAACF3-0769-A8E1-09D4-9EC5E1FFCF89}"/>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p>
        </p:txBody>
      </p:sp>
      <p:sp>
        <p:nvSpPr>
          <p:cNvPr id="5127" name="Rectangle 7">
            <a:extLst>
              <a:ext uri="{FF2B5EF4-FFF2-40B4-BE49-F238E27FC236}">
                <a16:creationId xmlns:a16="http://schemas.microsoft.com/office/drawing/2014/main" id="{A16B2CF6-E136-EFC0-8F3F-D95159B4F1A4}"/>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9C8EC26-C0B0-4876-A878-0D7B1E7460B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CA4C056A-A560-41FE-6BF1-B73374899D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010E20-FCCE-48B0-BDBA-759DF21EAA39}" type="slidenum">
              <a:rPr lang="en-US" altLang="en-US"/>
              <a:pPr eaLnBrk="1" hangingPunct="1"/>
              <a:t>1</a:t>
            </a:fld>
            <a:endParaRPr lang="en-US" altLang="en-US"/>
          </a:p>
        </p:txBody>
      </p:sp>
      <p:sp>
        <p:nvSpPr>
          <p:cNvPr id="36867" name="Rectangle 2">
            <a:extLst>
              <a:ext uri="{FF2B5EF4-FFF2-40B4-BE49-F238E27FC236}">
                <a16:creationId xmlns:a16="http://schemas.microsoft.com/office/drawing/2014/main" id="{426A45FB-51D8-DD9E-7B49-B74373762C8A}"/>
              </a:ext>
            </a:extLst>
          </p:cNvPr>
          <p:cNvSpPr>
            <a:spLocks noRot="1" noChangeArrowheads="1" noTextEdit="1"/>
          </p:cNvSpPr>
          <p:nvPr>
            <p:ph type="sldImg"/>
          </p:nvPr>
        </p:nvSpPr>
        <p:spPr>
          <a:ln/>
        </p:spPr>
      </p:sp>
      <p:sp>
        <p:nvSpPr>
          <p:cNvPr id="36868" name="Rectangle 3">
            <a:extLst>
              <a:ext uri="{FF2B5EF4-FFF2-40B4-BE49-F238E27FC236}">
                <a16:creationId xmlns:a16="http://schemas.microsoft.com/office/drawing/2014/main" id="{2E802D95-C9C4-2450-9D60-72B580EC01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EC82A0E1-AE5E-4E79-31EE-0363E08D48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85559E-E0BE-4DCA-A925-D2FAB7C7009D}" type="slidenum">
              <a:rPr lang="en-US" altLang="en-US"/>
              <a:pPr eaLnBrk="1" hangingPunct="1"/>
              <a:t>2</a:t>
            </a:fld>
            <a:endParaRPr lang="en-US" altLang="en-US"/>
          </a:p>
        </p:txBody>
      </p:sp>
      <p:sp>
        <p:nvSpPr>
          <p:cNvPr id="37891" name="Rectangle 2">
            <a:extLst>
              <a:ext uri="{FF2B5EF4-FFF2-40B4-BE49-F238E27FC236}">
                <a16:creationId xmlns:a16="http://schemas.microsoft.com/office/drawing/2014/main" id="{A8BC4E73-9D6F-A9AF-25EB-F4613E1D549E}"/>
              </a:ext>
            </a:extLst>
          </p:cNvPr>
          <p:cNvSpPr>
            <a:spLocks noRot="1" noChangeArrowheads="1" noTextEdit="1"/>
          </p:cNvSpPr>
          <p:nvPr>
            <p:ph type="sldImg"/>
          </p:nvPr>
        </p:nvSpPr>
        <p:spPr>
          <a:ln/>
        </p:spPr>
      </p:sp>
      <p:sp>
        <p:nvSpPr>
          <p:cNvPr id="37892" name="Rectangle 3">
            <a:extLst>
              <a:ext uri="{FF2B5EF4-FFF2-40B4-BE49-F238E27FC236}">
                <a16:creationId xmlns:a16="http://schemas.microsoft.com/office/drawing/2014/main" id="{1F620BF5-5B08-F6E3-8210-27150F73DD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D9C4DC18-7654-B6CD-5159-ED82CB9FCBBF}"/>
              </a:ext>
            </a:extLst>
          </p:cNvPr>
          <p:cNvGrpSpPr>
            <a:grpSpLocks/>
          </p:cNvGrpSpPr>
          <p:nvPr/>
        </p:nvGrpSpPr>
        <p:grpSpPr bwMode="auto">
          <a:xfrm>
            <a:off x="1658938" y="1600200"/>
            <a:ext cx="6837362" cy="3200400"/>
            <a:chOff x="1045" y="1008"/>
            <a:chExt cx="4307" cy="2016"/>
          </a:xfrm>
        </p:grpSpPr>
        <p:sp>
          <p:nvSpPr>
            <p:cNvPr id="3" name="Oval 3">
              <a:extLst>
                <a:ext uri="{FF2B5EF4-FFF2-40B4-BE49-F238E27FC236}">
                  <a16:creationId xmlns:a16="http://schemas.microsoft.com/office/drawing/2014/main" id="{8DF67ABB-2817-F4EA-1413-9BF1DAF74CF5}"/>
                </a:ext>
              </a:extLst>
            </p:cNvPr>
            <p:cNvSpPr>
              <a:spLocks noChangeArrowheads="1"/>
            </p:cNvSpPr>
            <p:nvPr/>
          </p:nvSpPr>
          <p:spPr bwMode="hidden">
            <a:xfrm flipH="1">
              <a:off x="4392" y="1008"/>
              <a:ext cx="960" cy="960"/>
            </a:xfrm>
            <a:prstGeom prst="ellipse">
              <a:avLst/>
            </a:prstGeom>
            <a:solidFill>
              <a:schemeClr val="accent2"/>
            </a:solidFill>
            <a:ln w="9525">
              <a:noFill/>
              <a:round/>
              <a:headEnd/>
              <a:tailEnd/>
            </a:ln>
            <a:effectLst/>
          </p:spPr>
          <p:txBody>
            <a:bodyPr wrap="none" anchor="ctr"/>
            <a:lstStyle/>
            <a:p>
              <a:pPr algn="ctr">
                <a:defRPr/>
              </a:pPr>
              <a:endParaRPr lang="en-US" sz="2400">
                <a:latin typeface="Times New Roman" pitchFamily="18" charset="0"/>
                <a:cs typeface="Arial" charset="0"/>
              </a:endParaRPr>
            </a:p>
          </p:txBody>
        </p:sp>
        <p:sp>
          <p:nvSpPr>
            <p:cNvPr id="4" name="Oval 4">
              <a:extLst>
                <a:ext uri="{FF2B5EF4-FFF2-40B4-BE49-F238E27FC236}">
                  <a16:creationId xmlns:a16="http://schemas.microsoft.com/office/drawing/2014/main" id="{760C035F-DB05-7581-3629-261C0F9FDC5C}"/>
                </a:ext>
              </a:extLst>
            </p:cNvPr>
            <p:cNvSpPr>
              <a:spLocks noChangeArrowheads="1"/>
            </p:cNvSpPr>
            <p:nvPr/>
          </p:nvSpPr>
          <p:spPr bwMode="hidden">
            <a:xfrm flipH="1">
              <a:off x="3264" y="1008"/>
              <a:ext cx="960" cy="960"/>
            </a:xfrm>
            <a:prstGeom prst="ellipse">
              <a:avLst/>
            </a:prstGeom>
            <a:solidFill>
              <a:schemeClr val="accent2"/>
            </a:solidFill>
            <a:ln w="9525">
              <a:noFill/>
              <a:round/>
              <a:headEnd/>
              <a:tailEnd/>
            </a:ln>
            <a:effectLst/>
          </p:spPr>
          <p:txBody>
            <a:bodyPr wrap="none" anchor="ctr"/>
            <a:lstStyle/>
            <a:p>
              <a:pPr algn="ctr">
                <a:defRPr/>
              </a:pPr>
              <a:endParaRPr lang="en-US" sz="2400">
                <a:latin typeface="Times New Roman" pitchFamily="18" charset="0"/>
                <a:cs typeface="Arial" charset="0"/>
              </a:endParaRPr>
            </a:p>
          </p:txBody>
        </p:sp>
        <p:sp>
          <p:nvSpPr>
            <p:cNvPr id="5" name="Oval 5">
              <a:extLst>
                <a:ext uri="{FF2B5EF4-FFF2-40B4-BE49-F238E27FC236}">
                  <a16:creationId xmlns:a16="http://schemas.microsoft.com/office/drawing/2014/main" id="{9C13621B-9133-E386-442A-E7EE91FE2288}"/>
                </a:ext>
              </a:extLst>
            </p:cNvPr>
            <p:cNvSpPr>
              <a:spLocks noChangeArrowheads="1"/>
            </p:cNvSpPr>
            <p:nvPr/>
          </p:nvSpPr>
          <p:spPr bwMode="hidden">
            <a:xfrm flipH="1">
              <a:off x="2136" y="1008"/>
              <a:ext cx="960" cy="960"/>
            </a:xfrm>
            <a:prstGeom prst="ellipse">
              <a:avLst/>
            </a:prstGeom>
            <a:noFill/>
            <a:ln w="28575">
              <a:solidFill>
                <a:schemeClr val="accent2"/>
              </a:solidFill>
              <a:round/>
              <a:headEnd/>
              <a:tailEnd/>
            </a:ln>
            <a:effectLst/>
          </p:spPr>
          <p:txBody>
            <a:bodyPr wrap="none" anchor="ctr"/>
            <a:lstStyle/>
            <a:p>
              <a:pPr algn="ctr">
                <a:defRPr/>
              </a:pPr>
              <a:endParaRPr lang="en-US" sz="2400">
                <a:latin typeface="Times New Roman" pitchFamily="18" charset="0"/>
                <a:cs typeface="Arial" charset="0"/>
              </a:endParaRPr>
            </a:p>
          </p:txBody>
        </p:sp>
        <p:sp>
          <p:nvSpPr>
            <p:cNvPr id="6" name="Oval 6">
              <a:extLst>
                <a:ext uri="{FF2B5EF4-FFF2-40B4-BE49-F238E27FC236}">
                  <a16:creationId xmlns:a16="http://schemas.microsoft.com/office/drawing/2014/main" id="{470F0156-62BE-6A1C-3E5B-F2986F5F2BF4}"/>
                </a:ext>
              </a:extLst>
            </p:cNvPr>
            <p:cNvSpPr>
              <a:spLocks noChangeArrowheads="1"/>
            </p:cNvSpPr>
            <p:nvPr/>
          </p:nvSpPr>
          <p:spPr bwMode="hidden">
            <a:xfrm flipH="1">
              <a:off x="2136" y="2064"/>
              <a:ext cx="960" cy="960"/>
            </a:xfrm>
            <a:prstGeom prst="ellipse">
              <a:avLst/>
            </a:prstGeom>
            <a:solidFill>
              <a:schemeClr val="accent2"/>
            </a:solidFill>
            <a:ln w="28575">
              <a:noFill/>
              <a:round/>
              <a:headEnd/>
              <a:tailEnd/>
            </a:ln>
            <a:effectLst/>
          </p:spPr>
          <p:txBody>
            <a:bodyPr wrap="none" anchor="ctr"/>
            <a:lstStyle/>
            <a:p>
              <a:pPr algn="ctr">
                <a:defRPr/>
              </a:pPr>
              <a:endParaRPr lang="en-US" sz="2400">
                <a:latin typeface="Times New Roman" pitchFamily="18" charset="0"/>
                <a:cs typeface="Arial" charset="0"/>
              </a:endParaRPr>
            </a:p>
          </p:txBody>
        </p:sp>
        <p:sp>
          <p:nvSpPr>
            <p:cNvPr id="7" name="Oval 7">
              <a:extLst>
                <a:ext uri="{FF2B5EF4-FFF2-40B4-BE49-F238E27FC236}">
                  <a16:creationId xmlns:a16="http://schemas.microsoft.com/office/drawing/2014/main" id="{4C261FCB-2B18-B2E8-0B55-D66F5DEC56C8}"/>
                </a:ext>
              </a:extLst>
            </p:cNvPr>
            <p:cNvSpPr>
              <a:spLocks noChangeArrowheads="1"/>
            </p:cNvSpPr>
            <p:nvPr/>
          </p:nvSpPr>
          <p:spPr bwMode="hidden">
            <a:xfrm flipH="1">
              <a:off x="1045" y="2064"/>
              <a:ext cx="960" cy="960"/>
            </a:xfrm>
            <a:prstGeom prst="ellipse">
              <a:avLst/>
            </a:prstGeom>
            <a:solidFill>
              <a:schemeClr val="accent2"/>
            </a:solidFill>
            <a:ln w="9525">
              <a:noFill/>
              <a:round/>
              <a:headEnd/>
              <a:tailEnd/>
            </a:ln>
            <a:effectLst/>
          </p:spPr>
          <p:txBody>
            <a:bodyPr wrap="none" anchor="ctr"/>
            <a:lstStyle/>
            <a:p>
              <a:pPr algn="ctr">
                <a:defRPr/>
              </a:pPr>
              <a:endParaRPr lang="en-US" sz="2400">
                <a:latin typeface="Times New Roman" pitchFamily="18" charset="0"/>
                <a:cs typeface="Arial" charset="0"/>
              </a:endParaRPr>
            </a:p>
          </p:txBody>
        </p:sp>
        <p:sp>
          <p:nvSpPr>
            <p:cNvPr id="8" name="Oval 8">
              <a:extLst>
                <a:ext uri="{FF2B5EF4-FFF2-40B4-BE49-F238E27FC236}">
                  <a16:creationId xmlns:a16="http://schemas.microsoft.com/office/drawing/2014/main" id="{73BC9FDF-8536-CD2E-B40C-C3E389EE3326}"/>
                </a:ext>
              </a:extLst>
            </p:cNvPr>
            <p:cNvSpPr>
              <a:spLocks noChangeArrowheads="1"/>
            </p:cNvSpPr>
            <p:nvPr/>
          </p:nvSpPr>
          <p:spPr bwMode="hidden">
            <a:xfrm flipH="1">
              <a:off x="4392" y="2064"/>
              <a:ext cx="960" cy="960"/>
            </a:xfrm>
            <a:prstGeom prst="ellipse">
              <a:avLst/>
            </a:prstGeom>
            <a:noFill/>
            <a:ln w="28575">
              <a:solidFill>
                <a:schemeClr val="accent2"/>
              </a:solidFill>
              <a:round/>
              <a:headEnd/>
              <a:tailEnd/>
            </a:ln>
            <a:effectLst/>
          </p:spPr>
          <p:txBody>
            <a:bodyPr wrap="none" anchor="ctr"/>
            <a:lstStyle/>
            <a:p>
              <a:pPr algn="ctr">
                <a:defRPr/>
              </a:pPr>
              <a:endParaRPr lang="en-US" sz="2400">
                <a:latin typeface="Times New Roman" pitchFamily="18" charset="0"/>
                <a:cs typeface="Arial" charset="0"/>
              </a:endParaRPr>
            </a:p>
          </p:txBody>
        </p:sp>
      </p:grpSp>
      <p:sp>
        <p:nvSpPr>
          <p:cNvPr id="53260" name="Rectangle 12"/>
          <p:cNvSpPr>
            <a:spLocks noGrp="1" noChangeArrowheads="1"/>
          </p:cNvSpPr>
          <p:nvPr>
            <p:ph type="ctrTitle"/>
          </p:nvPr>
        </p:nvSpPr>
        <p:spPr>
          <a:xfrm>
            <a:off x="685800" y="1219200"/>
            <a:ext cx="7772400" cy="1933575"/>
          </a:xfrm>
        </p:spPr>
        <p:txBody>
          <a:bodyPr anchor="b"/>
          <a:lstStyle>
            <a:lvl1pPr algn="r">
              <a:defRPr sz="4400"/>
            </a:lvl1pPr>
          </a:lstStyle>
          <a:p>
            <a:r>
              <a:rPr lang="en-US"/>
              <a:t>Click to edit Master title style</a:t>
            </a:r>
          </a:p>
        </p:txBody>
      </p:sp>
      <p:sp>
        <p:nvSpPr>
          <p:cNvPr id="53261"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r>
              <a:rPr lang="en-US"/>
              <a:t>Click to edit Master subtitle style</a:t>
            </a:r>
          </a:p>
        </p:txBody>
      </p:sp>
      <p:sp>
        <p:nvSpPr>
          <p:cNvPr id="9" name="Rectangle 9">
            <a:extLst>
              <a:ext uri="{FF2B5EF4-FFF2-40B4-BE49-F238E27FC236}">
                <a16:creationId xmlns:a16="http://schemas.microsoft.com/office/drawing/2014/main" id="{3E570A0B-A99D-A24E-DD54-BCCFA1CF1E48}"/>
              </a:ext>
            </a:extLst>
          </p:cNvPr>
          <p:cNvSpPr>
            <a:spLocks noGrp="1" noChangeArrowheads="1"/>
          </p:cNvSpPr>
          <p:nvPr>
            <p:ph type="dt" sz="half" idx="10"/>
          </p:nvPr>
        </p:nvSpPr>
        <p:spPr/>
        <p:txBody>
          <a:bodyPr/>
          <a:lstStyle>
            <a:lvl1pPr>
              <a:defRPr/>
            </a:lvl1pPr>
          </a:lstStyle>
          <a:p>
            <a:pPr>
              <a:defRPr/>
            </a:pPr>
            <a:fld id="{47FBE533-7E02-46AF-86F4-C1BA66D54A24}" type="datetime1">
              <a:rPr lang="de-DE"/>
              <a:pPr>
                <a:defRPr/>
              </a:pPr>
              <a:t>17.08.2022</a:t>
            </a:fld>
            <a:endParaRPr lang="en-US"/>
          </a:p>
        </p:txBody>
      </p:sp>
      <p:sp>
        <p:nvSpPr>
          <p:cNvPr id="10" name="Rectangle 10">
            <a:extLst>
              <a:ext uri="{FF2B5EF4-FFF2-40B4-BE49-F238E27FC236}">
                <a16:creationId xmlns:a16="http://schemas.microsoft.com/office/drawing/2014/main" id="{8F9CEAE8-CC30-C7AB-BFB2-023D78A1639A}"/>
              </a:ext>
            </a:extLst>
          </p:cNvPr>
          <p:cNvSpPr>
            <a:spLocks noGrp="1" noChangeArrowheads="1"/>
          </p:cNvSpPr>
          <p:nvPr>
            <p:ph type="ftr" sz="quarter" idx="11"/>
          </p:nvPr>
        </p:nvSpPr>
        <p:spPr/>
        <p:txBody>
          <a:bodyPr/>
          <a:lstStyle>
            <a:lvl1pPr>
              <a:defRPr/>
            </a:lvl1pPr>
          </a:lstStyle>
          <a:p>
            <a:pPr>
              <a:defRPr/>
            </a:pPr>
            <a:r>
              <a:rPr lang="en-US"/>
              <a:t>Automatic Essay Scoring</a:t>
            </a:r>
          </a:p>
        </p:txBody>
      </p:sp>
      <p:sp>
        <p:nvSpPr>
          <p:cNvPr id="11" name="Rectangle 11">
            <a:extLst>
              <a:ext uri="{FF2B5EF4-FFF2-40B4-BE49-F238E27FC236}">
                <a16:creationId xmlns:a16="http://schemas.microsoft.com/office/drawing/2014/main" id="{73D66D98-B788-8B34-CA83-038B2373C857}"/>
              </a:ext>
            </a:extLst>
          </p:cNvPr>
          <p:cNvSpPr>
            <a:spLocks noGrp="1" noChangeArrowheads="1"/>
          </p:cNvSpPr>
          <p:nvPr>
            <p:ph type="sldNum" sz="quarter" idx="12"/>
          </p:nvPr>
        </p:nvSpPr>
        <p:spPr/>
        <p:txBody>
          <a:bodyPr/>
          <a:lstStyle>
            <a:lvl1pPr>
              <a:defRPr/>
            </a:lvl1pPr>
          </a:lstStyle>
          <a:p>
            <a:fld id="{02B1FD71-7CC2-4DD1-BCB8-6814E83B75E7}" type="slidenum">
              <a:rPr lang="en-US" altLang="en-US"/>
              <a:pPr/>
              <a:t>‹#›</a:t>
            </a:fld>
            <a:endParaRPr lang="en-US" altLang="en-US"/>
          </a:p>
        </p:txBody>
      </p:sp>
    </p:spTree>
    <p:extLst>
      <p:ext uri="{BB962C8B-B14F-4D97-AF65-F5344CB8AC3E}">
        <p14:creationId xmlns:p14="http://schemas.microsoft.com/office/powerpoint/2010/main" val="1669366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9">
            <a:extLst>
              <a:ext uri="{FF2B5EF4-FFF2-40B4-BE49-F238E27FC236}">
                <a16:creationId xmlns:a16="http://schemas.microsoft.com/office/drawing/2014/main" id="{13B28BD9-1FBF-B7D3-5620-26BD7CE540FE}"/>
              </a:ext>
            </a:extLst>
          </p:cNvPr>
          <p:cNvSpPr>
            <a:spLocks noGrp="1" noChangeArrowheads="1"/>
          </p:cNvSpPr>
          <p:nvPr>
            <p:ph type="dt" sz="half" idx="10"/>
          </p:nvPr>
        </p:nvSpPr>
        <p:spPr>
          <a:ln/>
        </p:spPr>
        <p:txBody>
          <a:bodyPr/>
          <a:lstStyle>
            <a:lvl1pPr>
              <a:defRPr/>
            </a:lvl1pPr>
          </a:lstStyle>
          <a:p>
            <a:pPr>
              <a:defRPr/>
            </a:pPr>
            <a:fld id="{4ED80545-B7B5-42E2-AACD-E8AE595809E1}" type="datetime1">
              <a:rPr lang="de-DE"/>
              <a:pPr>
                <a:defRPr/>
              </a:pPr>
              <a:t>17.08.2022</a:t>
            </a:fld>
            <a:endParaRPr lang="en-US"/>
          </a:p>
        </p:txBody>
      </p:sp>
      <p:sp>
        <p:nvSpPr>
          <p:cNvPr id="5" name="Rectangle 10">
            <a:extLst>
              <a:ext uri="{FF2B5EF4-FFF2-40B4-BE49-F238E27FC236}">
                <a16:creationId xmlns:a16="http://schemas.microsoft.com/office/drawing/2014/main" id="{9E881B8F-FBA9-BD19-0A87-15C5FC39C65C}"/>
              </a:ext>
            </a:extLst>
          </p:cNvPr>
          <p:cNvSpPr>
            <a:spLocks noGrp="1" noChangeArrowheads="1"/>
          </p:cNvSpPr>
          <p:nvPr>
            <p:ph type="ftr" sz="quarter" idx="11"/>
          </p:nvPr>
        </p:nvSpPr>
        <p:spPr>
          <a:ln/>
        </p:spPr>
        <p:txBody>
          <a:bodyPr/>
          <a:lstStyle>
            <a:lvl1pPr>
              <a:defRPr/>
            </a:lvl1pPr>
          </a:lstStyle>
          <a:p>
            <a:pPr>
              <a:defRPr/>
            </a:pPr>
            <a:r>
              <a:rPr lang="en-US"/>
              <a:t>Automatic Essay Scoring</a:t>
            </a:r>
          </a:p>
        </p:txBody>
      </p:sp>
      <p:sp>
        <p:nvSpPr>
          <p:cNvPr id="6" name="Rectangle 11">
            <a:extLst>
              <a:ext uri="{FF2B5EF4-FFF2-40B4-BE49-F238E27FC236}">
                <a16:creationId xmlns:a16="http://schemas.microsoft.com/office/drawing/2014/main" id="{414DCB4A-9882-7772-7A47-C566B9A2D313}"/>
              </a:ext>
            </a:extLst>
          </p:cNvPr>
          <p:cNvSpPr>
            <a:spLocks noGrp="1" noChangeArrowheads="1"/>
          </p:cNvSpPr>
          <p:nvPr>
            <p:ph type="sldNum" sz="quarter" idx="12"/>
          </p:nvPr>
        </p:nvSpPr>
        <p:spPr>
          <a:ln/>
        </p:spPr>
        <p:txBody>
          <a:bodyPr/>
          <a:lstStyle>
            <a:lvl1pPr>
              <a:defRPr/>
            </a:lvl1pPr>
          </a:lstStyle>
          <a:p>
            <a:fld id="{206EEF33-3D72-44D0-B8E4-CB6282CB1392}" type="slidenum">
              <a:rPr lang="en-US" altLang="en-US"/>
              <a:pPr/>
              <a:t>‹#›</a:t>
            </a:fld>
            <a:endParaRPr lang="en-US" altLang="en-US"/>
          </a:p>
        </p:txBody>
      </p:sp>
    </p:spTree>
    <p:extLst>
      <p:ext uri="{BB962C8B-B14F-4D97-AF65-F5344CB8AC3E}">
        <p14:creationId xmlns:p14="http://schemas.microsoft.com/office/powerpoint/2010/main" val="14267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6287"/>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74638"/>
            <a:ext cx="6019800" cy="5856287"/>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9">
            <a:extLst>
              <a:ext uri="{FF2B5EF4-FFF2-40B4-BE49-F238E27FC236}">
                <a16:creationId xmlns:a16="http://schemas.microsoft.com/office/drawing/2014/main" id="{5FA89BCE-57EF-7203-C7DD-6EBF805BDBE8}"/>
              </a:ext>
            </a:extLst>
          </p:cNvPr>
          <p:cNvSpPr>
            <a:spLocks noGrp="1" noChangeArrowheads="1"/>
          </p:cNvSpPr>
          <p:nvPr>
            <p:ph type="dt" sz="half" idx="10"/>
          </p:nvPr>
        </p:nvSpPr>
        <p:spPr>
          <a:ln/>
        </p:spPr>
        <p:txBody>
          <a:bodyPr/>
          <a:lstStyle>
            <a:lvl1pPr>
              <a:defRPr/>
            </a:lvl1pPr>
          </a:lstStyle>
          <a:p>
            <a:pPr>
              <a:defRPr/>
            </a:pPr>
            <a:fld id="{3B5FFAF7-42A2-4375-9EEF-9494B7D850E2}" type="datetime1">
              <a:rPr lang="de-DE"/>
              <a:pPr>
                <a:defRPr/>
              </a:pPr>
              <a:t>17.08.2022</a:t>
            </a:fld>
            <a:endParaRPr lang="en-US"/>
          </a:p>
        </p:txBody>
      </p:sp>
      <p:sp>
        <p:nvSpPr>
          <p:cNvPr id="5" name="Rectangle 10">
            <a:extLst>
              <a:ext uri="{FF2B5EF4-FFF2-40B4-BE49-F238E27FC236}">
                <a16:creationId xmlns:a16="http://schemas.microsoft.com/office/drawing/2014/main" id="{0C59F904-A026-6D54-6783-AB624AE31B4A}"/>
              </a:ext>
            </a:extLst>
          </p:cNvPr>
          <p:cNvSpPr>
            <a:spLocks noGrp="1" noChangeArrowheads="1"/>
          </p:cNvSpPr>
          <p:nvPr>
            <p:ph type="ftr" sz="quarter" idx="11"/>
          </p:nvPr>
        </p:nvSpPr>
        <p:spPr>
          <a:ln/>
        </p:spPr>
        <p:txBody>
          <a:bodyPr/>
          <a:lstStyle>
            <a:lvl1pPr>
              <a:defRPr/>
            </a:lvl1pPr>
          </a:lstStyle>
          <a:p>
            <a:pPr>
              <a:defRPr/>
            </a:pPr>
            <a:r>
              <a:rPr lang="en-US"/>
              <a:t>Automatic Essay Scoring</a:t>
            </a:r>
          </a:p>
        </p:txBody>
      </p:sp>
      <p:sp>
        <p:nvSpPr>
          <p:cNvPr id="6" name="Rectangle 11">
            <a:extLst>
              <a:ext uri="{FF2B5EF4-FFF2-40B4-BE49-F238E27FC236}">
                <a16:creationId xmlns:a16="http://schemas.microsoft.com/office/drawing/2014/main" id="{4216C06C-D81A-9723-00B6-50E1331906ED}"/>
              </a:ext>
            </a:extLst>
          </p:cNvPr>
          <p:cNvSpPr>
            <a:spLocks noGrp="1" noChangeArrowheads="1"/>
          </p:cNvSpPr>
          <p:nvPr>
            <p:ph type="sldNum" sz="quarter" idx="12"/>
          </p:nvPr>
        </p:nvSpPr>
        <p:spPr>
          <a:ln/>
        </p:spPr>
        <p:txBody>
          <a:bodyPr/>
          <a:lstStyle>
            <a:lvl1pPr>
              <a:defRPr/>
            </a:lvl1pPr>
          </a:lstStyle>
          <a:p>
            <a:fld id="{9CD6D253-4602-4DDC-A821-60B10628E7EC}" type="slidenum">
              <a:rPr lang="en-US" altLang="en-US"/>
              <a:pPr/>
              <a:t>‹#›</a:t>
            </a:fld>
            <a:endParaRPr lang="en-US" altLang="en-US"/>
          </a:p>
        </p:txBody>
      </p:sp>
    </p:spTree>
    <p:extLst>
      <p:ext uri="{BB962C8B-B14F-4D97-AF65-F5344CB8AC3E}">
        <p14:creationId xmlns:p14="http://schemas.microsoft.com/office/powerpoint/2010/main" val="4242488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9">
            <a:extLst>
              <a:ext uri="{FF2B5EF4-FFF2-40B4-BE49-F238E27FC236}">
                <a16:creationId xmlns:a16="http://schemas.microsoft.com/office/drawing/2014/main" id="{F96B77CE-15FF-1D82-78D8-01AD5E9F1E70}"/>
              </a:ext>
            </a:extLst>
          </p:cNvPr>
          <p:cNvSpPr>
            <a:spLocks noGrp="1" noChangeArrowheads="1"/>
          </p:cNvSpPr>
          <p:nvPr>
            <p:ph type="dt" sz="half" idx="10"/>
          </p:nvPr>
        </p:nvSpPr>
        <p:spPr>
          <a:ln/>
        </p:spPr>
        <p:txBody>
          <a:bodyPr/>
          <a:lstStyle>
            <a:lvl1pPr>
              <a:defRPr/>
            </a:lvl1pPr>
          </a:lstStyle>
          <a:p>
            <a:pPr>
              <a:defRPr/>
            </a:pPr>
            <a:fld id="{89786F3E-5D69-4F00-B826-5FA5D7F87699}" type="datetime1">
              <a:rPr lang="de-DE"/>
              <a:pPr>
                <a:defRPr/>
              </a:pPr>
              <a:t>17.08.2022</a:t>
            </a:fld>
            <a:endParaRPr lang="en-US"/>
          </a:p>
        </p:txBody>
      </p:sp>
      <p:sp>
        <p:nvSpPr>
          <p:cNvPr id="5" name="Rectangle 10">
            <a:extLst>
              <a:ext uri="{FF2B5EF4-FFF2-40B4-BE49-F238E27FC236}">
                <a16:creationId xmlns:a16="http://schemas.microsoft.com/office/drawing/2014/main" id="{B4947E36-8ADD-ECB5-0A05-E2B3ACEA8242}"/>
              </a:ext>
            </a:extLst>
          </p:cNvPr>
          <p:cNvSpPr>
            <a:spLocks noGrp="1" noChangeArrowheads="1"/>
          </p:cNvSpPr>
          <p:nvPr>
            <p:ph type="ftr" sz="quarter" idx="11"/>
          </p:nvPr>
        </p:nvSpPr>
        <p:spPr>
          <a:ln/>
        </p:spPr>
        <p:txBody>
          <a:bodyPr/>
          <a:lstStyle>
            <a:lvl1pPr>
              <a:defRPr/>
            </a:lvl1pPr>
          </a:lstStyle>
          <a:p>
            <a:pPr>
              <a:defRPr/>
            </a:pPr>
            <a:r>
              <a:rPr lang="en-US"/>
              <a:t>Automatic Essay Scoring</a:t>
            </a:r>
          </a:p>
        </p:txBody>
      </p:sp>
      <p:sp>
        <p:nvSpPr>
          <p:cNvPr id="6" name="Rectangle 11">
            <a:extLst>
              <a:ext uri="{FF2B5EF4-FFF2-40B4-BE49-F238E27FC236}">
                <a16:creationId xmlns:a16="http://schemas.microsoft.com/office/drawing/2014/main" id="{9BBB3F77-94B3-2019-C5DF-306573AE14EB}"/>
              </a:ext>
            </a:extLst>
          </p:cNvPr>
          <p:cNvSpPr>
            <a:spLocks noGrp="1" noChangeArrowheads="1"/>
          </p:cNvSpPr>
          <p:nvPr>
            <p:ph type="sldNum" sz="quarter" idx="12"/>
          </p:nvPr>
        </p:nvSpPr>
        <p:spPr>
          <a:ln/>
        </p:spPr>
        <p:txBody>
          <a:bodyPr/>
          <a:lstStyle>
            <a:lvl1pPr>
              <a:defRPr/>
            </a:lvl1pPr>
          </a:lstStyle>
          <a:p>
            <a:fld id="{D1127C2A-9FFA-4198-BACD-CA7FD86C241E}" type="slidenum">
              <a:rPr lang="en-US" altLang="en-US"/>
              <a:pPr/>
              <a:t>‹#›</a:t>
            </a:fld>
            <a:endParaRPr lang="en-US" altLang="en-US"/>
          </a:p>
        </p:txBody>
      </p:sp>
    </p:spTree>
    <p:extLst>
      <p:ext uri="{BB962C8B-B14F-4D97-AF65-F5344CB8AC3E}">
        <p14:creationId xmlns:p14="http://schemas.microsoft.com/office/powerpoint/2010/main" val="178779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Rectangle 9">
            <a:extLst>
              <a:ext uri="{FF2B5EF4-FFF2-40B4-BE49-F238E27FC236}">
                <a16:creationId xmlns:a16="http://schemas.microsoft.com/office/drawing/2014/main" id="{9B752519-3AB9-1472-434E-57E89B4FD897}"/>
              </a:ext>
            </a:extLst>
          </p:cNvPr>
          <p:cNvSpPr>
            <a:spLocks noGrp="1" noChangeArrowheads="1"/>
          </p:cNvSpPr>
          <p:nvPr>
            <p:ph type="dt" sz="half" idx="10"/>
          </p:nvPr>
        </p:nvSpPr>
        <p:spPr>
          <a:ln/>
        </p:spPr>
        <p:txBody>
          <a:bodyPr/>
          <a:lstStyle>
            <a:lvl1pPr>
              <a:defRPr/>
            </a:lvl1pPr>
          </a:lstStyle>
          <a:p>
            <a:pPr>
              <a:defRPr/>
            </a:pPr>
            <a:fld id="{D01B60A4-DFB5-4A44-A263-605EDF7E9F83}" type="datetime1">
              <a:rPr lang="de-DE"/>
              <a:pPr>
                <a:defRPr/>
              </a:pPr>
              <a:t>17.08.2022</a:t>
            </a:fld>
            <a:endParaRPr lang="en-US"/>
          </a:p>
        </p:txBody>
      </p:sp>
      <p:sp>
        <p:nvSpPr>
          <p:cNvPr id="5" name="Rectangle 10">
            <a:extLst>
              <a:ext uri="{FF2B5EF4-FFF2-40B4-BE49-F238E27FC236}">
                <a16:creationId xmlns:a16="http://schemas.microsoft.com/office/drawing/2014/main" id="{F6458603-451E-FFF6-9CFE-673330D0BEE1}"/>
              </a:ext>
            </a:extLst>
          </p:cNvPr>
          <p:cNvSpPr>
            <a:spLocks noGrp="1" noChangeArrowheads="1"/>
          </p:cNvSpPr>
          <p:nvPr>
            <p:ph type="ftr" sz="quarter" idx="11"/>
          </p:nvPr>
        </p:nvSpPr>
        <p:spPr>
          <a:ln/>
        </p:spPr>
        <p:txBody>
          <a:bodyPr/>
          <a:lstStyle>
            <a:lvl1pPr>
              <a:defRPr/>
            </a:lvl1pPr>
          </a:lstStyle>
          <a:p>
            <a:pPr>
              <a:defRPr/>
            </a:pPr>
            <a:r>
              <a:rPr lang="en-US"/>
              <a:t>Automatic Essay Scoring</a:t>
            </a:r>
          </a:p>
        </p:txBody>
      </p:sp>
      <p:sp>
        <p:nvSpPr>
          <p:cNvPr id="6" name="Rectangle 11">
            <a:extLst>
              <a:ext uri="{FF2B5EF4-FFF2-40B4-BE49-F238E27FC236}">
                <a16:creationId xmlns:a16="http://schemas.microsoft.com/office/drawing/2014/main" id="{C4CCE10D-F118-8CC0-054C-7B83161A0920}"/>
              </a:ext>
            </a:extLst>
          </p:cNvPr>
          <p:cNvSpPr>
            <a:spLocks noGrp="1" noChangeArrowheads="1"/>
          </p:cNvSpPr>
          <p:nvPr>
            <p:ph type="sldNum" sz="quarter" idx="12"/>
          </p:nvPr>
        </p:nvSpPr>
        <p:spPr>
          <a:ln/>
        </p:spPr>
        <p:txBody>
          <a:bodyPr/>
          <a:lstStyle>
            <a:lvl1pPr>
              <a:defRPr/>
            </a:lvl1pPr>
          </a:lstStyle>
          <a:p>
            <a:fld id="{7530D0DC-9E75-48BA-B5CD-86F2CD55C854}" type="slidenum">
              <a:rPr lang="en-US" altLang="en-US"/>
              <a:pPr/>
              <a:t>‹#›</a:t>
            </a:fld>
            <a:endParaRPr lang="en-US" altLang="en-US"/>
          </a:p>
        </p:txBody>
      </p:sp>
    </p:spTree>
    <p:extLst>
      <p:ext uri="{BB962C8B-B14F-4D97-AF65-F5344CB8AC3E}">
        <p14:creationId xmlns:p14="http://schemas.microsoft.com/office/powerpoint/2010/main" val="3328943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9">
            <a:extLst>
              <a:ext uri="{FF2B5EF4-FFF2-40B4-BE49-F238E27FC236}">
                <a16:creationId xmlns:a16="http://schemas.microsoft.com/office/drawing/2014/main" id="{137CFE70-D124-4CDA-A11B-381BCC0C859D}"/>
              </a:ext>
            </a:extLst>
          </p:cNvPr>
          <p:cNvSpPr>
            <a:spLocks noGrp="1" noChangeArrowheads="1"/>
          </p:cNvSpPr>
          <p:nvPr>
            <p:ph type="dt" sz="half" idx="10"/>
          </p:nvPr>
        </p:nvSpPr>
        <p:spPr>
          <a:ln/>
        </p:spPr>
        <p:txBody>
          <a:bodyPr/>
          <a:lstStyle>
            <a:lvl1pPr>
              <a:defRPr/>
            </a:lvl1pPr>
          </a:lstStyle>
          <a:p>
            <a:pPr>
              <a:defRPr/>
            </a:pPr>
            <a:fld id="{F1ADEBAC-793B-4333-B02E-2ACC64B0F887}" type="datetime1">
              <a:rPr lang="de-DE"/>
              <a:pPr>
                <a:defRPr/>
              </a:pPr>
              <a:t>17.08.2022</a:t>
            </a:fld>
            <a:endParaRPr lang="en-US"/>
          </a:p>
        </p:txBody>
      </p:sp>
      <p:sp>
        <p:nvSpPr>
          <p:cNvPr id="6" name="Rectangle 10">
            <a:extLst>
              <a:ext uri="{FF2B5EF4-FFF2-40B4-BE49-F238E27FC236}">
                <a16:creationId xmlns:a16="http://schemas.microsoft.com/office/drawing/2014/main" id="{11834233-9FBF-463C-F0EC-7D792038BAE9}"/>
              </a:ext>
            </a:extLst>
          </p:cNvPr>
          <p:cNvSpPr>
            <a:spLocks noGrp="1" noChangeArrowheads="1"/>
          </p:cNvSpPr>
          <p:nvPr>
            <p:ph type="ftr" sz="quarter" idx="11"/>
          </p:nvPr>
        </p:nvSpPr>
        <p:spPr>
          <a:ln/>
        </p:spPr>
        <p:txBody>
          <a:bodyPr/>
          <a:lstStyle>
            <a:lvl1pPr>
              <a:defRPr/>
            </a:lvl1pPr>
          </a:lstStyle>
          <a:p>
            <a:pPr>
              <a:defRPr/>
            </a:pPr>
            <a:r>
              <a:rPr lang="en-US"/>
              <a:t>Automatic Essay Scoring</a:t>
            </a:r>
          </a:p>
        </p:txBody>
      </p:sp>
      <p:sp>
        <p:nvSpPr>
          <p:cNvPr id="7" name="Rectangle 11">
            <a:extLst>
              <a:ext uri="{FF2B5EF4-FFF2-40B4-BE49-F238E27FC236}">
                <a16:creationId xmlns:a16="http://schemas.microsoft.com/office/drawing/2014/main" id="{43C5BEF4-46A1-5E74-FA4C-73DFABEF6FFB}"/>
              </a:ext>
            </a:extLst>
          </p:cNvPr>
          <p:cNvSpPr>
            <a:spLocks noGrp="1" noChangeArrowheads="1"/>
          </p:cNvSpPr>
          <p:nvPr>
            <p:ph type="sldNum" sz="quarter" idx="12"/>
          </p:nvPr>
        </p:nvSpPr>
        <p:spPr>
          <a:ln/>
        </p:spPr>
        <p:txBody>
          <a:bodyPr/>
          <a:lstStyle>
            <a:lvl1pPr>
              <a:defRPr/>
            </a:lvl1pPr>
          </a:lstStyle>
          <a:p>
            <a:fld id="{38227E8B-40CE-4AEC-871D-AAF8A6C31876}" type="slidenum">
              <a:rPr lang="en-US" altLang="en-US"/>
              <a:pPr/>
              <a:t>‹#›</a:t>
            </a:fld>
            <a:endParaRPr lang="en-US" altLang="en-US"/>
          </a:p>
        </p:txBody>
      </p:sp>
    </p:spTree>
    <p:extLst>
      <p:ext uri="{BB962C8B-B14F-4D97-AF65-F5344CB8AC3E}">
        <p14:creationId xmlns:p14="http://schemas.microsoft.com/office/powerpoint/2010/main" val="4223001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9">
            <a:extLst>
              <a:ext uri="{FF2B5EF4-FFF2-40B4-BE49-F238E27FC236}">
                <a16:creationId xmlns:a16="http://schemas.microsoft.com/office/drawing/2014/main" id="{BBFEAFC8-B77F-9AAE-B464-57314159214A}"/>
              </a:ext>
            </a:extLst>
          </p:cNvPr>
          <p:cNvSpPr>
            <a:spLocks noGrp="1" noChangeArrowheads="1"/>
          </p:cNvSpPr>
          <p:nvPr>
            <p:ph type="dt" sz="half" idx="10"/>
          </p:nvPr>
        </p:nvSpPr>
        <p:spPr>
          <a:ln/>
        </p:spPr>
        <p:txBody>
          <a:bodyPr/>
          <a:lstStyle>
            <a:lvl1pPr>
              <a:defRPr/>
            </a:lvl1pPr>
          </a:lstStyle>
          <a:p>
            <a:pPr>
              <a:defRPr/>
            </a:pPr>
            <a:fld id="{D6E33EEB-E7C6-4814-98CC-CD536E61367B}" type="datetime1">
              <a:rPr lang="de-DE"/>
              <a:pPr>
                <a:defRPr/>
              </a:pPr>
              <a:t>17.08.2022</a:t>
            </a:fld>
            <a:endParaRPr lang="en-US"/>
          </a:p>
        </p:txBody>
      </p:sp>
      <p:sp>
        <p:nvSpPr>
          <p:cNvPr id="8" name="Rectangle 10">
            <a:extLst>
              <a:ext uri="{FF2B5EF4-FFF2-40B4-BE49-F238E27FC236}">
                <a16:creationId xmlns:a16="http://schemas.microsoft.com/office/drawing/2014/main" id="{506720DC-B660-82E3-B8F9-7EFC88640E87}"/>
              </a:ext>
            </a:extLst>
          </p:cNvPr>
          <p:cNvSpPr>
            <a:spLocks noGrp="1" noChangeArrowheads="1"/>
          </p:cNvSpPr>
          <p:nvPr>
            <p:ph type="ftr" sz="quarter" idx="11"/>
          </p:nvPr>
        </p:nvSpPr>
        <p:spPr>
          <a:ln/>
        </p:spPr>
        <p:txBody>
          <a:bodyPr/>
          <a:lstStyle>
            <a:lvl1pPr>
              <a:defRPr/>
            </a:lvl1pPr>
          </a:lstStyle>
          <a:p>
            <a:pPr>
              <a:defRPr/>
            </a:pPr>
            <a:r>
              <a:rPr lang="en-US"/>
              <a:t>Automatic Essay Scoring</a:t>
            </a:r>
          </a:p>
        </p:txBody>
      </p:sp>
      <p:sp>
        <p:nvSpPr>
          <p:cNvPr id="9" name="Rectangle 11">
            <a:extLst>
              <a:ext uri="{FF2B5EF4-FFF2-40B4-BE49-F238E27FC236}">
                <a16:creationId xmlns:a16="http://schemas.microsoft.com/office/drawing/2014/main" id="{7B385DAF-59DC-AD9F-280A-8FEAF9173B16}"/>
              </a:ext>
            </a:extLst>
          </p:cNvPr>
          <p:cNvSpPr>
            <a:spLocks noGrp="1" noChangeArrowheads="1"/>
          </p:cNvSpPr>
          <p:nvPr>
            <p:ph type="sldNum" sz="quarter" idx="12"/>
          </p:nvPr>
        </p:nvSpPr>
        <p:spPr>
          <a:ln/>
        </p:spPr>
        <p:txBody>
          <a:bodyPr/>
          <a:lstStyle>
            <a:lvl1pPr>
              <a:defRPr/>
            </a:lvl1pPr>
          </a:lstStyle>
          <a:p>
            <a:fld id="{AA1F153E-85C3-451A-85FF-C146E506539B}" type="slidenum">
              <a:rPr lang="en-US" altLang="en-US"/>
              <a:pPr/>
              <a:t>‹#›</a:t>
            </a:fld>
            <a:endParaRPr lang="en-US" altLang="en-US"/>
          </a:p>
        </p:txBody>
      </p:sp>
    </p:spTree>
    <p:extLst>
      <p:ext uri="{BB962C8B-B14F-4D97-AF65-F5344CB8AC3E}">
        <p14:creationId xmlns:p14="http://schemas.microsoft.com/office/powerpoint/2010/main" val="179429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9">
            <a:extLst>
              <a:ext uri="{FF2B5EF4-FFF2-40B4-BE49-F238E27FC236}">
                <a16:creationId xmlns:a16="http://schemas.microsoft.com/office/drawing/2014/main" id="{CD5BCF37-F3AD-3C89-A923-5E1A78F99F98}"/>
              </a:ext>
            </a:extLst>
          </p:cNvPr>
          <p:cNvSpPr>
            <a:spLocks noGrp="1" noChangeArrowheads="1"/>
          </p:cNvSpPr>
          <p:nvPr>
            <p:ph type="dt" sz="half" idx="10"/>
          </p:nvPr>
        </p:nvSpPr>
        <p:spPr>
          <a:ln/>
        </p:spPr>
        <p:txBody>
          <a:bodyPr/>
          <a:lstStyle>
            <a:lvl1pPr>
              <a:defRPr/>
            </a:lvl1pPr>
          </a:lstStyle>
          <a:p>
            <a:pPr>
              <a:defRPr/>
            </a:pPr>
            <a:fld id="{DBA98182-739D-44DD-851A-528C2995EFFB}" type="datetime1">
              <a:rPr lang="de-DE"/>
              <a:pPr>
                <a:defRPr/>
              </a:pPr>
              <a:t>17.08.2022</a:t>
            </a:fld>
            <a:endParaRPr lang="en-US"/>
          </a:p>
        </p:txBody>
      </p:sp>
      <p:sp>
        <p:nvSpPr>
          <p:cNvPr id="4" name="Rectangle 10">
            <a:extLst>
              <a:ext uri="{FF2B5EF4-FFF2-40B4-BE49-F238E27FC236}">
                <a16:creationId xmlns:a16="http://schemas.microsoft.com/office/drawing/2014/main" id="{38527A5C-3B2D-966C-9059-4788AF459256}"/>
              </a:ext>
            </a:extLst>
          </p:cNvPr>
          <p:cNvSpPr>
            <a:spLocks noGrp="1" noChangeArrowheads="1"/>
          </p:cNvSpPr>
          <p:nvPr>
            <p:ph type="ftr" sz="quarter" idx="11"/>
          </p:nvPr>
        </p:nvSpPr>
        <p:spPr>
          <a:ln/>
        </p:spPr>
        <p:txBody>
          <a:bodyPr/>
          <a:lstStyle>
            <a:lvl1pPr>
              <a:defRPr/>
            </a:lvl1pPr>
          </a:lstStyle>
          <a:p>
            <a:pPr>
              <a:defRPr/>
            </a:pPr>
            <a:r>
              <a:rPr lang="en-US"/>
              <a:t>Automatic Essay Scoring</a:t>
            </a:r>
          </a:p>
        </p:txBody>
      </p:sp>
      <p:sp>
        <p:nvSpPr>
          <p:cNvPr id="5" name="Rectangle 11">
            <a:extLst>
              <a:ext uri="{FF2B5EF4-FFF2-40B4-BE49-F238E27FC236}">
                <a16:creationId xmlns:a16="http://schemas.microsoft.com/office/drawing/2014/main" id="{51A1054F-6589-1730-8F41-C0C3A8953404}"/>
              </a:ext>
            </a:extLst>
          </p:cNvPr>
          <p:cNvSpPr>
            <a:spLocks noGrp="1" noChangeArrowheads="1"/>
          </p:cNvSpPr>
          <p:nvPr>
            <p:ph type="sldNum" sz="quarter" idx="12"/>
          </p:nvPr>
        </p:nvSpPr>
        <p:spPr>
          <a:ln/>
        </p:spPr>
        <p:txBody>
          <a:bodyPr/>
          <a:lstStyle>
            <a:lvl1pPr>
              <a:defRPr/>
            </a:lvl1pPr>
          </a:lstStyle>
          <a:p>
            <a:fld id="{265177D0-5D1A-4EA4-B79C-E6ECC943D2DE}" type="slidenum">
              <a:rPr lang="en-US" altLang="en-US"/>
              <a:pPr/>
              <a:t>‹#›</a:t>
            </a:fld>
            <a:endParaRPr lang="en-US" altLang="en-US"/>
          </a:p>
        </p:txBody>
      </p:sp>
    </p:spTree>
    <p:extLst>
      <p:ext uri="{BB962C8B-B14F-4D97-AF65-F5344CB8AC3E}">
        <p14:creationId xmlns:p14="http://schemas.microsoft.com/office/powerpoint/2010/main" val="3413035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025224DE-4E4E-A755-D0C2-22FA1AC2F8EE}"/>
              </a:ext>
            </a:extLst>
          </p:cNvPr>
          <p:cNvSpPr>
            <a:spLocks noGrp="1" noChangeArrowheads="1"/>
          </p:cNvSpPr>
          <p:nvPr>
            <p:ph type="dt" sz="half" idx="10"/>
          </p:nvPr>
        </p:nvSpPr>
        <p:spPr>
          <a:ln/>
        </p:spPr>
        <p:txBody>
          <a:bodyPr/>
          <a:lstStyle>
            <a:lvl1pPr>
              <a:defRPr/>
            </a:lvl1pPr>
          </a:lstStyle>
          <a:p>
            <a:pPr>
              <a:defRPr/>
            </a:pPr>
            <a:fld id="{0876AE46-1CBF-4EE0-A621-2E629531A3DE}" type="datetime1">
              <a:rPr lang="de-DE"/>
              <a:pPr>
                <a:defRPr/>
              </a:pPr>
              <a:t>17.08.2022</a:t>
            </a:fld>
            <a:endParaRPr lang="en-US"/>
          </a:p>
        </p:txBody>
      </p:sp>
      <p:sp>
        <p:nvSpPr>
          <p:cNvPr id="3" name="Rectangle 10">
            <a:extLst>
              <a:ext uri="{FF2B5EF4-FFF2-40B4-BE49-F238E27FC236}">
                <a16:creationId xmlns:a16="http://schemas.microsoft.com/office/drawing/2014/main" id="{19817350-B1FE-33AA-1E62-5B10025C8C83}"/>
              </a:ext>
            </a:extLst>
          </p:cNvPr>
          <p:cNvSpPr>
            <a:spLocks noGrp="1" noChangeArrowheads="1"/>
          </p:cNvSpPr>
          <p:nvPr>
            <p:ph type="ftr" sz="quarter" idx="11"/>
          </p:nvPr>
        </p:nvSpPr>
        <p:spPr>
          <a:ln/>
        </p:spPr>
        <p:txBody>
          <a:bodyPr/>
          <a:lstStyle>
            <a:lvl1pPr>
              <a:defRPr/>
            </a:lvl1pPr>
          </a:lstStyle>
          <a:p>
            <a:pPr>
              <a:defRPr/>
            </a:pPr>
            <a:r>
              <a:rPr lang="en-US"/>
              <a:t>Automatic Essay Scoring</a:t>
            </a:r>
          </a:p>
        </p:txBody>
      </p:sp>
      <p:sp>
        <p:nvSpPr>
          <p:cNvPr id="4" name="Rectangle 11">
            <a:extLst>
              <a:ext uri="{FF2B5EF4-FFF2-40B4-BE49-F238E27FC236}">
                <a16:creationId xmlns:a16="http://schemas.microsoft.com/office/drawing/2014/main" id="{38068F80-055E-25FD-3A00-B3433A990A33}"/>
              </a:ext>
            </a:extLst>
          </p:cNvPr>
          <p:cNvSpPr>
            <a:spLocks noGrp="1" noChangeArrowheads="1"/>
          </p:cNvSpPr>
          <p:nvPr>
            <p:ph type="sldNum" sz="quarter" idx="12"/>
          </p:nvPr>
        </p:nvSpPr>
        <p:spPr>
          <a:ln/>
        </p:spPr>
        <p:txBody>
          <a:bodyPr/>
          <a:lstStyle>
            <a:lvl1pPr>
              <a:defRPr/>
            </a:lvl1pPr>
          </a:lstStyle>
          <a:p>
            <a:fld id="{4A4283C7-0949-4859-BD1E-DD893CC90B3B}" type="slidenum">
              <a:rPr lang="en-US" altLang="en-US"/>
              <a:pPr/>
              <a:t>‹#›</a:t>
            </a:fld>
            <a:endParaRPr lang="en-US" altLang="en-US"/>
          </a:p>
        </p:txBody>
      </p:sp>
    </p:spTree>
    <p:extLst>
      <p:ext uri="{BB962C8B-B14F-4D97-AF65-F5344CB8AC3E}">
        <p14:creationId xmlns:p14="http://schemas.microsoft.com/office/powerpoint/2010/main" val="303493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9">
            <a:extLst>
              <a:ext uri="{FF2B5EF4-FFF2-40B4-BE49-F238E27FC236}">
                <a16:creationId xmlns:a16="http://schemas.microsoft.com/office/drawing/2014/main" id="{1F5DCCEC-0B3C-92EF-3FC1-E07EF452416A}"/>
              </a:ext>
            </a:extLst>
          </p:cNvPr>
          <p:cNvSpPr>
            <a:spLocks noGrp="1" noChangeArrowheads="1"/>
          </p:cNvSpPr>
          <p:nvPr>
            <p:ph type="dt" sz="half" idx="10"/>
          </p:nvPr>
        </p:nvSpPr>
        <p:spPr>
          <a:ln/>
        </p:spPr>
        <p:txBody>
          <a:bodyPr/>
          <a:lstStyle>
            <a:lvl1pPr>
              <a:defRPr/>
            </a:lvl1pPr>
          </a:lstStyle>
          <a:p>
            <a:pPr>
              <a:defRPr/>
            </a:pPr>
            <a:fld id="{65855C71-34EB-4669-9BF6-7120D571E194}" type="datetime1">
              <a:rPr lang="de-DE"/>
              <a:pPr>
                <a:defRPr/>
              </a:pPr>
              <a:t>17.08.2022</a:t>
            </a:fld>
            <a:endParaRPr lang="en-US"/>
          </a:p>
        </p:txBody>
      </p:sp>
      <p:sp>
        <p:nvSpPr>
          <p:cNvPr id="6" name="Rectangle 10">
            <a:extLst>
              <a:ext uri="{FF2B5EF4-FFF2-40B4-BE49-F238E27FC236}">
                <a16:creationId xmlns:a16="http://schemas.microsoft.com/office/drawing/2014/main" id="{A9165926-A442-ECBF-8D7D-B0E2E3DAC76E}"/>
              </a:ext>
            </a:extLst>
          </p:cNvPr>
          <p:cNvSpPr>
            <a:spLocks noGrp="1" noChangeArrowheads="1"/>
          </p:cNvSpPr>
          <p:nvPr>
            <p:ph type="ftr" sz="quarter" idx="11"/>
          </p:nvPr>
        </p:nvSpPr>
        <p:spPr>
          <a:ln/>
        </p:spPr>
        <p:txBody>
          <a:bodyPr/>
          <a:lstStyle>
            <a:lvl1pPr>
              <a:defRPr/>
            </a:lvl1pPr>
          </a:lstStyle>
          <a:p>
            <a:pPr>
              <a:defRPr/>
            </a:pPr>
            <a:r>
              <a:rPr lang="en-US"/>
              <a:t>Automatic Essay Scoring</a:t>
            </a:r>
          </a:p>
        </p:txBody>
      </p:sp>
      <p:sp>
        <p:nvSpPr>
          <p:cNvPr id="7" name="Rectangle 11">
            <a:extLst>
              <a:ext uri="{FF2B5EF4-FFF2-40B4-BE49-F238E27FC236}">
                <a16:creationId xmlns:a16="http://schemas.microsoft.com/office/drawing/2014/main" id="{260846E3-B2D5-0C26-DBFD-55CBA0816D5E}"/>
              </a:ext>
            </a:extLst>
          </p:cNvPr>
          <p:cNvSpPr>
            <a:spLocks noGrp="1" noChangeArrowheads="1"/>
          </p:cNvSpPr>
          <p:nvPr>
            <p:ph type="sldNum" sz="quarter" idx="12"/>
          </p:nvPr>
        </p:nvSpPr>
        <p:spPr>
          <a:ln/>
        </p:spPr>
        <p:txBody>
          <a:bodyPr/>
          <a:lstStyle>
            <a:lvl1pPr>
              <a:defRPr/>
            </a:lvl1pPr>
          </a:lstStyle>
          <a:p>
            <a:fld id="{1025C05B-0B2E-470E-BDA6-8A7EDC55C741}" type="slidenum">
              <a:rPr lang="en-US" altLang="en-US"/>
              <a:pPr/>
              <a:t>‹#›</a:t>
            </a:fld>
            <a:endParaRPr lang="en-US" altLang="en-US"/>
          </a:p>
        </p:txBody>
      </p:sp>
    </p:spTree>
    <p:extLst>
      <p:ext uri="{BB962C8B-B14F-4D97-AF65-F5344CB8AC3E}">
        <p14:creationId xmlns:p14="http://schemas.microsoft.com/office/powerpoint/2010/main" val="1975703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9">
            <a:extLst>
              <a:ext uri="{FF2B5EF4-FFF2-40B4-BE49-F238E27FC236}">
                <a16:creationId xmlns:a16="http://schemas.microsoft.com/office/drawing/2014/main" id="{4B2E0578-88BA-867F-0217-07731E7C602D}"/>
              </a:ext>
            </a:extLst>
          </p:cNvPr>
          <p:cNvSpPr>
            <a:spLocks noGrp="1" noChangeArrowheads="1"/>
          </p:cNvSpPr>
          <p:nvPr>
            <p:ph type="dt" sz="half" idx="10"/>
          </p:nvPr>
        </p:nvSpPr>
        <p:spPr>
          <a:ln/>
        </p:spPr>
        <p:txBody>
          <a:bodyPr/>
          <a:lstStyle>
            <a:lvl1pPr>
              <a:defRPr/>
            </a:lvl1pPr>
          </a:lstStyle>
          <a:p>
            <a:pPr>
              <a:defRPr/>
            </a:pPr>
            <a:fld id="{7508F774-A029-4A8F-9F76-26D7FC4D2367}" type="datetime1">
              <a:rPr lang="de-DE"/>
              <a:pPr>
                <a:defRPr/>
              </a:pPr>
              <a:t>17.08.2022</a:t>
            </a:fld>
            <a:endParaRPr lang="en-US"/>
          </a:p>
        </p:txBody>
      </p:sp>
      <p:sp>
        <p:nvSpPr>
          <p:cNvPr id="6" name="Rectangle 10">
            <a:extLst>
              <a:ext uri="{FF2B5EF4-FFF2-40B4-BE49-F238E27FC236}">
                <a16:creationId xmlns:a16="http://schemas.microsoft.com/office/drawing/2014/main" id="{D3F77C5D-AFAA-B569-B2E9-B832D3C73FC1}"/>
              </a:ext>
            </a:extLst>
          </p:cNvPr>
          <p:cNvSpPr>
            <a:spLocks noGrp="1" noChangeArrowheads="1"/>
          </p:cNvSpPr>
          <p:nvPr>
            <p:ph type="ftr" sz="quarter" idx="11"/>
          </p:nvPr>
        </p:nvSpPr>
        <p:spPr>
          <a:ln/>
        </p:spPr>
        <p:txBody>
          <a:bodyPr/>
          <a:lstStyle>
            <a:lvl1pPr>
              <a:defRPr/>
            </a:lvl1pPr>
          </a:lstStyle>
          <a:p>
            <a:pPr>
              <a:defRPr/>
            </a:pPr>
            <a:r>
              <a:rPr lang="en-US"/>
              <a:t>Automatic Essay Scoring</a:t>
            </a:r>
          </a:p>
        </p:txBody>
      </p:sp>
      <p:sp>
        <p:nvSpPr>
          <p:cNvPr id="7" name="Rectangle 11">
            <a:extLst>
              <a:ext uri="{FF2B5EF4-FFF2-40B4-BE49-F238E27FC236}">
                <a16:creationId xmlns:a16="http://schemas.microsoft.com/office/drawing/2014/main" id="{21AD62EB-DFA9-1DFA-2598-CC287320A520}"/>
              </a:ext>
            </a:extLst>
          </p:cNvPr>
          <p:cNvSpPr>
            <a:spLocks noGrp="1" noChangeArrowheads="1"/>
          </p:cNvSpPr>
          <p:nvPr>
            <p:ph type="sldNum" sz="quarter" idx="12"/>
          </p:nvPr>
        </p:nvSpPr>
        <p:spPr>
          <a:ln/>
        </p:spPr>
        <p:txBody>
          <a:bodyPr/>
          <a:lstStyle>
            <a:lvl1pPr>
              <a:defRPr/>
            </a:lvl1pPr>
          </a:lstStyle>
          <a:p>
            <a:fld id="{D7E5426E-51F1-434B-A885-D122FE8F53D4}" type="slidenum">
              <a:rPr lang="en-US" altLang="en-US"/>
              <a:pPr/>
              <a:t>‹#›</a:t>
            </a:fld>
            <a:endParaRPr lang="en-US" altLang="en-US"/>
          </a:p>
        </p:txBody>
      </p:sp>
    </p:spTree>
    <p:extLst>
      <p:ext uri="{BB962C8B-B14F-4D97-AF65-F5344CB8AC3E}">
        <p14:creationId xmlns:p14="http://schemas.microsoft.com/office/powerpoint/2010/main" val="3082639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934C9B8A-3B91-03EE-A569-5A1181E8EDF4}"/>
              </a:ext>
            </a:extLst>
          </p:cNvPr>
          <p:cNvGrpSpPr>
            <a:grpSpLocks/>
          </p:cNvGrpSpPr>
          <p:nvPr/>
        </p:nvGrpSpPr>
        <p:grpSpPr bwMode="auto">
          <a:xfrm>
            <a:off x="1071563" y="304800"/>
            <a:ext cx="7615237" cy="1106488"/>
            <a:chOff x="675" y="192"/>
            <a:chExt cx="4797" cy="697"/>
          </a:xfrm>
        </p:grpSpPr>
        <p:sp>
          <p:nvSpPr>
            <p:cNvPr id="52227" name="Oval 3">
              <a:extLst>
                <a:ext uri="{FF2B5EF4-FFF2-40B4-BE49-F238E27FC236}">
                  <a16:creationId xmlns:a16="http://schemas.microsoft.com/office/drawing/2014/main" id="{0603F604-C996-D0BE-534C-5640F46020C1}"/>
                </a:ext>
              </a:extLst>
            </p:cNvPr>
            <p:cNvSpPr>
              <a:spLocks noChangeArrowheads="1"/>
            </p:cNvSpPr>
            <p:nvPr/>
          </p:nvSpPr>
          <p:spPr bwMode="hidden">
            <a:xfrm flipH="1">
              <a:off x="3067" y="192"/>
              <a:ext cx="696" cy="696"/>
            </a:xfrm>
            <a:prstGeom prst="ellipse">
              <a:avLst/>
            </a:prstGeom>
            <a:solidFill>
              <a:schemeClr val="accent2"/>
            </a:solidFill>
            <a:ln w="28575">
              <a:noFill/>
              <a:round/>
              <a:headEnd/>
              <a:tailEnd/>
            </a:ln>
            <a:effectLst/>
          </p:spPr>
          <p:txBody>
            <a:bodyPr wrap="none" anchor="ctr"/>
            <a:lstStyle/>
            <a:p>
              <a:pPr algn="ctr">
                <a:defRPr/>
              </a:pPr>
              <a:endParaRPr lang="en-US" sz="2400">
                <a:latin typeface="Times New Roman" pitchFamily="18" charset="0"/>
                <a:cs typeface="Arial" charset="0"/>
              </a:endParaRPr>
            </a:p>
          </p:txBody>
        </p:sp>
        <p:sp>
          <p:nvSpPr>
            <p:cNvPr id="52228" name="Oval 4">
              <a:extLst>
                <a:ext uri="{FF2B5EF4-FFF2-40B4-BE49-F238E27FC236}">
                  <a16:creationId xmlns:a16="http://schemas.microsoft.com/office/drawing/2014/main" id="{AA929757-B542-343A-8C8D-F5AA1A80EBD2}"/>
                </a:ext>
              </a:extLst>
            </p:cNvPr>
            <p:cNvSpPr>
              <a:spLocks noChangeArrowheads="1"/>
            </p:cNvSpPr>
            <p:nvPr/>
          </p:nvSpPr>
          <p:spPr bwMode="hidden">
            <a:xfrm flipH="1">
              <a:off x="4777" y="192"/>
              <a:ext cx="695" cy="696"/>
            </a:xfrm>
            <a:prstGeom prst="ellipse">
              <a:avLst/>
            </a:prstGeom>
            <a:solidFill>
              <a:schemeClr val="accent2"/>
            </a:solidFill>
            <a:ln w="28575">
              <a:noFill/>
              <a:round/>
              <a:headEnd/>
              <a:tailEnd/>
            </a:ln>
            <a:effectLst/>
          </p:spPr>
          <p:txBody>
            <a:bodyPr wrap="none" anchor="ctr"/>
            <a:lstStyle/>
            <a:p>
              <a:pPr algn="ctr">
                <a:defRPr/>
              </a:pPr>
              <a:endParaRPr lang="en-US" sz="2400">
                <a:latin typeface="Times New Roman" pitchFamily="18" charset="0"/>
                <a:cs typeface="Arial" charset="0"/>
              </a:endParaRPr>
            </a:p>
          </p:txBody>
        </p:sp>
        <p:sp>
          <p:nvSpPr>
            <p:cNvPr id="52229" name="Oval 5">
              <a:extLst>
                <a:ext uri="{FF2B5EF4-FFF2-40B4-BE49-F238E27FC236}">
                  <a16:creationId xmlns:a16="http://schemas.microsoft.com/office/drawing/2014/main" id="{D03F1EA2-D4BE-EC1F-0341-C5235A5DAFE7}"/>
                </a:ext>
              </a:extLst>
            </p:cNvPr>
            <p:cNvSpPr>
              <a:spLocks noChangeArrowheads="1"/>
            </p:cNvSpPr>
            <p:nvPr/>
          </p:nvSpPr>
          <p:spPr bwMode="hidden">
            <a:xfrm flipH="1">
              <a:off x="675" y="193"/>
              <a:ext cx="695" cy="696"/>
            </a:xfrm>
            <a:prstGeom prst="ellipse">
              <a:avLst/>
            </a:prstGeom>
            <a:solidFill>
              <a:schemeClr val="accent2"/>
            </a:solidFill>
            <a:ln w="28575">
              <a:noFill/>
              <a:round/>
              <a:headEnd/>
              <a:tailEnd/>
            </a:ln>
            <a:effectLst/>
          </p:spPr>
          <p:txBody>
            <a:bodyPr wrap="none" anchor="ctr"/>
            <a:lstStyle/>
            <a:p>
              <a:pPr algn="ctr">
                <a:defRPr/>
              </a:pPr>
              <a:endParaRPr lang="en-US" sz="2400">
                <a:latin typeface="Times New Roman" pitchFamily="18" charset="0"/>
                <a:cs typeface="Arial" charset="0"/>
              </a:endParaRPr>
            </a:p>
          </p:txBody>
        </p:sp>
        <p:sp>
          <p:nvSpPr>
            <p:cNvPr id="52230" name="Oval 6">
              <a:extLst>
                <a:ext uri="{FF2B5EF4-FFF2-40B4-BE49-F238E27FC236}">
                  <a16:creationId xmlns:a16="http://schemas.microsoft.com/office/drawing/2014/main" id="{3EBF47B3-B630-6282-1AAB-CE60E85B2109}"/>
                </a:ext>
              </a:extLst>
            </p:cNvPr>
            <p:cNvSpPr>
              <a:spLocks noChangeArrowheads="1"/>
            </p:cNvSpPr>
            <p:nvPr/>
          </p:nvSpPr>
          <p:spPr bwMode="hidden">
            <a:xfrm flipH="1">
              <a:off x="3984" y="192"/>
              <a:ext cx="695" cy="696"/>
            </a:xfrm>
            <a:prstGeom prst="ellipse">
              <a:avLst/>
            </a:prstGeom>
            <a:noFill/>
            <a:ln w="28575">
              <a:solidFill>
                <a:schemeClr val="accent2"/>
              </a:solidFill>
              <a:round/>
              <a:headEnd/>
              <a:tailEnd/>
            </a:ln>
            <a:effectLst/>
          </p:spPr>
          <p:txBody>
            <a:bodyPr wrap="none" anchor="ctr"/>
            <a:lstStyle/>
            <a:p>
              <a:pPr algn="ctr">
                <a:defRPr/>
              </a:pPr>
              <a:endParaRPr lang="en-US" sz="2400">
                <a:latin typeface="Times New Roman" pitchFamily="18" charset="0"/>
                <a:cs typeface="Arial" charset="0"/>
              </a:endParaRPr>
            </a:p>
          </p:txBody>
        </p:sp>
        <p:sp>
          <p:nvSpPr>
            <p:cNvPr id="52231" name="Oval 7">
              <a:extLst>
                <a:ext uri="{FF2B5EF4-FFF2-40B4-BE49-F238E27FC236}">
                  <a16:creationId xmlns:a16="http://schemas.microsoft.com/office/drawing/2014/main" id="{694D48A6-5978-C1F9-DA1F-128C470D4C2D}"/>
                </a:ext>
              </a:extLst>
            </p:cNvPr>
            <p:cNvSpPr>
              <a:spLocks noChangeArrowheads="1"/>
            </p:cNvSpPr>
            <p:nvPr/>
          </p:nvSpPr>
          <p:spPr bwMode="hidden">
            <a:xfrm flipH="1">
              <a:off x="1486" y="192"/>
              <a:ext cx="695" cy="696"/>
            </a:xfrm>
            <a:prstGeom prst="ellipse">
              <a:avLst/>
            </a:prstGeom>
            <a:noFill/>
            <a:ln w="28575">
              <a:solidFill>
                <a:schemeClr val="accent2"/>
              </a:solidFill>
              <a:round/>
              <a:headEnd/>
              <a:tailEnd/>
            </a:ln>
            <a:effectLst/>
          </p:spPr>
          <p:txBody>
            <a:bodyPr wrap="none" anchor="ctr"/>
            <a:lstStyle/>
            <a:p>
              <a:pPr algn="ctr">
                <a:defRPr/>
              </a:pPr>
              <a:endParaRPr lang="en-US" sz="2400">
                <a:latin typeface="Times New Roman" pitchFamily="18" charset="0"/>
                <a:cs typeface="Arial" charset="0"/>
              </a:endParaRPr>
            </a:p>
          </p:txBody>
        </p:sp>
      </p:grpSp>
      <p:sp>
        <p:nvSpPr>
          <p:cNvPr id="1027" name="Rectangle 8">
            <a:extLst>
              <a:ext uri="{FF2B5EF4-FFF2-40B4-BE49-F238E27FC236}">
                <a16:creationId xmlns:a16="http://schemas.microsoft.com/office/drawing/2014/main" id="{C027DF0C-0910-1C22-A8CE-D5641D6A5AA2}"/>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2233" name="Rectangle 9">
            <a:extLst>
              <a:ext uri="{FF2B5EF4-FFF2-40B4-BE49-F238E27FC236}">
                <a16:creationId xmlns:a16="http://schemas.microsoft.com/office/drawing/2014/main" id="{9C950338-A759-E964-B587-942267A3419F}"/>
              </a:ext>
            </a:extLst>
          </p:cNvPr>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cs typeface="Arial" charset="0"/>
              </a:defRPr>
            </a:lvl1pPr>
          </a:lstStyle>
          <a:p>
            <a:pPr>
              <a:defRPr/>
            </a:pPr>
            <a:fld id="{5DD4358E-73BA-4C4B-95A3-D387D85BFECC}" type="datetime1">
              <a:rPr lang="de-DE"/>
              <a:pPr>
                <a:defRPr/>
              </a:pPr>
              <a:t>17.08.2022</a:t>
            </a:fld>
            <a:endParaRPr lang="en-US"/>
          </a:p>
        </p:txBody>
      </p:sp>
      <p:sp>
        <p:nvSpPr>
          <p:cNvPr id="52234" name="Rectangle 10">
            <a:extLst>
              <a:ext uri="{FF2B5EF4-FFF2-40B4-BE49-F238E27FC236}">
                <a16:creationId xmlns:a16="http://schemas.microsoft.com/office/drawing/2014/main" id="{52BA3863-5A73-9445-6A38-4AD5903098BF}"/>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cs typeface="Arial" charset="0"/>
              </a:defRPr>
            </a:lvl1pPr>
          </a:lstStyle>
          <a:p>
            <a:pPr>
              <a:defRPr/>
            </a:pPr>
            <a:r>
              <a:rPr lang="en-US"/>
              <a:t>Automatic Essay Scoring</a:t>
            </a:r>
          </a:p>
        </p:txBody>
      </p:sp>
      <p:sp>
        <p:nvSpPr>
          <p:cNvPr id="52235" name="Rectangle 11">
            <a:extLst>
              <a:ext uri="{FF2B5EF4-FFF2-40B4-BE49-F238E27FC236}">
                <a16:creationId xmlns:a16="http://schemas.microsoft.com/office/drawing/2014/main" id="{C7245384-BEA9-3581-4F15-D3854059BED2}"/>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A6B29498-A55D-4A7D-A45E-E38A643ADBB7}" type="slidenum">
              <a:rPr lang="en-US" altLang="en-US"/>
              <a:pPr/>
              <a:t>‹#›</a:t>
            </a:fld>
            <a:endParaRPr lang="en-US" altLang="en-US"/>
          </a:p>
        </p:txBody>
      </p:sp>
      <p:sp>
        <p:nvSpPr>
          <p:cNvPr id="1031" name="Rectangle 12">
            <a:extLst>
              <a:ext uri="{FF2B5EF4-FFF2-40B4-BE49-F238E27FC236}">
                <a16:creationId xmlns:a16="http://schemas.microsoft.com/office/drawing/2014/main" id="{7B7C4F20-C7F7-B286-1D40-BD11CA692130}"/>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726"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cs typeface="Arial" charset="0"/>
        </a:defRPr>
      </a:lvl2pPr>
      <a:lvl3pPr algn="l" rtl="0" eaLnBrk="0" fontAlgn="base" hangingPunct="0">
        <a:spcBef>
          <a:spcPct val="0"/>
        </a:spcBef>
        <a:spcAft>
          <a:spcPct val="0"/>
        </a:spcAft>
        <a:defRPr sz="3800">
          <a:solidFill>
            <a:schemeClr val="tx2"/>
          </a:solidFill>
          <a:latin typeface="Arial" charset="0"/>
          <a:cs typeface="Arial" charset="0"/>
        </a:defRPr>
      </a:lvl3pPr>
      <a:lvl4pPr algn="l" rtl="0" eaLnBrk="0" fontAlgn="base" hangingPunct="0">
        <a:spcBef>
          <a:spcPct val="0"/>
        </a:spcBef>
        <a:spcAft>
          <a:spcPct val="0"/>
        </a:spcAft>
        <a:defRPr sz="3800">
          <a:solidFill>
            <a:schemeClr val="tx2"/>
          </a:solidFill>
          <a:latin typeface="Arial" charset="0"/>
          <a:cs typeface="Arial" charset="0"/>
        </a:defRPr>
      </a:lvl4pPr>
      <a:lvl5pPr algn="l" rtl="0" eaLnBrk="0" fontAlgn="base" hangingPunct="0">
        <a:spcBef>
          <a:spcPct val="0"/>
        </a:spcBef>
        <a:spcAft>
          <a:spcPct val="0"/>
        </a:spcAft>
        <a:defRPr sz="3800">
          <a:solidFill>
            <a:schemeClr val="tx2"/>
          </a:solidFill>
          <a:latin typeface="Arial" charset="0"/>
          <a:cs typeface="Arial" charset="0"/>
        </a:defRPr>
      </a:lvl5pPr>
      <a:lvl6pPr marL="457200" algn="l" rtl="0" fontAlgn="base">
        <a:spcBef>
          <a:spcPct val="0"/>
        </a:spcBef>
        <a:spcAft>
          <a:spcPct val="0"/>
        </a:spcAft>
        <a:defRPr sz="3800">
          <a:solidFill>
            <a:schemeClr val="tx2"/>
          </a:solidFill>
          <a:latin typeface="Arial" charset="0"/>
          <a:cs typeface="Arial" charset="0"/>
        </a:defRPr>
      </a:lvl6pPr>
      <a:lvl7pPr marL="914400" algn="l" rtl="0" fontAlgn="base">
        <a:spcBef>
          <a:spcPct val="0"/>
        </a:spcBef>
        <a:spcAft>
          <a:spcPct val="0"/>
        </a:spcAft>
        <a:defRPr sz="3800">
          <a:solidFill>
            <a:schemeClr val="tx2"/>
          </a:solidFill>
          <a:latin typeface="Arial" charset="0"/>
          <a:cs typeface="Arial" charset="0"/>
        </a:defRPr>
      </a:lvl7pPr>
      <a:lvl8pPr marL="1371600" algn="l" rtl="0" fontAlgn="base">
        <a:spcBef>
          <a:spcPct val="0"/>
        </a:spcBef>
        <a:spcAft>
          <a:spcPct val="0"/>
        </a:spcAft>
        <a:defRPr sz="3800">
          <a:solidFill>
            <a:schemeClr val="tx2"/>
          </a:solidFill>
          <a:latin typeface="Arial" charset="0"/>
          <a:cs typeface="Arial" charset="0"/>
        </a:defRPr>
      </a:lvl8pPr>
      <a:lvl9pPr marL="1828800" algn="l" rtl="0" fontAlgn="base">
        <a:spcBef>
          <a:spcPct val="0"/>
        </a:spcBef>
        <a:spcAft>
          <a:spcPct val="0"/>
        </a:spcAft>
        <a:defRPr sz="38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cs typeface="+mn-cs"/>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A659F5E-CC4E-9480-3B6B-7CD6CEA550E7}"/>
              </a:ext>
            </a:extLst>
          </p:cNvPr>
          <p:cNvSpPr>
            <a:spLocks noGrp="1" noChangeArrowheads="1"/>
          </p:cNvSpPr>
          <p:nvPr>
            <p:ph type="ctrTitle" idx="4294967295"/>
          </p:nvPr>
        </p:nvSpPr>
        <p:spPr>
          <a:xfrm>
            <a:off x="685800" y="2133600"/>
            <a:ext cx="7772400" cy="1470025"/>
          </a:xfrm>
        </p:spPr>
        <p:txBody>
          <a:bodyPr/>
          <a:lstStyle/>
          <a:p>
            <a:pPr algn="ctr" eaLnBrk="1" hangingPunct="1"/>
            <a:br>
              <a:rPr lang="de-DE" altLang="en-US" sz="4000"/>
            </a:br>
            <a:br>
              <a:rPr lang="de-DE" altLang="en-US" sz="4000"/>
            </a:br>
            <a:r>
              <a:rPr lang="de-DE" altLang="en-US" sz="4000"/>
              <a:t>Automatic Essay Scoring</a:t>
            </a:r>
            <a:br>
              <a:rPr lang="de-DE" altLang="en-US" sz="4000"/>
            </a:br>
            <a:br>
              <a:rPr lang="de-DE" altLang="en-US" sz="4000"/>
            </a:br>
            <a:r>
              <a:rPr lang="de-DE" altLang="en-US" sz="4000"/>
              <a:t> </a:t>
            </a:r>
            <a:br>
              <a:rPr lang="de-DE" altLang="en-US" sz="4000"/>
            </a:br>
            <a:endParaRPr lang="de-DE" altLang="en-US" sz="4000"/>
          </a:p>
        </p:txBody>
      </p:sp>
      <p:sp>
        <p:nvSpPr>
          <p:cNvPr id="3075" name="Date Placeholder 3">
            <a:extLst>
              <a:ext uri="{FF2B5EF4-FFF2-40B4-BE49-F238E27FC236}">
                <a16:creationId xmlns:a16="http://schemas.microsoft.com/office/drawing/2014/main" id="{195C08B6-5F98-5D59-96B4-D0AF2A688D8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3610D5A-4FD0-4C94-81E8-7A1BA9B35F13}" type="datetime1">
              <a:rPr lang="de-DE" altLang="en-US" smtClean="0"/>
              <a:pPr eaLnBrk="1" hangingPunct="1"/>
              <a:t>17.08.2022</a:t>
            </a:fld>
            <a:endParaRPr lang="en-US" altLang="en-US"/>
          </a:p>
        </p:txBody>
      </p:sp>
      <p:sp>
        <p:nvSpPr>
          <p:cNvPr id="3076" name="Slide Number Placeholder 4">
            <a:extLst>
              <a:ext uri="{FF2B5EF4-FFF2-40B4-BE49-F238E27FC236}">
                <a16:creationId xmlns:a16="http://schemas.microsoft.com/office/drawing/2014/main" id="{BB132A6A-05E1-DD7E-83AE-BA7F700795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EFE2E8-1FA9-46DD-90D0-B651C54EEEF4}" type="slidenum">
              <a:rPr lang="en-US" altLang="en-US"/>
              <a:pPr eaLnBrk="1" hangingPunct="1"/>
              <a:t>1</a:t>
            </a:fld>
            <a:endParaRPr lang="en-US" alt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A1E325B-5360-4214-ABA2-3F4409DB5868}"/>
              </a:ext>
            </a:extLst>
          </p:cNvPr>
          <p:cNvSpPr>
            <a:spLocks noGrp="1" noChangeArrowheads="1"/>
          </p:cNvSpPr>
          <p:nvPr>
            <p:ph type="title" idx="4294967295"/>
          </p:nvPr>
        </p:nvSpPr>
        <p:spPr/>
        <p:txBody>
          <a:bodyPr/>
          <a:lstStyle/>
          <a:p>
            <a:pPr eaLnBrk="1" hangingPunct="1"/>
            <a:r>
              <a:rPr lang="en-US" altLang="en-US"/>
              <a:t>The Centering Model</a:t>
            </a:r>
          </a:p>
        </p:txBody>
      </p:sp>
      <p:sp>
        <p:nvSpPr>
          <p:cNvPr id="12291" name="Rectangle 3">
            <a:extLst>
              <a:ext uri="{FF2B5EF4-FFF2-40B4-BE49-F238E27FC236}">
                <a16:creationId xmlns:a16="http://schemas.microsoft.com/office/drawing/2014/main" id="{6BAFA3E0-3BED-8A01-35BE-3CB66F8F84D9}"/>
              </a:ext>
            </a:extLst>
          </p:cNvPr>
          <p:cNvSpPr>
            <a:spLocks noGrp="1" noChangeArrowheads="1"/>
          </p:cNvSpPr>
          <p:nvPr>
            <p:ph type="body" idx="4294967295"/>
          </p:nvPr>
        </p:nvSpPr>
        <p:spPr/>
        <p:txBody>
          <a:bodyPr/>
          <a:lstStyle/>
          <a:p>
            <a:pPr eaLnBrk="1" hangingPunct="1"/>
            <a:r>
              <a:rPr lang="en-US" altLang="en-US"/>
              <a:t>Centering transitions </a:t>
            </a:r>
          </a:p>
          <a:p>
            <a:pPr eaLnBrk="1" hangingPunct="1"/>
            <a:r>
              <a:rPr lang="en-US" altLang="en-US"/>
              <a:t>Example</a:t>
            </a:r>
          </a:p>
          <a:p>
            <a:pPr lvl="1" eaLnBrk="1" hangingPunct="1"/>
            <a:r>
              <a:rPr lang="en-US" altLang="en-US"/>
              <a:t>John went to his favorite music store to buy a piano. </a:t>
            </a:r>
          </a:p>
          <a:p>
            <a:pPr lvl="1" eaLnBrk="1" hangingPunct="1">
              <a:buFont typeface="Wingdings" panose="05000000000000000000" pitchFamily="2" charset="2"/>
              <a:buNone/>
            </a:pPr>
            <a:endParaRPr lang="en-US" altLang="en-US"/>
          </a:p>
          <a:p>
            <a:pPr lvl="1" eaLnBrk="1" hangingPunct="1">
              <a:buFont typeface="Wingdings" panose="05000000000000000000" pitchFamily="2" charset="2"/>
              <a:buNone/>
            </a:pPr>
            <a:endParaRPr lang="en-US" altLang="en-US"/>
          </a:p>
          <a:p>
            <a:pPr lvl="1" eaLnBrk="1" hangingPunct="1">
              <a:buFont typeface="Wingdings" panose="05000000000000000000" pitchFamily="2" charset="2"/>
              <a:buNone/>
            </a:pPr>
            <a:endParaRPr lang="en-US" altLang="en-US"/>
          </a:p>
        </p:txBody>
      </p:sp>
      <p:sp>
        <p:nvSpPr>
          <p:cNvPr id="12292" name="Date Placeholder 3">
            <a:extLst>
              <a:ext uri="{FF2B5EF4-FFF2-40B4-BE49-F238E27FC236}">
                <a16:creationId xmlns:a16="http://schemas.microsoft.com/office/drawing/2014/main" id="{9D1319ED-9733-3FC8-FD75-3B10C42C702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DE9630C-B231-4670-90DB-5EA79B73E89E}" type="datetime1">
              <a:rPr lang="de-DE" altLang="en-US" smtClean="0"/>
              <a:pPr eaLnBrk="1" hangingPunct="1"/>
              <a:t>17.08.2022</a:t>
            </a:fld>
            <a:endParaRPr lang="en-US" altLang="en-US"/>
          </a:p>
        </p:txBody>
      </p:sp>
      <p:sp>
        <p:nvSpPr>
          <p:cNvPr id="12293" name="Slide Number Placeholder 4">
            <a:extLst>
              <a:ext uri="{FF2B5EF4-FFF2-40B4-BE49-F238E27FC236}">
                <a16:creationId xmlns:a16="http://schemas.microsoft.com/office/drawing/2014/main" id="{125942AE-D861-0DBD-DB51-AB44726885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9898A23-919D-4A09-9E71-0D5C1BD3C514}" type="slidenum">
              <a:rPr lang="en-US" altLang="en-US"/>
              <a:pPr eaLnBrk="1" hangingPunct="1"/>
              <a:t>10</a:t>
            </a:fld>
            <a:endParaRPr lang="en-US" altLang="en-US"/>
          </a:p>
        </p:txBody>
      </p:sp>
      <p:sp>
        <p:nvSpPr>
          <p:cNvPr id="12294" name="Footer Placeholder 5">
            <a:extLst>
              <a:ext uri="{FF2B5EF4-FFF2-40B4-BE49-F238E27FC236}">
                <a16:creationId xmlns:a16="http://schemas.microsoft.com/office/drawing/2014/main" id="{723B6383-C475-0C36-E038-3704541A5DC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Automatic Essay Scoring</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9AC461-E938-521D-FFA0-8581F71DCD24}"/>
              </a:ext>
            </a:extLst>
          </p:cNvPr>
          <p:cNvSpPr>
            <a:spLocks noGrp="1" noChangeArrowheads="1"/>
          </p:cNvSpPr>
          <p:nvPr>
            <p:ph type="title"/>
          </p:nvPr>
        </p:nvSpPr>
        <p:spPr/>
        <p:txBody>
          <a:bodyPr/>
          <a:lstStyle/>
          <a:p>
            <a:pPr eaLnBrk="1" hangingPunct="1"/>
            <a:r>
              <a:rPr lang="en-US" altLang="en-US"/>
              <a:t>The Centering Model</a:t>
            </a:r>
          </a:p>
        </p:txBody>
      </p:sp>
      <p:sp>
        <p:nvSpPr>
          <p:cNvPr id="13315" name="Rectangle 3">
            <a:extLst>
              <a:ext uri="{FF2B5EF4-FFF2-40B4-BE49-F238E27FC236}">
                <a16:creationId xmlns:a16="http://schemas.microsoft.com/office/drawing/2014/main" id="{C5ADC914-080C-51F4-FFB0-14589D5BA2CD}"/>
              </a:ext>
            </a:extLst>
          </p:cNvPr>
          <p:cNvSpPr>
            <a:spLocks noGrp="1" noChangeArrowheads="1"/>
          </p:cNvSpPr>
          <p:nvPr>
            <p:ph type="body" idx="1"/>
          </p:nvPr>
        </p:nvSpPr>
        <p:spPr/>
        <p:txBody>
          <a:bodyPr/>
          <a:lstStyle/>
          <a:p>
            <a:pPr eaLnBrk="1" hangingPunct="1"/>
            <a:r>
              <a:rPr lang="en-US" altLang="en-US"/>
              <a:t>Centering transitions </a:t>
            </a:r>
          </a:p>
          <a:p>
            <a:pPr eaLnBrk="1" hangingPunct="1"/>
            <a:r>
              <a:rPr lang="en-US" altLang="en-US"/>
              <a:t>Example</a:t>
            </a:r>
          </a:p>
          <a:p>
            <a:pPr lvl="1" eaLnBrk="1" hangingPunct="1"/>
            <a:r>
              <a:rPr lang="en-US" altLang="en-US"/>
              <a:t>John went to his favorite music store to buy a piano. </a:t>
            </a:r>
            <a:r>
              <a:rPr lang="en-US" altLang="en-US" sz="2300">
                <a:solidFill>
                  <a:srgbClr val="FF0000"/>
                </a:solidFill>
              </a:rPr>
              <a:t>Cb = ?, Cf = John &gt; store &gt; piano, Transition = none</a:t>
            </a:r>
          </a:p>
          <a:p>
            <a:pPr lvl="1" eaLnBrk="1" hangingPunct="1"/>
            <a:r>
              <a:rPr lang="en-US" altLang="en-US"/>
              <a:t>He had frequented the store for many years.</a:t>
            </a:r>
          </a:p>
          <a:p>
            <a:pPr lvl="1" eaLnBrk="1" hangingPunct="1">
              <a:buFont typeface="Wingdings" panose="05000000000000000000" pitchFamily="2" charset="2"/>
              <a:buNone/>
            </a:pPr>
            <a:r>
              <a:rPr lang="en-US" altLang="en-US"/>
              <a:t>    </a:t>
            </a:r>
            <a:endParaRPr lang="en-US" altLang="en-US" sz="2300"/>
          </a:p>
          <a:p>
            <a:pPr eaLnBrk="1" hangingPunct="1"/>
            <a:endParaRPr lang="en-US" altLang="en-US"/>
          </a:p>
        </p:txBody>
      </p:sp>
      <p:sp>
        <p:nvSpPr>
          <p:cNvPr id="13316" name="Date Placeholder 3">
            <a:extLst>
              <a:ext uri="{FF2B5EF4-FFF2-40B4-BE49-F238E27FC236}">
                <a16:creationId xmlns:a16="http://schemas.microsoft.com/office/drawing/2014/main" id="{A7D37A4C-E50A-A724-6699-CB9E071D655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70BB812-1ECA-4255-82BD-DFCE0A91F959}" type="datetime1">
              <a:rPr lang="de-DE" altLang="en-US" smtClean="0"/>
              <a:pPr eaLnBrk="1" hangingPunct="1"/>
              <a:t>17.08.2022</a:t>
            </a:fld>
            <a:endParaRPr lang="en-US" altLang="en-US"/>
          </a:p>
        </p:txBody>
      </p:sp>
      <p:sp>
        <p:nvSpPr>
          <p:cNvPr id="13317" name="Slide Number Placeholder 4">
            <a:extLst>
              <a:ext uri="{FF2B5EF4-FFF2-40B4-BE49-F238E27FC236}">
                <a16:creationId xmlns:a16="http://schemas.microsoft.com/office/drawing/2014/main" id="{C8CA1C8B-EC4A-FCB9-D204-FE2F408C9F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EEEAB6E-669C-49D0-B760-22D3F662EF5D}" type="slidenum">
              <a:rPr lang="en-US" altLang="en-US"/>
              <a:pPr eaLnBrk="1" hangingPunct="1"/>
              <a:t>11</a:t>
            </a:fld>
            <a:endParaRPr lang="en-US" altLang="en-US"/>
          </a:p>
        </p:txBody>
      </p:sp>
      <p:sp>
        <p:nvSpPr>
          <p:cNvPr id="13318" name="Footer Placeholder 5">
            <a:extLst>
              <a:ext uri="{FF2B5EF4-FFF2-40B4-BE49-F238E27FC236}">
                <a16:creationId xmlns:a16="http://schemas.microsoft.com/office/drawing/2014/main" id="{9D2D103E-773D-A9EB-4757-1597FEA8F16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Automatic Essay Scoring</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9C6051C-9187-6A81-4DF6-11A57F2AC582}"/>
              </a:ext>
            </a:extLst>
          </p:cNvPr>
          <p:cNvSpPr>
            <a:spLocks noGrp="1" noChangeArrowheads="1"/>
          </p:cNvSpPr>
          <p:nvPr>
            <p:ph type="title"/>
          </p:nvPr>
        </p:nvSpPr>
        <p:spPr/>
        <p:txBody>
          <a:bodyPr/>
          <a:lstStyle/>
          <a:p>
            <a:pPr eaLnBrk="1" hangingPunct="1"/>
            <a:r>
              <a:rPr lang="en-US" altLang="en-US"/>
              <a:t>The Centering Model</a:t>
            </a:r>
          </a:p>
        </p:txBody>
      </p:sp>
      <p:sp>
        <p:nvSpPr>
          <p:cNvPr id="14339" name="Rectangle 3">
            <a:extLst>
              <a:ext uri="{FF2B5EF4-FFF2-40B4-BE49-F238E27FC236}">
                <a16:creationId xmlns:a16="http://schemas.microsoft.com/office/drawing/2014/main" id="{FC105DBB-79BC-EC6F-4531-E89B951B6DEF}"/>
              </a:ext>
            </a:extLst>
          </p:cNvPr>
          <p:cNvSpPr>
            <a:spLocks noGrp="1" noChangeArrowheads="1"/>
          </p:cNvSpPr>
          <p:nvPr>
            <p:ph type="body" idx="1"/>
          </p:nvPr>
        </p:nvSpPr>
        <p:spPr/>
        <p:txBody>
          <a:bodyPr/>
          <a:lstStyle/>
          <a:p>
            <a:pPr eaLnBrk="1" hangingPunct="1"/>
            <a:r>
              <a:rPr lang="en-US" altLang="en-US"/>
              <a:t>Centering transitions </a:t>
            </a:r>
          </a:p>
          <a:p>
            <a:pPr eaLnBrk="1" hangingPunct="1"/>
            <a:r>
              <a:rPr lang="en-US" altLang="en-US"/>
              <a:t>Example</a:t>
            </a:r>
          </a:p>
          <a:p>
            <a:pPr lvl="1" eaLnBrk="1" hangingPunct="1"/>
            <a:r>
              <a:rPr lang="en-US" altLang="en-US"/>
              <a:t>John went to his favorite music store to buy a piano. </a:t>
            </a:r>
            <a:r>
              <a:rPr lang="en-US" altLang="en-US" sz="2300">
                <a:solidFill>
                  <a:srgbClr val="FF0000"/>
                </a:solidFill>
              </a:rPr>
              <a:t>Cb = ?, Cf = John &gt; store &gt; piano, Transition = none</a:t>
            </a:r>
          </a:p>
          <a:p>
            <a:pPr lvl="1" eaLnBrk="1" hangingPunct="1"/>
            <a:r>
              <a:rPr lang="en-US" altLang="en-US"/>
              <a:t>He had frequented the store for many years.</a:t>
            </a:r>
          </a:p>
          <a:p>
            <a:pPr lvl="1" eaLnBrk="1" hangingPunct="1">
              <a:buFont typeface="Wingdings" panose="05000000000000000000" pitchFamily="2" charset="2"/>
              <a:buNone/>
            </a:pPr>
            <a:r>
              <a:rPr lang="en-US" altLang="en-US"/>
              <a:t>    </a:t>
            </a:r>
            <a:r>
              <a:rPr lang="en-US" altLang="en-US" sz="2300">
                <a:solidFill>
                  <a:srgbClr val="FF0000"/>
                </a:solidFill>
              </a:rPr>
              <a:t>Cb =(He=John), Cf = (He=John) &gt; store, Transition = continue</a:t>
            </a:r>
          </a:p>
          <a:p>
            <a:pPr eaLnBrk="1" hangingPunct="1"/>
            <a:endParaRPr lang="en-US" altLang="en-US">
              <a:solidFill>
                <a:srgbClr val="FF0000"/>
              </a:solidFill>
            </a:endParaRPr>
          </a:p>
        </p:txBody>
      </p:sp>
      <p:sp>
        <p:nvSpPr>
          <p:cNvPr id="14340" name="Date Placeholder 3">
            <a:extLst>
              <a:ext uri="{FF2B5EF4-FFF2-40B4-BE49-F238E27FC236}">
                <a16:creationId xmlns:a16="http://schemas.microsoft.com/office/drawing/2014/main" id="{AB3C1D88-788A-7B44-E11E-558B4F34107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E2123F0-E917-41BF-AE3B-CE454EE34AE9}" type="datetime1">
              <a:rPr lang="de-DE" altLang="en-US" smtClean="0"/>
              <a:pPr eaLnBrk="1" hangingPunct="1"/>
              <a:t>17.08.2022</a:t>
            </a:fld>
            <a:endParaRPr lang="en-US" altLang="en-US"/>
          </a:p>
        </p:txBody>
      </p:sp>
      <p:sp>
        <p:nvSpPr>
          <p:cNvPr id="14341" name="Slide Number Placeholder 4">
            <a:extLst>
              <a:ext uri="{FF2B5EF4-FFF2-40B4-BE49-F238E27FC236}">
                <a16:creationId xmlns:a16="http://schemas.microsoft.com/office/drawing/2014/main" id="{1ABECA40-0603-BAE0-5AB3-44574ABC01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6646C1-AF49-4791-8B6B-F89BD5FD369E}" type="slidenum">
              <a:rPr lang="en-US" altLang="en-US"/>
              <a:pPr eaLnBrk="1" hangingPunct="1"/>
              <a:t>12</a:t>
            </a:fld>
            <a:endParaRPr lang="en-US" altLang="en-US"/>
          </a:p>
        </p:txBody>
      </p:sp>
      <p:sp>
        <p:nvSpPr>
          <p:cNvPr id="14342" name="Footer Placeholder 5">
            <a:extLst>
              <a:ext uri="{FF2B5EF4-FFF2-40B4-BE49-F238E27FC236}">
                <a16:creationId xmlns:a16="http://schemas.microsoft.com/office/drawing/2014/main" id="{741C31F6-65EB-6CB8-1B0C-BB86E249025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Automatic Essay Scoring</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EBC5761-0303-9228-0A85-9FCA1E2E27E4}"/>
              </a:ext>
            </a:extLst>
          </p:cNvPr>
          <p:cNvSpPr>
            <a:spLocks noGrp="1" noChangeArrowheads="1"/>
          </p:cNvSpPr>
          <p:nvPr>
            <p:ph type="title" idx="4294967295"/>
          </p:nvPr>
        </p:nvSpPr>
        <p:spPr/>
        <p:txBody>
          <a:bodyPr/>
          <a:lstStyle/>
          <a:p>
            <a:pPr eaLnBrk="1" hangingPunct="1"/>
            <a:r>
              <a:rPr lang="en-US" altLang="en-US"/>
              <a:t>The Centering Model </a:t>
            </a:r>
          </a:p>
        </p:txBody>
      </p:sp>
      <p:sp>
        <p:nvSpPr>
          <p:cNvPr id="15363" name="Rectangle 3">
            <a:extLst>
              <a:ext uri="{FF2B5EF4-FFF2-40B4-BE49-F238E27FC236}">
                <a16:creationId xmlns:a16="http://schemas.microsoft.com/office/drawing/2014/main" id="{D8D5CCAE-73D0-ED5C-4650-822C76BC5150}"/>
              </a:ext>
            </a:extLst>
          </p:cNvPr>
          <p:cNvSpPr>
            <a:spLocks noGrp="1" noChangeArrowheads="1"/>
          </p:cNvSpPr>
          <p:nvPr>
            <p:ph type="body" idx="4294967295"/>
          </p:nvPr>
        </p:nvSpPr>
        <p:spPr/>
        <p:txBody>
          <a:bodyPr/>
          <a:lstStyle/>
          <a:p>
            <a:pPr eaLnBrk="1" hangingPunct="1"/>
            <a:r>
              <a:rPr lang="en-US" altLang="en-US"/>
              <a:t>Cf ranking</a:t>
            </a:r>
          </a:p>
          <a:p>
            <a:pPr lvl="1" eaLnBrk="1" hangingPunct="1"/>
            <a:r>
              <a:rPr lang="en-US" altLang="en-US"/>
              <a:t>Preferred center = </a:t>
            </a:r>
            <a:r>
              <a:rPr lang="en-US" altLang="en-US">
                <a:solidFill>
                  <a:srgbClr val="FF0000"/>
                </a:solidFill>
              </a:rPr>
              <a:t>the highest ranked</a:t>
            </a:r>
            <a:r>
              <a:rPr lang="en-US" altLang="en-US"/>
              <a:t> member of the Cf set</a:t>
            </a:r>
          </a:p>
          <a:p>
            <a:pPr lvl="1" eaLnBrk="1" hangingPunct="1"/>
            <a:r>
              <a:rPr lang="en-US" altLang="en-US"/>
              <a:t>Ranking by </a:t>
            </a:r>
            <a:r>
              <a:rPr lang="en-US" altLang="en-US">
                <a:solidFill>
                  <a:srgbClr val="FF0000"/>
                </a:solidFill>
              </a:rPr>
              <a:t>salience status</a:t>
            </a:r>
            <a:r>
              <a:rPr lang="en-US" altLang="en-US"/>
              <a:t> of entities in an utterance</a:t>
            </a:r>
          </a:p>
          <a:p>
            <a:pPr lvl="1" eaLnBrk="1" hangingPunct="1"/>
            <a:r>
              <a:rPr lang="en-US" altLang="en-US"/>
              <a:t>Cf ranking rule</a:t>
            </a:r>
          </a:p>
          <a:p>
            <a:pPr lvl="2" eaLnBrk="1" hangingPunct="1"/>
            <a:r>
              <a:rPr lang="en-US" altLang="en-US"/>
              <a:t>M-Subject &gt; M - indirect object &gt; M- direct object &gt; M – QIS, Pro-ARB &gt; S1-subject &gt; S1- indirect object &gt; S1- direct object &gt; S1-other &gt; S1-QIS, Pro-ARB &gt; S2-subject &gt;…  </a:t>
            </a:r>
          </a:p>
          <a:p>
            <a:pPr lvl="2" eaLnBrk="1" hangingPunct="1"/>
            <a:endParaRPr lang="en-US" altLang="en-US"/>
          </a:p>
        </p:txBody>
      </p:sp>
      <p:sp>
        <p:nvSpPr>
          <p:cNvPr id="15364" name="Date Placeholder 3">
            <a:extLst>
              <a:ext uri="{FF2B5EF4-FFF2-40B4-BE49-F238E27FC236}">
                <a16:creationId xmlns:a16="http://schemas.microsoft.com/office/drawing/2014/main" id="{D9E0F749-6A77-908A-FB52-37CCB5451BD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9B42695-E455-4E9E-A0AB-AF5286350ADD}" type="datetime1">
              <a:rPr lang="de-DE" altLang="en-US" smtClean="0"/>
              <a:pPr eaLnBrk="1" hangingPunct="1"/>
              <a:t>17.08.2022</a:t>
            </a:fld>
            <a:endParaRPr lang="en-US" altLang="en-US"/>
          </a:p>
        </p:txBody>
      </p:sp>
      <p:sp>
        <p:nvSpPr>
          <p:cNvPr id="15365" name="Slide Number Placeholder 4">
            <a:extLst>
              <a:ext uri="{FF2B5EF4-FFF2-40B4-BE49-F238E27FC236}">
                <a16:creationId xmlns:a16="http://schemas.microsoft.com/office/drawing/2014/main" id="{B4F70601-F034-71F1-3AA2-E5B361E1F5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1BE8B5D-4879-45CB-B941-20FAA7EA4834}" type="slidenum">
              <a:rPr lang="en-US" altLang="en-US"/>
              <a:pPr eaLnBrk="1" hangingPunct="1"/>
              <a:t>13</a:t>
            </a:fld>
            <a:endParaRPr lang="en-US" altLang="en-US"/>
          </a:p>
        </p:txBody>
      </p:sp>
      <p:sp>
        <p:nvSpPr>
          <p:cNvPr id="15366" name="Footer Placeholder 5">
            <a:extLst>
              <a:ext uri="{FF2B5EF4-FFF2-40B4-BE49-F238E27FC236}">
                <a16:creationId xmlns:a16="http://schemas.microsoft.com/office/drawing/2014/main" id="{7A4AFADD-CBE0-2704-7991-42A675D718F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Automatic Essay Scoring</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534FB56-24DF-1807-2339-182065D5F0F1}"/>
              </a:ext>
            </a:extLst>
          </p:cNvPr>
          <p:cNvSpPr>
            <a:spLocks noGrp="1" noChangeArrowheads="1"/>
          </p:cNvSpPr>
          <p:nvPr>
            <p:ph type="title" idx="4294967295"/>
          </p:nvPr>
        </p:nvSpPr>
        <p:spPr/>
        <p:txBody>
          <a:bodyPr/>
          <a:lstStyle/>
          <a:p>
            <a:pPr eaLnBrk="1" hangingPunct="1"/>
            <a:r>
              <a:rPr lang="en-US" altLang="en-US"/>
              <a:t>The Centering Model</a:t>
            </a:r>
          </a:p>
        </p:txBody>
      </p:sp>
      <p:sp>
        <p:nvSpPr>
          <p:cNvPr id="16387" name="Rectangle 3">
            <a:extLst>
              <a:ext uri="{FF2B5EF4-FFF2-40B4-BE49-F238E27FC236}">
                <a16:creationId xmlns:a16="http://schemas.microsoft.com/office/drawing/2014/main" id="{BA147807-2EEE-ECC9-D1BB-2886671ABE0E}"/>
              </a:ext>
            </a:extLst>
          </p:cNvPr>
          <p:cNvSpPr>
            <a:spLocks noGrp="1" noChangeArrowheads="1"/>
          </p:cNvSpPr>
          <p:nvPr>
            <p:ph type="body" idx="4294967295"/>
          </p:nvPr>
        </p:nvSpPr>
        <p:spPr/>
        <p:txBody>
          <a:bodyPr/>
          <a:lstStyle/>
          <a:p>
            <a:pPr eaLnBrk="1" hangingPunct="1"/>
            <a:r>
              <a:rPr lang="en-US" altLang="en-US"/>
              <a:t>Cf Ranking</a:t>
            </a:r>
          </a:p>
          <a:p>
            <a:pPr eaLnBrk="1" hangingPunct="1"/>
            <a:r>
              <a:rPr lang="en-US" altLang="en-US"/>
              <a:t>Example:</a:t>
            </a:r>
          </a:p>
          <a:p>
            <a:pPr lvl="1" eaLnBrk="1" hangingPunct="1"/>
            <a:r>
              <a:rPr lang="en-US" altLang="en-US"/>
              <a:t> John had a terrible headache</a:t>
            </a:r>
          </a:p>
          <a:p>
            <a:pPr lvl="1" eaLnBrk="1" hangingPunct="1">
              <a:buFont typeface="Wingdings" panose="05000000000000000000" pitchFamily="2" charset="2"/>
              <a:buNone/>
            </a:pPr>
            <a:r>
              <a:rPr lang="en-US" altLang="en-US"/>
              <a:t>     </a:t>
            </a:r>
          </a:p>
          <a:p>
            <a:pPr eaLnBrk="1" hangingPunct="1">
              <a:buFont typeface="Wingdings" panose="05000000000000000000" pitchFamily="2" charset="2"/>
              <a:buNone/>
            </a:pPr>
            <a:endParaRPr lang="en-US" altLang="en-US"/>
          </a:p>
          <a:p>
            <a:pPr eaLnBrk="1" hangingPunct="1"/>
            <a:endParaRPr lang="en-US" altLang="en-US"/>
          </a:p>
        </p:txBody>
      </p:sp>
      <p:sp>
        <p:nvSpPr>
          <p:cNvPr id="16388" name="Date Placeholder 3">
            <a:extLst>
              <a:ext uri="{FF2B5EF4-FFF2-40B4-BE49-F238E27FC236}">
                <a16:creationId xmlns:a16="http://schemas.microsoft.com/office/drawing/2014/main" id="{1846F029-BD0C-338B-A8B5-6642DE83C9D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F713F5B-108D-44AC-9CDD-78942AE8F7A3}" type="datetime1">
              <a:rPr lang="de-DE" altLang="en-US" smtClean="0"/>
              <a:pPr eaLnBrk="1" hangingPunct="1"/>
              <a:t>17.08.2022</a:t>
            </a:fld>
            <a:endParaRPr lang="en-US" altLang="en-US"/>
          </a:p>
        </p:txBody>
      </p:sp>
      <p:sp>
        <p:nvSpPr>
          <p:cNvPr id="16389" name="Slide Number Placeholder 4">
            <a:extLst>
              <a:ext uri="{FF2B5EF4-FFF2-40B4-BE49-F238E27FC236}">
                <a16:creationId xmlns:a16="http://schemas.microsoft.com/office/drawing/2014/main" id="{30E5AAFF-6A2C-D623-C6D7-0C9498EB46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59BD00-D3B4-484A-AE58-7C1B532D98C3}" type="slidenum">
              <a:rPr lang="en-US" altLang="en-US"/>
              <a:pPr eaLnBrk="1" hangingPunct="1"/>
              <a:t>14</a:t>
            </a:fld>
            <a:endParaRPr lang="en-US" altLang="en-US"/>
          </a:p>
        </p:txBody>
      </p:sp>
      <p:sp>
        <p:nvSpPr>
          <p:cNvPr id="16390" name="Footer Placeholder 5">
            <a:extLst>
              <a:ext uri="{FF2B5EF4-FFF2-40B4-BE49-F238E27FC236}">
                <a16:creationId xmlns:a16="http://schemas.microsoft.com/office/drawing/2014/main" id="{D8A80BA6-31DB-8351-A59F-CF7C38BA5E9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Automatic Essay Scoring</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47C45B9-C3E6-7AB2-72C2-9AA99F581023}"/>
              </a:ext>
            </a:extLst>
          </p:cNvPr>
          <p:cNvSpPr>
            <a:spLocks noGrp="1" noChangeArrowheads="1"/>
          </p:cNvSpPr>
          <p:nvPr>
            <p:ph type="title"/>
          </p:nvPr>
        </p:nvSpPr>
        <p:spPr/>
        <p:txBody>
          <a:bodyPr/>
          <a:lstStyle/>
          <a:p>
            <a:r>
              <a:rPr lang="en-US" altLang="en-US"/>
              <a:t>The Centering Model</a:t>
            </a:r>
          </a:p>
        </p:txBody>
      </p:sp>
      <p:sp>
        <p:nvSpPr>
          <p:cNvPr id="17411" name="Rectangle 3">
            <a:extLst>
              <a:ext uri="{FF2B5EF4-FFF2-40B4-BE49-F238E27FC236}">
                <a16:creationId xmlns:a16="http://schemas.microsoft.com/office/drawing/2014/main" id="{A42226E3-382C-0080-8F42-13E30FB16D91}"/>
              </a:ext>
            </a:extLst>
          </p:cNvPr>
          <p:cNvSpPr>
            <a:spLocks noGrp="1" noChangeArrowheads="1"/>
          </p:cNvSpPr>
          <p:nvPr>
            <p:ph type="body" idx="1"/>
          </p:nvPr>
        </p:nvSpPr>
        <p:spPr/>
        <p:txBody>
          <a:bodyPr/>
          <a:lstStyle/>
          <a:p>
            <a:pPr eaLnBrk="1" hangingPunct="1"/>
            <a:r>
              <a:rPr lang="en-US" altLang="en-US"/>
              <a:t>Cf Ranking</a:t>
            </a:r>
          </a:p>
          <a:p>
            <a:pPr eaLnBrk="1" hangingPunct="1"/>
            <a:r>
              <a:rPr lang="en-US" altLang="en-US"/>
              <a:t>Example:</a:t>
            </a:r>
          </a:p>
          <a:p>
            <a:pPr lvl="1" eaLnBrk="1" hangingPunct="1"/>
            <a:r>
              <a:rPr lang="en-US" altLang="en-US"/>
              <a:t> John had a terrible headache</a:t>
            </a:r>
          </a:p>
          <a:p>
            <a:pPr lvl="2" eaLnBrk="1" hangingPunct="1"/>
            <a:r>
              <a:rPr lang="en-US" altLang="en-US">
                <a:solidFill>
                  <a:srgbClr val="FF0000"/>
                </a:solidFill>
              </a:rPr>
              <a:t>Cb = ?, Cf = John&gt;Headache, Transition = none</a:t>
            </a:r>
          </a:p>
          <a:p>
            <a:pPr lvl="2" eaLnBrk="1" hangingPunct="1">
              <a:buFont typeface="Wingdings" panose="05000000000000000000" pitchFamily="2" charset="2"/>
              <a:buNone/>
            </a:pPr>
            <a:endParaRPr lang="en-US" altLang="en-US"/>
          </a:p>
        </p:txBody>
      </p:sp>
      <p:sp>
        <p:nvSpPr>
          <p:cNvPr id="17412" name="Date Placeholder 3">
            <a:extLst>
              <a:ext uri="{FF2B5EF4-FFF2-40B4-BE49-F238E27FC236}">
                <a16:creationId xmlns:a16="http://schemas.microsoft.com/office/drawing/2014/main" id="{2F7757E3-8E31-AFE6-F64D-52766DC5722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329932A-9782-49DE-8108-10A3C1527383}" type="datetime1">
              <a:rPr lang="de-DE" altLang="en-US" smtClean="0"/>
              <a:pPr eaLnBrk="1" hangingPunct="1"/>
              <a:t>17.08.2022</a:t>
            </a:fld>
            <a:endParaRPr lang="en-US" altLang="en-US"/>
          </a:p>
        </p:txBody>
      </p:sp>
      <p:sp>
        <p:nvSpPr>
          <p:cNvPr id="17413" name="Slide Number Placeholder 4">
            <a:extLst>
              <a:ext uri="{FF2B5EF4-FFF2-40B4-BE49-F238E27FC236}">
                <a16:creationId xmlns:a16="http://schemas.microsoft.com/office/drawing/2014/main" id="{3EF2DAB5-2B42-E7B6-8C44-66927B5D59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F7A8E37-06AF-436D-9E99-F41550BB604F}" type="slidenum">
              <a:rPr lang="en-US" altLang="en-US"/>
              <a:pPr eaLnBrk="1" hangingPunct="1"/>
              <a:t>15</a:t>
            </a:fld>
            <a:endParaRPr lang="en-US" altLang="en-US"/>
          </a:p>
        </p:txBody>
      </p:sp>
      <p:sp>
        <p:nvSpPr>
          <p:cNvPr id="17414" name="Footer Placeholder 5">
            <a:extLst>
              <a:ext uri="{FF2B5EF4-FFF2-40B4-BE49-F238E27FC236}">
                <a16:creationId xmlns:a16="http://schemas.microsoft.com/office/drawing/2014/main" id="{137F05A9-9A7F-804D-0F56-FBF11E3CF12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Automatic Essay Scoring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6E6CF95-C21C-7433-B886-89D1112C5102}"/>
              </a:ext>
            </a:extLst>
          </p:cNvPr>
          <p:cNvSpPr>
            <a:spLocks noGrp="1" noChangeArrowheads="1"/>
          </p:cNvSpPr>
          <p:nvPr>
            <p:ph type="title"/>
          </p:nvPr>
        </p:nvSpPr>
        <p:spPr/>
        <p:txBody>
          <a:bodyPr/>
          <a:lstStyle/>
          <a:p>
            <a:r>
              <a:rPr lang="en-US" altLang="en-US"/>
              <a:t>The Centering Model</a:t>
            </a:r>
          </a:p>
        </p:txBody>
      </p:sp>
      <p:sp>
        <p:nvSpPr>
          <p:cNvPr id="18435" name="Rectangle 3">
            <a:extLst>
              <a:ext uri="{FF2B5EF4-FFF2-40B4-BE49-F238E27FC236}">
                <a16:creationId xmlns:a16="http://schemas.microsoft.com/office/drawing/2014/main" id="{1925356A-B70D-D100-BDF8-84559117D52D}"/>
              </a:ext>
            </a:extLst>
          </p:cNvPr>
          <p:cNvSpPr>
            <a:spLocks noGrp="1" noChangeArrowheads="1"/>
          </p:cNvSpPr>
          <p:nvPr>
            <p:ph type="body" idx="1"/>
          </p:nvPr>
        </p:nvSpPr>
        <p:spPr/>
        <p:txBody>
          <a:bodyPr/>
          <a:lstStyle/>
          <a:p>
            <a:pPr eaLnBrk="1" hangingPunct="1"/>
            <a:r>
              <a:rPr lang="en-US" altLang="en-US"/>
              <a:t>Cf Ranking</a:t>
            </a:r>
          </a:p>
          <a:p>
            <a:pPr eaLnBrk="1" hangingPunct="1"/>
            <a:r>
              <a:rPr lang="en-US" altLang="en-US"/>
              <a:t>Example:</a:t>
            </a:r>
          </a:p>
          <a:p>
            <a:pPr lvl="1" eaLnBrk="1" hangingPunct="1"/>
            <a:r>
              <a:rPr lang="en-US" altLang="en-US"/>
              <a:t> John had a terrible headache</a:t>
            </a:r>
          </a:p>
          <a:p>
            <a:pPr lvl="2" eaLnBrk="1" hangingPunct="1"/>
            <a:r>
              <a:rPr lang="en-US" altLang="en-US">
                <a:solidFill>
                  <a:srgbClr val="FF0000"/>
                </a:solidFill>
              </a:rPr>
              <a:t>Cb = ?, Cf = John&gt;Headache, Transition = none</a:t>
            </a:r>
          </a:p>
          <a:p>
            <a:pPr lvl="1" eaLnBrk="1" hangingPunct="1"/>
            <a:r>
              <a:rPr lang="en-US" altLang="en-US"/>
              <a:t>When the meeting was over, he rushed to the pharmacy store</a:t>
            </a:r>
          </a:p>
          <a:p>
            <a:pPr lvl="1" eaLnBrk="1" hangingPunct="1"/>
            <a:endParaRPr lang="en-US" altLang="en-US">
              <a:solidFill>
                <a:srgbClr val="FF0000"/>
              </a:solidFill>
            </a:endParaRPr>
          </a:p>
          <a:p>
            <a:endParaRPr lang="en-US" altLang="en-US"/>
          </a:p>
        </p:txBody>
      </p:sp>
      <p:sp>
        <p:nvSpPr>
          <p:cNvPr id="18436" name="Date Placeholder 3">
            <a:extLst>
              <a:ext uri="{FF2B5EF4-FFF2-40B4-BE49-F238E27FC236}">
                <a16:creationId xmlns:a16="http://schemas.microsoft.com/office/drawing/2014/main" id="{C4CE907E-A43E-86A1-780E-70E8A69ECC5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EB4B5A-AC95-4321-8858-7F3FABDE4021}" type="datetime1">
              <a:rPr lang="de-DE" altLang="en-US" smtClean="0"/>
              <a:pPr eaLnBrk="1" hangingPunct="1"/>
              <a:t>17.08.2022</a:t>
            </a:fld>
            <a:endParaRPr lang="en-US" altLang="en-US"/>
          </a:p>
        </p:txBody>
      </p:sp>
      <p:sp>
        <p:nvSpPr>
          <p:cNvPr id="18437" name="Slide Number Placeholder 4">
            <a:extLst>
              <a:ext uri="{FF2B5EF4-FFF2-40B4-BE49-F238E27FC236}">
                <a16:creationId xmlns:a16="http://schemas.microsoft.com/office/drawing/2014/main" id="{BCB28E2D-7659-24A6-09FF-C5FB472E76E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90D5456-1B81-4C86-B229-EDBC56633F9C}" type="slidenum">
              <a:rPr lang="en-US" altLang="en-US"/>
              <a:pPr eaLnBrk="1" hangingPunct="1"/>
              <a:t>16</a:t>
            </a:fld>
            <a:endParaRPr lang="en-US" altLang="en-US"/>
          </a:p>
        </p:txBody>
      </p:sp>
      <p:sp>
        <p:nvSpPr>
          <p:cNvPr id="18438" name="Footer Placeholder 5">
            <a:extLst>
              <a:ext uri="{FF2B5EF4-FFF2-40B4-BE49-F238E27FC236}">
                <a16:creationId xmlns:a16="http://schemas.microsoft.com/office/drawing/2014/main" id="{5F72698F-B2BE-97AD-7136-84FA04E1CE3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Automatic Essay Scoring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662CC2C-DFC5-B6BD-2069-372280948F8C}"/>
              </a:ext>
            </a:extLst>
          </p:cNvPr>
          <p:cNvSpPr>
            <a:spLocks noGrp="1" noChangeArrowheads="1"/>
          </p:cNvSpPr>
          <p:nvPr>
            <p:ph type="title"/>
          </p:nvPr>
        </p:nvSpPr>
        <p:spPr/>
        <p:txBody>
          <a:bodyPr/>
          <a:lstStyle/>
          <a:p>
            <a:r>
              <a:rPr lang="en-US" altLang="en-US"/>
              <a:t>The Centering Model</a:t>
            </a:r>
          </a:p>
        </p:txBody>
      </p:sp>
      <p:sp>
        <p:nvSpPr>
          <p:cNvPr id="19459" name="Rectangle 3">
            <a:extLst>
              <a:ext uri="{FF2B5EF4-FFF2-40B4-BE49-F238E27FC236}">
                <a16:creationId xmlns:a16="http://schemas.microsoft.com/office/drawing/2014/main" id="{A98E6B48-A1CD-FAB2-5D96-3B48BF3BB1DC}"/>
              </a:ext>
            </a:extLst>
          </p:cNvPr>
          <p:cNvSpPr>
            <a:spLocks noGrp="1" noChangeArrowheads="1"/>
          </p:cNvSpPr>
          <p:nvPr>
            <p:ph type="body" idx="1"/>
          </p:nvPr>
        </p:nvSpPr>
        <p:spPr/>
        <p:txBody>
          <a:bodyPr/>
          <a:lstStyle/>
          <a:p>
            <a:pPr eaLnBrk="1" hangingPunct="1"/>
            <a:r>
              <a:rPr lang="en-US" altLang="en-US"/>
              <a:t>Cf Ranking</a:t>
            </a:r>
          </a:p>
          <a:p>
            <a:pPr eaLnBrk="1" hangingPunct="1"/>
            <a:r>
              <a:rPr lang="en-US" altLang="en-US"/>
              <a:t>Example:</a:t>
            </a:r>
          </a:p>
          <a:p>
            <a:pPr lvl="1" eaLnBrk="1" hangingPunct="1"/>
            <a:r>
              <a:rPr lang="en-US" altLang="en-US"/>
              <a:t> John had a terrible headache</a:t>
            </a:r>
          </a:p>
          <a:p>
            <a:pPr lvl="2" eaLnBrk="1" hangingPunct="1"/>
            <a:r>
              <a:rPr lang="en-US" altLang="en-US"/>
              <a:t> </a:t>
            </a:r>
            <a:r>
              <a:rPr lang="en-US" altLang="en-US">
                <a:solidFill>
                  <a:srgbClr val="FF0000"/>
                </a:solidFill>
              </a:rPr>
              <a:t>Cb = ?, Cf = John&gt;Headache, Transition = none</a:t>
            </a:r>
          </a:p>
          <a:p>
            <a:pPr lvl="1" eaLnBrk="1" hangingPunct="1"/>
            <a:r>
              <a:rPr lang="en-US" altLang="en-US"/>
              <a:t>When the meeting was over, he rushed to the pharmacy store</a:t>
            </a:r>
          </a:p>
          <a:p>
            <a:pPr lvl="2" eaLnBrk="1" hangingPunct="1"/>
            <a:r>
              <a:rPr lang="en-US" altLang="en-US"/>
              <a:t> </a:t>
            </a:r>
            <a:r>
              <a:rPr lang="en-US" altLang="en-US">
                <a:solidFill>
                  <a:srgbClr val="FF0000"/>
                </a:solidFill>
              </a:rPr>
              <a:t>Cb = John, Cf = John &gt; pharmacy store &gt; meeting, Transition = continue</a:t>
            </a:r>
          </a:p>
        </p:txBody>
      </p:sp>
      <p:sp>
        <p:nvSpPr>
          <p:cNvPr id="19460" name="Date Placeholder 3">
            <a:extLst>
              <a:ext uri="{FF2B5EF4-FFF2-40B4-BE49-F238E27FC236}">
                <a16:creationId xmlns:a16="http://schemas.microsoft.com/office/drawing/2014/main" id="{42DDCF41-A1E3-5F64-F333-B4139B81680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011C81-45A2-4052-920C-9C63ECDC3A5A}" type="datetime1">
              <a:rPr lang="de-DE" altLang="en-US" smtClean="0"/>
              <a:pPr eaLnBrk="1" hangingPunct="1"/>
              <a:t>17.08.2022</a:t>
            </a:fld>
            <a:endParaRPr lang="en-US" altLang="en-US"/>
          </a:p>
        </p:txBody>
      </p:sp>
      <p:sp>
        <p:nvSpPr>
          <p:cNvPr id="19461" name="Slide Number Placeholder 4">
            <a:extLst>
              <a:ext uri="{FF2B5EF4-FFF2-40B4-BE49-F238E27FC236}">
                <a16:creationId xmlns:a16="http://schemas.microsoft.com/office/drawing/2014/main" id="{99F6276B-6618-B524-378E-CB85EAC350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092C1EA-0AEB-495B-8820-DCCE75B25492}" type="slidenum">
              <a:rPr lang="en-US" altLang="en-US"/>
              <a:pPr eaLnBrk="1" hangingPunct="1"/>
              <a:t>17</a:t>
            </a:fld>
            <a:endParaRPr lang="en-US" altLang="en-US"/>
          </a:p>
        </p:txBody>
      </p:sp>
      <p:sp>
        <p:nvSpPr>
          <p:cNvPr id="19462" name="Footer Placeholder 5">
            <a:extLst>
              <a:ext uri="{FF2B5EF4-FFF2-40B4-BE49-F238E27FC236}">
                <a16:creationId xmlns:a16="http://schemas.microsoft.com/office/drawing/2014/main" id="{A43FE8C8-E959-EE6E-E64F-9DE3ECF17E7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Automatic Essay Scoring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48A1D2F-C761-2D6E-A905-A2232C7CBEBD}"/>
              </a:ext>
            </a:extLst>
          </p:cNvPr>
          <p:cNvSpPr>
            <a:spLocks noGrp="1" noChangeArrowheads="1"/>
          </p:cNvSpPr>
          <p:nvPr>
            <p:ph type="title"/>
          </p:nvPr>
        </p:nvSpPr>
        <p:spPr/>
        <p:txBody>
          <a:bodyPr/>
          <a:lstStyle/>
          <a:p>
            <a:r>
              <a:rPr lang="en-US" altLang="en-US"/>
              <a:t>The Centering Model</a:t>
            </a:r>
          </a:p>
        </p:txBody>
      </p:sp>
      <p:sp>
        <p:nvSpPr>
          <p:cNvPr id="20483" name="Rectangle 3">
            <a:extLst>
              <a:ext uri="{FF2B5EF4-FFF2-40B4-BE49-F238E27FC236}">
                <a16:creationId xmlns:a16="http://schemas.microsoft.com/office/drawing/2014/main" id="{CFC2C86E-0208-AC48-F47C-90CC1CEE412D}"/>
              </a:ext>
            </a:extLst>
          </p:cNvPr>
          <p:cNvSpPr>
            <a:spLocks noGrp="1" noChangeArrowheads="1"/>
          </p:cNvSpPr>
          <p:nvPr>
            <p:ph type="body" idx="1"/>
          </p:nvPr>
        </p:nvSpPr>
        <p:spPr/>
        <p:txBody>
          <a:bodyPr/>
          <a:lstStyle/>
          <a:p>
            <a:r>
              <a:rPr lang="en-US" altLang="en-US"/>
              <a:t>Cf Ranking</a:t>
            </a:r>
          </a:p>
          <a:p>
            <a:pPr lvl="1"/>
            <a:r>
              <a:rPr lang="en-US" altLang="en-US"/>
              <a:t>Modifications</a:t>
            </a:r>
          </a:p>
          <a:p>
            <a:pPr lvl="2"/>
            <a:r>
              <a:rPr lang="en-US" altLang="en-US"/>
              <a:t>Pronominal </a:t>
            </a:r>
            <a:r>
              <a:rPr lang="en-US" altLang="en-US">
                <a:solidFill>
                  <a:srgbClr val="FF0000"/>
                </a:solidFill>
              </a:rPr>
              <a:t>I</a:t>
            </a:r>
          </a:p>
          <a:p>
            <a:pPr lvl="3"/>
            <a:r>
              <a:rPr lang="en-US" altLang="en-US"/>
              <a:t>Penalize the use of </a:t>
            </a:r>
            <a:r>
              <a:rPr lang="en-US" altLang="en-US">
                <a:solidFill>
                  <a:srgbClr val="FF0000"/>
                </a:solidFill>
              </a:rPr>
              <a:t>I</a:t>
            </a:r>
            <a:r>
              <a:rPr lang="en-US" altLang="en-US"/>
              <a:t>’s, why?</a:t>
            </a:r>
          </a:p>
          <a:p>
            <a:pPr lvl="2"/>
            <a:r>
              <a:rPr lang="en-US" altLang="en-US"/>
              <a:t>Constructions containing verb </a:t>
            </a:r>
            <a:r>
              <a:rPr lang="en-US" altLang="en-US">
                <a:solidFill>
                  <a:srgbClr val="FF0000"/>
                </a:solidFill>
              </a:rPr>
              <a:t>to be</a:t>
            </a:r>
          </a:p>
          <a:p>
            <a:pPr lvl="3"/>
            <a:r>
              <a:rPr lang="en-US" altLang="en-US"/>
              <a:t>Predicational case</a:t>
            </a:r>
          </a:p>
          <a:p>
            <a:pPr lvl="4"/>
            <a:r>
              <a:rPr lang="en-US" altLang="en-US"/>
              <a:t>E.g: </a:t>
            </a:r>
            <a:r>
              <a:rPr lang="en-US" altLang="en-US">
                <a:solidFill>
                  <a:srgbClr val="FF0000"/>
                </a:solidFill>
              </a:rPr>
              <a:t>John is happy/a doctor/ the President</a:t>
            </a:r>
          </a:p>
          <a:p>
            <a:pPr lvl="3"/>
            <a:r>
              <a:rPr lang="en-US" altLang="en-US"/>
              <a:t>Specificational case</a:t>
            </a:r>
          </a:p>
          <a:p>
            <a:pPr lvl="4"/>
            <a:r>
              <a:rPr lang="en-US" altLang="en-US"/>
              <a:t>E.g:</a:t>
            </a:r>
            <a:r>
              <a:rPr lang="en-US" altLang="en-US">
                <a:solidFill>
                  <a:srgbClr val="FF0000"/>
                </a:solidFill>
              </a:rPr>
              <a:t> The cause of his illness </a:t>
            </a:r>
            <a:r>
              <a:rPr lang="en-US" altLang="en-US"/>
              <a:t>is</a:t>
            </a:r>
            <a:r>
              <a:rPr lang="en-US" altLang="en-US">
                <a:solidFill>
                  <a:srgbClr val="FF0000"/>
                </a:solidFill>
              </a:rPr>
              <a:t> this virus here</a:t>
            </a:r>
          </a:p>
          <a:p>
            <a:pPr lvl="4">
              <a:buFont typeface="Wingdings" panose="05000000000000000000" pitchFamily="2" charset="2"/>
              <a:buNone/>
            </a:pPr>
            <a:endParaRPr lang="en-US" altLang="en-US">
              <a:solidFill>
                <a:srgbClr val="FF0000"/>
              </a:solidFill>
            </a:endParaRPr>
          </a:p>
          <a:p>
            <a:pPr lvl="3"/>
            <a:endParaRPr lang="en-US" altLang="en-US"/>
          </a:p>
          <a:p>
            <a:pPr lvl="3"/>
            <a:endParaRPr lang="en-US" altLang="en-US"/>
          </a:p>
          <a:p>
            <a:pPr lvl="2"/>
            <a:endParaRPr lang="en-US" altLang="en-US"/>
          </a:p>
          <a:p>
            <a:endParaRPr lang="en-US" altLang="en-US"/>
          </a:p>
        </p:txBody>
      </p:sp>
      <p:sp>
        <p:nvSpPr>
          <p:cNvPr id="20484" name="Date Placeholder 3">
            <a:extLst>
              <a:ext uri="{FF2B5EF4-FFF2-40B4-BE49-F238E27FC236}">
                <a16:creationId xmlns:a16="http://schemas.microsoft.com/office/drawing/2014/main" id="{B5B410C1-267B-C17E-625B-F874E1FFFB3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E86650-05E4-4F06-A41F-EED8E391ED50}" type="datetime1">
              <a:rPr lang="de-DE" altLang="en-US" smtClean="0"/>
              <a:pPr eaLnBrk="1" hangingPunct="1"/>
              <a:t>17.08.2022</a:t>
            </a:fld>
            <a:endParaRPr lang="en-US" altLang="en-US"/>
          </a:p>
        </p:txBody>
      </p:sp>
      <p:sp>
        <p:nvSpPr>
          <p:cNvPr id="20485" name="Slide Number Placeholder 4">
            <a:extLst>
              <a:ext uri="{FF2B5EF4-FFF2-40B4-BE49-F238E27FC236}">
                <a16:creationId xmlns:a16="http://schemas.microsoft.com/office/drawing/2014/main" id="{B264594D-1199-E506-9B10-7D28F5D833D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74BFC26-BD58-42BB-B692-0041BF8B949C}" type="slidenum">
              <a:rPr lang="en-US" altLang="en-US"/>
              <a:pPr eaLnBrk="1" hangingPunct="1"/>
              <a:t>18</a:t>
            </a:fld>
            <a:endParaRPr lang="en-US" altLang="en-US"/>
          </a:p>
        </p:txBody>
      </p:sp>
      <p:sp>
        <p:nvSpPr>
          <p:cNvPr id="20486" name="Footer Placeholder 5">
            <a:extLst>
              <a:ext uri="{FF2B5EF4-FFF2-40B4-BE49-F238E27FC236}">
                <a16:creationId xmlns:a16="http://schemas.microsoft.com/office/drawing/2014/main" id="{68E60D95-8594-A13E-10C9-3E8964CE29A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Automatic Essay Scoring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B0A3538-C12B-E1D1-26AE-9678F7B67C72}"/>
              </a:ext>
            </a:extLst>
          </p:cNvPr>
          <p:cNvSpPr>
            <a:spLocks noGrp="1" noChangeArrowheads="1"/>
          </p:cNvSpPr>
          <p:nvPr>
            <p:ph type="title"/>
          </p:nvPr>
        </p:nvSpPr>
        <p:spPr/>
        <p:txBody>
          <a:bodyPr/>
          <a:lstStyle/>
          <a:p>
            <a:r>
              <a:rPr lang="en-US" altLang="en-US"/>
              <a:t>The Centering Model</a:t>
            </a:r>
          </a:p>
        </p:txBody>
      </p:sp>
      <p:sp>
        <p:nvSpPr>
          <p:cNvPr id="21507" name="Rectangle 3">
            <a:extLst>
              <a:ext uri="{FF2B5EF4-FFF2-40B4-BE49-F238E27FC236}">
                <a16:creationId xmlns:a16="http://schemas.microsoft.com/office/drawing/2014/main" id="{C0F7CF28-00A1-ED8B-4C8B-DC6A3CCADB2B}"/>
              </a:ext>
            </a:extLst>
          </p:cNvPr>
          <p:cNvSpPr>
            <a:spLocks noGrp="1" noChangeArrowheads="1"/>
          </p:cNvSpPr>
          <p:nvPr>
            <p:ph type="body" idx="1"/>
          </p:nvPr>
        </p:nvSpPr>
        <p:spPr/>
        <p:txBody>
          <a:bodyPr/>
          <a:lstStyle/>
          <a:p>
            <a:pPr>
              <a:lnSpc>
                <a:spcPct val="90000"/>
              </a:lnSpc>
            </a:pPr>
            <a:r>
              <a:rPr lang="en-US" altLang="en-US"/>
              <a:t>Cf Ranking</a:t>
            </a:r>
          </a:p>
          <a:p>
            <a:pPr lvl="1">
              <a:lnSpc>
                <a:spcPct val="90000"/>
              </a:lnSpc>
            </a:pPr>
            <a:r>
              <a:rPr lang="en-US" altLang="en-US"/>
              <a:t>Modifications</a:t>
            </a:r>
          </a:p>
          <a:p>
            <a:pPr lvl="2">
              <a:lnSpc>
                <a:spcPct val="90000"/>
              </a:lnSpc>
            </a:pPr>
            <a:r>
              <a:rPr lang="en-US" altLang="en-US"/>
              <a:t>Pronominal </a:t>
            </a:r>
            <a:r>
              <a:rPr lang="en-US" altLang="en-US">
                <a:solidFill>
                  <a:srgbClr val="FF0000"/>
                </a:solidFill>
              </a:rPr>
              <a:t>I</a:t>
            </a:r>
          </a:p>
          <a:p>
            <a:pPr lvl="3">
              <a:lnSpc>
                <a:spcPct val="90000"/>
              </a:lnSpc>
            </a:pPr>
            <a:r>
              <a:rPr lang="en-US" altLang="en-US"/>
              <a:t>Penalize the use of </a:t>
            </a:r>
            <a:r>
              <a:rPr lang="en-US" altLang="en-US">
                <a:solidFill>
                  <a:srgbClr val="FF0000"/>
                </a:solidFill>
              </a:rPr>
              <a:t>I</a:t>
            </a:r>
            <a:r>
              <a:rPr lang="en-US" altLang="en-US"/>
              <a:t>’s, why?</a:t>
            </a:r>
          </a:p>
          <a:p>
            <a:pPr lvl="2">
              <a:lnSpc>
                <a:spcPct val="90000"/>
              </a:lnSpc>
            </a:pPr>
            <a:r>
              <a:rPr lang="en-US" altLang="en-US"/>
              <a:t>Constructions containing verb </a:t>
            </a:r>
            <a:r>
              <a:rPr lang="en-US" altLang="en-US">
                <a:solidFill>
                  <a:srgbClr val="FF0000"/>
                </a:solidFill>
              </a:rPr>
              <a:t>to be</a:t>
            </a:r>
          </a:p>
          <a:p>
            <a:pPr lvl="3">
              <a:lnSpc>
                <a:spcPct val="90000"/>
              </a:lnSpc>
            </a:pPr>
            <a:r>
              <a:rPr lang="en-US" altLang="en-US"/>
              <a:t>Predicational case</a:t>
            </a:r>
          </a:p>
          <a:p>
            <a:pPr lvl="4">
              <a:lnSpc>
                <a:spcPct val="90000"/>
              </a:lnSpc>
            </a:pPr>
            <a:r>
              <a:rPr lang="en-US" altLang="en-US"/>
              <a:t>E.g: </a:t>
            </a:r>
            <a:r>
              <a:rPr lang="en-US" altLang="en-US">
                <a:solidFill>
                  <a:srgbClr val="FF0000"/>
                </a:solidFill>
              </a:rPr>
              <a:t>John is happy/a doctor/ the President</a:t>
            </a:r>
          </a:p>
          <a:p>
            <a:pPr lvl="3">
              <a:lnSpc>
                <a:spcPct val="90000"/>
              </a:lnSpc>
            </a:pPr>
            <a:r>
              <a:rPr lang="en-US" altLang="en-US"/>
              <a:t>Specificational case</a:t>
            </a:r>
          </a:p>
          <a:p>
            <a:pPr lvl="4">
              <a:lnSpc>
                <a:spcPct val="90000"/>
              </a:lnSpc>
            </a:pPr>
            <a:r>
              <a:rPr lang="en-US" altLang="en-US"/>
              <a:t>E.g:</a:t>
            </a:r>
            <a:r>
              <a:rPr lang="en-US" altLang="en-US">
                <a:solidFill>
                  <a:srgbClr val="FF0000"/>
                </a:solidFill>
              </a:rPr>
              <a:t> The cause of his illness </a:t>
            </a:r>
            <a:r>
              <a:rPr lang="en-US" altLang="en-US"/>
              <a:t>is</a:t>
            </a:r>
            <a:r>
              <a:rPr lang="en-US" altLang="en-US">
                <a:solidFill>
                  <a:srgbClr val="FF0000"/>
                </a:solidFill>
              </a:rPr>
              <a:t> this virus here</a:t>
            </a:r>
          </a:p>
          <a:p>
            <a:pPr lvl="4">
              <a:lnSpc>
                <a:spcPct val="90000"/>
              </a:lnSpc>
            </a:pPr>
            <a:r>
              <a:rPr lang="en-US" altLang="en-US">
                <a:solidFill>
                  <a:srgbClr val="FF0000"/>
                </a:solidFill>
              </a:rPr>
              <a:t>Another example of an individual who has achieved success in the business world through the use of conventional methods </a:t>
            </a:r>
            <a:r>
              <a:rPr lang="en-US" altLang="en-US"/>
              <a:t>is</a:t>
            </a:r>
            <a:r>
              <a:rPr lang="en-US" altLang="en-US">
                <a:solidFill>
                  <a:srgbClr val="FF0000"/>
                </a:solidFill>
              </a:rPr>
              <a:t> Oprah Winfrey</a:t>
            </a:r>
          </a:p>
          <a:p>
            <a:pPr>
              <a:lnSpc>
                <a:spcPct val="90000"/>
              </a:lnSpc>
            </a:pPr>
            <a:endParaRPr lang="en-US" altLang="en-US">
              <a:solidFill>
                <a:srgbClr val="FF0000"/>
              </a:solidFill>
            </a:endParaRPr>
          </a:p>
          <a:p>
            <a:pPr>
              <a:lnSpc>
                <a:spcPct val="90000"/>
              </a:lnSpc>
            </a:pPr>
            <a:endParaRPr lang="en-US" altLang="en-US"/>
          </a:p>
        </p:txBody>
      </p:sp>
      <p:sp>
        <p:nvSpPr>
          <p:cNvPr id="21508" name="Date Placeholder 3">
            <a:extLst>
              <a:ext uri="{FF2B5EF4-FFF2-40B4-BE49-F238E27FC236}">
                <a16:creationId xmlns:a16="http://schemas.microsoft.com/office/drawing/2014/main" id="{930F298B-ADE3-C7C4-0AA4-5BFB2560639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C9234DB-1CF0-4B05-B671-14967C461843}" type="datetime1">
              <a:rPr lang="de-DE" altLang="en-US" smtClean="0"/>
              <a:pPr eaLnBrk="1" hangingPunct="1"/>
              <a:t>17.08.2022</a:t>
            </a:fld>
            <a:endParaRPr lang="en-US" altLang="en-US"/>
          </a:p>
        </p:txBody>
      </p:sp>
      <p:sp>
        <p:nvSpPr>
          <p:cNvPr id="21509" name="Slide Number Placeholder 4">
            <a:extLst>
              <a:ext uri="{FF2B5EF4-FFF2-40B4-BE49-F238E27FC236}">
                <a16:creationId xmlns:a16="http://schemas.microsoft.com/office/drawing/2014/main" id="{A1C9E7FB-1A32-F002-7627-2E8037B338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C4AC28-03DE-4728-ACD7-2F119E25F259}" type="slidenum">
              <a:rPr lang="en-US" altLang="en-US"/>
              <a:pPr eaLnBrk="1" hangingPunct="1"/>
              <a:t>19</a:t>
            </a:fld>
            <a:endParaRPr lang="en-US" altLang="en-US"/>
          </a:p>
        </p:txBody>
      </p:sp>
      <p:sp>
        <p:nvSpPr>
          <p:cNvPr id="21510" name="Footer Placeholder 5">
            <a:extLst>
              <a:ext uri="{FF2B5EF4-FFF2-40B4-BE49-F238E27FC236}">
                <a16:creationId xmlns:a16="http://schemas.microsoft.com/office/drawing/2014/main" id="{3918250A-4407-3FB4-EC4A-35448DC5FDE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Automatic Essay Scoring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B2D30B0-1227-1ED4-070C-573FB6155C64}"/>
              </a:ext>
            </a:extLst>
          </p:cNvPr>
          <p:cNvSpPr>
            <a:spLocks noGrp="1" noChangeArrowheads="1"/>
          </p:cNvSpPr>
          <p:nvPr>
            <p:ph type="title" idx="4294967295"/>
          </p:nvPr>
        </p:nvSpPr>
        <p:spPr/>
        <p:txBody>
          <a:bodyPr/>
          <a:lstStyle/>
          <a:p>
            <a:pPr eaLnBrk="1" hangingPunct="1"/>
            <a:r>
              <a:rPr lang="en-US" altLang="en-US" sz="3400"/>
              <a:t>Automatic</a:t>
            </a:r>
            <a:r>
              <a:rPr lang="de-DE" altLang="en-US" sz="3400"/>
              <a:t> Essay Scoring: Intorduction</a:t>
            </a:r>
          </a:p>
        </p:txBody>
      </p:sp>
      <p:sp>
        <p:nvSpPr>
          <p:cNvPr id="4099" name="Rectangle 3">
            <a:extLst>
              <a:ext uri="{FF2B5EF4-FFF2-40B4-BE49-F238E27FC236}">
                <a16:creationId xmlns:a16="http://schemas.microsoft.com/office/drawing/2014/main" id="{6420D54B-B051-FF7A-3B3E-34E24AB7778B}"/>
              </a:ext>
            </a:extLst>
          </p:cNvPr>
          <p:cNvSpPr>
            <a:spLocks noGrp="1" noChangeArrowheads="1"/>
          </p:cNvSpPr>
          <p:nvPr>
            <p:ph type="body" idx="4294967295"/>
          </p:nvPr>
        </p:nvSpPr>
        <p:spPr/>
        <p:txBody>
          <a:bodyPr/>
          <a:lstStyle/>
          <a:p>
            <a:pPr eaLnBrk="1" hangingPunct="1">
              <a:lnSpc>
                <a:spcPct val="90000"/>
              </a:lnSpc>
            </a:pPr>
            <a:r>
              <a:rPr lang="en-US" altLang="en-US" sz="2800"/>
              <a:t>Why </a:t>
            </a:r>
            <a:r>
              <a:rPr lang="en-US" altLang="en-US" sz="2800">
                <a:solidFill>
                  <a:srgbClr val="FF0000"/>
                </a:solidFill>
              </a:rPr>
              <a:t>automatic</a:t>
            </a:r>
            <a:r>
              <a:rPr lang="en-US" altLang="en-US" sz="2800"/>
              <a:t> essay scoring?</a:t>
            </a:r>
          </a:p>
          <a:p>
            <a:pPr lvl="1" eaLnBrk="1" hangingPunct="1">
              <a:lnSpc>
                <a:spcPct val="90000"/>
              </a:lnSpc>
            </a:pPr>
            <a:r>
              <a:rPr lang="en-US" altLang="en-US" sz="2300"/>
              <a:t> to reduce laborious human effort</a:t>
            </a:r>
          </a:p>
          <a:p>
            <a:pPr lvl="2" eaLnBrk="1" hangingPunct="1">
              <a:lnSpc>
                <a:spcPct val="90000"/>
              </a:lnSpc>
            </a:pPr>
            <a:r>
              <a:rPr lang="en-US" altLang="en-US" sz="2100"/>
              <a:t>Software systems do the task fully automatically</a:t>
            </a:r>
          </a:p>
          <a:p>
            <a:pPr lvl="2" eaLnBrk="1" hangingPunct="1">
              <a:lnSpc>
                <a:spcPct val="90000"/>
              </a:lnSpc>
            </a:pPr>
            <a:r>
              <a:rPr lang="en-US" altLang="en-US" sz="2100"/>
              <a:t>Computer generated scores match human accuracy</a:t>
            </a:r>
          </a:p>
          <a:p>
            <a:pPr lvl="1" eaLnBrk="1" hangingPunct="1">
              <a:lnSpc>
                <a:spcPct val="90000"/>
              </a:lnSpc>
            </a:pPr>
            <a:r>
              <a:rPr lang="en-US" altLang="en-US" sz="2300"/>
              <a:t> to test theoretical hypothesis in NLP</a:t>
            </a:r>
          </a:p>
          <a:p>
            <a:pPr lvl="2" eaLnBrk="1" hangingPunct="1">
              <a:lnSpc>
                <a:spcPct val="90000"/>
              </a:lnSpc>
            </a:pPr>
            <a:r>
              <a:rPr lang="en-US" altLang="en-US" sz="2100"/>
              <a:t>e.g What is the role of Rough-Shifts in Centering Theory?</a:t>
            </a:r>
          </a:p>
          <a:p>
            <a:pPr lvl="1" eaLnBrk="1" hangingPunct="1">
              <a:lnSpc>
                <a:spcPct val="90000"/>
              </a:lnSpc>
            </a:pPr>
            <a:r>
              <a:rPr lang="en-US" altLang="en-US" sz="2300"/>
              <a:t> to explore practical solutions</a:t>
            </a:r>
          </a:p>
          <a:p>
            <a:pPr lvl="2" eaLnBrk="1" hangingPunct="1">
              <a:lnSpc>
                <a:spcPct val="90000"/>
              </a:lnSpc>
            </a:pPr>
            <a:r>
              <a:rPr lang="en-US" altLang="en-US" sz="2100"/>
              <a:t>e.g Is it possible to improve the systems’ performance ? </a:t>
            </a:r>
          </a:p>
          <a:p>
            <a:pPr eaLnBrk="1" hangingPunct="1">
              <a:lnSpc>
                <a:spcPct val="90000"/>
              </a:lnSpc>
              <a:buFont typeface="Wingdings" panose="05000000000000000000" pitchFamily="2" charset="2"/>
              <a:buNone/>
            </a:pPr>
            <a:endParaRPr lang="en-US" altLang="en-US" sz="2800"/>
          </a:p>
          <a:p>
            <a:pPr lvl="1" eaLnBrk="1" hangingPunct="1">
              <a:lnSpc>
                <a:spcPct val="90000"/>
              </a:lnSpc>
              <a:buFont typeface="Wingdings" panose="05000000000000000000" pitchFamily="2" charset="2"/>
              <a:buNone/>
            </a:pPr>
            <a:r>
              <a:rPr lang="en-US" altLang="en-US" sz="2300"/>
              <a:t> </a:t>
            </a:r>
            <a:r>
              <a:rPr lang="de-DE" altLang="en-US" sz="2300"/>
              <a:t> </a:t>
            </a:r>
          </a:p>
          <a:p>
            <a:pPr lvl="1" eaLnBrk="1" hangingPunct="1">
              <a:lnSpc>
                <a:spcPct val="90000"/>
              </a:lnSpc>
              <a:buFont typeface="Wingdings" panose="05000000000000000000" pitchFamily="2" charset="2"/>
              <a:buNone/>
            </a:pPr>
            <a:endParaRPr lang="de-DE" altLang="en-US" sz="2300"/>
          </a:p>
        </p:txBody>
      </p:sp>
      <p:sp>
        <p:nvSpPr>
          <p:cNvPr id="4100" name="Date Placeholder 3">
            <a:extLst>
              <a:ext uri="{FF2B5EF4-FFF2-40B4-BE49-F238E27FC236}">
                <a16:creationId xmlns:a16="http://schemas.microsoft.com/office/drawing/2014/main" id="{59FB5254-EDB3-E65A-37B9-558D6E84477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343A8AC-08A3-4BE6-B094-35010DA8166F}" type="datetime1">
              <a:rPr lang="de-DE" altLang="en-US" smtClean="0"/>
              <a:pPr eaLnBrk="1" hangingPunct="1"/>
              <a:t>17.08.2022</a:t>
            </a:fld>
            <a:endParaRPr lang="en-US" altLang="en-US"/>
          </a:p>
        </p:txBody>
      </p:sp>
      <p:sp>
        <p:nvSpPr>
          <p:cNvPr id="4101" name="Slide Number Placeholder 4">
            <a:extLst>
              <a:ext uri="{FF2B5EF4-FFF2-40B4-BE49-F238E27FC236}">
                <a16:creationId xmlns:a16="http://schemas.microsoft.com/office/drawing/2014/main" id="{73E77B0A-6C95-3529-BBD4-717223F39F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E62F893-8ED5-4F6C-A52B-E46184B024B3}" type="slidenum">
              <a:rPr lang="en-US" altLang="en-US"/>
              <a:pPr eaLnBrk="1" hangingPunct="1"/>
              <a:t>2</a:t>
            </a:fld>
            <a:endParaRPr lang="en-US" altLang="en-US"/>
          </a:p>
        </p:txBody>
      </p:sp>
      <p:sp>
        <p:nvSpPr>
          <p:cNvPr id="4102" name="Footer Placeholder 5">
            <a:extLst>
              <a:ext uri="{FF2B5EF4-FFF2-40B4-BE49-F238E27FC236}">
                <a16:creationId xmlns:a16="http://schemas.microsoft.com/office/drawing/2014/main" id="{C88BB3F2-AB6B-CA8C-C0C5-EA76486D014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Automatic Essay Scoring</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033011C-599B-09E1-39F0-55109F235481}"/>
              </a:ext>
            </a:extLst>
          </p:cNvPr>
          <p:cNvSpPr>
            <a:spLocks noGrp="1" noChangeArrowheads="1"/>
          </p:cNvSpPr>
          <p:nvPr>
            <p:ph type="title"/>
          </p:nvPr>
        </p:nvSpPr>
        <p:spPr/>
        <p:txBody>
          <a:bodyPr/>
          <a:lstStyle/>
          <a:p>
            <a:r>
              <a:rPr lang="en-US" altLang="en-US"/>
              <a:t>The Centering Model</a:t>
            </a:r>
          </a:p>
        </p:txBody>
      </p:sp>
      <p:sp>
        <p:nvSpPr>
          <p:cNvPr id="22531" name="Rectangle 3">
            <a:extLst>
              <a:ext uri="{FF2B5EF4-FFF2-40B4-BE49-F238E27FC236}">
                <a16:creationId xmlns:a16="http://schemas.microsoft.com/office/drawing/2014/main" id="{EB6BD234-6B04-8C27-0952-E0E946417760}"/>
              </a:ext>
            </a:extLst>
          </p:cNvPr>
          <p:cNvSpPr>
            <a:spLocks noGrp="1" noChangeArrowheads="1"/>
          </p:cNvSpPr>
          <p:nvPr>
            <p:ph type="body" idx="1"/>
          </p:nvPr>
        </p:nvSpPr>
        <p:spPr/>
        <p:txBody>
          <a:bodyPr/>
          <a:lstStyle/>
          <a:p>
            <a:r>
              <a:rPr lang="en-US" altLang="en-US"/>
              <a:t>Cf Ranking</a:t>
            </a:r>
          </a:p>
          <a:p>
            <a:r>
              <a:rPr lang="en-US" altLang="en-US"/>
              <a:t>Complex NP’s</a:t>
            </a:r>
          </a:p>
          <a:p>
            <a:pPr lvl="1"/>
            <a:r>
              <a:rPr lang="en-US" altLang="en-US"/>
              <a:t>Property evoking multiple discourse entities </a:t>
            </a:r>
          </a:p>
          <a:p>
            <a:pPr lvl="2"/>
            <a:r>
              <a:rPr lang="en-US" altLang="en-US"/>
              <a:t>E.g: his mother, software industry</a:t>
            </a:r>
          </a:p>
          <a:p>
            <a:pPr lvl="2"/>
            <a:r>
              <a:rPr lang="en-US" altLang="en-US"/>
              <a:t>Ordering from left to right</a:t>
            </a:r>
          </a:p>
          <a:p>
            <a:pPr lvl="1"/>
            <a:r>
              <a:rPr lang="en-US" altLang="en-US"/>
              <a:t>Possessive constructions</a:t>
            </a:r>
          </a:p>
          <a:p>
            <a:pPr lvl="2"/>
            <a:r>
              <a:rPr lang="en-US" altLang="en-US"/>
              <a:t>Linearization according to the genitive construction</a:t>
            </a:r>
          </a:p>
          <a:p>
            <a:pPr lvl="2"/>
            <a:r>
              <a:rPr lang="en-US" altLang="en-US"/>
              <a:t>E.g: The secret of TLP’s success </a:t>
            </a:r>
            <a:r>
              <a:rPr lang="en-US" altLang="en-US">
                <a:sym typeface="Wingdings" panose="05000000000000000000" pitchFamily="2" charset="2"/>
              </a:rPr>
              <a:t></a:t>
            </a:r>
            <a:r>
              <a:rPr lang="en-US" altLang="en-US"/>
              <a:t> TLP’s success’s secret, the rank from left to right</a:t>
            </a:r>
          </a:p>
        </p:txBody>
      </p:sp>
      <p:sp>
        <p:nvSpPr>
          <p:cNvPr id="22532" name="Date Placeholder 3">
            <a:extLst>
              <a:ext uri="{FF2B5EF4-FFF2-40B4-BE49-F238E27FC236}">
                <a16:creationId xmlns:a16="http://schemas.microsoft.com/office/drawing/2014/main" id="{EFD99C18-B4C7-16A8-EA55-E44BCCE99B2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DFA064-1580-42B6-BA0B-F16F514B417E}" type="datetime1">
              <a:rPr lang="de-DE" altLang="en-US" smtClean="0"/>
              <a:pPr eaLnBrk="1" hangingPunct="1"/>
              <a:t>17.08.2022</a:t>
            </a:fld>
            <a:endParaRPr lang="en-US" altLang="en-US"/>
          </a:p>
        </p:txBody>
      </p:sp>
      <p:sp>
        <p:nvSpPr>
          <p:cNvPr id="22533" name="Slide Number Placeholder 4">
            <a:extLst>
              <a:ext uri="{FF2B5EF4-FFF2-40B4-BE49-F238E27FC236}">
                <a16:creationId xmlns:a16="http://schemas.microsoft.com/office/drawing/2014/main" id="{17BCB52F-3CED-92BA-6D87-2AA3970631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0057188-E2B7-4D05-8306-92D8EB173391}" type="slidenum">
              <a:rPr lang="en-US" altLang="en-US"/>
              <a:pPr eaLnBrk="1" hangingPunct="1"/>
              <a:t>20</a:t>
            </a:fld>
            <a:endParaRPr lang="en-US" altLang="en-US"/>
          </a:p>
        </p:txBody>
      </p:sp>
      <p:sp>
        <p:nvSpPr>
          <p:cNvPr id="22534" name="Footer Placeholder 5">
            <a:extLst>
              <a:ext uri="{FF2B5EF4-FFF2-40B4-BE49-F238E27FC236}">
                <a16:creationId xmlns:a16="http://schemas.microsoft.com/office/drawing/2014/main" id="{77BADC88-91E2-EE59-7D5D-828A8D61E51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Automatic Essay Scoring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4CCD087C-D2E0-741C-612B-DC9937DBBC07}"/>
              </a:ext>
            </a:extLst>
          </p:cNvPr>
          <p:cNvSpPr>
            <a:spLocks noGrp="1" noChangeArrowheads="1"/>
          </p:cNvSpPr>
          <p:nvPr>
            <p:ph type="title"/>
          </p:nvPr>
        </p:nvSpPr>
        <p:spPr/>
        <p:txBody>
          <a:bodyPr/>
          <a:lstStyle/>
          <a:p>
            <a:pPr eaLnBrk="1" hangingPunct="1"/>
            <a:r>
              <a:rPr lang="en-US" altLang="en-US" sz="3400"/>
              <a:t>The role of Rough-Shift transitions</a:t>
            </a:r>
          </a:p>
        </p:txBody>
      </p:sp>
      <p:sp>
        <p:nvSpPr>
          <p:cNvPr id="23555" name="Rectangle 3">
            <a:extLst>
              <a:ext uri="{FF2B5EF4-FFF2-40B4-BE49-F238E27FC236}">
                <a16:creationId xmlns:a16="http://schemas.microsoft.com/office/drawing/2014/main" id="{68CC11D4-E196-F70C-55B5-EE15283E2BFF}"/>
              </a:ext>
            </a:extLst>
          </p:cNvPr>
          <p:cNvSpPr>
            <a:spLocks noGrp="1" noChangeArrowheads="1"/>
          </p:cNvSpPr>
          <p:nvPr>
            <p:ph type="body" idx="1"/>
          </p:nvPr>
        </p:nvSpPr>
        <p:spPr/>
        <p:txBody>
          <a:bodyPr/>
          <a:lstStyle/>
          <a:p>
            <a:pPr eaLnBrk="1" hangingPunct="1">
              <a:buFont typeface="Wingdings" panose="05000000000000000000" pitchFamily="2" charset="2"/>
              <a:buNone/>
            </a:pPr>
            <a:endParaRPr lang="en-US" altLang="en-US"/>
          </a:p>
          <a:p>
            <a:pPr eaLnBrk="1" hangingPunct="1"/>
            <a:r>
              <a:rPr lang="en-US" altLang="en-US"/>
              <a:t>Are Rough-shifts valid transitions?</a:t>
            </a:r>
          </a:p>
          <a:p>
            <a:pPr eaLnBrk="1" hangingPunct="1"/>
            <a:r>
              <a:rPr lang="en-US" altLang="en-US"/>
              <a:t>Hypothesis: “the incoherence found in students essays is not due to the processing load imposed on the reader to resolve anaphoric references” </a:t>
            </a:r>
          </a:p>
          <a:p>
            <a:pPr eaLnBrk="1" hangingPunct="1"/>
            <a:endParaRPr lang="en-US" altLang="en-US"/>
          </a:p>
          <a:p>
            <a:pPr lvl="1" eaLnBrk="1" hangingPunct="1"/>
            <a:endParaRPr lang="en-US" altLang="en-US"/>
          </a:p>
        </p:txBody>
      </p:sp>
      <p:sp>
        <p:nvSpPr>
          <p:cNvPr id="23556" name="Date Placeholder 3">
            <a:extLst>
              <a:ext uri="{FF2B5EF4-FFF2-40B4-BE49-F238E27FC236}">
                <a16:creationId xmlns:a16="http://schemas.microsoft.com/office/drawing/2014/main" id="{03BB3B21-13BD-B7B7-C838-B30E8758E58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BA0C369-41FE-4785-B4BB-1AA691441DC6}" type="datetime1">
              <a:rPr lang="de-DE" altLang="en-US" smtClean="0"/>
              <a:pPr eaLnBrk="1" hangingPunct="1"/>
              <a:t>17.08.2022</a:t>
            </a:fld>
            <a:endParaRPr lang="en-US" altLang="en-US"/>
          </a:p>
        </p:txBody>
      </p:sp>
      <p:sp>
        <p:nvSpPr>
          <p:cNvPr id="23557" name="Slide Number Placeholder 4">
            <a:extLst>
              <a:ext uri="{FF2B5EF4-FFF2-40B4-BE49-F238E27FC236}">
                <a16:creationId xmlns:a16="http://schemas.microsoft.com/office/drawing/2014/main" id="{C7A27464-D5F1-3CFD-BBD7-A154131721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376D02-FF80-49A7-850C-77E62372B57B}" type="slidenum">
              <a:rPr lang="en-US" altLang="en-US"/>
              <a:pPr eaLnBrk="1" hangingPunct="1"/>
              <a:t>21</a:t>
            </a:fld>
            <a:endParaRPr lang="en-US" altLang="en-US"/>
          </a:p>
        </p:txBody>
      </p:sp>
      <p:sp>
        <p:nvSpPr>
          <p:cNvPr id="23558" name="Footer Placeholder 5">
            <a:extLst>
              <a:ext uri="{FF2B5EF4-FFF2-40B4-BE49-F238E27FC236}">
                <a16:creationId xmlns:a16="http://schemas.microsoft.com/office/drawing/2014/main" id="{A7AF694D-F195-B3B3-3E97-479A82B7617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Automatic Essay Scoring</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8932F37-2A38-3D6C-8A79-329E908FD778}"/>
              </a:ext>
            </a:extLst>
          </p:cNvPr>
          <p:cNvSpPr>
            <a:spLocks noGrp="1" noChangeArrowheads="1"/>
          </p:cNvSpPr>
          <p:nvPr>
            <p:ph type="title" idx="4294967295"/>
          </p:nvPr>
        </p:nvSpPr>
        <p:spPr>
          <a:xfrm>
            <a:off x="457200" y="304800"/>
            <a:ext cx="8229600" cy="1143000"/>
          </a:xfrm>
        </p:spPr>
        <p:txBody>
          <a:bodyPr/>
          <a:lstStyle/>
          <a:p>
            <a:pPr eaLnBrk="1" hangingPunct="1"/>
            <a:r>
              <a:rPr lang="en-US" altLang="en-US" sz="3400"/>
              <a:t>The role of Rough-Shift transitions</a:t>
            </a:r>
          </a:p>
        </p:txBody>
      </p:sp>
      <p:sp>
        <p:nvSpPr>
          <p:cNvPr id="24579" name="Rectangle 3">
            <a:extLst>
              <a:ext uri="{FF2B5EF4-FFF2-40B4-BE49-F238E27FC236}">
                <a16:creationId xmlns:a16="http://schemas.microsoft.com/office/drawing/2014/main" id="{1168AF00-5117-4B33-AED7-747B2696B1AB}"/>
              </a:ext>
            </a:extLst>
          </p:cNvPr>
          <p:cNvSpPr>
            <a:spLocks noGrp="1" noChangeArrowheads="1"/>
          </p:cNvSpPr>
          <p:nvPr>
            <p:ph type="body" idx="4294967295"/>
          </p:nvPr>
        </p:nvSpPr>
        <p:spPr/>
        <p:txBody>
          <a:bodyPr/>
          <a:lstStyle/>
          <a:p>
            <a:pPr eaLnBrk="1" hangingPunct="1">
              <a:lnSpc>
                <a:spcPct val="90000"/>
              </a:lnSpc>
            </a:pPr>
            <a:endParaRPr lang="en-US" altLang="en-US" sz="2800"/>
          </a:p>
          <a:p>
            <a:pPr eaLnBrk="1" hangingPunct="1">
              <a:lnSpc>
                <a:spcPct val="90000"/>
              </a:lnSpc>
            </a:pPr>
            <a:endParaRPr lang="en-US" altLang="en-US" sz="2800"/>
          </a:p>
          <a:p>
            <a:pPr eaLnBrk="1" hangingPunct="1">
              <a:lnSpc>
                <a:spcPct val="90000"/>
              </a:lnSpc>
            </a:pPr>
            <a:endParaRPr lang="en-US" altLang="en-US" sz="2800"/>
          </a:p>
          <a:p>
            <a:pPr eaLnBrk="1" hangingPunct="1">
              <a:lnSpc>
                <a:spcPct val="90000"/>
              </a:lnSpc>
            </a:pPr>
            <a:endParaRPr lang="en-US" altLang="en-US" sz="2800"/>
          </a:p>
          <a:p>
            <a:pPr eaLnBrk="1" hangingPunct="1">
              <a:lnSpc>
                <a:spcPct val="90000"/>
              </a:lnSpc>
            </a:pPr>
            <a:endParaRPr lang="en-US" altLang="en-US" sz="2000"/>
          </a:p>
          <a:p>
            <a:pPr eaLnBrk="1" hangingPunct="1">
              <a:lnSpc>
                <a:spcPct val="90000"/>
              </a:lnSpc>
            </a:pPr>
            <a:r>
              <a:rPr lang="en-US" altLang="en-US" sz="2400"/>
              <a:t>Incoherence due to introducing too many undeveloped topics</a:t>
            </a:r>
          </a:p>
          <a:p>
            <a:pPr eaLnBrk="1" hangingPunct="1">
              <a:lnSpc>
                <a:spcPct val="90000"/>
              </a:lnSpc>
            </a:pPr>
            <a:r>
              <a:rPr lang="en-US" altLang="en-US" sz="2400"/>
              <a:t>Rough-shifts measure discourse continuity even when anaphora resolution is not an issue</a:t>
            </a:r>
            <a:r>
              <a:rPr lang="en-US" altLang="en-US" sz="2800"/>
              <a:t> </a:t>
            </a:r>
          </a:p>
          <a:p>
            <a:pPr eaLnBrk="1" hangingPunct="1">
              <a:lnSpc>
                <a:spcPct val="90000"/>
              </a:lnSpc>
            </a:pPr>
            <a:r>
              <a:rPr lang="en-US" altLang="en-US" sz="2400"/>
              <a:t>Rough shifts are the result of absent and extremely short-lived Cb’s</a:t>
            </a:r>
          </a:p>
          <a:p>
            <a:pPr eaLnBrk="1" hangingPunct="1">
              <a:lnSpc>
                <a:spcPct val="90000"/>
              </a:lnSpc>
              <a:buFont typeface="Wingdings" panose="05000000000000000000" pitchFamily="2" charset="2"/>
              <a:buNone/>
            </a:pPr>
            <a:endParaRPr lang="en-US" altLang="en-US" sz="2800"/>
          </a:p>
          <a:p>
            <a:pPr eaLnBrk="1" hangingPunct="1">
              <a:lnSpc>
                <a:spcPct val="90000"/>
              </a:lnSpc>
            </a:pPr>
            <a:endParaRPr lang="en-US" altLang="en-US" sz="2800"/>
          </a:p>
        </p:txBody>
      </p:sp>
      <p:pic>
        <p:nvPicPr>
          <p:cNvPr id="24580" name="Picture 5">
            <a:extLst>
              <a:ext uri="{FF2B5EF4-FFF2-40B4-BE49-F238E27FC236}">
                <a16:creationId xmlns:a16="http://schemas.microsoft.com/office/drawing/2014/main" id="{4BCEE3D0-0960-6FA9-BD63-EA82AA7C2E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Date Placeholder 4">
            <a:extLst>
              <a:ext uri="{FF2B5EF4-FFF2-40B4-BE49-F238E27FC236}">
                <a16:creationId xmlns:a16="http://schemas.microsoft.com/office/drawing/2014/main" id="{A888832C-45A5-265F-1BFC-DC6AFF1A8D4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4DF45AE-ED10-4512-88CC-A700361D2590}" type="datetime1">
              <a:rPr lang="de-DE" altLang="en-US" smtClean="0"/>
              <a:pPr eaLnBrk="1" hangingPunct="1"/>
              <a:t>17.08.2022</a:t>
            </a:fld>
            <a:endParaRPr lang="en-US" altLang="en-US"/>
          </a:p>
        </p:txBody>
      </p:sp>
      <p:sp>
        <p:nvSpPr>
          <p:cNvPr id="24582" name="Slide Number Placeholder 5">
            <a:extLst>
              <a:ext uri="{FF2B5EF4-FFF2-40B4-BE49-F238E27FC236}">
                <a16:creationId xmlns:a16="http://schemas.microsoft.com/office/drawing/2014/main" id="{EC83A0CA-D2B0-2D53-5E02-0DE19745BB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4812216-0C5D-49EC-988D-4EA6093B7467}" type="slidenum">
              <a:rPr lang="en-US" altLang="en-US"/>
              <a:pPr eaLnBrk="1" hangingPunct="1"/>
              <a:t>22</a:t>
            </a:fld>
            <a:endParaRPr lang="en-US" altLang="en-US"/>
          </a:p>
        </p:txBody>
      </p:sp>
      <p:sp>
        <p:nvSpPr>
          <p:cNvPr id="24583" name="Footer Placeholder 6">
            <a:extLst>
              <a:ext uri="{FF2B5EF4-FFF2-40B4-BE49-F238E27FC236}">
                <a16:creationId xmlns:a16="http://schemas.microsoft.com/office/drawing/2014/main" id="{1A1A78F9-1C3E-2DA3-235C-B1BE33D4F4B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Automatic Essay Scoring</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D1EBBEE-4570-4737-F5F7-AE04531CE392}"/>
              </a:ext>
            </a:extLst>
          </p:cNvPr>
          <p:cNvSpPr>
            <a:spLocks noGrp="1" noChangeArrowheads="1"/>
          </p:cNvSpPr>
          <p:nvPr>
            <p:ph type="title"/>
          </p:nvPr>
        </p:nvSpPr>
        <p:spPr/>
        <p:txBody>
          <a:bodyPr/>
          <a:lstStyle/>
          <a:p>
            <a:pPr eaLnBrk="1" hangingPunct="1"/>
            <a:r>
              <a:rPr lang="en-US" altLang="en-US"/>
              <a:t>Implementation</a:t>
            </a:r>
          </a:p>
        </p:txBody>
      </p:sp>
      <p:sp>
        <p:nvSpPr>
          <p:cNvPr id="25603" name="Rectangle 3">
            <a:extLst>
              <a:ext uri="{FF2B5EF4-FFF2-40B4-BE49-F238E27FC236}">
                <a16:creationId xmlns:a16="http://schemas.microsoft.com/office/drawing/2014/main" id="{46592CC8-5726-E98E-451A-CD93296183BE}"/>
              </a:ext>
            </a:extLst>
          </p:cNvPr>
          <p:cNvSpPr>
            <a:spLocks noGrp="1" noChangeArrowheads="1"/>
          </p:cNvSpPr>
          <p:nvPr>
            <p:ph type="body" idx="1"/>
          </p:nvPr>
        </p:nvSpPr>
        <p:spPr/>
        <p:txBody>
          <a:bodyPr/>
          <a:lstStyle/>
          <a:p>
            <a:pPr eaLnBrk="1" hangingPunct="1">
              <a:lnSpc>
                <a:spcPct val="90000"/>
              </a:lnSpc>
            </a:pPr>
            <a:r>
              <a:rPr lang="en-US" altLang="en-US" sz="2800"/>
              <a:t>Used corpus of 100 essays randomly selected from pool of GMAT essays</a:t>
            </a:r>
          </a:p>
          <a:p>
            <a:pPr eaLnBrk="1" hangingPunct="1">
              <a:lnSpc>
                <a:spcPct val="90000"/>
              </a:lnSpc>
            </a:pPr>
            <a:r>
              <a:rPr lang="en-US" altLang="en-US" sz="2800"/>
              <a:t>The essays cover full range of the scoring scale, where 1 is the lowest and 6 is the highest</a:t>
            </a:r>
          </a:p>
          <a:p>
            <a:pPr eaLnBrk="1" hangingPunct="1">
              <a:lnSpc>
                <a:spcPct val="90000"/>
              </a:lnSpc>
            </a:pPr>
            <a:r>
              <a:rPr lang="en-US" altLang="en-US" sz="2800"/>
              <a:t>Applied the Centering algorithm to the corpus and calculated the percentage of </a:t>
            </a:r>
            <a:r>
              <a:rPr lang="en-US" altLang="en-US" sz="2800">
                <a:solidFill>
                  <a:srgbClr val="FF0000"/>
                </a:solidFill>
              </a:rPr>
              <a:t>Rough-shifts</a:t>
            </a:r>
            <a:r>
              <a:rPr lang="en-US" altLang="en-US" sz="2800"/>
              <a:t> in each essay</a:t>
            </a:r>
          </a:p>
          <a:p>
            <a:pPr eaLnBrk="1" hangingPunct="1">
              <a:lnSpc>
                <a:spcPct val="90000"/>
              </a:lnSpc>
            </a:pPr>
            <a:r>
              <a:rPr lang="en-US" altLang="en-US" sz="2800"/>
              <a:t>Run multiple regression to evaluate the contribution of Rough-Shifts to the performance of e-rater </a:t>
            </a:r>
          </a:p>
          <a:p>
            <a:pPr eaLnBrk="1" hangingPunct="1">
              <a:lnSpc>
                <a:spcPct val="90000"/>
              </a:lnSpc>
            </a:pPr>
            <a:endParaRPr lang="en-US" altLang="en-US" sz="2800"/>
          </a:p>
        </p:txBody>
      </p:sp>
      <p:sp>
        <p:nvSpPr>
          <p:cNvPr id="25604" name="Date Placeholder 3">
            <a:extLst>
              <a:ext uri="{FF2B5EF4-FFF2-40B4-BE49-F238E27FC236}">
                <a16:creationId xmlns:a16="http://schemas.microsoft.com/office/drawing/2014/main" id="{FBCA9114-8A68-9AC3-4099-E24FD5738C3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188667F-8550-49F5-B46B-5D283C0CC5BC}" type="datetime1">
              <a:rPr lang="de-DE" altLang="en-US" smtClean="0"/>
              <a:pPr eaLnBrk="1" hangingPunct="1"/>
              <a:t>17.08.2022</a:t>
            </a:fld>
            <a:endParaRPr lang="en-US" altLang="en-US"/>
          </a:p>
        </p:txBody>
      </p:sp>
      <p:sp>
        <p:nvSpPr>
          <p:cNvPr id="25605" name="Slide Number Placeholder 4">
            <a:extLst>
              <a:ext uri="{FF2B5EF4-FFF2-40B4-BE49-F238E27FC236}">
                <a16:creationId xmlns:a16="http://schemas.microsoft.com/office/drawing/2014/main" id="{9C62EBC9-CE13-D076-95B7-0941451B30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B4CE053-148F-4C75-A368-3564338B8F56}" type="slidenum">
              <a:rPr lang="en-US" altLang="en-US"/>
              <a:pPr eaLnBrk="1" hangingPunct="1"/>
              <a:t>23</a:t>
            </a:fld>
            <a:endParaRPr lang="en-US" altLang="en-US"/>
          </a:p>
        </p:txBody>
      </p:sp>
      <p:sp>
        <p:nvSpPr>
          <p:cNvPr id="25606" name="Footer Placeholder 5">
            <a:extLst>
              <a:ext uri="{FF2B5EF4-FFF2-40B4-BE49-F238E27FC236}">
                <a16:creationId xmlns:a16="http://schemas.microsoft.com/office/drawing/2014/main" id="{2470FC78-E43F-2DD7-2EAF-78C905CCB89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Automatic Essay Scoring</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A9394EE-3626-8FDB-D2E8-2C7476D3988D}"/>
              </a:ext>
            </a:extLst>
          </p:cNvPr>
          <p:cNvSpPr>
            <a:spLocks noGrp="1" noChangeArrowheads="1"/>
          </p:cNvSpPr>
          <p:nvPr>
            <p:ph type="title"/>
          </p:nvPr>
        </p:nvSpPr>
        <p:spPr/>
        <p:txBody>
          <a:bodyPr/>
          <a:lstStyle/>
          <a:p>
            <a:pPr eaLnBrk="1" hangingPunct="1"/>
            <a:r>
              <a:rPr lang="en-US" altLang="en-US"/>
              <a:t>Implementation</a:t>
            </a:r>
          </a:p>
        </p:txBody>
      </p:sp>
      <p:sp>
        <p:nvSpPr>
          <p:cNvPr id="26627" name="Rectangle 3">
            <a:extLst>
              <a:ext uri="{FF2B5EF4-FFF2-40B4-BE49-F238E27FC236}">
                <a16:creationId xmlns:a16="http://schemas.microsoft.com/office/drawing/2014/main" id="{A1E732BA-CD9F-BFDC-E6DE-32340996A881}"/>
              </a:ext>
            </a:extLst>
          </p:cNvPr>
          <p:cNvSpPr>
            <a:spLocks noGrp="1" noChangeArrowheads="1"/>
          </p:cNvSpPr>
          <p:nvPr>
            <p:ph type="body" idx="1"/>
          </p:nvPr>
        </p:nvSpPr>
        <p:spPr/>
        <p:txBody>
          <a:bodyPr/>
          <a:lstStyle/>
          <a:p>
            <a:pPr eaLnBrk="1" hangingPunct="1"/>
            <a:r>
              <a:rPr lang="en-US" altLang="en-US"/>
              <a:t>Manually tagged Co-referring expressions and Preferred Centers</a:t>
            </a:r>
          </a:p>
          <a:p>
            <a:pPr eaLnBrk="1" hangingPunct="1"/>
            <a:r>
              <a:rPr lang="en-US" altLang="en-US"/>
              <a:t>Automated Discourse segmentation and the Centering Algorithm </a:t>
            </a:r>
          </a:p>
          <a:p>
            <a:pPr eaLnBrk="1" hangingPunct="1"/>
            <a:r>
              <a:rPr lang="en-US" altLang="en-US"/>
              <a:t>The percentage of Rough-Shifts = number of Rough-shifts / the total number of identified transitions </a:t>
            </a:r>
          </a:p>
          <a:p>
            <a:pPr eaLnBrk="1" hangingPunct="1"/>
            <a:endParaRPr lang="en-US" altLang="en-US"/>
          </a:p>
        </p:txBody>
      </p:sp>
      <p:sp>
        <p:nvSpPr>
          <p:cNvPr id="26628" name="Date Placeholder 3">
            <a:extLst>
              <a:ext uri="{FF2B5EF4-FFF2-40B4-BE49-F238E27FC236}">
                <a16:creationId xmlns:a16="http://schemas.microsoft.com/office/drawing/2014/main" id="{7ADC4E90-5EFC-B0D0-4A34-5581AA8036B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A06A22-D884-4986-8071-B6221D6975AF}" type="datetime1">
              <a:rPr lang="de-DE" altLang="en-US" smtClean="0"/>
              <a:pPr eaLnBrk="1" hangingPunct="1"/>
              <a:t>17.08.2022</a:t>
            </a:fld>
            <a:endParaRPr lang="en-US" altLang="en-US"/>
          </a:p>
        </p:txBody>
      </p:sp>
      <p:sp>
        <p:nvSpPr>
          <p:cNvPr id="26629" name="Slide Number Placeholder 4">
            <a:extLst>
              <a:ext uri="{FF2B5EF4-FFF2-40B4-BE49-F238E27FC236}">
                <a16:creationId xmlns:a16="http://schemas.microsoft.com/office/drawing/2014/main" id="{B75DED09-0F7A-3E95-4187-323F9E21C0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7CF60E5-86DC-4F41-A7CD-24054B90D9EF}" type="slidenum">
              <a:rPr lang="en-US" altLang="en-US"/>
              <a:pPr eaLnBrk="1" hangingPunct="1"/>
              <a:t>24</a:t>
            </a:fld>
            <a:endParaRPr lang="en-US" altLang="en-US"/>
          </a:p>
        </p:txBody>
      </p:sp>
      <p:sp>
        <p:nvSpPr>
          <p:cNvPr id="26630" name="Footer Placeholder 5">
            <a:extLst>
              <a:ext uri="{FF2B5EF4-FFF2-40B4-BE49-F238E27FC236}">
                <a16:creationId xmlns:a16="http://schemas.microsoft.com/office/drawing/2014/main" id="{7323916C-DBAE-704D-6732-3EB01DBC714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Automatic Essay Scoring</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300F1A7-0108-B5BD-E6FD-E430E2B24F6A}"/>
              </a:ext>
            </a:extLst>
          </p:cNvPr>
          <p:cNvSpPr>
            <a:spLocks noGrp="1" noChangeArrowheads="1"/>
          </p:cNvSpPr>
          <p:nvPr>
            <p:ph type="title"/>
          </p:nvPr>
        </p:nvSpPr>
        <p:spPr/>
        <p:txBody>
          <a:bodyPr/>
          <a:lstStyle/>
          <a:p>
            <a:r>
              <a:rPr lang="en-US" altLang="en-US"/>
              <a:t>An example of coherent text</a:t>
            </a:r>
          </a:p>
        </p:txBody>
      </p:sp>
      <p:sp>
        <p:nvSpPr>
          <p:cNvPr id="27651" name="Rectangle 3">
            <a:extLst>
              <a:ext uri="{FF2B5EF4-FFF2-40B4-BE49-F238E27FC236}">
                <a16:creationId xmlns:a16="http://schemas.microsoft.com/office/drawing/2014/main" id="{763695AD-A2F7-AA5B-90D8-E0D16786D65E}"/>
              </a:ext>
            </a:extLst>
          </p:cNvPr>
          <p:cNvSpPr>
            <a:spLocks noGrp="1" noChangeArrowheads="1"/>
          </p:cNvSpPr>
          <p:nvPr>
            <p:ph type="body" idx="1"/>
          </p:nvPr>
        </p:nvSpPr>
        <p:spPr/>
        <p:txBody>
          <a:bodyPr/>
          <a:lstStyle/>
          <a:p>
            <a:pPr>
              <a:lnSpc>
                <a:spcPct val="80000"/>
              </a:lnSpc>
              <a:buFont typeface="Wingdings" panose="05000000000000000000" pitchFamily="2" charset="2"/>
              <a:buNone/>
            </a:pPr>
            <a:r>
              <a:rPr lang="en-US" altLang="en-US" sz="2400"/>
              <a:t>   Yet another company that strives for the “big bucks“ through conventional thinking is Famous name’s Baby Food. This company does not go beyond the norm in their product line, product packaging or advertising. If they opted for an extreme market-place, they would be ousted. Just look who their market is! As new parents, the Famous name customer wants tradition, quality and trust in their product of choice. Famous name knows this and gives it to them by focusing on “all natural“ ingredients, packaging that shows the happiest baby in the world and feel good commercials the exude great family values. Famous name has really stuck to the typical ways of doing things and in return has been awarded with a healthy bottom line.</a:t>
            </a:r>
            <a:r>
              <a:rPr lang="de-DE" altLang="en-US" sz="2400"/>
              <a:t> </a:t>
            </a:r>
            <a:endParaRPr lang="en-US" altLang="en-US" sz="2400"/>
          </a:p>
        </p:txBody>
      </p:sp>
      <p:sp>
        <p:nvSpPr>
          <p:cNvPr id="27652" name="Date Placeholder 3">
            <a:extLst>
              <a:ext uri="{FF2B5EF4-FFF2-40B4-BE49-F238E27FC236}">
                <a16:creationId xmlns:a16="http://schemas.microsoft.com/office/drawing/2014/main" id="{19A0000B-FDF4-CEEA-ADB8-555B03DF3A1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8085605-E728-4046-B79B-295B40551BA9}" type="datetime1">
              <a:rPr lang="de-DE" altLang="en-US" smtClean="0"/>
              <a:pPr eaLnBrk="1" hangingPunct="1"/>
              <a:t>17.08.2022</a:t>
            </a:fld>
            <a:endParaRPr lang="en-US" altLang="en-US"/>
          </a:p>
        </p:txBody>
      </p:sp>
      <p:sp>
        <p:nvSpPr>
          <p:cNvPr id="27653" name="Slide Number Placeholder 4">
            <a:extLst>
              <a:ext uri="{FF2B5EF4-FFF2-40B4-BE49-F238E27FC236}">
                <a16:creationId xmlns:a16="http://schemas.microsoft.com/office/drawing/2014/main" id="{6234E7CA-1181-762B-1A3A-4EFDC3A43E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220CC53-D79B-43C0-9DEE-CAEA44E449B9}" type="slidenum">
              <a:rPr lang="en-US" altLang="en-US"/>
              <a:pPr eaLnBrk="1" hangingPunct="1"/>
              <a:t>25</a:t>
            </a:fld>
            <a:endParaRPr lang="en-US" altLang="en-US"/>
          </a:p>
        </p:txBody>
      </p:sp>
      <p:sp>
        <p:nvSpPr>
          <p:cNvPr id="27654" name="Footer Placeholder 5">
            <a:extLst>
              <a:ext uri="{FF2B5EF4-FFF2-40B4-BE49-F238E27FC236}">
                <a16:creationId xmlns:a16="http://schemas.microsoft.com/office/drawing/2014/main" id="{86D3C0C5-AB41-B96F-1254-4F3C40CA4F5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Automatic Essay Scoring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68BCCF1-1F67-143B-E00E-F2B15A7170EE}"/>
              </a:ext>
            </a:extLst>
          </p:cNvPr>
          <p:cNvSpPr>
            <a:spLocks noGrp="1" noChangeArrowheads="1"/>
          </p:cNvSpPr>
          <p:nvPr>
            <p:ph type="title" idx="4294967295"/>
          </p:nvPr>
        </p:nvSpPr>
        <p:spPr/>
        <p:txBody>
          <a:bodyPr/>
          <a:lstStyle/>
          <a:p>
            <a:pPr eaLnBrk="1" hangingPunct="1"/>
            <a:r>
              <a:rPr lang="en-US" altLang="en-US"/>
              <a:t>An example of coherent text</a:t>
            </a:r>
          </a:p>
        </p:txBody>
      </p:sp>
      <p:sp>
        <p:nvSpPr>
          <p:cNvPr id="28675" name="Rectangle 3">
            <a:extLst>
              <a:ext uri="{FF2B5EF4-FFF2-40B4-BE49-F238E27FC236}">
                <a16:creationId xmlns:a16="http://schemas.microsoft.com/office/drawing/2014/main" id="{0EA75ACD-360D-B75A-5A58-665BB35B5448}"/>
              </a:ext>
            </a:extLst>
          </p:cNvPr>
          <p:cNvSpPr>
            <a:spLocks noGrp="1" noChangeArrowheads="1"/>
          </p:cNvSpPr>
          <p:nvPr>
            <p:ph type="body" idx="4294967295"/>
          </p:nvPr>
        </p:nvSpPr>
        <p:spPr>
          <a:xfrm>
            <a:off x="457200" y="1143000"/>
            <a:ext cx="8229600" cy="4525963"/>
          </a:xfrm>
        </p:spPr>
        <p:txBody>
          <a:bodyPr/>
          <a:lstStyle/>
          <a:p>
            <a:pPr eaLnBrk="1" hangingPunct="1"/>
            <a:endParaRPr lang="en-US" altLang="en-US"/>
          </a:p>
          <a:p>
            <a:pPr eaLnBrk="1" hangingPunct="1"/>
            <a:endParaRPr lang="en-US" altLang="en-US"/>
          </a:p>
        </p:txBody>
      </p:sp>
      <p:pic>
        <p:nvPicPr>
          <p:cNvPr id="28676" name="Picture 4">
            <a:extLst>
              <a:ext uri="{FF2B5EF4-FFF2-40B4-BE49-F238E27FC236}">
                <a16:creationId xmlns:a16="http://schemas.microsoft.com/office/drawing/2014/main" id="{2460CF63-A387-D653-43F2-7DB31C2C3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8534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5">
            <a:extLst>
              <a:ext uri="{FF2B5EF4-FFF2-40B4-BE49-F238E27FC236}">
                <a16:creationId xmlns:a16="http://schemas.microsoft.com/office/drawing/2014/main" id="{F7519C55-4FBE-FB18-32A0-10DE995480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581400"/>
            <a:ext cx="8534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Date Placeholder 5">
            <a:extLst>
              <a:ext uri="{FF2B5EF4-FFF2-40B4-BE49-F238E27FC236}">
                <a16:creationId xmlns:a16="http://schemas.microsoft.com/office/drawing/2014/main" id="{5BF83F2D-7E3E-A26A-50C9-B6AB1CBC6B1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AB155D-A712-4E0D-B546-F3B90D4C881A}" type="datetime1">
              <a:rPr lang="de-DE" altLang="en-US" smtClean="0"/>
              <a:pPr eaLnBrk="1" hangingPunct="1"/>
              <a:t>17.08.2022</a:t>
            </a:fld>
            <a:endParaRPr lang="en-US" altLang="en-US"/>
          </a:p>
        </p:txBody>
      </p:sp>
      <p:sp>
        <p:nvSpPr>
          <p:cNvPr id="28679" name="Slide Number Placeholder 6">
            <a:extLst>
              <a:ext uri="{FF2B5EF4-FFF2-40B4-BE49-F238E27FC236}">
                <a16:creationId xmlns:a16="http://schemas.microsoft.com/office/drawing/2014/main" id="{21DC0F0A-74B2-9531-742D-8C00B3B1BF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14FF4B-898E-439B-860A-03C73326B9C4}" type="slidenum">
              <a:rPr lang="en-US" altLang="en-US"/>
              <a:pPr eaLnBrk="1" hangingPunct="1"/>
              <a:t>26</a:t>
            </a:fld>
            <a:endParaRPr lang="en-US" altLang="en-US"/>
          </a:p>
        </p:txBody>
      </p:sp>
      <p:sp>
        <p:nvSpPr>
          <p:cNvPr id="28680" name="Footer Placeholder 7">
            <a:extLst>
              <a:ext uri="{FF2B5EF4-FFF2-40B4-BE49-F238E27FC236}">
                <a16:creationId xmlns:a16="http://schemas.microsoft.com/office/drawing/2014/main" id="{E15BA506-EA08-6082-D1BC-74B446A0D16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Automatic Essay Scoring</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26881F7-1203-F43E-1435-8C5E7B550121}"/>
              </a:ext>
            </a:extLst>
          </p:cNvPr>
          <p:cNvSpPr>
            <a:spLocks noGrp="1" noChangeArrowheads="1"/>
          </p:cNvSpPr>
          <p:nvPr>
            <p:ph type="title" idx="4294967295"/>
          </p:nvPr>
        </p:nvSpPr>
        <p:spPr>
          <a:xfrm>
            <a:off x="457200" y="304800"/>
            <a:ext cx="8229600" cy="1143000"/>
          </a:xfrm>
        </p:spPr>
        <p:txBody>
          <a:bodyPr/>
          <a:lstStyle/>
          <a:p>
            <a:pPr eaLnBrk="1" hangingPunct="1"/>
            <a:r>
              <a:rPr lang="en-US" altLang="en-US"/>
              <a:t>An example of incoherent text</a:t>
            </a:r>
          </a:p>
        </p:txBody>
      </p:sp>
      <p:sp>
        <p:nvSpPr>
          <p:cNvPr id="29699" name="Rectangle 3">
            <a:extLst>
              <a:ext uri="{FF2B5EF4-FFF2-40B4-BE49-F238E27FC236}">
                <a16:creationId xmlns:a16="http://schemas.microsoft.com/office/drawing/2014/main" id="{B827D9FD-9950-E5F7-5FAE-E7078EEE1ADD}"/>
              </a:ext>
            </a:extLst>
          </p:cNvPr>
          <p:cNvSpPr>
            <a:spLocks noGrp="1" noChangeArrowheads="1"/>
          </p:cNvSpPr>
          <p:nvPr>
            <p:ph type="body" idx="4294967295"/>
          </p:nvPr>
        </p:nvSpPr>
        <p:spPr/>
        <p:txBody>
          <a:bodyPr/>
          <a:lstStyle/>
          <a:p>
            <a:pPr eaLnBrk="1" hangingPunct="1"/>
            <a:endParaRPr lang="en-US" altLang="en-US"/>
          </a:p>
        </p:txBody>
      </p:sp>
      <p:pic>
        <p:nvPicPr>
          <p:cNvPr id="29700" name="Picture 4">
            <a:extLst>
              <a:ext uri="{FF2B5EF4-FFF2-40B4-BE49-F238E27FC236}">
                <a16:creationId xmlns:a16="http://schemas.microsoft.com/office/drawing/2014/main" id="{920B089C-57B6-4A14-A0DB-8E0BE9E428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0"/>
            <a:ext cx="82296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Date Placeholder 4">
            <a:extLst>
              <a:ext uri="{FF2B5EF4-FFF2-40B4-BE49-F238E27FC236}">
                <a16:creationId xmlns:a16="http://schemas.microsoft.com/office/drawing/2014/main" id="{0DEFBE93-A012-D204-FA8B-2F3F7586E54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1E0C38-D5F1-4F13-91C1-D17048B89882}" type="datetime1">
              <a:rPr lang="de-DE" altLang="en-US" smtClean="0"/>
              <a:pPr eaLnBrk="1" hangingPunct="1"/>
              <a:t>17.08.2022</a:t>
            </a:fld>
            <a:endParaRPr lang="en-US" altLang="en-US"/>
          </a:p>
        </p:txBody>
      </p:sp>
      <p:sp>
        <p:nvSpPr>
          <p:cNvPr id="29702" name="Slide Number Placeholder 5">
            <a:extLst>
              <a:ext uri="{FF2B5EF4-FFF2-40B4-BE49-F238E27FC236}">
                <a16:creationId xmlns:a16="http://schemas.microsoft.com/office/drawing/2014/main" id="{D9684CBE-33CB-B5F6-CA7E-4E30D601F2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9653484-B2B7-4A4A-A858-327180BB85DE}" type="slidenum">
              <a:rPr lang="en-US" altLang="en-US"/>
              <a:pPr eaLnBrk="1" hangingPunct="1"/>
              <a:t>27</a:t>
            </a:fld>
            <a:endParaRPr lang="en-US" altLang="en-US"/>
          </a:p>
        </p:txBody>
      </p:sp>
      <p:sp>
        <p:nvSpPr>
          <p:cNvPr id="29703" name="Footer Placeholder 6">
            <a:extLst>
              <a:ext uri="{FF2B5EF4-FFF2-40B4-BE49-F238E27FC236}">
                <a16:creationId xmlns:a16="http://schemas.microsoft.com/office/drawing/2014/main" id="{92F9FB3E-4FE7-3F23-023D-548EF428E36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Automatic Essay Scoring</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72E447C-14EB-CE56-8768-21D356CA62C0}"/>
              </a:ext>
            </a:extLst>
          </p:cNvPr>
          <p:cNvSpPr>
            <a:spLocks noGrp="1" noChangeArrowheads="1"/>
          </p:cNvSpPr>
          <p:nvPr>
            <p:ph type="title" idx="4294967295"/>
          </p:nvPr>
        </p:nvSpPr>
        <p:spPr/>
        <p:txBody>
          <a:bodyPr/>
          <a:lstStyle/>
          <a:p>
            <a:pPr eaLnBrk="1" hangingPunct="1"/>
            <a:r>
              <a:rPr lang="en-US" altLang="en-US"/>
              <a:t>Study Results</a:t>
            </a:r>
          </a:p>
        </p:txBody>
      </p:sp>
      <p:pic>
        <p:nvPicPr>
          <p:cNvPr id="30723" name="Picture 4">
            <a:extLst>
              <a:ext uri="{FF2B5EF4-FFF2-40B4-BE49-F238E27FC236}">
                <a16:creationId xmlns:a16="http://schemas.microsoft.com/office/drawing/2014/main" id="{BB86B470-A712-CEAF-91B5-0E4AC2A9F80F}"/>
              </a:ext>
            </a:extLst>
          </p:cNvPr>
          <p:cNvPicPr>
            <a:picLocks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457200" y="1752600"/>
            <a:ext cx="8229600" cy="3662363"/>
          </a:xfrm>
          <a:noFill/>
        </p:spPr>
      </p:pic>
      <p:sp>
        <p:nvSpPr>
          <p:cNvPr id="30724" name="Date Placeholder 3">
            <a:extLst>
              <a:ext uri="{FF2B5EF4-FFF2-40B4-BE49-F238E27FC236}">
                <a16:creationId xmlns:a16="http://schemas.microsoft.com/office/drawing/2014/main" id="{2EC88E1B-F1E5-D713-5536-C7B73A5F340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DA1718-31DE-47BE-A405-FC563CABC488}" type="datetime1">
              <a:rPr lang="de-DE" altLang="en-US" smtClean="0"/>
              <a:pPr eaLnBrk="1" hangingPunct="1"/>
              <a:t>17.08.2022</a:t>
            </a:fld>
            <a:endParaRPr lang="en-US" altLang="en-US"/>
          </a:p>
        </p:txBody>
      </p:sp>
      <p:sp>
        <p:nvSpPr>
          <p:cNvPr id="30725" name="Slide Number Placeholder 4">
            <a:extLst>
              <a:ext uri="{FF2B5EF4-FFF2-40B4-BE49-F238E27FC236}">
                <a16:creationId xmlns:a16="http://schemas.microsoft.com/office/drawing/2014/main" id="{DD609155-D7B8-6B18-97E4-399E827F2D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706C98B-4867-4910-AFEC-776E6BA80FE3}" type="slidenum">
              <a:rPr lang="en-US" altLang="en-US"/>
              <a:pPr eaLnBrk="1" hangingPunct="1"/>
              <a:t>28</a:t>
            </a:fld>
            <a:endParaRPr lang="en-US" altLang="en-US"/>
          </a:p>
        </p:txBody>
      </p:sp>
      <p:sp>
        <p:nvSpPr>
          <p:cNvPr id="30726" name="Footer Placeholder 5">
            <a:extLst>
              <a:ext uri="{FF2B5EF4-FFF2-40B4-BE49-F238E27FC236}">
                <a16:creationId xmlns:a16="http://schemas.microsoft.com/office/drawing/2014/main" id="{07594FB4-FD2B-EA8B-990C-6862C8FC214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Automatic Essay Scoring</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8BDC61F-A297-09D0-4198-72FC132F17FC}"/>
              </a:ext>
            </a:extLst>
          </p:cNvPr>
          <p:cNvSpPr>
            <a:spLocks noGrp="1" noChangeArrowheads="1"/>
          </p:cNvSpPr>
          <p:nvPr>
            <p:ph type="title" idx="4294967295"/>
          </p:nvPr>
        </p:nvSpPr>
        <p:spPr/>
        <p:txBody>
          <a:bodyPr/>
          <a:lstStyle/>
          <a:p>
            <a:pPr eaLnBrk="1" hangingPunct="1"/>
            <a:r>
              <a:rPr lang="en-US" altLang="en-US"/>
              <a:t>Study Results</a:t>
            </a:r>
          </a:p>
        </p:txBody>
      </p:sp>
      <p:pic>
        <p:nvPicPr>
          <p:cNvPr id="31747" name="Picture 4">
            <a:extLst>
              <a:ext uri="{FF2B5EF4-FFF2-40B4-BE49-F238E27FC236}">
                <a16:creationId xmlns:a16="http://schemas.microsoft.com/office/drawing/2014/main" id="{663C84AE-93AE-7ABE-677A-E16FFC93909B}"/>
              </a:ext>
            </a:extLst>
          </p:cNvPr>
          <p:cNvPicPr>
            <a:picLocks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457200" y="1674813"/>
            <a:ext cx="8229600" cy="3886200"/>
          </a:xfrm>
          <a:noFill/>
        </p:spPr>
      </p:pic>
      <p:sp>
        <p:nvSpPr>
          <p:cNvPr id="31748" name="Date Placeholder 3">
            <a:extLst>
              <a:ext uri="{FF2B5EF4-FFF2-40B4-BE49-F238E27FC236}">
                <a16:creationId xmlns:a16="http://schemas.microsoft.com/office/drawing/2014/main" id="{B0C4F301-9F74-6FA0-1C3D-B5EC06EE2A6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484E67D-83F9-4917-ACBB-922E24F73EAC}" type="datetime1">
              <a:rPr lang="de-DE" altLang="en-US" smtClean="0"/>
              <a:pPr eaLnBrk="1" hangingPunct="1"/>
              <a:t>17.08.2022</a:t>
            </a:fld>
            <a:endParaRPr lang="en-US" altLang="en-US"/>
          </a:p>
        </p:txBody>
      </p:sp>
      <p:sp>
        <p:nvSpPr>
          <p:cNvPr id="31749" name="Slide Number Placeholder 4">
            <a:extLst>
              <a:ext uri="{FF2B5EF4-FFF2-40B4-BE49-F238E27FC236}">
                <a16:creationId xmlns:a16="http://schemas.microsoft.com/office/drawing/2014/main" id="{E9284138-2AB8-6E67-EAC5-1FBEF81EC3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8F8639D-5470-4F6D-BF23-1EAA553930E3}" type="slidenum">
              <a:rPr lang="en-US" altLang="en-US"/>
              <a:pPr eaLnBrk="1" hangingPunct="1"/>
              <a:t>29</a:t>
            </a:fld>
            <a:endParaRPr lang="en-US" altLang="en-US"/>
          </a:p>
        </p:txBody>
      </p:sp>
      <p:sp>
        <p:nvSpPr>
          <p:cNvPr id="31750" name="Footer Placeholder 5">
            <a:extLst>
              <a:ext uri="{FF2B5EF4-FFF2-40B4-BE49-F238E27FC236}">
                <a16:creationId xmlns:a16="http://schemas.microsoft.com/office/drawing/2014/main" id="{B463EF2E-0A79-FC3F-057C-C42DD457A6A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Automatic Essay Scoring</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44D9180-1805-41F6-F7CD-83F91F26BCBE}"/>
              </a:ext>
            </a:extLst>
          </p:cNvPr>
          <p:cNvSpPr>
            <a:spLocks noGrp="1" noChangeArrowheads="1"/>
          </p:cNvSpPr>
          <p:nvPr>
            <p:ph type="title" idx="4294967295"/>
          </p:nvPr>
        </p:nvSpPr>
        <p:spPr/>
        <p:txBody>
          <a:bodyPr/>
          <a:lstStyle/>
          <a:p>
            <a:pPr eaLnBrk="1" hangingPunct="1"/>
            <a:r>
              <a:rPr lang="en-US" altLang="en-US"/>
              <a:t>Essay scoring systems: Approaches</a:t>
            </a:r>
          </a:p>
        </p:txBody>
      </p:sp>
      <p:sp>
        <p:nvSpPr>
          <p:cNvPr id="5123" name="Rectangle 3">
            <a:extLst>
              <a:ext uri="{FF2B5EF4-FFF2-40B4-BE49-F238E27FC236}">
                <a16:creationId xmlns:a16="http://schemas.microsoft.com/office/drawing/2014/main" id="{9B4071D0-754B-0F78-CD1F-7627435B94B3}"/>
              </a:ext>
            </a:extLst>
          </p:cNvPr>
          <p:cNvSpPr>
            <a:spLocks noGrp="1" noChangeArrowheads="1"/>
          </p:cNvSpPr>
          <p:nvPr>
            <p:ph type="body" idx="4294967295"/>
          </p:nvPr>
        </p:nvSpPr>
        <p:spPr>
          <a:xfrm>
            <a:off x="533400" y="1676400"/>
            <a:ext cx="8229600" cy="4525963"/>
          </a:xfrm>
        </p:spPr>
        <p:txBody>
          <a:bodyPr/>
          <a:lstStyle/>
          <a:p>
            <a:pPr eaLnBrk="1" hangingPunct="1"/>
            <a:r>
              <a:rPr lang="en-US" altLang="en-US"/>
              <a:t>Length based, Indirect approach</a:t>
            </a:r>
          </a:p>
          <a:p>
            <a:pPr lvl="1" eaLnBrk="1" hangingPunct="1"/>
            <a:r>
              <a:rPr lang="en-US" altLang="en-US"/>
              <a:t>Fourth root of </a:t>
            </a:r>
            <a:r>
              <a:rPr lang="en-US" altLang="en-US">
                <a:solidFill>
                  <a:srgbClr val="FF0000"/>
                </a:solidFill>
              </a:rPr>
              <a:t>number of words</a:t>
            </a:r>
            <a:r>
              <a:rPr lang="en-US" altLang="en-US"/>
              <a:t> in an essay</a:t>
            </a:r>
          </a:p>
          <a:p>
            <a:pPr lvl="1" eaLnBrk="1" hangingPunct="1">
              <a:buFont typeface="Wingdings" panose="05000000000000000000" pitchFamily="2" charset="2"/>
              <a:buNone/>
            </a:pPr>
            <a:r>
              <a:rPr lang="en-US" altLang="en-US"/>
              <a:t>   as an accurate measure(Page,1966)</a:t>
            </a:r>
          </a:p>
          <a:p>
            <a:pPr lvl="1" eaLnBrk="1" hangingPunct="1"/>
            <a:r>
              <a:rPr lang="en-US" altLang="en-US"/>
              <a:t>Surface features -- Features proxies</a:t>
            </a:r>
          </a:p>
          <a:p>
            <a:pPr lvl="2" eaLnBrk="1" hangingPunct="1"/>
            <a:r>
              <a:rPr lang="en-US" altLang="en-US"/>
              <a:t>essay length in words</a:t>
            </a:r>
          </a:p>
          <a:p>
            <a:pPr lvl="2" eaLnBrk="1" hangingPunct="1"/>
            <a:r>
              <a:rPr lang="en-US" altLang="en-US"/>
              <a:t>number of commas </a:t>
            </a:r>
          </a:p>
          <a:p>
            <a:pPr lvl="2" eaLnBrk="1" hangingPunct="1"/>
            <a:r>
              <a:rPr lang="en-US" altLang="en-US"/>
              <a:t>number of prepositions</a:t>
            </a:r>
          </a:p>
          <a:p>
            <a:pPr lvl="2" eaLnBrk="1" hangingPunct="1"/>
            <a:r>
              <a:rPr lang="en-US" altLang="en-US"/>
              <a:t>number of uncommon words</a:t>
            </a:r>
            <a:endParaRPr lang="en-US" altLang="en-US" sz="3700"/>
          </a:p>
          <a:p>
            <a:pPr lvl="1" eaLnBrk="1" hangingPunct="1"/>
            <a:r>
              <a:rPr lang="en-US" altLang="en-US"/>
              <a:t>Rationale: Using direct measures is a computationally expensive task</a:t>
            </a:r>
          </a:p>
          <a:p>
            <a:pPr lvl="1" eaLnBrk="1" hangingPunct="1">
              <a:buFont typeface="Wingdings" panose="05000000000000000000" pitchFamily="2" charset="2"/>
              <a:buNone/>
            </a:pPr>
            <a:endParaRPr lang="en-US" altLang="en-US"/>
          </a:p>
          <a:p>
            <a:pPr lvl="1" eaLnBrk="1" hangingPunct="1"/>
            <a:endParaRPr lang="en-US" altLang="en-US"/>
          </a:p>
          <a:p>
            <a:pPr eaLnBrk="1" hangingPunct="1"/>
            <a:endParaRPr lang="en-US" altLang="en-US"/>
          </a:p>
          <a:p>
            <a:pPr lvl="2" eaLnBrk="1" hangingPunct="1">
              <a:buFont typeface="Wingdings" panose="05000000000000000000" pitchFamily="2" charset="2"/>
              <a:buNone/>
            </a:pPr>
            <a:r>
              <a:rPr lang="en-US" altLang="en-US"/>
              <a:t> </a:t>
            </a:r>
          </a:p>
          <a:p>
            <a:pPr lvl="1" eaLnBrk="1" hangingPunct="1"/>
            <a:endParaRPr lang="en-US" altLang="en-US"/>
          </a:p>
          <a:p>
            <a:pPr lvl="1" eaLnBrk="1" hangingPunct="1"/>
            <a:endParaRPr lang="en-US" altLang="en-US"/>
          </a:p>
        </p:txBody>
      </p:sp>
      <p:sp>
        <p:nvSpPr>
          <p:cNvPr id="5124" name="Date Placeholder 3">
            <a:extLst>
              <a:ext uri="{FF2B5EF4-FFF2-40B4-BE49-F238E27FC236}">
                <a16:creationId xmlns:a16="http://schemas.microsoft.com/office/drawing/2014/main" id="{B22C76A8-9DA3-0952-AAE2-79F3C83200C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38D106E-EF3B-460D-98E1-D53D38701AFC}" type="datetime1">
              <a:rPr lang="de-DE" altLang="en-US" smtClean="0"/>
              <a:pPr eaLnBrk="1" hangingPunct="1"/>
              <a:t>17.08.2022</a:t>
            </a:fld>
            <a:endParaRPr lang="en-US" altLang="en-US"/>
          </a:p>
        </p:txBody>
      </p:sp>
      <p:sp>
        <p:nvSpPr>
          <p:cNvPr id="5125" name="Slide Number Placeholder 4">
            <a:extLst>
              <a:ext uri="{FF2B5EF4-FFF2-40B4-BE49-F238E27FC236}">
                <a16:creationId xmlns:a16="http://schemas.microsoft.com/office/drawing/2014/main" id="{A7A7E0D2-47B8-76CF-8430-A2D0E0754D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8E77B53-D321-432E-B1F6-90653F33EEE7}" type="slidenum">
              <a:rPr lang="en-US" altLang="en-US"/>
              <a:pPr eaLnBrk="1" hangingPunct="1"/>
              <a:t>3</a:t>
            </a:fld>
            <a:endParaRPr lang="en-US" altLang="en-US"/>
          </a:p>
        </p:txBody>
      </p:sp>
      <p:sp>
        <p:nvSpPr>
          <p:cNvPr id="5126" name="Footer Placeholder 5">
            <a:extLst>
              <a:ext uri="{FF2B5EF4-FFF2-40B4-BE49-F238E27FC236}">
                <a16:creationId xmlns:a16="http://schemas.microsoft.com/office/drawing/2014/main" id="{9AB99280-90F1-3CF5-16FE-EFDE590B505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Automatic Essay Scoring</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5393713-196F-6349-3198-0531B640FF20}"/>
              </a:ext>
            </a:extLst>
          </p:cNvPr>
          <p:cNvSpPr>
            <a:spLocks noGrp="1" noChangeArrowheads="1"/>
          </p:cNvSpPr>
          <p:nvPr>
            <p:ph type="title"/>
          </p:nvPr>
        </p:nvSpPr>
        <p:spPr/>
        <p:txBody>
          <a:bodyPr/>
          <a:lstStyle/>
          <a:p>
            <a:r>
              <a:rPr lang="en-US" altLang="en-US"/>
              <a:t>Summary</a:t>
            </a:r>
          </a:p>
        </p:txBody>
      </p:sp>
      <p:sp>
        <p:nvSpPr>
          <p:cNvPr id="32771" name="Rectangle 3">
            <a:extLst>
              <a:ext uri="{FF2B5EF4-FFF2-40B4-BE49-F238E27FC236}">
                <a16:creationId xmlns:a16="http://schemas.microsoft.com/office/drawing/2014/main" id="{A527D1FD-6902-0A6A-1F61-D94A307ED3DB}"/>
              </a:ext>
            </a:extLst>
          </p:cNvPr>
          <p:cNvSpPr>
            <a:spLocks noGrp="1" noChangeArrowheads="1"/>
          </p:cNvSpPr>
          <p:nvPr>
            <p:ph type="body" idx="1"/>
          </p:nvPr>
        </p:nvSpPr>
        <p:spPr/>
        <p:txBody>
          <a:bodyPr/>
          <a:lstStyle/>
          <a:p>
            <a:pPr>
              <a:lnSpc>
                <a:spcPct val="80000"/>
              </a:lnSpc>
            </a:pPr>
            <a:r>
              <a:rPr lang="en-US" altLang="en-US" sz="2000"/>
              <a:t>Essay scoring systems provide the opportunity to test theoretical hypotheses in NLP</a:t>
            </a:r>
          </a:p>
          <a:p>
            <a:pPr>
              <a:lnSpc>
                <a:spcPct val="80000"/>
              </a:lnSpc>
            </a:pPr>
            <a:endParaRPr lang="en-US" altLang="en-US" sz="2000"/>
          </a:p>
          <a:p>
            <a:pPr>
              <a:lnSpc>
                <a:spcPct val="80000"/>
              </a:lnSpc>
            </a:pPr>
            <a:r>
              <a:rPr lang="en-US" altLang="en-US" sz="2000"/>
              <a:t>Local discourse coherence is a significant contributor to evaluation of essays </a:t>
            </a:r>
          </a:p>
          <a:p>
            <a:pPr>
              <a:lnSpc>
                <a:spcPct val="80000"/>
              </a:lnSpc>
            </a:pPr>
            <a:endParaRPr lang="en-US" altLang="en-US" sz="2000"/>
          </a:p>
          <a:p>
            <a:pPr>
              <a:lnSpc>
                <a:spcPct val="80000"/>
              </a:lnSpc>
            </a:pPr>
            <a:r>
              <a:rPr lang="en-US" altLang="en-US" sz="2000"/>
              <a:t>Centering theory’s Rough-shift transitions capture the source of incoherence in Essays</a:t>
            </a:r>
          </a:p>
          <a:p>
            <a:pPr>
              <a:lnSpc>
                <a:spcPct val="80000"/>
              </a:lnSpc>
            </a:pPr>
            <a:endParaRPr lang="en-US" altLang="en-US" sz="2000"/>
          </a:p>
          <a:p>
            <a:pPr>
              <a:lnSpc>
                <a:spcPct val="80000"/>
              </a:lnSpc>
            </a:pPr>
            <a:r>
              <a:rPr lang="en-US" altLang="en-US" sz="2000"/>
              <a:t>Rough-shifts reflect the incoherence perceived when identifying the topic of a discourse structure</a:t>
            </a:r>
          </a:p>
          <a:p>
            <a:pPr>
              <a:lnSpc>
                <a:spcPct val="80000"/>
              </a:lnSpc>
            </a:pPr>
            <a:endParaRPr lang="en-US" altLang="en-US" sz="2000"/>
          </a:p>
          <a:p>
            <a:pPr>
              <a:lnSpc>
                <a:spcPct val="80000"/>
              </a:lnSpc>
            </a:pPr>
            <a:r>
              <a:rPr lang="en-US" altLang="en-US" sz="2000"/>
              <a:t>Rough-shift based metric improves performance, provides capability of instructional feedback</a:t>
            </a:r>
          </a:p>
          <a:p>
            <a:pPr>
              <a:lnSpc>
                <a:spcPct val="80000"/>
              </a:lnSpc>
              <a:buFont typeface="Wingdings" panose="05000000000000000000" pitchFamily="2" charset="2"/>
              <a:buNone/>
            </a:pPr>
            <a:endParaRPr lang="en-US" altLang="en-US" sz="2000"/>
          </a:p>
          <a:p>
            <a:pPr>
              <a:lnSpc>
                <a:spcPct val="80000"/>
              </a:lnSpc>
            </a:pPr>
            <a:endParaRPr lang="en-US" altLang="en-US" sz="2000"/>
          </a:p>
          <a:p>
            <a:pPr>
              <a:lnSpc>
                <a:spcPct val="80000"/>
              </a:lnSpc>
            </a:pPr>
            <a:endParaRPr lang="en-US" altLang="en-US" sz="2000"/>
          </a:p>
        </p:txBody>
      </p:sp>
      <p:sp>
        <p:nvSpPr>
          <p:cNvPr id="32772" name="Date Placeholder 3">
            <a:extLst>
              <a:ext uri="{FF2B5EF4-FFF2-40B4-BE49-F238E27FC236}">
                <a16:creationId xmlns:a16="http://schemas.microsoft.com/office/drawing/2014/main" id="{D4287BBD-DBB4-BCD2-2168-4E5CF986C29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F19B5C6-4DDE-4D2F-BF4A-4D444EF93917}" type="datetime1">
              <a:rPr lang="de-DE" altLang="en-US" smtClean="0"/>
              <a:pPr eaLnBrk="1" hangingPunct="1"/>
              <a:t>17.08.2022</a:t>
            </a:fld>
            <a:endParaRPr lang="en-US" altLang="en-US"/>
          </a:p>
        </p:txBody>
      </p:sp>
      <p:sp>
        <p:nvSpPr>
          <p:cNvPr id="32773" name="Slide Number Placeholder 4">
            <a:extLst>
              <a:ext uri="{FF2B5EF4-FFF2-40B4-BE49-F238E27FC236}">
                <a16:creationId xmlns:a16="http://schemas.microsoft.com/office/drawing/2014/main" id="{497E05D3-0B4C-15CF-4CA5-7A68739925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B36B87E-127F-4B4F-A100-A4B3DB316C29}" type="slidenum">
              <a:rPr lang="en-US" altLang="en-US"/>
              <a:pPr eaLnBrk="1" hangingPunct="1"/>
              <a:t>30</a:t>
            </a:fld>
            <a:endParaRPr lang="en-US" altLang="en-US"/>
          </a:p>
        </p:txBody>
      </p:sp>
      <p:sp>
        <p:nvSpPr>
          <p:cNvPr id="32774" name="Footer Placeholder 5">
            <a:extLst>
              <a:ext uri="{FF2B5EF4-FFF2-40B4-BE49-F238E27FC236}">
                <a16:creationId xmlns:a16="http://schemas.microsoft.com/office/drawing/2014/main" id="{D0AD71F8-6B2F-815E-97F5-94308D19FA5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Automatic Essay Scoring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852D739-328B-9224-CF8D-99417AACE17D}"/>
              </a:ext>
            </a:extLst>
          </p:cNvPr>
          <p:cNvSpPr>
            <a:spLocks noGrp="1" noChangeArrowheads="1"/>
          </p:cNvSpPr>
          <p:nvPr>
            <p:ph type="title"/>
          </p:nvPr>
        </p:nvSpPr>
        <p:spPr/>
        <p:txBody>
          <a:bodyPr/>
          <a:lstStyle/>
          <a:p>
            <a:r>
              <a:rPr lang="en-US" altLang="en-US"/>
              <a:t>References </a:t>
            </a:r>
          </a:p>
        </p:txBody>
      </p:sp>
      <p:sp>
        <p:nvSpPr>
          <p:cNvPr id="33795" name="Rectangle 3">
            <a:extLst>
              <a:ext uri="{FF2B5EF4-FFF2-40B4-BE49-F238E27FC236}">
                <a16:creationId xmlns:a16="http://schemas.microsoft.com/office/drawing/2014/main" id="{DAACD29C-DA46-CCAB-2E00-E4B8CE0E8C00}"/>
              </a:ext>
            </a:extLst>
          </p:cNvPr>
          <p:cNvSpPr>
            <a:spLocks noGrp="1" noChangeArrowheads="1"/>
          </p:cNvSpPr>
          <p:nvPr>
            <p:ph type="body" idx="1"/>
          </p:nvPr>
        </p:nvSpPr>
        <p:spPr/>
        <p:txBody>
          <a:bodyPr/>
          <a:lstStyle/>
          <a:p>
            <a:pPr>
              <a:lnSpc>
                <a:spcPct val="90000"/>
              </a:lnSpc>
            </a:pPr>
            <a:r>
              <a:rPr lang="en-US" altLang="en-US" sz="2400"/>
              <a:t>E. Miltsakaki and K. Kukich: The Role of Centering Theory's Rough-Shift in the Teaching and Evaluation of Writing Skills. In: </a:t>
            </a:r>
            <a:r>
              <a:rPr lang="en-US" altLang="en-US" sz="2400" i="1"/>
              <a:t>Proceedings of ACL 2000</a:t>
            </a:r>
            <a:r>
              <a:rPr lang="en-US" altLang="en-US" sz="2800"/>
              <a:t> </a:t>
            </a:r>
          </a:p>
          <a:p>
            <a:pPr>
              <a:lnSpc>
                <a:spcPct val="90000"/>
              </a:lnSpc>
              <a:buFont typeface="Wingdings" panose="05000000000000000000" pitchFamily="2" charset="2"/>
              <a:buNone/>
            </a:pPr>
            <a:endParaRPr lang="en-US" altLang="en-US" sz="2800"/>
          </a:p>
          <a:p>
            <a:pPr>
              <a:lnSpc>
                <a:spcPct val="90000"/>
              </a:lnSpc>
            </a:pPr>
            <a:r>
              <a:rPr lang="en-US" altLang="en-US" sz="2400"/>
              <a:t>E. Miltsakaki and K. Kukich: Evaluation of text coherence for electronic essay scoring systems, In: </a:t>
            </a:r>
            <a:r>
              <a:rPr lang="en-US" altLang="en-US" sz="2400" i="1"/>
              <a:t>Natural Language Engineering</a:t>
            </a:r>
            <a:r>
              <a:rPr lang="en-US" altLang="en-US" sz="2400"/>
              <a:t> 10:1, 2004 </a:t>
            </a:r>
          </a:p>
          <a:p>
            <a:pPr>
              <a:lnSpc>
                <a:spcPct val="90000"/>
              </a:lnSpc>
            </a:pPr>
            <a:endParaRPr lang="en-US" altLang="en-US" sz="2400"/>
          </a:p>
          <a:p>
            <a:pPr>
              <a:lnSpc>
                <a:spcPct val="90000"/>
              </a:lnSpc>
            </a:pPr>
            <a:r>
              <a:rPr lang="en-US" altLang="en-US" sz="2400"/>
              <a:t>Hearst, M., Kukich, K., Hirschman, L., Breck, E., Light, M., Burge,J., Ferro, L., Landauer, T. K., Laham, D., and Foltz, P. W., The Debate on Automated Essay Grading, in </a:t>
            </a:r>
            <a:r>
              <a:rPr lang="en-US" altLang="en-US" sz="2400" i="1"/>
              <a:t>IEEE Intelligent Systems</a:t>
            </a:r>
            <a:r>
              <a:rPr lang="en-US" altLang="en-US" sz="2400"/>
              <a:t> (Sept/Oct 2000) </a:t>
            </a:r>
          </a:p>
          <a:p>
            <a:pPr>
              <a:lnSpc>
                <a:spcPct val="90000"/>
              </a:lnSpc>
              <a:buFont typeface="Wingdings" panose="05000000000000000000" pitchFamily="2" charset="2"/>
              <a:buNone/>
            </a:pPr>
            <a:endParaRPr lang="en-US" altLang="en-US" sz="2400"/>
          </a:p>
          <a:p>
            <a:pPr>
              <a:lnSpc>
                <a:spcPct val="90000"/>
              </a:lnSpc>
            </a:pPr>
            <a:endParaRPr lang="en-US" altLang="en-US" sz="2800"/>
          </a:p>
        </p:txBody>
      </p:sp>
      <p:sp>
        <p:nvSpPr>
          <p:cNvPr id="33796" name="Date Placeholder 3">
            <a:extLst>
              <a:ext uri="{FF2B5EF4-FFF2-40B4-BE49-F238E27FC236}">
                <a16:creationId xmlns:a16="http://schemas.microsoft.com/office/drawing/2014/main" id="{ECEBC361-0F16-9C78-E839-1B90AE5E99C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B2B15F-51E9-49FE-83F0-961157BD975F}" type="datetime1">
              <a:rPr lang="de-DE" altLang="en-US" smtClean="0"/>
              <a:pPr eaLnBrk="1" hangingPunct="1"/>
              <a:t>17.08.2022</a:t>
            </a:fld>
            <a:endParaRPr lang="en-US" altLang="en-US"/>
          </a:p>
        </p:txBody>
      </p:sp>
      <p:sp>
        <p:nvSpPr>
          <p:cNvPr id="33797" name="Slide Number Placeholder 4">
            <a:extLst>
              <a:ext uri="{FF2B5EF4-FFF2-40B4-BE49-F238E27FC236}">
                <a16:creationId xmlns:a16="http://schemas.microsoft.com/office/drawing/2014/main" id="{6E262BF8-5FF2-AE89-248A-6AFECE4740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690570D-47FB-480A-99E7-5095AFA3EF7E}" type="slidenum">
              <a:rPr lang="en-US" altLang="en-US"/>
              <a:pPr eaLnBrk="1" hangingPunct="1"/>
              <a:t>31</a:t>
            </a:fld>
            <a:endParaRPr lang="en-US" altLang="en-US"/>
          </a:p>
        </p:txBody>
      </p:sp>
      <p:sp>
        <p:nvSpPr>
          <p:cNvPr id="33798" name="Footer Placeholder 5">
            <a:extLst>
              <a:ext uri="{FF2B5EF4-FFF2-40B4-BE49-F238E27FC236}">
                <a16:creationId xmlns:a16="http://schemas.microsoft.com/office/drawing/2014/main" id="{772A266A-1B24-D5F6-D673-95C043CF292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Automatic Essay Scoring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19A4E5C-79FF-3358-ED50-777792B4FB21}"/>
              </a:ext>
            </a:extLst>
          </p:cNvPr>
          <p:cNvSpPr>
            <a:spLocks noGrp="1" noChangeArrowheads="1"/>
          </p:cNvSpPr>
          <p:nvPr>
            <p:ph type="title" idx="4294967295"/>
          </p:nvPr>
        </p:nvSpPr>
        <p:spPr/>
        <p:txBody>
          <a:bodyPr/>
          <a:lstStyle/>
          <a:p>
            <a:pPr eaLnBrk="1" hangingPunct="1"/>
            <a:endParaRPr lang="en-US" altLang="en-US"/>
          </a:p>
        </p:txBody>
      </p:sp>
      <p:sp>
        <p:nvSpPr>
          <p:cNvPr id="34819" name="Rectangle 3">
            <a:extLst>
              <a:ext uri="{FF2B5EF4-FFF2-40B4-BE49-F238E27FC236}">
                <a16:creationId xmlns:a16="http://schemas.microsoft.com/office/drawing/2014/main" id="{60FA0BED-1439-1421-BDAB-D8F39C3C0FAB}"/>
              </a:ext>
            </a:extLst>
          </p:cNvPr>
          <p:cNvSpPr>
            <a:spLocks noGrp="1" noChangeArrowheads="1"/>
          </p:cNvSpPr>
          <p:nvPr>
            <p:ph type="body" idx="4294967295"/>
          </p:nvPr>
        </p:nvSpPr>
        <p:spPr/>
        <p:txBody>
          <a:bodyPr/>
          <a:lstStyle/>
          <a:p>
            <a:pPr eaLnBrk="1" hangingPunct="1"/>
            <a:endParaRPr lang="en-US" altLang="en-US"/>
          </a:p>
          <a:p>
            <a:pPr eaLnBrk="1" hangingPunct="1"/>
            <a:endParaRPr lang="en-US" altLang="en-US"/>
          </a:p>
          <a:p>
            <a:pPr eaLnBrk="1" hangingPunct="1"/>
            <a:endParaRPr lang="en-US" altLang="en-US"/>
          </a:p>
          <a:p>
            <a:pPr eaLnBrk="1" hangingPunct="1"/>
            <a:r>
              <a:rPr lang="en-US" altLang="en-US"/>
              <a:t>The End!  Many thanks!!</a:t>
            </a:r>
          </a:p>
        </p:txBody>
      </p:sp>
      <p:sp>
        <p:nvSpPr>
          <p:cNvPr id="34820" name="Date Placeholder 3">
            <a:extLst>
              <a:ext uri="{FF2B5EF4-FFF2-40B4-BE49-F238E27FC236}">
                <a16:creationId xmlns:a16="http://schemas.microsoft.com/office/drawing/2014/main" id="{ABC3C769-E511-83A0-A914-C80C23AB089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5564B1-F026-4BA2-924F-EBF80B81A1FB}" type="datetime1">
              <a:rPr lang="de-DE" altLang="en-US" smtClean="0"/>
              <a:pPr eaLnBrk="1" hangingPunct="1"/>
              <a:t>17.08.2022</a:t>
            </a:fld>
            <a:endParaRPr lang="en-US" altLang="en-US"/>
          </a:p>
        </p:txBody>
      </p:sp>
      <p:sp>
        <p:nvSpPr>
          <p:cNvPr id="34821" name="Slide Number Placeholder 4">
            <a:extLst>
              <a:ext uri="{FF2B5EF4-FFF2-40B4-BE49-F238E27FC236}">
                <a16:creationId xmlns:a16="http://schemas.microsoft.com/office/drawing/2014/main" id="{FEF6015D-AAD9-C718-C8D9-ECA377F1E4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723C97C-2C00-4F90-8CB8-E2585FE5BF93}" type="slidenum">
              <a:rPr lang="en-US" altLang="en-US"/>
              <a:pPr eaLnBrk="1" hangingPunct="1"/>
              <a:t>32</a:t>
            </a:fld>
            <a:endParaRPr lang="en-US" altLang="en-US"/>
          </a:p>
        </p:txBody>
      </p:sp>
      <p:sp>
        <p:nvSpPr>
          <p:cNvPr id="34822" name="Footer Placeholder 5">
            <a:extLst>
              <a:ext uri="{FF2B5EF4-FFF2-40B4-BE49-F238E27FC236}">
                <a16:creationId xmlns:a16="http://schemas.microsoft.com/office/drawing/2014/main" id="{C8313A8F-8484-3ECF-BC71-69E05AAAC0D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Automatic Essay Scoring</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35D7846-578F-7A4C-F3D8-6036E0D3F795}"/>
              </a:ext>
            </a:extLst>
          </p:cNvPr>
          <p:cNvSpPr>
            <a:spLocks noGrp="1" noChangeArrowheads="1"/>
          </p:cNvSpPr>
          <p:nvPr>
            <p:ph type="title" idx="4294967295"/>
          </p:nvPr>
        </p:nvSpPr>
        <p:spPr/>
        <p:txBody>
          <a:bodyPr/>
          <a:lstStyle/>
          <a:p>
            <a:pPr eaLnBrk="1" hangingPunct="1"/>
            <a:r>
              <a:rPr lang="en-US" altLang="en-US"/>
              <a:t>Essay scoring systems: Approaches</a:t>
            </a:r>
          </a:p>
        </p:txBody>
      </p:sp>
      <p:sp>
        <p:nvSpPr>
          <p:cNvPr id="6147" name="Rectangle 3">
            <a:extLst>
              <a:ext uri="{FF2B5EF4-FFF2-40B4-BE49-F238E27FC236}">
                <a16:creationId xmlns:a16="http://schemas.microsoft.com/office/drawing/2014/main" id="{43D0EEE9-F17A-C7E0-2B80-FC7A4719406F}"/>
              </a:ext>
            </a:extLst>
          </p:cNvPr>
          <p:cNvSpPr>
            <a:spLocks noGrp="1" noChangeArrowheads="1"/>
          </p:cNvSpPr>
          <p:nvPr>
            <p:ph type="body" idx="4294967295"/>
          </p:nvPr>
        </p:nvSpPr>
        <p:spPr/>
        <p:txBody>
          <a:bodyPr/>
          <a:lstStyle/>
          <a:p>
            <a:pPr lvl="1" eaLnBrk="1" hangingPunct="1"/>
            <a:r>
              <a:rPr lang="en-US" altLang="en-US"/>
              <a:t>Two main weaknesses of indirect measures</a:t>
            </a:r>
          </a:p>
          <a:p>
            <a:pPr lvl="2" eaLnBrk="1" hangingPunct="1"/>
            <a:r>
              <a:rPr lang="en-US" altLang="en-US"/>
              <a:t>Susceptible to deception, why?</a:t>
            </a:r>
          </a:p>
          <a:p>
            <a:pPr lvl="2" eaLnBrk="1" hangingPunct="1"/>
            <a:r>
              <a:rPr lang="en-US" altLang="en-US"/>
              <a:t>Lack explanatory power</a:t>
            </a:r>
          </a:p>
          <a:p>
            <a:pPr lvl="3" eaLnBrk="1" hangingPunct="1"/>
            <a:r>
              <a:rPr lang="en-US" altLang="en-US"/>
              <a:t>e.g: difficult to give instructional feed back to students</a:t>
            </a:r>
          </a:p>
          <a:p>
            <a:pPr lvl="3" eaLnBrk="1" hangingPunct="1"/>
            <a:endParaRPr lang="en-US" altLang="en-US"/>
          </a:p>
          <a:p>
            <a:pPr lvl="1" eaLnBrk="1" hangingPunct="1"/>
            <a:r>
              <a:rPr lang="en-US" altLang="en-US"/>
              <a:t>The need for more direct measures</a:t>
            </a:r>
          </a:p>
          <a:p>
            <a:pPr lvl="2" eaLnBrk="1" hangingPunct="1"/>
            <a:r>
              <a:rPr lang="en-US" altLang="en-US"/>
              <a:t>How do human experts evaluate an essay?</a:t>
            </a:r>
          </a:p>
          <a:p>
            <a:pPr lvl="2" eaLnBrk="1" hangingPunct="1"/>
            <a:r>
              <a:rPr lang="en-US" altLang="en-US"/>
              <a:t>Writing features</a:t>
            </a:r>
          </a:p>
          <a:p>
            <a:pPr lvl="3" eaLnBrk="1" hangingPunct="1"/>
            <a:r>
              <a:rPr lang="en-US" altLang="en-US"/>
              <a:t>ETS’s GMAT writing evaluation criteria</a:t>
            </a:r>
          </a:p>
          <a:p>
            <a:pPr lvl="2" eaLnBrk="1" hangingPunct="1"/>
            <a:r>
              <a:rPr lang="en-US" altLang="en-US"/>
              <a:t>Linguistic features</a:t>
            </a:r>
          </a:p>
        </p:txBody>
      </p:sp>
      <p:sp>
        <p:nvSpPr>
          <p:cNvPr id="6148" name="Date Placeholder 3">
            <a:extLst>
              <a:ext uri="{FF2B5EF4-FFF2-40B4-BE49-F238E27FC236}">
                <a16:creationId xmlns:a16="http://schemas.microsoft.com/office/drawing/2014/main" id="{26F7597D-E008-F2D6-1ED7-9DC35DC6962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1A5D52B-9141-4392-9E7E-1E23E28C08A9}" type="datetime1">
              <a:rPr lang="de-DE" altLang="en-US" smtClean="0"/>
              <a:pPr eaLnBrk="1" hangingPunct="1"/>
              <a:t>17.08.2022</a:t>
            </a:fld>
            <a:endParaRPr lang="en-US" altLang="en-US"/>
          </a:p>
        </p:txBody>
      </p:sp>
      <p:sp>
        <p:nvSpPr>
          <p:cNvPr id="6149" name="Slide Number Placeholder 4">
            <a:extLst>
              <a:ext uri="{FF2B5EF4-FFF2-40B4-BE49-F238E27FC236}">
                <a16:creationId xmlns:a16="http://schemas.microsoft.com/office/drawing/2014/main" id="{AF8E18EC-9E84-A616-58F4-1EF11E4B47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1DD153E-29A9-4A44-AA16-070EC7E74F30}" type="slidenum">
              <a:rPr lang="en-US" altLang="en-US"/>
              <a:pPr eaLnBrk="1" hangingPunct="1"/>
              <a:t>4</a:t>
            </a:fld>
            <a:endParaRPr lang="en-US" altLang="en-US"/>
          </a:p>
        </p:txBody>
      </p:sp>
      <p:sp>
        <p:nvSpPr>
          <p:cNvPr id="6150" name="Footer Placeholder 5">
            <a:extLst>
              <a:ext uri="{FF2B5EF4-FFF2-40B4-BE49-F238E27FC236}">
                <a16:creationId xmlns:a16="http://schemas.microsoft.com/office/drawing/2014/main" id="{43772AEE-4340-A6E5-82C4-D769C9333FA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Automatic Essay Scoring</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7C67F25-8040-33B1-D1C3-09929E4A8093}"/>
              </a:ext>
            </a:extLst>
          </p:cNvPr>
          <p:cNvSpPr>
            <a:spLocks noGrp="1" noChangeArrowheads="1"/>
          </p:cNvSpPr>
          <p:nvPr>
            <p:ph type="title" idx="4294967295"/>
          </p:nvPr>
        </p:nvSpPr>
        <p:spPr/>
        <p:txBody>
          <a:bodyPr/>
          <a:lstStyle/>
          <a:p>
            <a:pPr eaLnBrk="1" hangingPunct="1"/>
            <a:r>
              <a:rPr lang="en-US" altLang="en-US"/>
              <a:t>Essay scoring systems: Approaches</a:t>
            </a:r>
          </a:p>
        </p:txBody>
      </p:sp>
      <p:sp>
        <p:nvSpPr>
          <p:cNvPr id="7171" name="Rectangle 3">
            <a:extLst>
              <a:ext uri="{FF2B5EF4-FFF2-40B4-BE49-F238E27FC236}">
                <a16:creationId xmlns:a16="http://schemas.microsoft.com/office/drawing/2014/main" id="{BA51DD24-0BF8-3F21-ED74-1DDADDCE9AE6}"/>
              </a:ext>
            </a:extLst>
          </p:cNvPr>
          <p:cNvSpPr>
            <a:spLocks noGrp="1" noChangeArrowheads="1"/>
          </p:cNvSpPr>
          <p:nvPr>
            <p:ph type="body" idx="4294967295"/>
          </p:nvPr>
        </p:nvSpPr>
        <p:spPr/>
        <p:txBody>
          <a:bodyPr/>
          <a:lstStyle/>
          <a:p>
            <a:pPr eaLnBrk="1" hangingPunct="1"/>
            <a:r>
              <a:rPr lang="en-US" altLang="en-US"/>
              <a:t>Intelligent Essay Assessor (IEA)</a:t>
            </a:r>
          </a:p>
          <a:p>
            <a:pPr lvl="1" eaLnBrk="1" hangingPunct="1"/>
            <a:r>
              <a:rPr lang="en-US" altLang="en-US"/>
              <a:t>Employs </a:t>
            </a:r>
            <a:r>
              <a:rPr lang="en-US" altLang="en-US">
                <a:solidFill>
                  <a:srgbClr val="FF0000"/>
                </a:solidFill>
              </a:rPr>
              <a:t>Latent Semantic Analysis </a:t>
            </a:r>
          </a:p>
          <a:p>
            <a:pPr lvl="2" eaLnBrk="1" hangingPunct="1"/>
            <a:r>
              <a:rPr lang="en-US" altLang="en-US"/>
              <a:t>The degree to which vocabulary patterns reflect semantic and linguistic competence</a:t>
            </a:r>
          </a:p>
          <a:p>
            <a:pPr lvl="2" eaLnBrk="1" hangingPunct="1"/>
            <a:r>
              <a:rPr lang="en-US" altLang="en-US"/>
              <a:t>Transitivity relations and collocation effects among vocabulary terms</a:t>
            </a:r>
          </a:p>
          <a:p>
            <a:pPr lvl="2" eaLnBrk="1" hangingPunct="1"/>
            <a:r>
              <a:rPr lang="en-US" altLang="en-US"/>
              <a:t>Measures semantic relatedness of documents regardless of vocabulary overlap</a:t>
            </a:r>
          </a:p>
          <a:p>
            <a:pPr lvl="1" eaLnBrk="1" hangingPunct="1"/>
            <a:r>
              <a:rPr lang="en-US" altLang="en-US"/>
              <a:t>More closely represents the criteria used by human experts</a:t>
            </a:r>
          </a:p>
        </p:txBody>
      </p:sp>
      <p:sp>
        <p:nvSpPr>
          <p:cNvPr id="7172" name="Date Placeholder 3">
            <a:extLst>
              <a:ext uri="{FF2B5EF4-FFF2-40B4-BE49-F238E27FC236}">
                <a16:creationId xmlns:a16="http://schemas.microsoft.com/office/drawing/2014/main" id="{EAA3BAE0-006F-7EDD-425D-784414E3C3A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D63D71D-8C1D-492B-B137-AD008CF215E2}" type="datetime1">
              <a:rPr lang="de-DE" altLang="en-US" smtClean="0"/>
              <a:pPr eaLnBrk="1" hangingPunct="1"/>
              <a:t>17.08.2022</a:t>
            </a:fld>
            <a:endParaRPr lang="en-US" altLang="en-US"/>
          </a:p>
        </p:txBody>
      </p:sp>
      <p:sp>
        <p:nvSpPr>
          <p:cNvPr id="7173" name="Slide Number Placeholder 4">
            <a:extLst>
              <a:ext uri="{FF2B5EF4-FFF2-40B4-BE49-F238E27FC236}">
                <a16:creationId xmlns:a16="http://schemas.microsoft.com/office/drawing/2014/main" id="{E264DEFE-3907-3773-972A-9A3DEF768F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0B5B67A-527C-4D77-90CC-3EFFAD911175}" type="slidenum">
              <a:rPr lang="en-US" altLang="en-US"/>
              <a:pPr eaLnBrk="1" hangingPunct="1"/>
              <a:t>5</a:t>
            </a:fld>
            <a:endParaRPr lang="en-US" altLang="en-US"/>
          </a:p>
        </p:txBody>
      </p:sp>
      <p:sp>
        <p:nvSpPr>
          <p:cNvPr id="7174" name="Footer Placeholder 5">
            <a:extLst>
              <a:ext uri="{FF2B5EF4-FFF2-40B4-BE49-F238E27FC236}">
                <a16:creationId xmlns:a16="http://schemas.microsoft.com/office/drawing/2014/main" id="{3EFB7B36-DF89-3E1C-4B10-FAA095D6F73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Automatic Essay Scoring</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E1DB3EB-1BA0-E2C9-4DB2-6F3CF9C903A7}"/>
              </a:ext>
            </a:extLst>
          </p:cNvPr>
          <p:cNvSpPr>
            <a:spLocks noGrp="1" noChangeArrowheads="1"/>
          </p:cNvSpPr>
          <p:nvPr>
            <p:ph type="title" idx="4294967295"/>
          </p:nvPr>
        </p:nvSpPr>
        <p:spPr>
          <a:xfrm>
            <a:off x="381000" y="304800"/>
            <a:ext cx="8229600" cy="1143000"/>
          </a:xfrm>
        </p:spPr>
        <p:txBody>
          <a:bodyPr/>
          <a:lstStyle/>
          <a:p>
            <a:pPr eaLnBrk="1" hangingPunct="1"/>
            <a:r>
              <a:rPr lang="en-US" altLang="en-US"/>
              <a:t>Essay scoring systems: Approaches</a:t>
            </a:r>
          </a:p>
        </p:txBody>
      </p:sp>
      <p:sp>
        <p:nvSpPr>
          <p:cNvPr id="8195" name="Rectangle 3">
            <a:extLst>
              <a:ext uri="{FF2B5EF4-FFF2-40B4-BE49-F238E27FC236}">
                <a16:creationId xmlns:a16="http://schemas.microsoft.com/office/drawing/2014/main" id="{3BD2417A-B0BD-B8F8-8EBD-F7D9D912B6C7}"/>
              </a:ext>
            </a:extLst>
          </p:cNvPr>
          <p:cNvSpPr>
            <a:spLocks noGrp="1" noChangeArrowheads="1"/>
          </p:cNvSpPr>
          <p:nvPr>
            <p:ph type="body" idx="4294967295"/>
          </p:nvPr>
        </p:nvSpPr>
        <p:spPr/>
        <p:txBody>
          <a:bodyPr/>
          <a:lstStyle/>
          <a:p>
            <a:pPr eaLnBrk="1" hangingPunct="1"/>
            <a:r>
              <a:rPr lang="en-US" altLang="en-US"/>
              <a:t>Electronic Essay Rater, </a:t>
            </a:r>
            <a:r>
              <a:rPr lang="en-US" altLang="en-US" i="1">
                <a:solidFill>
                  <a:srgbClr val="FF0000"/>
                </a:solidFill>
              </a:rPr>
              <a:t>e-rater</a:t>
            </a:r>
          </a:p>
          <a:p>
            <a:pPr lvl="1" eaLnBrk="1" hangingPunct="1"/>
            <a:r>
              <a:rPr lang="en-US" altLang="en-US"/>
              <a:t>Employs NLP techniques</a:t>
            </a:r>
          </a:p>
          <a:p>
            <a:pPr lvl="2" eaLnBrk="1" hangingPunct="1"/>
            <a:r>
              <a:rPr lang="en-US" altLang="en-US"/>
              <a:t>Sentence parsing</a:t>
            </a:r>
          </a:p>
          <a:p>
            <a:pPr lvl="2" eaLnBrk="1" hangingPunct="1"/>
            <a:r>
              <a:rPr lang="en-US" altLang="en-US"/>
              <a:t>Discourse structure evaluation </a:t>
            </a:r>
          </a:p>
          <a:p>
            <a:pPr lvl="2" eaLnBrk="1" hangingPunct="1"/>
            <a:r>
              <a:rPr lang="en-US" altLang="en-US"/>
              <a:t>Vocabulary assessment, …..</a:t>
            </a:r>
          </a:p>
          <a:p>
            <a:pPr lvl="1" eaLnBrk="1" hangingPunct="1"/>
            <a:r>
              <a:rPr lang="en-US" altLang="en-US"/>
              <a:t>Writing features chosen from criteria defined for GMAT essay evaluation </a:t>
            </a:r>
          </a:p>
          <a:p>
            <a:pPr lvl="2" eaLnBrk="1" hangingPunct="1"/>
            <a:r>
              <a:rPr lang="en-US" altLang="en-US"/>
              <a:t>Syntactic variety, argument development, logical organization and clear transitions ……    </a:t>
            </a:r>
          </a:p>
          <a:p>
            <a:pPr lvl="2" eaLnBrk="1" hangingPunct="1"/>
            <a:r>
              <a:rPr lang="en-US" altLang="en-US"/>
              <a:t>The GMAT test</a:t>
            </a:r>
          </a:p>
          <a:p>
            <a:pPr lvl="2" eaLnBrk="1" hangingPunct="1">
              <a:buFont typeface="Wingdings" panose="05000000000000000000" pitchFamily="2" charset="2"/>
              <a:buNone/>
            </a:pPr>
            <a:endParaRPr lang="en-US" altLang="en-US"/>
          </a:p>
        </p:txBody>
      </p:sp>
      <p:sp>
        <p:nvSpPr>
          <p:cNvPr id="8196" name="Date Placeholder 3">
            <a:extLst>
              <a:ext uri="{FF2B5EF4-FFF2-40B4-BE49-F238E27FC236}">
                <a16:creationId xmlns:a16="http://schemas.microsoft.com/office/drawing/2014/main" id="{49BB4C9C-EEA5-F9A2-4FFB-B63B842B941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A46B37-0AE1-4B4C-9DDC-9F77BA65D350}" type="datetime1">
              <a:rPr lang="de-DE" altLang="en-US" smtClean="0"/>
              <a:pPr eaLnBrk="1" hangingPunct="1"/>
              <a:t>17.08.2022</a:t>
            </a:fld>
            <a:endParaRPr lang="en-US" altLang="en-US"/>
          </a:p>
        </p:txBody>
      </p:sp>
      <p:sp>
        <p:nvSpPr>
          <p:cNvPr id="8197" name="Slide Number Placeholder 4">
            <a:extLst>
              <a:ext uri="{FF2B5EF4-FFF2-40B4-BE49-F238E27FC236}">
                <a16:creationId xmlns:a16="http://schemas.microsoft.com/office/drawing/2014/main" id="{B7083ABB-89C8-0690-A171-FC932663F5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739DD7-7EF6-47A5-A414-379900E50FD6}" type="slidenum">
              <a:rPr lang="en-US" altLang="en-US"/>
              <a:pPr eaLnBrk="1" hangingPunct="1"/>
              <a:t>6</a:t>
            </a:fld>
            <a:endParaRPr lang="en-US" altLang="en-US"/>
          </a:p>
        </p:txBody>
      </p:sp>
      <p:sp>
        <p:nvSpPr>
          <p:cNvPr id="8198" name="Footer Placeholder 5">
            <a:extLst>
              <a:ext uri="{FF2B5EF4-FFF2-40B4-BE49-F238E27FC236}">
                <a16:creationId xmlns:a16="http://schemas.microsoft.com/office/drawing/2014/main" id="{7D217FE2-80BB-1B53-FF09-25834542037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Automatic Essay Scoring</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0B88E39-8208-5D2F-496C-B6466452D077}"/>
              </a:ext>
            </a:extLst>
          </p:cNvPr>
          <p:cNvSpPr>
            <a:spLocks noGrp="1" noChangeArrowheads="1"/>
          </p:cNvSpPr>
          <p:nvPr>
            <p:ph type="title" idx="4294967295"/>
          </p:nvPr>
        </p:nvSpPr>
        <p:spPr/>
        <p:txBody>
          <a:bodyPr/>
          <a:lstStyle/>
          <a:p>
            <a:pPr eaLnBrk="1" hangingPunct="1"/>
            <a:r>
              <a:rPr lang="en-US" altLang="en-US"/>
              <a:t>Electronic Essay Rater, </a:t>
            </a:r>
            <a:r>
              <a:rPr lang="en-US" altLang="en-US" i="1">
                <a:solidFill>
                  <a:srgbClr val="FF0000"/>
                </a:solidFill>
              </a:rPr>
              <a:t>e-rater</a:t>
            </a:r>
          </a:p>
        </p:txBody>
      </p:sp>
      <p:sp>
        <p:nvSpPr>
          <p:cNvPr id="9219" name="Rectangle 3">
            <a:extLst>
              <a:ext uri="{FF2B5EF4-FFF2-40B4-BE49-F238E27FC236}">
                <a16:creationId xmlns:a16="http://schemas.microsoft.com/office/drawing/2014/main" id="{0D8EDF6E-00E7-1C7C-7B3E-4AD2DA546DA2}"/>
              </a:ext>
            </a:extLst>
          </p:cNvPr>
          <p:cNvSpPr>
            <a:spLocks noGrp="1" noChangeArrowheads="1"/>
          </p:cNvSpPr>
          <p:nvPr>
            <p:ph type="body" idx="4294967295"/>
          </p:nvPr>
        </p:nvSpPr>
        <p:spPr/>
        <p:txBody>
          <a:bodyPr/>
          <a:lstStyle/>
          <a:p>
            <a:pPr eaLnBrk="1" hangingPunct="1"/>
            <a:r>
              <a:rPr lang="en-US" altLang="en-US"/>
              <a:t>Research Questions</a:t>
            </a:r>
          </a:p>
          <a:p>
            <a:pPr lvl="1" eaLnBrk="1" hangingPunct="1"/>
            <a:r>
              <a:rPr lang="en-US" altLang="en-US"/>
              <a:t>Coherence features</a:t>
            </a:r>
            <a:r>
              <a:rPr lang="en-US" altLang="en-US">
                <a:solidFill>
                  <a:srgbClr val="002060"/>
                </a:solidFill>
              </a:rPr>
              <a:t> </a:t>
            </a:r>
            <a:r>
              <a:rPr lang="en-US" altLang="en-US"/>
              <a:t>not explicitly represented </a:t>
            </a:r>
          </a:p>
          <a:p>
            <a:pPr lvl="1" eaLnBrk="1" hangingPunct="1"/>
            <a:r>
              <a:rPr lang="en-US" altLang="en-US"/>
              <a:t>Is it possible to enhance e-raters performance by adding coherence features?</a:t>
            </a:r>
          </a:p>
          <a:p>
            <a:pPr lvl="1" eaLnBrk="1" hangingPunct="1"/>
            <a:r>
              <a:rPr lang="en-US" altLang="en-US"/>
              <a:t>What is the role of Rough-shift transitions in Centering Theory?</a:t>
            </a:r>
          </a:p>
          <a:p>
            <a:pPr lvl="1" eaLnBrk="1" hangingPunct="1"/>
            <a:r>
              <a:rPr lang="en-US" altLang="en-US"/>
              <a:t>Is it possible to use Rough-shift  transitions as a potential measure for discourse incoherence?</a:t>
            </a:r>
          </a:p>
          <a:p>
            <a:pPr lvl="1" eaLnBrk="1" hangingPunct="1">
              <a:buFont typeface="Wingdings" panose="05000000000000000000" pitchFamily="2" charset="2"/>
              <a:buNone/>
            </a:pPr>
            <a:endParaRPr lang="en-US" altLang="en-US"/>
          </a:p>
          <a:p>
            <a:pPr lvl="1" eaLnBrk="1" hangingPunct="1"/>
            <a:endParaRPr lang="en-US" altLang="en-US"/>
          </a:p>
          <a:p>
            <a:pPr lvl="1" eaLnBrk="1" hangingPunct="1">
              <a:buFont typeface="Wingdings" panose="05000000000000000000" pitchFamily="2" charset="2"/>
              <a:buNone/>
            </a:pPr>
            <a:r>
              <a:rPr lang="en-US" altLang="en-US"/>
              <a:t> </a:t>
            </a:r>
          </a:p>
        </p:txBody>
      </p:sp>
      <p:sp>
        <p:nvSpPr>
          <p:cNvPr id="9220" name="Date Placeholder 3">
            <a:extLst>
              <a:ext uri="{FF2B5EF4-FFF2-40B4-BE49-F238E27FC236}">
                <a16:creationId xmlns:a16="http://schemas.microsoft.com/office/drawing/2014/main" id="{40BF6C9C-A631-629F-8690-6185A98211B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910237-DB9C-4C93-A5F5-515412677936}" type="datetime1">
              <a:rPr lang="de-DE" altLang="en-US" smtClean="0"/>
              <a:pPr eaLnBrk="1" hangingPunct="1"/>
              <a:t>17.08.2022</a:t>
            </a:fld>
            <a:endParaRPr lang="en-US" altLang="en-US"/>
          </a:p>
        </p:txBody>
      </p:sp>
      <p:sp>
        <p:nvSpPr>
          <p:cNvPr id="9221" name="Slide Number Placeholder 4">
            <a:extLst>
              <a:ext uri="{FF2B5EF4-FFF2-40B4-BE49-F238E27FC236}">
                <a16:creationId xmlns:a16="http://schemas.microsoft.com/office/drawing/2014/main" id="{16EE4C9F-D50C-1102-9475-EC1FFE97B79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691D8F6-EDF2-477C-BC2A-FF0C401B61F9}" type="slidenum">
              <a:rPr lang="en-US" altLang="en-US"/>
              <a:pPr eaLnBrk="1" hangingPunct="1"/>
              <a:t>7</a:t>
            </a:fld>
            <a:endParaRPr lang="en-US" altLang="en-US"/>
          </a:p>
        </p:txBody>
      </p:sp>
      <p:sp>
        <p:nvSpPr>
          <p:cNvPr id="9222" name="Footer Placeholder 5">
            <a:extLst>
              <a:ext uri="{FF2B5EF4-FFF2-40B4-BE49-F238E27FC236}">
                <a16:creationId xmlns:a16="http://schemas.microsoft.com/office/drawing/2014/main" id="{6ADD9053-0D3F-8AD5-2463-83D58F4B7C2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Automatic Essay Scoring</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B1E51CA-FC47-6FCD-2DC1-EBAF9FDD3F98}"/>
              </a:ext>
            </a:extLst>
          </p:cNvPr>
          <p:cNvSpPr>
            <a:spLocks noGrp="1" noChangeArrowheads="1"/>
          </p:cNvSpPr>
          <p:nvPr>
            <p:ph type="title" idx="4294967295"/>
          </p:nvPr>
        </p:nvSpPr>
        <p:spPr/>
        <p:txBody>
          <a:bodyPr/>
          <a:lstStyle/>
          <a:p>
            <a:pPr eaLnBrk="1" hangingPunct="1"/>
            <a:r>
              <a:rPr lang="en-US" altLang="en-US"/>
              <a:t>The Centering Model</a:t>
            </a:r>
          </a:p>
        </p:txBody>
      </p:sp>
      <p:sp>
        <p:nvSpPr>
          <p:cNvPr id="10243" name="Rectangle 3">
            <a:extLst>
              <a:ext uri="{FF2B5EF4-FFF2-40B4-BE49-F238E27FC236}">
                <a16:creationId xmlns:a16="http://schemas.microsoft.com/office/drawing/2014/main" id="{40B12DA1-3E73-B13C-D837-939D452531EB}"/>
              </a:ext>
            </a:extLst>
          </p:cNvPr>
          <p:cNvSpPr>
            <a:spLocks noGrp="1" noChangeArrowheads="1"/>
          </p:cNvSpPr>
          <p:nvPr>
            <p:ph type="body" idx="4294967295"/>
          </p:nvPr>
        </p:nvSpPr>
        <p:spPr/>
        <p:txBody>
          <a:bodyPr/>
          <a:lstStyle/>
          <a:p>
            <a:pPr eaLnBrk="1" hangingPunct="1"/>
            <a:r>
              <a:rPr lang="en-US" altLang="en-US"/>
              <a:t>Discourse </a:t>
            </a:r>
          </a:p>
          <a:p>
            <a:pPr lvl="1" eaLnBrk="1" hangingPunct="1"/>
            <a:r>
              <a:rPr lang="en-US" altLang="en-US"/>
              <a:t>Sequence of textual segments </a:t>
            </a:r>
          </a:p>
          <a:p>
            <a:pPr lvl="1" eaLnBrk="1" hangingPunct="1"/>
            <a:r>
              <a:rPr lang="en-US" altLang="en-US"/>
              <a:t>Segments consist of utterances, </a:t>
            </a:r>
            <a:r>
              <a:rPr lang="en-US" altLang="en-US">
                <a:solidFill>
                  <a:srgbClr val="FF0000"/>
                </a:solidFill>
              </a:rPr>
              <a:t>U</a:t>
            </a:r>
            <a:r>
              <a:rPr lang="en-US" altLang="en-US" baseline="-25000">
                <a:solidFill>
                  <a:srgbClr val="FF0000"/>
                </a:solidFill>
              </a:rPr>
              <a:t>i </a:t>
            </a:r>
            <a:r>
              <a:rPr lang="en-US" altLang="en-US">
                <a:solidFill>
                  <a:srgbClr val="FF0000"/>
                </a:solidFill>
              </a:rPr>
              <a:t>– U</a:t>
            </a:r>
            <a:r>
              <a:rPr lang="en-US" altLang="en-US" baseline="-25000">
                <a:solidFill>
                  <a:srgbClr val="FF0000"/>
                </a:solidFill>
              </a:rPr>
              <a:t>n</a:t>
            </a:r>
          </a:p>
          <a:p>
            <a:pPr lvl="1" eaLnBrk="1" hangingPunct="1"/>
            <a:r>
              <a:rPr lang="en-US" altLang="en-US"/>
              <a:t>Forward-looking Center,  </a:t>
            </a:r>
            <a:r>
              <a:rPr lang="en-US" altLang="en-US">
                <a:solidFill>
                  <a:srgbClr val="FF0000"/>
                </a:solidFill>
              </a:rPr>
              <a:t>Cf(U</a:t>
            </a:r>
            <a:r>
              <a:rPr lang="en-US" altLang="en-US" baseline="-25000">
                <a:solidFill>
                  <a:srgbClr val="FF0000"/>
                </a:solidFill>
              </a:rPr>
              <a:t>i</a:t>
            </a:r>
            <a:r>
              <a:rPr lang="en-US" altLang="en-US">
                <a:solidFill>
                  <a:srgbClr val="FF0000"/>
                </a:solidFill>
              </a:rPr>
              <a:t>)</a:t>
            </a:r>
          </a:p>
          <a:p>
            <a:pPr lvl="1" eaLnBrk="1" hangingPunct="1"/>
            <a:r>
              <a:rPr lang="en-US" altLang="en-US"/>
              <a:t>Preferred Center, </a:t>
            </a:r>
            <a:r>
              <a:rPr lang="en-US" altLang="en-US">
                <a:solidFill>
                  <a:srgbClr val="FF0000"/>
                </a:solidFill>
              </a:rPr>
              <a:t>Cp</a:t>
            </a:r>
          </a:p>
          <a:p>
            <a:pPr lvl="1" eaLnBrk="1" hangingPunct="1"/>
            <a:r>
              <a:rPr lang="en-US" altLang="en-US"/>
              <a:t>Backward-looking Center, </a:t>
            </a:r>
            <a:r>
              <a:rPr lang="en-US" altLang="en-US">
                <a:solidFill>
                  <a:srgbClr val="FF0000"/>
                </a:solidFill>
              </a:rPr>
              <a:t>Cb </a:t>
            </a:r>
          </a:p>
        </p:txBody>
      </p:sp>
      <p:sp>
        <p:nvSpPr>
          <p:cNvPr id="10244" name="Date Placeholder 3">
            <a:extLst>
              <a:ext uri="{FF2B5EF4-FFF2-40B4-BE49-F238E27FC236}">
                <a16:creationId xmlns:a16="http://schemas.microsoft.com/office/drawing/2014/main" id="{39896B95-9DFF-CC17-CFC2-7C12B7D3703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55F2F36-3F5A-4A74-AF0C-B48C4A6E15FF}" type="datetime1">
              <a:rPr lang="de-DE" altLang="en-US" smtClean="0"/>
              <a:pPr eaLnBrk="1" hangingPunct="1"/>
              <a:t>17.08.2022</a:t>
            </a:fld>
            <a:endParaRPr lang="en-US" altLang="en-US"/>
          </a:p>
        </p:txBody>
      </p:sp>
      <p:sp>
        <p:nvSpPr>
          <p:cNvPr id="10245" name="Slide Number Placeholder 4">
            <a:extLst>
              <a:ext uri="{FF2B5EF4-FFF2-40B4-BE49-F238E27FC236}">
                <a16:creationId xmlns:a16="http://schemas.microsoft.com/office/drawing/2014/main" id="{D6E4C623-299C-1469-95EF-571AA8AEDFD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23AF7C-A520-46CC-A15E-A97FE19896F7}" type="slidenum">
              <a:rPr lang="en-US" altLang="en-US"/>
              <a:pPr eaLnBrk="1" hangingPunct="1"/>
              <a:t>8</a:t>
            </a:fld>
            <a:endParaRPr lang="en-US" altLang="en-US"/>
          </a:p>
        </p:txBody>
      </p:sp>
      <p:sp>
        <p:nvSpPr>
          <p:cNvPr id="10246" name="Footer Placeholder 5">
            <a:extLst>
              <a:ext uri="{FF2B5EF4-FFF2-40B4-BE49-F238E27FC236}">
                <a16:creationId xmlns:a16="http://schemas.microsoft.com/office/drawing/2014/main" id="{8405BC2B-B33F-C0F5-BED6-3ED00FB5523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Automatic Essay Scoring</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7F2FC8F6-D090-02E7-AC24-27962CDC1AB2}"/>
              </a:ext>
            </a:extLst>
          </p:cNvPr>
          <p:cNvSpPr>
            <a:spLocks noGrp="1" noChangeArrowheads="1"/>
          </p:cNvSpPr>
          <p:nvPr>
            <p:ph type="title" idx="4294967295"/>
          </p:nvPr>
        </p:nvSpPr>
        <p:spPr>
          <a:xfrm>
            <a:off x="457200" y="304800"/>
            <a:ext cx="8229600" cy="1143000"/>
          </a:xfrm>
        </p:spPr>
        <p:txBody>
          <a:bodyPr/>
          <a:lstStyle/>
          <a:p>
            <a:pPr eaLnBrk="1" hangingPunct="1"/>
            <a:r>
              <a:rPr lang="en-US" altLang="en-US"/>
              <a:t>The Centering Model</a:t>
            </a:r>
          </a:p>
        </p:txBody>
      </p:sp>
      <p:sp>
        <p:nvSpPr>
          <p:cNvPr id="11267" name="Rectangle 3">
            <a:extLst>
              <a:ext uri="{FF2B5EF4-FFF2-40B4-BE49-F238E27FC236}">
                <a16:creationId xmlns:a16="http://schemas.microsoft.com/office/drawing/2014/main" id="{FA36024D-FEFE-1098-BEF3-BAE85ADF0275}"/>
              </a:ext>
            </a:extLst>
          </p:cNvPr>
          <p:cNvSpPr>
            <a:spLocks noGrp="1" noChangeArrowheads="1"/>
          </p:cNvSpPr>
          <p:nvPr>
            <p:ph type="body" idx="4294967295"/>
          </p:nvPr>
        </p:nvSpPr>
        <p:spPr/>
        <p:txBody>
          <a:bodyPr/>
          <a:lstStyle/>
          <a:p>
            <a:pPr eaLnBrk="1" hangingPunct="1"/>
            <a:r>
              <a:rPr lang="en-US" altLang="en-US"/>
              <a:t>Centering transitions	</a:t>
            </a:r>
          </a:p>
          <a:p>
            <a:pPr lvl="1" eaLnBrk="1" hangingPunct="1"/>
            <a:r>
              <a:rPr lang="en-US" altLang="en-US" sz="2000"/>
              <a:t>Four types: Continue, Retain, Smooth-shift, Rough shift</a:t>
            </a:r>
          </a:p>
          <a:p>
            <a:pPr lvl="1" eaLnBrk="1" hangingPunct="1"/>
            <a:r>
              <a:rPr lang="en-US" altLang="en-US" sz="2000"/>
              <a:t>Transition Ordering Rule</a:t>
            </a:r>
          </a:p>
          <a:p>
            <a:pPr lvl="2" eaLnBrk="1" hangingPunct="1"/>
            <a:r>
              <a:rPr lang="en-US" altLang="en-US" sz="2000">
                <a:solidFill>
                  <a:srgbClr val="FF0000"/>
                </a:solidFill>
              </a:rPr>
              <a:t>Continue &gt; Retain &gt; Smooth-Shift &gt; Rough-Shift</a:t>
            </a:r>
            <a:r>
              <a:rPr lang="en-US" altLang="en-US">
                <a:solidFill>
                  <a:srgbClr val="FF0000"/>
                </a:solidFill>
              </a:rPr>
              <a:t> </a:t>
            </a:r>
          </a:p>
          <a:p>
            <a:pPr lvl="1" eaLnBrk="1" hangingPunct="1"/>
            <a:r>
              <a:rPr lang="en-US" altLang="en-US" sz="2000"/>
              <a:t>Rules for computing transitions </a:t>
            </a:r>
          </a:p>
        </p:txBody>
      </p:sp>
      <p:pic>
        <p:nvPicPr>
          <p:cNvPr id="11268" name="Picture 4">
            <a:extLst>
              <a:ext uri="{FF2B5EF4-FFF2-40B4-BE49-F238E27FC236}">
                <a16:creationId xmlns:a16="http://schemas.microsoft.com/office/drawing/2014/main" id="{A255E0CD-3ACB-6380-8F69-5CE634E4A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733800"/>
            <a:ext cx="79121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Date Placeholder 4">
            <a:extLst>
              <a:ext uri="{FF2B5EF4-FFF2-40B4-BE49-F238E27FC236}">
                <a16:creationId xmlns:a16="http://schemas.microsoft.com/office/drawing/2014/main" id="{FF1909E0-1C88-98C2-A269-AFE9856E7E8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CC1F78-CA8B-436F-94D8-5C4FEDAC33C6}" type="datetime1">
              <a:rPr lang="de-DE" altLang="en-US" smtClean="0"/>
              <a:pPr eaLnBrk="1" hangingPunct="1"/>
              <a:t>17.08.2022</a:t>
            </a:fld>
            <a:endParaRPr lang="en-US" altLang="en-US"/>
          </a:p>
        </p:txBody>
      </p:sp>
      <p:sp>
        <p:nvSpPr>
          <p:cNvPr id="11270" name="Slide Number Placeholder 5">
            <a:extLst>
              <a:ext uri="{FF2B5EF4-FFF2-40B4-BE49-F238E27FC236}">
                <a16:creationId xmlns:a16="http://schemas.microsoft.com/office/drawing/2014/main" id="{4EF0A065-39A1-0441-030B-296208881E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392A02-4BDD-4DFF-B9E6-1094CAFD560F}" type="slidenum">
              <a:rPr lang="en-US" altLang="en-US"/>
              <a:pPr eaLnBrk="1" hangingPunct="1"/>
              <a:t>9</a:t>
            </a:fld>
            <a:endParaRPr lang="en-US" altLang="en-US"/>
          </a:p>
        </p:txBody>
      </p:sp>
      <p:sp>
        <p:nvSpPr>
          <p:cNvPr id="11271" name="Footer Placeholder 6">
            <a:extLst>
              <a:ext uri="{FF2B5EF4-FFF2-40B4-BE49-F238E27FC236}">
                <a16:creationId xmlns:a16="http://schemas.microsoft.com/office/drawing/2014/main" id="{4A42F7FF-E6F9-7ED1-7ABE-582A3DDADB0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Automatic Essay Scoring</a:t>
            </a:r>
          </a:p>
        </p:txBody>
      </p:sp>
    </p:spTree>
  </p:cSld>
  <p:clrMapOvr>
    <a:masterClrMapping/>
  </p:clrMapOvr>
  <p:transition/>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5</TotalTime>
  <Words>1561</Words>
  <Application>Microsoft Office PowerPoint</Application>
  <PresentationFormat>On-screen Show (4:3)</PresentationFormat>
  <Paragraphs>300</Paragraphs>
  <Slides>32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Wingdings</vt:lpstr>
      <vt:lpstr>Times New Roman</vt:lpstr>
      <vt:lpstr>Watermark</vt:lpstr>
      <vt:lpstr>  Automatic Essay Scoring    </vt:lpstr>
      <vt:lpstr>Automatic Essay Scoring: Intorduction</vt:lpstr>
      <vt:lpstr>Essay scoring systems: Approaches</vt:lpstr>
      <vt:lpstr>Essay scoring systems: Approaches</vt:lpstr>
      <vt:lpstr>Essay scoring systems: Approaches</vt:lpstr>
      <vt:lpstr>Essay scoring systems: Approaches</vt:lpstr>
      <vt:lpstr>Electronic Essay Rater, e-rater</vt:lpstr>
      <vt:lpstr>The Centering Model</vt:lpstr>
      <vt:lpstr>The Centering Model</vt:lpstr>
      <vt:lpstr>The Centering Model</vt:lpstr>
      <vt:lpstr>The Centering Model</vt:lpstr>
      <vt:lpstr>The Centering Model</vt:lpstr>
      <vt:lpstr>The Centering Model </vt:lpstr>
      <vt:lpstr>The Centering Model</vt:lpstr>
      <vt:lpstr>The Centering Model</vt:lpstr>
      <vt:lpstr>The Centering Model</vt:lpstr>
      <vt:lpstr>The Centering Model</vt:lpstr>
      <vt:lpstr>The Centering Model</vt:lpstr>
      <vt:lpstr>The Centering Model</vt:lpstr>
      <vt:lpstr>The Centering Model</vt:lpstr>
      <vt:lpstr>The role of Rough-Shift transitions</vt:lpstr>
      <vt:lpstr>The role of Rough-Shift transitions</vt:lpstr>
      <vt:lpstr>Implementation</vt:lpstr>
      <vt:lpstr>Implementation</vt:lpstr>
      <vt:lpstr>An example of coherent text</vt:lpstr>
      <vt:lpstr>An example of coherent text</vt:lpstr>
      <vt:lpstr>An example of incoherent text</vt:lpstr>
      <vt:lpstr>Study Results</vt:lpstr>
      <vt:lpstr>Study Results</vt:lpstr>
      <vt:lpstr>Summary</vt:lpstr>
      <vt:lpstr>References </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Essay Scoring</dc:title>
  <dc:creator>kuku</dc:creator>
  <cp:lastModifiedBy>Jyoti Khalkar</cp:lastModifiedBy>
  <cp:revision>109</cp:revision>
  <dcterms:created xsi:type="dcterms:W3CDTF">2009-05-07T21:12:22Z</dcterms:created>
  <dcterms:modified xsi:type="dcterms:W3CDTF">2022-08-17T16:08:20Z</dcterms:modified>
</cp:coreProperties>
</file>