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4" r:id="rId5"/>
    <p:sldId id="261" r:id="rId6"/>
    <p:sldId id="265" r:id="rId7"/>
    <p:sldId id="262" r:id="rId8"/>
    <p:sldId id="263" r:id="rId9"/>
    <p:sldId id="267" r:id="rId10"/>
    <p:sldId id="259"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63" d="100"/>
          <a:sy n="63" d="100"/>
        </p:scale>
        <p:origin x="139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22E375-A889-4D57-8C93-C3134D5B09C4}" type="datetimeFigureOut">
              <a:rPr lang="en-US" smtClean="0"/>
              <a:pPr/>
              <a:t>6/6/2021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01D3F6-6879-406B-ADF2-9B0362C1B09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701D3F6-6879-406B-ADF2-9B0362C1B093}"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B8D6893C-AAE0-4B63-AA92-308FC922DEA4}" type="datetimeFigureOut">
              <a:rPr lang="en-US" smtClean="0"/>
              <a:pPr/>
              <a:t>6/6/2021</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3567AB1-EC85-43D7-93E6-57C5DD2C14D5}" type="slidenum">
              <a:rPr lang="en-IN" smtClean="0"/>
              <a:pPr/>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D6893C-AAE0-4B63-AA92-308FC922DEA4}" type="datetimeFigureOut">
              <a:rPr lang="en-US" smtClean="0"/>
              <a:pPr/>
              <a:t>6/6/2021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D6893C-AAE0-4B63-AA92-308FC922DEA4}" type="datetimeFigureOut">
              <a:rPr lang="en-US" smtClean="0"/>
              <a:pPr/>
              <a:t>6/6/2021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D6893C-AAE0-4B63-AA92-308FC922DEA4}" type="datetimeFigureOut">
              <a:rPr lang="en-US" smtClean="0"/>
              <a:pPr/>
              <a:t>6/6/2021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8D6893C-AAE0-4B63-AA92-308FC922DEA4}" type="datetimeFigureOut">
              <a:rPr lang="en-US" smtClean="0"/>
              <a:pPr/>
              <a:t>6/6/2021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567AB1-EC85-43D7-93E6-57C5DD2C14D5}" type="slidenum">
              <a:rPr lang="en-IN" smtClean="0"/>
              <a:pPr/>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D6893C-AAE0-4B63-AA92-308FC922DEA4}" type="datetimeFigureOut">
              <a:rPr lang="en-US" smtClean="0"/>
              <a:pPr/>
              <a:t>6/6/2021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8D6893C-AAE0-4B63-AA92-308FC922DEA4}" type="datetimeFigureOut">
              <a:rPr lang="en-US" smtClean="0"/>
              <a:pPr/>
              <a:t>6/6/2021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B8D6893C-AAE0-4B63-AA92-308FC922DEA4}" type="datetimeFigureOut">
              <a:rPr lang="en-US" smtClean="0"/>
              <a:pPr/>
              <a:t>6/6/2021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B8D6893C-AAE0-4B63-AA92-308FC922DEA4}" type="datetimeFigureOut">
              <a:rPr lang="en-US" smtClean="0"/>
              <a:pPr/>
              <a:t>6/6/2021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567AB1-EC85-43D7-93E6-57C5DD2C14D5}" type="slidenum">
              <a:rPr lang="en-IN" smtClean="0"/>
              <a:pPr/>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8D6893C-AAE0-4B63-AA92-308FC922DEA4}" type="datetimeFigureOut">
              <a:rPr lang="en-US" smtClean="0"/>
              <a:pPr/>
              <a:t>6/6/2021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67AB1-EC85-43D7-93E6-57C5DD2C14D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B8D6893C-AAE0-4B63-AA92-308FC922DEA4}" type="datetimeFigureOut">
              <a:rPr lang="en-US" smtClean="0"/>
              <a:pPr/>
              <a:t>6/6/2021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567AB1-EC85-43D7-93E6-57C5DD2C14D5}" type="slidenum">
              <a:rPr lang="en-IN" smtClean="0"/>
              <a:pPr/>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8D6893C-AAE0-4B63-AA92-308FC922DEA4}" type="datetimeFigureOut">
              <a:rPr lang="en-US" smtClean="0"/>
              <a:pPr/>
              <a:t>6/6/2021</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3567AB1-EC85-43D7-93E6-57C5DD2C14D5}" type="slidenum">
              <a:rPr lang="en-IN" smtClean="0"/>
              <a:pPr/>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_smart_card_supply.jpg"/>
          <p:cNvPicPr>
            <a:picLocks noChangeAspect="1"/>
          </p:cNvPicPr>
          <p:nvPr/>
        </p:nvPicPr>
        <p:blipFill>
          <a:blip r:embed="rId2"/>
          <a:stretch>
            <a:fillRect/>
          </a:stretch>
        </p:blipFill>
        <p:spPr>
          <a:xfrm>
            <a:off x="2571736" y="2357430"/>
            <a:ext cx="4643470" cy="29451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ctrTitle"/>
          </p:nvPr>
        </p:nvSpPr>
        <p:spPr>
          <a:xfrm>
            <a:off x="1571604" y="857232"/>
            <a:ext cx="5843574" cy="1041373"/>
          </a:xfrm>
        </p:spPr>
        <p:txBody>
          <a:bodyPr>
            <a:normAutofit/>
          </a:bodyPr>
          <a:lstStyle/>
          <a:p>
            <a:r>
              <a:rPr lang="en-US" b="1" dirty="0">
                <a:solidFill>
                  <a:schemeClr val="tx1"/>
                </a:solidFill>
                <a:effectLst>
                  <a:outerShdw blurRad="38100" dist="38100" dir="2700000" algn="tl">
                    <a:srgbClr val="000000">
                      <a:alpha val="43137"/>
                    </a:srgbClr>
                  </a:outerShdw>
                </a:effectLst>
              </a:rPr>
              <a:t>      </a:t>
            </a:r>
            <a:r>
              <a:rPr lang="en-US"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SMART CARDS</a:t>
            </a:r>
            <a:endParaRPr lang="en-IN"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4786314" y="6000768"/>
            <a:ext cx="4071966" cy="830997"/>
          </a:xfrm>
          <a:prstGeom prst="rect">
            <a:avLst/>
          </a:prstGeom>
          <a:noFill/>
        </p:spPr>
        <p:txBody>
          <a:bodyPr wrap="square" rtlCol="0">
            <a:spAutoFit/>
          </a:bodyPr>
          <a:lstStyle/>
          <a:p>
            <a:pPr algn="r"/>
            <a:r>
              <a:rPr lang="en-US" sz="2400" b="1" i="1" dirty="0">
                <a:latin typeface="Baskerville Old Face" pitchFamily="18" charset="0"/>
              </a:rPr>
              <a:t>Ayush Patle</a:t>
            </a:r>
          </a:p>
          <a:p>
            <a:pPr algn="r"/>
            <a:r>
              <a:rPr lang="en-US" sz="2400" b="1" i="1">
                <a:latin typeface="Baskerville Old Face" pitchFamily="18" charset="0"/>
              </a:rPr>
              <a:t>PRN:10303320181124510002</a:t>
            </a:r>
            <a:endParaRPr lang="en-US" sz="2400" b="1" i="1" dirty="0">
              <a:latin typeface="Baskerville Old Fac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chemeClr val="tx1"/>
                </a:solidFill>
                <a:effectLst/>
                <a:latin typeface="Arial" pitchFamily="34" charset="0"/>
                <a:cs typeface="Arial" pitchFamily="34" charset="0"/>
              </a:rPr>
              <a:t>Why Smart Cards</a:t>
            </a:r>
            <a:br>
              <a:rPr lang="en-IN" sz="3600" b="1" dirty="0">
                <a:effectLst/>
                <a:latin typeface="Arial" pitchFamily="34" charset="0"/>
                <a:cs typeface="Arial" pitchFamily="34" charset="0"/>
              </a:rPr>
            </a:br>
            <a:endParaRPr lang="en-IN" sz="3600" b="1" dirty="0">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IN" sz="2400" dirty="0"/>
              <a:t>Increased security,</a:t>
            </a:r>
          </a:p>
          <a:p>
            <a:r>
              <a:rPr lang="en-IN" sz="2400" dirty="0"/>
              <a:t>Potential user mobility,</a:t>
            </a:r>
          </a:p>
          <a:p>
            <a:r>
              <a:rPr lang="en-IN" sz="2400" dirty="0"/>
              <a:t>Sequential access to one machine by</a:t>
            </a:r>
          </a:p>
          <a:p>
            <a:pPr>
              <a:buNone/>
            </a:pPr>
            <a:r>
              <a:rPr lang="en-IN" sz="2400" dirty="0"/>
              <a:t>   multiple users.</a:t>
            </a:r>
            <a:r>
              <a:rPr lang="en-US" sz="2400" dirty="0"/>
              <a:t>.</a:t>
            </a:r>
            <a:endParaRPr lang="en-IN" sz="2400" dirty="0"/>
          </a:p>
        </p:txBody>
      </p:sp>
      <p:pic>
        <p:nvPicPr>
          <p:cNvPr id="1026" name="Picture 2" descr="C:\Users\user\Desktop\SC_health.jpg"/>
          <p:cNvPicPr>
            <a:picLocks noChangeAspect="1" noChangeArrowheads="1"/>
          </p:cNvPicPr>
          <p:nvPr/>
        </p:nvPicPr>
        <p:blipFill>
          <a:blip r:embed="rId3"/>
          <a:srcRect/>
          <a:stretch>
            <a:fillRect/>
          </a:stretch>
        </p:blipFill>
        <p:spPr bwMode="auto">
          <a:xfrm>
            <a:off x="5929322" y="3500438"/>
            <a:ext cx="2498622" cy="3104724"/>
          </a:xfrm>
          <a:prstGeom prst="rect">
            <a:avLst/>
          </a:prstGeom>
          <a:noFill/>
        </p:spPr>
      </p:pic>
      <p:pic>
        <p:nvPicPr>
          <p:cNvPr id="4098" name="Picture 2" descr="C:\Users\user\Desktop\MBA 1 Sem\DP\Smart Card\157\smart-card-plastic-card-ic-card.jpg"/>
          <p:cNvPicPr>
            <a:picLocks noChangeAspect="1" noChangeArrowheads="1"/>
          </p:cNvPicPr>
          <p:nvPr/>
        </p:nvPicPr>
        <p:blipFill>
          <a:blip r:embed="rId4" cstate="print"/>
          <a:srcRect/>
          <a:stretch>
            <a:fillRect/>
          </a:stretch>
        </p:blipFill>
        <p:spPr bwMode="auto">
          <a:xfrm>
            <a:off x="1214414" y="4000504"/>
            <a:ext cx="2571768" cy="2643172"/>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26" y="2500306"/>
            <a:ext cx="4857784" cy="1143000"/>
          </a:xfrm>
        </p:spPr>
        <p:txBody>
          <a:bodyPr>
            <a:normAutofit/>
          </a:bodyPr>
          <a:lstStyle/>
          <a:p>
            <a:r>
              <a:rPr lang="en-US" sz="4800" dirty="0">
                <a:solidFill>
                  <a:schemeClr val="tx1"/>
                </a:solidFill>
                <a:latin typeface="Bleeding Cowboys" pitchFamily="2" charset="0"/>
              </a:rPr>
              <a:t>THANK YOU….</a:t>
            </a:r>
            <a:endParaRPr lang="en-IN" sz="4800" dirty="0">
              <a:solidFill>
                <a:schemeClr val="tx1"/>
              </a:solidFill>
              <a:latin typeface="Bleeding Cowboy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effectLst/>
                <a:latin typeface="Arial" pitchFamily="34" charset="0"/>
                <a:cs typeface="Arial" pitchFamily="34" charset="0"/>
              </a:rPr>
              <a:t>What is a Smart Card?</a:t>
            </a:r>
            <a:endParaRPr lang="en-IN" sz="3600" b="1" dirty="0">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endParaRPr lang="en-US" dirty="0"/>
          </a:p>
          <a:p>
            <a:pPr marL="82296" indent="0">
              <a:buNone/>
            </a:pPr>
            <a:r>
              <a:rPr lang="en-US" sz="2600" dirty="0"/>
              <a:t>Plastic Card.</a:t>
            </a:r>
          </a:p>
          <a:p>
            <a:pPr marL="82296" indent="0">
              <a:buNone/>
            </a:pPr>
            <a:r>
              <a:rPr lang="en-US" sz="2600" dirty="0"/>
              <a:t>Microchip loaded with data.</a:t>
            </a:r>
          </a:p>
          <a:p>
            <a:pPr marL="82296" indent="0">
              <a:buNone/>
            </a:pPr>
            <a:r>
              <a:rPr lang="en-US" sz="2600" dirty="0"/>
              <a:t>Uses -  telephone calling, electronic card payment.</a:t>
            </a:r>
          </a:p>
          <a:p>
            <a:pPr marL="82296" indent="0">
              <a:buNone/>
            </a:pPr>
            <a:r>
              <a:rPr lang="en-US" sz="2600" dirty="0"/>
              <a:t>Can be refreshed for further use.</a:t>
            </a:r>
          </a:p>
          <a:p>
            <a:pPr marL="82296" indent="0">
              <a:buNone/>
            </a:pPr>
            <a:r>
              <a:rPr lang="en-IN" sz="2600" dirty="0"/>
              <a:t>Smart Cards can be used with a </a:t>
            </a:r>
            <a:r>
              <a:rPr lang="en-IN" sz="2600" i="1" dirty="0"/>
              <a:t>Smart-</a:t>
            </a:r>
            <a:r>
              <a:rPr lang="en-IN" sz="2600" dirty="0"/>
              <a:t>Card Reader attachment to a personal computer to authenticate a user.</a:t>
            </a:r>
          </a:p>
          <a:p>
            <a:endParaRPr lang="en-IN" dirty="0"/>
          </a:p>
        </p:txBody>
      </p:sp>
      <p:pic>
        <p:nvPicPr>
          <p:cNvPr id="2051" name="Picture 3" descr="C:\Users\user\Desktop\MBA 1 Sem\DP\Smart Card\157\Smart_Card_Reader_-_Smart_Business_Consuslting.jpg"/>
          <p:cNvPicPr>
            <a:picLocks noChangeAspect="1" noChangeArrowheads="1"/>
          </p:cNvPicPr>
          <p:nvPr/>
        </p:nvPicPr>
        <p:blipFill>
          <a:blip r:embed="rId2" cstate="print"/>
          <a:srcRect/>
          <a:stretch>
            <a:fillRect/>
          </a:stretch>
        </p:blipFill>
        <p:spPr bwMode="auto">
          <a:xfrm>
            <a:off x="5885426" y="1142985"/>
            <a:ext cx="3258573" cy="178594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38" y="1571612"/>
            <a:ext cx="7862150" cy="5072098"/>
          </a:xfrm>
        </p:spPr>
        <p:txBody>
          <a:bodyPr>
            <a:normAutofit/>
          </a:bodyPr>
          <a:lstStyle/>
          <a:p>
            <a:pPr marL="82296" indent="0">
              <a:buNone/>
            </a:pPr>
            <a:r>
              <a:rPr lang="en-IN" sz="2400" dirty="0"/>
              <a:t>Smart Card has its origin in 1970s by inventors from Germany, Japan and </a:t>
            </a:r>
            <a:r>
              <a:rPr lang="en-IN" sz="2400" dirty="0" err="1"/>
              <a:t>France.Until</a:t>
            </a:r>
            <a:r>
              <a:rPr lang="en-IN" sz="2400" dirty="0"/>
              <a:t> mid 80s most of the work on Smart Cards was at the research and development level.</a:t>
            </a:r>
          </a:p>
          <a:p>
            <a:pPr marL="82296" indent="0">
              <a:buNone/>
            </a:pPr>
            <a:r>
              <a:rPr lang="en-IN" sz="2400" dirty="0"/>
              <a:t>First mass use was for payment in French payphones.</a:t>
            </a:r>
          </a:p>
          <a:p>
            <a:pPr marL="82296" indent="0">
              <a:buNone/>
            </a:pPr>
            <a:r>
              <a:rPr lang="en-IN" sz="2400" dirty="0"/>
              <a:t>The manufacturers of Smart Cards are </a:t>
            </a:r>
            <a:r>
              <a:rPr lang="en-IN" sz="2400" dirty="0" err="1"/>
              <a:t>Gemplus</a:t>
            </a:r>
            <a:r>
              <a:rPr lang="en-IN" sz="2400" dirty="0"/>
              <a:t>,   IBM, </a:t>
            </a:r>
            <a:r>
              <a:rPr lang="en-IN" sz="2400" dirty="0" err="1"/>
              <a:t>Siemens,Telesec</a:t>
            </a:r>
            <a:r>
              <a:rPr lang="en-IN" sz="2400" dirty="0"/>
              <a:t> and many more.</a:t>
            </a:r>
          </a:p>
        </p:txBody>
      </p:sp>
      <p:sp>
        <p:nvSpPr>
          <p:cNvPr id="4" name="TextBox 3"/>
          <p:cNvSpPr txBox="1"/>
          <p:nvPr/>
        </p:nvSpPr>
        <p:spPr>
          <a:xfrm>
            <a:off x="1357290" y="428604"/>
            <a:ext cx="6929486" cy="646331"/>
          </a:xfrm>
          <a:prstGeom prst="rect">
            <a:avLst/>
          </a:prstGeom>
          <a:noFill/>
        </p:spPr>
        <p:txBody>
          <a:bodyPr wrap="square" rtlCol="0">
            <a:spAutoFit/>
          </a:bodyPr>
          <a:lstStyle/>
          <a:p>
            <a:r>
              <a:rPr lang="en-IN" sz="3600" b="1" dirty="0">
                <a:latin typeface="Arial" pitchFamily="34" charset="0"/>
                <a:cs typeface="Arial" pitchFamily="34" charset="0"/>
              </a:rPr>
              <a:t>History of Smart Cards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274638"/>
            <a:ext cx="8501122" cy="1143000"/>
          </a:xfrm>
        </p:spPr>
        <p:txBody>
          <a:bodyPr>
            <a:noAutofit/>
          </a:bodyPr>
          <a:lstStyle/>
          <a:p>
            <a:r>
              <a:rPr lang="en-US" sz="3600" b="1" dirty="0">
                <a:solidFill>
                  <a:schemeClr val="tx1"/>
                </a:solidFill>
                <a:effectLst/>
                <a:latin typeface="Arial" pitchFamily="34" charset="0"/>
                <a:cs typeface="Arial" pitchFamily="34" charset="0"/>
              </a:rPr>
              <a:t>Standard Dimension of a Smart Card</a:t>
            </a:r>
            <a:endParaRPr lang="en-IN" sz="3600" b="1" dirty="0">
              <a:solidFill>
                <a:schemeClr val="tx1"/>
              </a:solidFill>
              <a:effectLst/>
              <a:latin typeface="Arial" pitchFamily="34" charset="0"/>
              <a:cs typeface="Arial" pitchFamily="34" charset="0"/>
            </a:endParaRPr>
          </a:p>
        </p:txBody>
      </p:sp>
      <p:pic>
        <p:nvPicPr>
          <p:cNvPr id="1026" name="Picture 2" descr="C:\Users\user\Desktop\MBA 1 Sem\DP\Smart Card\157\c3.gif"/>
          <p:cNvPicPr>
            <a:picLocks noGrp="1" noChangeAspect="1" noChangeArrowheads="1"/>
          </p:cNvPicPr>
          <p:nvPr>
            <p:ph idx="1"/>
          </p:nvPr>
        </p:nvPicPr>
        <p:blipFill>
          <a:blip r:embed="rId2"/>
          <a:srcRect/>
          <a:stretch>
            <a:fillRect/>
          </a:stretch>
        </p:blipFill>
        <p:spPr bwMode="auto">
          <a:xfrm>
            <a:off x="2143108" y="2000240"/>
            <a:ext cx="4856787" cy="335758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428728" y="785794"/>
            <a:ext cx="6850538" cy="4286280"/>
          </a:xfrm>
          <a:prstGeom prst="rect">
            <a:avLst/>
          </a:prstGeom>
          <a:noFill/>
          <a:ln w="9525">
            <a:noFill/>
            <a:miter lim="800000"/>
            <a:headEnd/>
            <a:tailEnd/>
          </a:ln>
          <a:effectLst/>
        </p:spPr>
      </p:pic>
      <p:sp>
        <p:nvSpPr>
          <p:cNvPr id="3" name="TextBox 2"/>
          <p:cNvSpPr txBox="1"/>
          <p:nvPr/>
        </p:nvSpPr>
        <p:spPr>
          <a:xfrm>
            <a:off x="1142976" y="5429264"/>
            <a:ext cx="7358114" cy="677108"/>
          </a:xfrm>
          <a:prstGeom prst="rect">
            <a:avLst/>
          </a:prstGeom>
          <a:noFill/>
        </p:spPr>
        <p:txBody>
          <a:bodyPr wrap="square" rtlCol="0">
            <a:spAutoFit/>
          </a:bodyPr>
          <a:lstStyle/>
          <a:p>
            <a:r>
              <a:rPr lang="en-IN" sz="2000" dirty="0"/>
              <a:t>The current world population of Smart Cards is nearly 3 billion</a:t>
            </a:r>
            <a:r>
              <a:rPr lang="en-IN" dirty="0"/>
              <a: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solidFill>
                  <a:schemeClr val="tx1"/>
                </a:solidFill>
                <a:effectLst/>
              </a:rPr>
              <a:t>What is SMART about the</a:t>
            </a:r>
            <a:br>
              <a:rPr lang="en-IN" sz="3600" b="1" dirty="0">
                <a:solidFill>
                  <a:schemeClr val="tx1"/>
                </a:solidFill>
                <a:effectLst/>
              </a:rPr>
            </a:br>
            <a:r>
              <a:rPr lang="en-IN" sz="3600" b="1" dirty="0">
                <a:solidFill>
                  <a:schemeClr val="tx1"/>
                </a:solidFill>
                <a:effectLst/>
              </a:rPr>
              <a:t>Smart Card ??</a:t>
            </a:r>
          </a:p>
        </p:txBody>
      </p:sp>
      <p:sp>
        <p:nvSpPr>
          <p:cNvPr id="3" name="Content Placeholder 2"/>
          <p:cNvSpPr>
            <a:spLocks noGrp="1"/>
          </p:cNvSpPr>
          <p:nvPr>
            <p:ph idx="1"/>
          </p:nvPr>
        </p:nvSpPr>
        <p:spPr>
          <a:xfrm>
            <a:off x="1357290" y="1857364"/>
            <a:ext cx="7290646" cy="4391036"/>
          </a:xfrm>
        </p:spPr>
        <p:txBody>
          <a:bodyPr>
            <a:normAutofit/>
          </a:bodyPr>
          <a:lstStyle/>
          <a:p>
            <a:pPr marL="82296" indent="0">
              <a:buNone/>
            </a:pPr>
            <a:r>
              <a:rPr lang="en-IN" sz="2400" dirty="0"/>
              <a:t>Smart Cards are capable of not just storing data but also have processing power. They have larger storage capacity when compared to magnetic swipe cards. The data stored can be protected against unauthorized access and tampering. They are appropriate for secure and convenient data storage.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effectLst/>
                <a:latin typeface="Arial" pitchFamily="34" charset="0"/>
                <a:cs typeface="Arial" pitchFamily="34" charset="0"/>
              </a:rPr>
              <a:t>Types of Smart Cards</a:t>
            </a:r>
          </a:p>
        </p:txBody>
      </p:sp>
      <p:sp>
        <p:nvSpPr>
          <p:cNvPr id="3" name="Content Placeholder 2"/>
          <p:cNvSpPr>
            <a:spLocks noGrp="1"/>
          </p:cNvSpPr>
          <p:nvPr>
            <p:ph idx="1"/>
          </p:nvPr>
        </p:nvSpPr>
        <p:spPr/>
        <p:txBody>
          <a:bodyPr>
            <a:normAutofit/>
          </a:bodyPr>
          <a:lstStyle/>
          <a:p>
            <a:pPr>
              <a:buNone/>
            </a:pPr>
            <a:r>
              <a:rPr lang="en-IN" sz="2400" dirty="0"/>
              <a:t>	</a:t>
            </a:r>
          </a:p>
          <a:p>
            <a:pPr>
              <a:buNone/>
            </a:pPr>
            <a:r>
              <a:rPr lang="en-IN" sz="2400" dirty="0"/>
              <a:t>	Based on the way the smart card interacts with the Reader, smart cards are of two types</a:t>
            </a:r>
          </a:p>
          <a:p>
            <a:pPr>
              <a:buNone/>
            </a:pPr>
            <a:endParaRPr lang="en-IN" sz="2400" dirty="0"/>
          </a:p>
          <a:p>
            <a:pPr marL="82296" indent="0">
              <a:buNone/>
            </a:pPr>
            <a:r>
              <a:rPr lang="en-IN" sz="2400" i="1" dirty="0"/>
              <a:t>Contact Smart Cards: These require insertion into the </a:t>
            </a:r>
            <a:r>
              <a:rPr lang="en-IN" sz="2400" dirty="0"/>
              <a:t>Card reader.</a:t>
            </a:r>
          </a:p>
          <a:p>
            <a:pPr marL="82296" indent="0">
              <a:buNone/>
            </a:pPr>
            <a:endParaRPr lang="en-IN" sz="2400" dirty="0"/>
          </a:p>
          <a:p>
            <a:pPr marL="82296" indent="0">
              <a:buNone/>
            </a:pPr>
            <a:r>
              <a:rPr lang="en-IN" sz="2400" i="1" dirty="0"/>
              <a:t>Contact less Smart Cards: These require close proximity of the </a:t>
            </a:r>
            <a:r>
              <a:rPr lang="en-IN" sz="2400" dirty="0"/>
              <a:t>reader.</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half" idx="1"/>
          </p:nvPr>
        </p:nvPicPr>
        <p:blipFill>
          <a:blip r:embed="rId2"/>
          <a:srcRect/>
          <a:stretch>
            <a:fillRect/>
          </a:stretch>
        </p:blipFill>
        <p:spPr bwMode="auto">
          <a:xfrm>
            <a:off x="5572132" y="1142984"/>
            <a:ext cx="2857520" cy="1571636"/>
          </a:xfrm>
          <a:prstGeom prst="rect">
            <a:avLst/>
          </a:prstGeom>
          <a:noFill/>
          <a:ln w="9525">
            <a:noFill/>
            <a:miter lim="800000"/>
            <a:headEnd/>
            <a:tailEnd/>
          </a:ln>
          <a:effectLst/>
        </p:spPr>
      </p:pic>
      <p:pic>
        <p:nvPicPr>
          <p:cNvPr id="3076" name="Picture 4"/>
          <p:cNvPicPr>
            <a:picLocks noGrp="1" noChangeAspect="1" noChangeArrowheads="1"/>
          </p:cNvPicPr>
          <p:nvPr>
            <p:ph sz="half" idx="2"/>
          </p:nvPr>
        </p:nvPicPr>
        <p:blipFill>
          <a:blip r:embed="rId3"/>
          <a:srcRect/>
          <a:stretch>
            <a:fillRect/>
          </a:stretch>
        </p:blipFill>
        <p:spPr bwMode="auto">
          <a:xfrm>
            <a:off x="1357290" y="1142984"/>
            <a:ext cx="2847974" cy="1643074"/>
          </a:xfrm>
          <a:prstGeom prst="rect">
            <a:avLst/>
          </a:prstGeom>
          <a:noFill/>
          <a:ln w="9525">
            <a:noFill/>
            <a:miter lim="800000"/>
            <a:headEnd/>
            <a:tailEnd/>
          </a:ln>
          <a:effectLst/>
        </p:spPr>
      </p:pic>
      <p:sp>
        <p:nvSpPr>
          <p:cNvPr id="12" name="TextBox 11"/>
          <p:cNvSpPr txBox="1"/>
          <p:nvPr/>
        </p:nvSpPr>
        <p:spPr>
          <a:xfrm>
            <a:off x="1000100" y="3214686"/>
            <a:ext cx="3929090" cy="2554545"/>
          </a:xfrm>
          <a:prstGeom prst="rect">
            <a:avLst/>
          </a:prstGeom>
          <a:noFill/>
        </p:spPr>
        <p:txBody>
          <a:bodyPr wrap="square" rtlCol="0">
            <a:spAutoFit/>
          </a:bodyPr>
          <a:lstStyle/>
          <a:p>
            <a:r>
              <a:rPr lang="en-IN" sz="2000" dirty="0"/>
              <a:t>The contact smart card consists        </a:t>
            </a:r>
          </a:p>
          <a:p>
            <a:r>
              <a:rPr lang="en-IN" sz="2000" dirty="0"/>
              <a:t>  of small contact plate on the        </a:t>
            </a:r>
          </a:p>
          <a:p>
            <a:r>
              <a:rPr lang="en-IN" sz="2000" dirty="0"/>
              <a:t>  face, which is ½’’ in Diameter.</a:t>
            </a:r>
          </a:p>
          <a:p>
            <a:endParaRPr lang="en-IN" sz="2000" dirty="0"/>
          </a:p>
          <a:p>
            <a:r>
              <a:rPr lang="en-IN" sz="2000" dirty="0"/>
              <a:t>The transmission of data takes   </a:t>
            </a:r>
          </a:p>
          <a:p>
            <a:r>
              <a:rPr lang="en-IN" sz="2000" dirty="0"/>
              <a:t>  place when this contact plate </a:t>
            </a:r>
          </a:p>
          <a:p>
            <a:r>
              <a:rPr lang="en-IN" sz="2000" dirty="0"/>
              <a:t>  comes in contact with the </a:t>
            </a:r>
          </a:p>
          <a:p>
            <a:r>
              <a:rPr lang="en-IN" sz="2000" dirty="0"/>
              <a:t>  connector of the reader.</a:t>
            </a:r>
          </a:p>
        </p:txBody>
      </p:sp>
      <p:sp>
        <p:nvSpPr>
          <p:cNvPr id="13" name="TextBox 12"/>
          <p:cNvSpPr txBox="1"/>
          <p:nvPr/>
        </p:nvSpPr>
        <p:spPr>
          <a:xfrm>
            <a:off x="5072066" y="3214686"/>
            <a:ext cx="4071934" cy="2246769"/>
          </a:xfrm>
          <a:prstGeom prst="rect">
            <a:avLst/>
          </a:prstGeom>
          <a:noFill/>
        </p:spPr>
        <p:txBody>
          <a:bodyPr wrap="square" rtlCol="0">
            <a:spAutoFit/>
          </a:bodyPr>
          <a:lstStyle/>
          <a:p>
            <a:r>
              <a:rPr lang="en-IN" sz="2000" dirty="0"/>
              <a:t>This card consists of an IC Chip </a:t>
            </a:r>
          </a:p>
          <a:p>
            <a:r>
              <a:rPr lang="en-IN" sz="2000" dirty="0"/>
              <a:t>  and an antenna coil embedded </a:t>
            </a:r>
          </a:p>
          <a:p>
            <a:r>
              <a:rPr lang="en-IN" sz="2000" dirty="0"/>
              <a:t>  into it.</a:t>
            </a:r>
          </a:p>
          <a:p>
            <a:endParaRPr lang="en-IN" sz="2000" dirty="0"/>
          </a:p>
          <a:p>
            <a:r>
              <a:rPr lang="en-IN" sz="2000" dirty="0"/>
              <a:t>These cards are mainly used </a:t>
            </a:r>
          </a:p>
          <a:p>
            <a:r>
              <a:rPr lang="en-IN" sz="2000" dirty="0"/>
              <a:t>  when transactions must be </a:t>
            </a:r>
          </a:p>
          <a:p>
            <a:r>
              <a:rPr lang="en-IN" sz="2000" dirty="0"/>
              <a:t>  processed quickly.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tx1"/>
                </a:solidFill>
                <a:effectLst/>
              </a:rPr>
              <a:t>Applications of Smart Cards</a:t>
            </a:r>
          </a:p>
        </p:txBody>
      </p:sp>
      <p:sp>
        <p:nvSpPr>
          <p:cNvPr id="3" name="Content Placeholder 2"/>
          <p:cNvSpPr>
            <a:spLocks noGrp="1"/>
          </p:cNvSpPr>
          <p:nvPr>
            <p:ph idx="1"/>
          </p:nvPr>
        </p:nvSpPr>
        <p:spPr>
          <a:xfrm>
            <a:off x="1071538" y="1447800"/>
            <a:ext cx="7862150" cy="4800600"/>
          </a:xfrm>
        </p:spPr>
        <p:txBody>
          <a:bodyPr>
            <a:normAutofit/>
          </a:bodyPr>
          <a:lstStyle/>
          <a:p>
            <a:pPr marL="82296" indent="0">
              <a:buNone/>
            </a:pPr>
            <a:r>
              <a:rPr lang="en-IN" sz="2400" dirty="0">
                <a:latin typeface="+mj-lt"/>
              </a:rPr>
              <a:t>In Banks: They are used as credit/debit bank cards</a:t>
            </a:r>
          </a:p>
          <a:p>
            <a:pPr marL="82296" indent="0">
              <a:buNone/>
            </a:pPr>
            <a:r>
              <a:rPr lang="en-IN" sz="2400" dirty="0">
                <a:latin typeface="+mj-lt"/>
              </a:rPr>
              <a:t>Medical applications: they can be used as Health insurance card or Medical File Access Card.</a:t>
            </a:r>
          </a:p>
          <a:p>
            <a:pPr marL="82296" indent="0">
              <a:buNone/>
            </a:pPr>
            <a:r>
              <a:rPr lang="en-IN" sz="2400" dirty="0">
                <a:latin typeface="+mj-lt"/>
              </a:rPr>
              <a:t>In Transportation Services: for urban parking, Airline Application and Electronic Toll Collection.</a:t>
            </a:r>
          </a:p>
          <a:p>
            <a:pPr marL="82296" indent="0">
              <a:buNone/>
            </a:pPr>
            <a:r>
              <a:rPr lang="en-IN" sz="2400" dirty="0">
                <a:latin typeface="+mj-lt"/>
              </a:rPr>
              <a:t>used as identification cards</a:t>
            </a:r>
          </a:p>
        </p:txBody>
      </p:sp>
      <p:pic>
        <p:nvPicPr>
          <p:cNvPr id="5122" name="Picture 2" descr="C:\Users\user\Desktop\p_smart_card_supply.jpg"/>
          <p:cNvPicPr>
            <a:picLocks noChangeAspect="1" noChangeArrowheads="1"/>
          </p:cNvPicPr>
          <p:nvPr/>
        </p:nvPicPr>
        <p:blipFill>
          <a:blip r:embed="rId2"/>
          <a:srcRect/>
          <a:stretch>
            <a:fillRect/>
          </a:stretch>
        </p:blipFill>
        <p:spPr bwMode="auto">
          <a:xfrm>
            <a:off x="5857884" y="5271544"/>
            <a:ext cx="2638426" cy="1404876"/>
          </a:xfrm>
          <a:prstGeom prst="rect">
            <a:avLst/>
          </a:prstGeom>
          <a:ln>
            <a:noFill/>
          </a:ln>
          <a:effectLst>
            <a:softEdge rad="112500"/>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366</TotalTime>
  <Words>400</Words>
  <Application>Microsoft Office PowerPoint</Application>
  <PresentationFormat>On-screen Show (4:3)</PresentationFormat>
  <Paragraphs>52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Baskerville Old Face</vt:lpstr>
      <vt:lpstr>Bleeding Cowboys</vt:lpstr>
      <vt:lpstr>Calibri</vt:lpstr>
      <vt:lpstr>Gill Sans MT</vt:lpstr>
      <vt:lpstr>Verdana</vt:lpstr>
      <vt:lpstr>Wingdings 2</vt:lpstr>
      <vt:lpstr>Solstice</vt:lpstr>
      <vt:lpstr>      SMART CARDS</vt:lpstr>
      <vt:lpstr>What is a Smart Card?</vt:lpstr>
      <vt:lpstr>PowerPoint Presentation</vt:lpstr>
      <vt:lpstr>Standard Dimension of a Smart Card</vt:lpstr>
      <vt:lpstr>PowerPoint Presentation</vt:lpstr>
      <vt:lpstr>What is SMART about the Smart Card ??</vt:lpstr>
      <vt:lpstr>Types of Smart Cards</vt:lpstr>
      <vt:lpstr>PowerPoint Presentation</vt:lpstr>
      <vt:lpstr>Applications of Smart Cards</vt:lpstr>
      <vt:lpstr>Why Smart Cards </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CARDS</dc:title>
  <dc:creator>Sumesh Kumar</dc:creator>
  <cp:lastModifiedBy>Jyoti Khalkar</cp:lastModifiedBy>
  <cp:revision>72</cp:revision>
  <dcterms:created xsi:type="dcterms:W3CDTF">2010-07-14T14:27:17Z</dcterms:created>
  <dcterms:modified xsi:type="dcterms:W3CDTF">2021-06-06T10:11:29Z</dcterms:modified>
</cp:coreProperties>
</file>