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3" d="100"/>
          <a:sy n="73" d="100"/>
        </p:scale>
        <p:origin x="4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841A9-9CFC-46D1-A18A-B0CCF23A7E6A}" type="datetimeFigureOut">
              <a:rPr lang="en-IN" smtClean="0"/>
              <a:t>23-12-2020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A252A-751E-4479-82F0-D597A83FCAEE}" type="slidenum">
              <a:rPr lang="en-IN" smtClean="0"/>
              <a:t>‹#›</a:t>
            </a:fld>
            <a:endParaRPr lang="en-IN"/>
          </a:p>
        </p:txBody>
      </p:sp>
    </p:spTree>
    <p:extLst>
      <p:ext uri="{BB962C8B-B14F-4D97-AF65-F5344CB8AC3E}">
        <p14:creationId xmlns:p14="http://schemas.microsoft.com/office/powerpoint/2010/main" val="1649638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94A252A-751E-4479-82F0-D597A83FCAEE}" type="slidenum">
              <a:rPr lang="en-IN" smtClean="0"/>
              <a:t>3</a:t>
            </a:fld>
            <a:endParaRPr lang="en-IN"/>
          </a:p>
        </p:txBody>
      </p:sp>
    </p:spTree>
    <p:extLst>
      <p:ext uri="{BB962C8B-B14F-4D97-AF65-F5344CB8AC3E}">
        <p14:creationId xmlns:p14="http://schemas.microsoft.com/office/powerpoint/2010/main" val="1237613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7586" y="365760"/>
            <a:ext cx="5695407" cy="4124238"/>
          </a:xfrm>
        </p:spPr>
        <p:txBody>
          <a:bodyPr/>
          <a:lstStyle/>
          <a:p>
            <a:pPr algn="ctr"/>
            <a:r>
              <a:rPr lang="en-US"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BED</a:t>
            </a:r>
            <a:br>
              <a:rPr lang="en-US"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ALLOTMENT</a:t>
            </a:r>
            <a:br>
              <a:rPr lang="en-US"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a:t>
            </a:r>
            <a:endParaRPr lang="en-IN"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1" y="5133703"/>
            <a:ext cx="4154578" cy="766354"/>
          </a:xfrm>
        </p:spPr>
        <p:txBody>
          <a:bodyPr>
            <a:normAutofit lnSpcReduction="10000"/>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  Harshal Chaudhari</a:t>
            </a:r>
          </a:p>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 prof. Rahul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rathod</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905" t="-56"/>
          <a:stretch/>
        </p:blipFill>
        <p:spPr>
          <a:xfrm>
            <a:off x="757645" y="705396"/>
            <a:ext cx="5408023" cy="5422410"/>
          </a:xfrm>
          <a:prstGeom prst="rect">
            <a:avLst/>
          </a:prstGeom>
          <a:ln>
            <a:noFill/>
          </a:ln>
          <a:effectLst>
            <a:outerShdw blurRad="190500" algn="tl" rotWithShape="0">
              <a:srgbClr val="000000">
                <a:alpha val="70000"/>
              </a:srgbClr>
            </a:outerShdw>
          </a:effectLst>
        </p:spPr>
      </p:pic>
      <p:sp>
        <p:nvSpPr>
          <p:cNvPr id="5" name="TextBox 4"/>
          <p:cNvSpPr txBox="1"/>
          <p:nvPr/>
        </p:nvSpPr>
        <p:spPr>
          <a:xfrm>
            <a:off x="10593977" y="365760"/>
            <a:ext cx="31350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1</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203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IMPLIMENTATION OF SYSTEM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677468" y="5234517"/>
            <a:ext cx="4825158" cy="3416301"/>
          </a:xfrm>
        </p:spPr>
        <p:txBody>
          <a:bodyPr/>
          <a:lstStyle/>
          <a:p>
            <a:r>
              <a:rPr lang="en-US" dirty="0" smtClean="0">
                <a:latin typeface="Times New Roman" panose="02020603050405020304" pitchFamily="18" charset="0"/>
                <a:cs typeface="Times New Roman" panose="02020603050405020304" pitchFamily="18" charset="0"/>
              </a:rPr>
              <a:t>LOCATION</a:t>
            </a:r>
          </a:p>
          <a:p>
            <a:r>
              <a:rPr lang="en-US" dirty="0" smtClean="0">
                <a:latin typeface="Times New Roman" panose="02020603050405020304" pitchFamily="18" charset="0"/>
                <a:cs typeface="Times New Roman" panose="02020603050405020304" pitchFamily="18" charset="0"/>
              </a:rPr>
              <a:t>APPLICATION</a:t>
            </a:r>
          </a:p>
          <a:p>
            <a:r>
              <a:rPr lang="en-US" dirty="0" smtClean="0">
                <a:latin typeface="Times New Roman" panose="02020603050405020304" pitchFamily="18" charset="0"/>
                <a:cs typeface="Times New Roman" panose="02020603050405020304" pitchFamily="18" charset="0"/>
              </a:rPr>
              <a:t>BED ALLOTMENT</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7123112" y="5234518"/>
            <a:ext cx="4825159" cy="3416300"/>
          </a:xfrm>
        </p:spPr>
        <p:txBody>
          <a:bodyPr/>
          <a:lstStyle/>
          <a:p>
            <a:r>
              <a:rPr lang="en-US" dirty="0" smtClean="0">
                <a:latin typeface="Times New Roman" panose="02020603050405020304" pitchFamily="18" charset="0"/>
                <a:cs typeface="Times New Roman" panose="02020603050405020304" pitchFamily="18" charset="0"/>
              </a:rPr>
              <a:t>APPROVED APPLICATION</a:t>
            </a:r>
          </a:p>
          <a:p>
            <a:r>
              <a:rPr lang="en-US" dirty="0" smtClean="0">
                <a:latin typeface="Times New Roman" panose="02020603050405020304" pitchFamily="18" charset="0"/>
                <a:cs typeface="Times New Roman" panose="02020603050405020304" pitchFamily="18" charset="0"/>
              </a:rPr>
              <a:t>CLARICAL FORMALITIES</a:t>
            </a:r>
          </a:p>
          <a:p>
            <a:r>
              <a:rPr lang="en-US" dirty="0" smtClean="0">
                <a:latin typeface="Times New Roman" panose="02020603050405020304" pitchFamily="18" charset="0"/>
                <a:cs typeface="Times New Roman" panose="02020603050405020304" pitchFamily="18" charset="0"/>
              </a:rPr>
              <a:t>UPDATES</a:t>
            </a:r>
          </a:p>
          <a:p>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457" y="2431869"/>
            <a:ext cx="2438400" cy="243840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330" y="2431869"/>
            <a:ext cx="2828037" cy="2438399"/>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10570211" y="604336"/>
            <a:ext cx="415498"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10</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403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TECHNOLOGY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3554" y="4745808"/>
            <a:ext cx="4825158" cy="3416301"/>
          </a:xfrm>
        </p:spPr>
        <p:txBody>
          <a:bodyPr/>
          <a:lstStyle/>
          <a:p>
            <a:pPr marL="0" indent="0">
              <a:buNone/>
            </a:pPr>
            <a:r>
              <a:rPr lang="en-US" dirty="0" smtClean="0">
                <a:latin typeface="Times New Roman" panose="02020603050405020304" pitchFamily="18" charset="0"/>
                <a:cs typeface="Times New Roman" panose="02020603050405020304" pitchFamily="18" charset="0"/>
              </a:rPr>
              <a:t>CLIENT SIDE :</a:t>
            </a:r>
          </a:p>
          <a:p>
            <a:r>
              <a:rPr lang="en-US" dirty="0" smtClean="0">
                <a:latin typeface="Times New Roman" panose="02020603050405020304" pitchFamily="18" charset="0"/>
                <a:cs typeface="Times New Roman" panose="02020603050405020304" pitchFamily="18" charset="0"/>
              </a:rPr>
              <a:t>HTML</a:t>
            </a:r>
          </a:p>
          <a:p>
            <a:r>
              <a:rPr lang="en-US" dirty="0" smtClean="0">
                <a:latin typeface="Times New Roman" panose="02020603050405020304" pitchFamily="18" charset="0"/>
                <a:cs typeface="Times New Roman" panose="02020603050405020304" pitchFamily="18" charset="0"/>
              </a:rPr>
              <a:t>CSS</a:t>
            </a:r>
          </a:p>
          <a:p>
            <a:r>
              <a:rPr lang="en-US" dirty="0" smtClean="0">
                <a:latin typeface="Times New Roman" panose="02020603050405020304" pitchFamily="18" charset="0"/>
                <a:cs typeface="Times New Roman" panose="02020603050405020304" pitchFamily="18" charset="0"/>
              </a:rPr>
              <a:t>REACTJS</a:t>
            </a:r>
          </a:p>
          <a:p>
            <a:r>
              <a:rPr lang="en-US" dirty="0" smtClean="0">
                <a:latin typeface="Times New Roman" panose="02020603050405020304" pitchFamily="18" charset="0"/>
                <a:cs typeface="Times New Roman" panose="02020603050405020304" pitchFamily="18" charset="0"/>
              </a:rPr>
              <a:t>JAVASCRIPT</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7503787" y="4745809"/>
            <a:ext cx="4825159" cy="3416300"/>
          </a:xfrm>
        </p:spPr>
        <p:txBody>
          <a:bodyPr/>
          <a:lstStyle/>
          <a:p>
            <a:pPr marL="0" indent="0">
              <a:buNone/>
            </a:pPr>
            <a:r>
              <a:rPr lang="en-US" dirty="0" smtClean="0"/>
              <a:t>SERVER SIDE:</a:t>
            </a:r>
          </a:p>
          <a:p>
            <a:r>
              <a:rPr lang="en-US" dirty="0" smtClean="0"/>
              <a:t>PHP</a:t>
            </a:r>
          </a:p>
          <a:p>
            <a:r>
              <a:rPr lang="en-US" dirty="0" smtClean="0"/>
              <a:t>MYSQL</a:t>
            </a:r>
          </a:p>
          <a:p>
            <a:r>
              <a:rPr lang="en-US" dirty="0" smtClean="0"/>
              <a:t>APACHE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554" y="2550961"/>
            <a:ext cx="2176075" cy="1957077"/>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826" y="2550961"/>
            <a:ext cx="2705317" cy="1900657"/>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10557147" y="604336"/>
            <a:ext cx="406906"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11</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484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Minimize the waiting time for patients during an emergency</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Reduces the rush for hospitals bed.</a:t>
            </a:r>
          </a:p>
          <a:p>
            <a:r>
              <a:rPr lang="en-US" dirty="0" smtClean="0">
                <a:latin typeface="Times New Roman" panose="02020603050405020304" pitchFamily="18" charset="0"/>
                <a:cs typeface="Times New Roman" panose="02020603050405020304" pitchFamily="18" charset="0"/>
              </a:rPr>
              <a:t>Online </a:t>
            </a:r>
            <a:r>
              <a:rPr lang="en-US" dirty="0">
                <a:latin typeface="Times New Roman" panose="02020603050405020304" pitchFamily="18" charset="0"/>
                <a:cs typeface="Times New Roman" panose="02020603050405020304" pitchFamily="18" charset="0"/>
              </a:rPr>
              <a:t>Application easy to </a:t>
            </a:r>
            <a:r>
              <a:rPr lang="en-US" dirty="0" smtClean="0">
                <a:latin typeface="Times New Roman" panose="02020603050405020304" pitchFamily="18" charset="0"/>
                <a:cs typeface="Times New Roman" panose="02020603050405020304" pitchFamily="18" charset="0"/>
              </a:rPr>
              <a:t>access</a:t>
            </a:r>
          </a:p>
          <a:p>
            <a:r>
              <a:rPr lang="en-US" dirty="0" smtClean="0">
                <a:latin typeface="Times New Roman" panose="02020603050405020304" pitchFamily="18" charset="0"/>
                <a:cs typeface="Times New Roman" panose="02020603050405020304" pitchFamily="18" charset="0"/>
              </a:rPr>
              <a:t>Restrict </a:t>
            </a:r>
            <a:r>
              <a:rPr lang="en-US" dirty="0">
                <a:latin typeface="Times New Roman" panose="02020603050405020304" pitchFamily="18" charset="0"/>
                <a:cs typeface="Times New Roman" panose="02020603050405020304" pitchFamily="18" charset="0"/>
              </a:rPr>
              <a:t>the frauds in bed allotment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Most </a:t>
            </a:r>
            <a:r>
              <a:rPr lang="en-US" dirty="0" err="1">
                <a:latin typeface="Times New Roman" panose="02020603050405020304" pitchFamily="18" charset="0"/>
                <a:cs typeface="Times New Roman" panose="02020603050405020304" pitchFamily="18" charset="0"/>
              </a:rPr>
              <a:t>usefull</a:t>
            </a:r>
            <a:r>
              <a:rPr lang="en-US" dirty="0">
                <a:latin typeface="Times New Roman" panose="02020603050405020304" pitchFamily="18" charset="0"/>
                <a:cs typeface="Times New Roman" panose="02020603050405020304" pitchFamily="18" charset="0"/>
              </a:rPr>
              <a:t> for the pandemic situations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Reduces the hectic pen paper work for hospitals</a:t>
            </a:r>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0583274" y="604336"/>
            <a:ext cx="415498"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12</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482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came to know how this system will help patients as well as </a:t>
            </a:r>
            <a:r>
              <a:rPr lang="en-US" dirty="0" smtClean="0">
                <a:latin typeface="Times New Roman" panose="02020603050405020304" pitchFamily="18" charset="0"/>
                <a:cs typeface="Times New Roman" panose="02020603050405020304" pitchFamily="18" charset="0"/>
              </a:rPr>
              <a:t>hospital management </a:t>
            </a:r>
            <a:r>
              <a:rPr lang="en-US" dirty="0">
                <a:latin typeface="Times New Roman" panose="02020603050405020304" pitchFamily="18" charset="0"/>
                <a:cs typeface="Times New Roman" panose="02020603050405020304" pitchFamily="18" charset="0"/>
              </a:rPr>
              <a:t>also how automation work to make our day to day life easy. Also</a:t>
            </a:r>
            <a:r>
              <a:rPr lang="en-US" dirty="0" smtClean="0">
                <a:latin typeface="Times New Roman" panose="02020603050405020304" pitchFamily="18" charset="0"/>
                <a:cs typeface="Times New Roman" panose="02020603050405020304" pitchFamily="18" charset="0"/>
              </a:rPr>
              <a:t>, we </a:t>
            </a:r>
            <a:r>
              <a:rPr lang="en-US" dirty="0">
                <a:latin typeface="Times New Roman" panose="02020603050405020304" pitchFamily="18" charset="0"/>
                <a:cs typeface="Times New Roman" panose="02020603050405020304" pitchFamily="18" charset="0"/>
              </a:rPr>
              <a:t>see what </a:t>
            </a:r>
            <a:r>
              <a:rPr lang="en-US" dirty="0" smtClean="0">
                <a:latin typeface="Times New Roman" panose="02020603050405020304" pitchFamily="18" charset="0"/>
                <a:cs typeface="Times New Roman" panose="02020603050405020304" pitchFamily="18" charset="0"/>
              </a:rPr>
              <a:t>is automation, allotment and </a:t>
            </a:r>
            <a:r>
              <a:rPr lang="en-US" dirty="0">
                <a:latin typeface="Times New Roman" panose="02020603050405020304" pitchFamily="18" charset="0"/>
                <a:cs typeface="Times New Roman" panose="02020603050405020304" pitchFamily="18" charset="0"/>
              </a:rPr>
              <a:t>many more </a:t>
            </a:r>
            <a:r>
              <a:rPr lang="en-US" dirty="0" smtClean="0">
                <a:latin typeface="Times New Roman" panose="02020603050405020304" pitchFamily="18" charset="0"/>
                <a:cs typeface="Times New Roman" panose="02020603050405020304" pitchFamily="18" charset="0"/>
              </a:rPr>
              <a:t>definitions </a:t>
            </a:r>
            <a:r>
              <a:rPr lang="en-US" dirty="0">
                <a:latin typeface="Times New Roman" panose="02020603050405020304" pitchFamily="18" charset="0"/>
                <a:cs typeface="Times New Roman" panose="02020603050405020304" pitchFamily="18" charset="0"/>
              </a:rPr>
              <a:t>related to the topic.</a:t>
            </a:r>
          </a:p>
          <a:p>
            <a:pPr algn="just"/>
            <a:r>
              <a:rPr lang="en-US" dirty="0">
                <a:latin typeface="Times New Roman" panose="02020603050405020304" pitchFamily="18" charset="0"/>
                <a:cs typeface="Times New Roman" panose="02020603050405020304" pitchFamily="18" charset="0"/>
              </a:rPr>
              <a:t>we also came to know that how this system will work and </a:t>
            </a:r>
            <a:r>
              <a:rPr lang="en-US" dirty="0" smtClean="0">
                <a:latin typeface="Times New Roman" panose="02020603050405020304" pitchFamily="18" charset="0"/>
                <a:cs typeface="Times New Roman" panose="02020603050405020304" pitchFamily="18" charset="0"/>
              </a:rPr>
              <a:t>implementation </a:t>
            </a:r>
            <a:r>
              <a:rPr lang="en-US" dirty="0">
                <a:latin typeface="Times New Roman" panose="02020603050405020304" pitchFamily="18" charset="0"/>
                <a:cs typeface="Times New Roman" panose="02020603050405020304" pitchFamily="18" charset="0"/>
              </a:rPr>
              <a:t>of this system, </a:t>
            </a:r>
            <a:r>
              <a:rPr lang="en-US" dirty="0" smtClean="0">
                <a:latin typeface="Times New Roman" panose="02020603050405020304" pitchFamily="18" charset="0"/>
                <a:cs typeface="Times New Roman" panose="02020603050405020304" pitchFamily="18" charset="0"/>
              </a:rPr>
              <a:t>system architecture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technology </a:t>
            </a:r>
            <a:r>
              <a:rPr lang="en-US" dirty="0">
                <a:latin typeface="Times New Roman" panose="02020603050405020304" pitchFamily="18" charset="0"/>
                <a:cs typeface="Times New Roman" panose="02020603050405020304" pitchFamily="18" charset="0"/>
              </a:rPr>
              <a:t>use for this system, literature survey for more </a:t>
            </a:r>
            <a:r>
              <a:rPr lang="en-US" dirty="0" smtClean="0">
                <a:latin typeface="Times New Roman" panose="02020603050405020304" pitchFamily="18" charset="0"/>
                <a:cs typeface="Times New Roman" panose="02020603050405020304" pitchFamily="18" charset="0"/>
              </a:rPr>
              <a:t>related </a:t>
            </a:r>
            <a:r>
              <a:rPr lang="en-US" dirty="0">
                <a:latin typeface="Times New Roman" panose="02020603050405020304" pitchFamily="18" charset="0"/>
                <a:cs typeface="Times New Roman" panose="02020603050405020304" pitchFamily="18" charset="0"/>
              </a:rPr>
              <a:t>information </a:t>
            </a:r>
            <a:r>
              <a:rPr lang="en-US" dirty="0" smtClean="0">
                <a:latin typeface="Times New Roman" panose="02020603050405020304" pitchFamily="18" charset="0"/>
                <a:cs typeface="Times New Roman" panose="02020603050405020304" pitchFamily="18" charset="0"/>
              </a:rPr>
              <a:t>of the </a:t>
            </a:r>
            <a:r>
              <a:rPr lang="en-US" dirty="0">
                <a:latin typeface="Times New Roman" panose="02020603050405020304" pitchFamily="18" charset="0"/>
                <a:cs typeface="Times New Roman" panose="02020603050405020304" pitchFamily="18" charset="0"/>
              </a:rPr>
              <a:t>system and </a:t>
            </a:r>
            <a:r>
              <a:rPr lang="en-US" dirty="0" smtClean="0">
                <a:latin typeface="Times New Roman" panose="02020603050405020304" pitchFamily="18" charset="0"/>
                <a:cs typeface="Times New Roman" panose="02020603050405020304" pitchFamily="18" charset="0"/>
              </a:rPr>
              <a:t>at last </a:t>
            </a:r>
            <a:r>
              <a:rPr lang="en-US" dirty="0">
                <a:latin typeface="Times New Roman" panose="02020603050405020304" pitchFamily="18" charset="0"/>
                <a:cs typeface="Times New Roman" panose="02020603050405020304" pitchFamily="18" charset="0"/>
              </a:rPr>
              <a:t>the advantages of this system.</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0544084" y="604336"/>
            <a:ext cx="415498"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13</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59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	As </a:t>
            </a:r>
            <a:r>
              <a:rPr lang="en-US" dirty="0">
                <a:latin typeface="Times New Roman" panose="02020603050405020304" pitchFamily="18" charset="0"/>
                <a:cs typeface="Times New Roman" panose="02020603050405020304" pitchFamily="18" charset="0"/>
              </a:rPr>
              <a:t>we see when their will be the pandemic </a:t>
            </a:r>
            <a:r>
              <a:rPr lang="en-US" dirty="0" smtClean="0">
                <a:latin typeface="Times New Roman" panose="02020603050405020304" pitchFamily="18" charset="0"/>
                <a:cs typeface="Times New Roman" panose="02020603050405020304" pitchFamily="18" charset="0"/>
              </a:rPr>
              <a:t>situation. </a:t>
            </a:r>
            <a:r>
              <a:rPr lang="en-US" dirty="0">
                <a:latin typeface="Times New Roman" panose="02020603050405020304" pitchFamily="18" charset="0"/>
                <a:cs typeface="Times New Roman" panose="02020603050405020304" pitchFamily="18" charset="0"/>
              </a:rPr>
              <a:t>this system will </a:t>
            </a:r>
            <a:r>
              <a:rPr lang="en-US" dirty="0" smtClean="0">
                <a:latin typeface="Times New Roman" panose="02020603050405020304" pitchFamily="18" charset="0"/>
                <a:cs typeface="Times New Roman" panose="02020603050405020304" pitchFamily="18" charset="0"/>
              </a:rPr>
              <a:t>help patients </a:t>
            </a:r>
            <a:r>
              <a:rPr lang="en-US" dirty="0">
                <a:latin typeface="Times New Roman" panose="02020603050405020304" pitchFamily="18" charset="0"/>
                <a:cs typeface="Times New Roman" panose="02020603050405020304" pitchFamily="18" charset="0"/>
              </a:rPr>
              <a:t>to manage all things by themselves also without rush for the searching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bed availability </a:t>
            </a:r>
            <a:r>
              <a:rPr lang="en-US" dirty="0">
                <a:latin typeface="Times New Roman" panose="02020603050405020304" pitchFamily="18" charset="0"/>
                <a:cs typeface="Times New Roman" panose="02020603050405020304" pitchFamily="18" charset="0"/>
              </a:rPr>
              <a:t>in hospitals. Also helpful for hospitals to reduce pen paper work and go with </a:t>
            </a:r>
            <a:r>
              <a:rPr lang="en-US" dirty="0" smtClean="0">
                <a:latin typeface="Times New Roman" panose="02020603050405020304" pitchFamily="18" charset="0"/>
                <a:cs typeface="Times New Roman" panose="02020603050405020304" pitchFamily="18" charset="0"/>
              </a:rPr>
              <a:t>digital way </a:t>
            </a:r>
            <a:r>
              <a:rPr lang="en-US" dirty="0">
                <a:latin typeface="Times New Roman" panose="02020603050405020304" pitchFamily="18" charset="0"/>
                <a:cs typeface="Times New Roman" panose="02020603050405020304" pitchFamily="18" charset="0"/>
              </a:rPr>
              <a:t>which will more helpful and accurate to work </a:t>
            </a:r>
            <a:r>
              <a:rPr lang="en-US" dirty="0" smtClean="0">
                <a:latin typeface="Times New Roman" panose="02020603050405020304" pitchFamily="18" charset="0"/>
                <a:cs typeface="Times New Roman" panose="02020603050405020304" pitchFamily="18" charset="0"/>
              </a:rPr>
              <a:t>efficiently. Also </a:t>
            </a:r>
            <a:r>
              <a:rPr lang="en-US" dirty="0">
                <a:latin typeface="Times New Roman" panose="02020603050405020304" pitchFamily="18" charset="0"/>
                <a:cs typeface="Times New Roman" panose="02020603050405020304" pitchFamily="18" charset="0"/>
              </a:rPr>
              <a:t>it restrict the frauds </a:t>
            </a:r>
            <a:r>
              <a:rPr lang="en-US" dirty="0" smtClean="0">
                <a:latin typeface="Times New Roman" panose="02020603050405020304" pitchFamily="18" charset="0"/>
                <a:cs typeface="Times New Roman" panose="02020603050405020304" pitchFamily="18" charset="0"/>
              </a:rPr>
              <a:t>and cheatings </a:t>
            </a:r>
            <a:r>
              <a:rPr lang="en-US" dirty="0">
                <a:latin typeface="Times New Roman" panose="02020603050405020304" pitchFamily="18" charset="0"/>
                <a:cs typeface="Times New Roman" panose="02020603050405020304" pitchFamily="18" charset="0"/>
              </a:rPr>
              <a:t>in bed allotments by hospitals and other powerful people.</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0570210" y="604336"/>
            <a:ext cx="415498"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14</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333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1949" y="1250647"/>
            <a:ext cx="8825658" cy="2677648"/>
          </a:xfrm>
        </p:spPr>
        <p:txBody>
          <a:bodyPr/>
          <a:lstStyle/>
          <a:p>
            <a:r>
              <a:rPr lang="en-US"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10557148" y="527260"/>
            <a:ext cx="415498"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15</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371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42542" y="2553424"/>
            <a:ext cx="4435949" cy="3416300"/>
          </a:xfrm>
        </p:spPr>
        <p:txBody>
          <a:bodyPr>
            <a:normAutofit fontScale="92500" lnSpcReduction="20000"/>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a:t>
            </a:r>
          </a:p>
          <a:p>
            <a:pPr marL="0" indent="0" algn="just">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Hospitals deal with the life and health of their patients. Good medical care relies on </a:t>
            </a:r>
            <a:r>
              <a:rPr lang="en-US" dirty="0" smtClean="0">
                <a:latin typeface="Times New Roman" panose="02020603050405020304" pitchFamily="18" charset="0"/>
                <a:cs typeface="Times New Roman" panose="02020603050405020304" pitchFamily="18" charset="0"/>
              </a:rPr>
              <a:t>well trained </a:t>
            </a:r>
            <a:r>
              <a:rPr lang="en-US" dirty="0">
                <a:latin typeface="Times New Roman" panose="02020603050405020304" pitchFamily="18" charset="0"/>
                <a:cs typeface="Times New Roman" panose="02020603050405020304" pitchFamily="18" charset="0"/>
              </a:rPr>
              <a:t>doctors and nurses and on high quality facilities </a:t>
            </a:r>
            <a:r>
              <a:rPr lang="en-US" dirty="0" smtClean="0">
                <a:latin typeface="Times New Roman" panose="02020603050405020304" pitchFamily="18" charset="0"/>
                <a:cs typeface="Times New Roman" panose="02020603050405020304" pitchFamily="18" charset="0"/>
              </a:rPr>
              <a:t>an equipment</a:t>
            </a:r>
            <a:r>
              <a:rPr lang="en-US" dirty="0">
                <a:latin typeface="Times New Roman" panose="02020603050405020304" pitchFamily="18" charset="0"/>
                <a:cs typeface="Times New Roman" panose="02020603050405020304" pitchFamily="18" charset="0"/>
              </a:rPr>
              <a:t>. Good medical </a:t>
            </a:r>
            <a:r>
              <a:rPr lang="en-US" dirty="0" smtClean="0">
                <a:latin typeface="Times New Roman" panose="02020603050405020304" pitchFamily="18" charset="0"/>
                <a:cs typeface="Times New Roman" panose="02020603050405020304" pitchFamily="18" charset="0"/>
              </a:rPr>
              <a:t>care also </a:t>
            </a:r>
            <a:r>
              <a:rPr lang="en-US" dirty="0">
                <a:latin typeface="Times New Roman" panose="02020603050405020304" pitchFamily="18" charset="0"/>
                <a:cs typeface="Times New Roman" panose="02020603050405020304" pitchFamily="18" charset="0"/>
              </a:rPr>
              <a:t>relies on good record </a:t>
            </a:r>
            <a:r>
              <a:rPr lang="en-US" dirty="0" smtClean="0">
                <a:latin typeface="Times New Roman" panose="02020603050405020304" pitchFamily="18" charset="0"/>
                <a:cs typeface="Times New Roman" panose="02020603050405020304" pitchFamily="18" charset="0"/>
              </a:rPr>
              <a:t>keeping…</a:t>
            </a: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TODAY’S CONDITION</a:t>
            </a:r>
          </a:p>
          <a:p>
            <a:pPr marL="0" indent="0">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As the growth rate on a daily basis is increasing, the impact can be seen on the overall growth rate of the novel Coronavirus cases in India.  India reported over 5.8 million cases of the coronavirus (COVID-19) as of September 25, 2020, with more than 4.7 million recoveries and about 92 thousand fatalities… </a:t>
            </a:r>
            <a:endParaRPr lang="en-IN"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27945" y="2528123"/>
            <a:ext cx="6612935" cy="3441601"/>
          </a:xfrm>
          <a:prstGeom prst="rect">
            <a:avLst/>
          </a:prstGeom>
          <a:ln>
            <a:noFill/>
          </a:ln>
          <a:effectLst>
            <a:outerShdw blurRad="190500" algn="tl" rotWithShape="0">
              <a:srgbClr val="000000">
                <a:alpha val="70000"/>
              </a:srgbClr>
            </a:outerShdw>
          </a:effectLst>
        </p:spPr>
      </p:pic>
      <p:sp>
        <p:nvSpPr>
          <p:cNvPr id="5" name="Rectangle 4"/>
          <p:cNvSpPr/>
          <p:nvPr/>
        </p:nvSpPr>
        <p:spPr>
          <a:xfrm>
            <a:off x="10648588" y="501134"/>
            <a:ext cx="300082"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2</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05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891" y="1018661"/>
            <a:ext cx="4351025" cy="2283824"/>
          </a:xfrm>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b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SURVEY</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141891" y="3211045"/>
            <a:ext cx="4331788" cy="2436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 Placeholder 2"/>
          <p:cNvSpPr>
            <a:spLocks noGrp="1"/>
          </p:cNvSpPr>
          <p:nvPr>
            <p:ph type="body" idx="1"/>
          </p:nvPr>
        </p:nvSpPr>
        <p:spPr>
          <a:xfrm>
            <a:off x="6648995" y="1501985"/>
            <a:ext cx="4741816" cy="3853785"/>
          </a:xfrm>
        </p:spPr>
        <p:txBody>
          <a:bodyPr>
            <a:normAutofit/>
          </a:bodyPr>
          <a:lstStyle/>
          <a:p>
            <a:pPr algn="just"/>
            <a:r>
              <a:rPr lang="en-US" sz="1600" dirty="0" smtClean="0">
                <a:solidFill>
                  <a:schemeClr val="tx1"/>
                </a:solidFill>
                <a:latin typeface="Times New Roman" panose="02020603050405020304" pitchFamily="18" charset="0"/>
                <a:cs typeface="Times New Roman" panose="02020603050405020304" pitchFamily="18" charset="0"/>
              </a:rPr>
              <a:t>	focused </a:t>
            </a:r>
            <a:r>
              <a:rPr lang="en-US" sz="1600" dirty="0">
                <a:solidFill>
                  <a:schemeClr val="tx1"/>
                </a:solidFill>
                <a:latin typeface="Times New Roman" panose="02020603050405020304" pitchFamily="18" charset="0"/>
                <a:cs typeface="Times New Roman" panose="02020603050405020304" pitchFamily="18" charset="0"/>
              </a:rPr>
              <a:t>on minimizing patients' length of stay for pandemic by developing a web application </a:t>
            </a:r>
            <a:r>
              <a:rPr lang="en-US" sz="1600" dirty="0" smtClean="0">
                <a:solidFill>
                  <a:schemeClr val="tx1"/>
                </a:solidFill>
                <a:latin typeface="Times New Roman" panose="02020603050405020304" pitchFamily="18" charset="0"/>
                <a:cs typeface="Times New Roman" panose="02020603050405020304" pitchFamily="18" charset="0"/>
              </a:rPr>
              <a:t>for allocating bed in the hospital.</a:t>
            </a:r>
          </a:p>
          <a:p>
            <a:pPr algn="just"/>
            <a:r>
              <a:rPr lang="en-US" sz="1600" dirty="0" smtClean="0">
                <a:solidFill>
                  <a:schemeClr val="tx1"/>
                </a:solidFill>
                <a:latin typeface="Times New Roman" panose="02020603050405020304" pitchFamily="18" charset="0"/>
                <a:cs typeface="Times New Roman" panose="02020603050405020304" pitchFamily="18" charset="0"/>
              </a:rPr>
              <a:t>	We have to consider the following points for side by research:</a:t>
            </a:r>
          </a:p>
          <a:p>
            <a:pPr marL="1200150" lvl="2" indent="-285750" algn="just">
              <a:buFont typeface="Arial" panose="020B0604020202020204" pitchFamily="34" charset="0"/>
              <a:buChar char="•"/>
            </a:pPr>
            <a:r>
              <a:rPr lang="en-US" b="1" dirty="0" smtClean="0">
                <a:solidFill>
                  <a:schemeClr val="tx1"/>
                </a:solidFill>
                <a:latin typeface="Times New Roman" panose="02020603050405020304" pitchFamily="18" charset="0"/>
                <a:cs typeface="Times New Roman" panose="02020603050405020304" pitchFamily="18" charset="0"/>
              </a:rPr>
              <a:t>AUTOMATION</a:t>
            </a:r>
          </a:p>
          <a:p>
            <a:pPr marL="1200150" lvl="2" indent="-285750" algn="just">
              <a:buFont typeface="Arial" panose="020B0604020202020204" pitchFamily="34" charset="0"/>
              <a:buChar char="•"/>
            </a:pPr>
            <a:r>
              <a:rPr lang="en-US" b="1" dirty="0" smtClean="0">
                <a:solidFill>
                  <a:schemeClr val="tx1"/>
                </a:solidFill>
                <a:latin typeface="Times New Roman" panose="02020603050405020304" pitchFamily="18" charset="0"/>
                <a:cs typeface="Times New Roman" panose="02020603050405020304" pitchFamily="18" charset="0"/>
              </a:rPr>
              <a:t>ALLOTMENT</a:t>
            </a:r>
          </a:p>
          <a:p>
            <a:pPr marL="1200150" lvl="2" indent="-285750" algn="just">
              <a:buFont typeface="Arial" panose="020B0604020202020204" pitchFamily="34" charset="0"/>
              <a:buChar char="•"/>
            </a:pPr>
            <a:r>
              <a:rPr lang="en-US" b="1" dirty="0" smtClean="0">
                <a:solidFill>
                  <a:schemeClr val="tx1"/>
                </a:solidFill>
                <a:latin typeface="Times New Roman" panose="02020603050405020304" pitchFamily="18" charset="0"/>
                <a:cs typeface="Times New Roman" panose="02020603050405020304" pitchFamily="18" charset="0"/>
              </a:rPr>
              <a:t>BED MANAGEMENT SYSTEM</a:t>
            </a:r>
            <a:r>
              <a:rPr lang="en-US"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10609399" y="422757"/>
            <a:ext cx="300082"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3</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442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AUTOMATION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30092" y="2760254"/>
            <a:ext cx="6113417" cy="3416300"/>
          </a:xfrm>
        </p:spPr>
        <p:txBody>
          <a:bodyPr/>
          <a:lstStyle/>
          <a:p>
            <a:r>
              <a:rPr lang="en-US" dirty="0">
                <a:latin typeface="Times New Roman" panose="02020603050405020304" pitchFamily="18" charset="0"/>
                <a:cs typeface="Times New Roman" panose="02020603050405020304" pitchFamily="18" charset="0"/>
              </a:rPr>
              <a:t>Automation is the creation and application of technologies to produce and deliver goods </a:t>
            </a:r>
            <a:r>
              <a:rPr lang="en-US" dirty="0" smtClean="0">
                <a:latin typeface="Times New Roman" panose="02020603050405020304" pitchFamily="18" charset="0"/>
                <a:cs typeface="Times New Roman" panose="02020603050405020304" pitchFamily="18" charset="0"/>
              </a:rPr>
              <a:t>and services </a:t>
            </a:r>
            <a:r>
              <a:rPr lang="en-US" dirty="0">
                <a:latin typeface="Times New Roman" panose="02020603050405020304" pitchFamily="18" charset="0"/>
                <a:cs typeface="Times New Roman" panose="02020603050405020304" pitchFamily="18" charset="0"/>
              </a:rPr>
              <a:t>with minimal human intervention. The implementation of automation </a:t>
            </a:r>
            <a:r>
              <a:rPr lang="en-US" dirty="0" smtClean="0">
                <a:latin typeface="Times New Roman" panose="02020603050405020304" pitchFamily="18" charset="0"/>
                <a:cs typeface="Times New Roman" panose="02020603050405020304" pitchFamily="18" charset="0"/>
              </a:rPr>
              <a:t>technologies, techniques </a:t>
            </a:r>
            <a:r>
              <a:rPr lang="en-US" dirty="0">
                <a:latin typeface="Times New Roman" panose="02020603050405020304" pitchFamily="18" charset="0"/>
                <a:cs typeface="Times New Roman" panose="02020603050405020304" pitchFamily="18" charset="0"/>
              </a:rPr>
              <a:t>and processes improve the </a:t>
            </a:r>
            <a:r>
              <a:rPr lang="en-US" dirty="0" smtClean="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reliability, and/or speed of many tasks </a:t>
            </a:r>
            <a:r>
              <a:rPr lang="en-US" dirty="0" smtClean="0">
                <a:latin typeface="Times New Roman" panose="02020603050405020304" pitchFamily="18" charset="0"/>
                <a:cs typeface="Times New Roman" panose="02020603050405020304" pitchFamily="18" charset="0"/>
              </a:rPr>
              <a:t>that were </a:t>
            </a:r>
            <a:r>
              <a:rPr lang="en-US" dirty="0">
                <a:latin typeface="Times New Roman" panose="02020603050405020304" pitchFamily="18" charset="0"/>
                <a:cs typeface="Times New Roman" panose="02020603050405020304" pitchFamily="18" charset="0"/>
              </a:rPr>
              <a:t>previously performed by humans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Automation is being used in a number of areas such as manufacturing, transport, </a:t>
            </a:r>
            <a:r>
              <a:rPr lang="en-US" dirty="0" smtClean="0">
                <a:latin typeface="Times New Roman" panose="02020603050405020304" pitchFamily="18" charset="0"/>
                <a:cs typeface="Times New Roman" panose="02020603050405020304" pitchFamily="18" charset="0"/>
              </a:rPr>
              <a:t>utilities, defense</a:t>
            </a:r>
            <a:r>
              <a:rPr lang="en-US" dirty="0">
                <a:latin typeface="Times New Roman" panose="02020603050405020304" pitchFamily="18" charset="0"/>
                <a:cs typeface="Times New Roman" panose="02020603050405020304" pitchFamily="18" charset="0"/>
              </a:rPr>
              <a:t>, facilities, operations and lately, information technology.</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263" y="2658833"/>
            <a:ext cx="5065397" cy="3010445"/>
          </a:xfrm>
          <a:prstGeom prst="rect">
            <a:avLst/>
          </a:prstGeom>
          <a:ln>
            <a:noFill/>
          </a:ln>
          <a:effectLst>
            <a:outerShdw blurRad="190500" algn="tl" rotWithShape="0">
              <a:srgbClr val="000000">
                <a:alpha val="70000"/>
              </a:srgbClr>
            </a:outerShdw>
          </a:effectLst>
        </p:spPr>
      </p:pic>
      <p:sp>
        <p:nvSpPr>
          <p:cNvPr id="5" name="Rectangle 4"/>
          <p:cNvSpPr/>
          <p:nvPr/>
        </p:nvSpPr>
        <p:spPr>
          <a:xfrm>
            <a:off x="10609399" y="488071"/>
            <a:ext cx="300082"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4</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572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ALLOTMENT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56816" y="3700780"/>
            <a:ext cx="5735184" cy="3416300"/>
          </a:xfrm>
        </p:spPr>
        <p:txBody>
          <a:bodyPr/>
          <a:lstStyle/>
          <a:p>
            <a:r>
              <a:rPr lang="en-US" dirty="0">
                <a:latin typeface="Times New Roman" panose="02020603050405020304" pitchFamily="18" charset="0"/>
                <a:cs typeface="Times New Roman" panose="02020603050405020304" pitchFamily="18" charset="0"/>
              </a:rPr>
              <a:t>the act of allotting.</a:t>
            </a:r>
          </a:p>
          <a:p>
            <a:r>
              <a:rPr lang="en-US" dirty="0">
                <a:latin typeface="Times New Roman" panose="02020603050405020304" pitchFamily="18" charset="0"/>
                <a:cs typeface="Times New Roman" panose="02020603050405020304" pitchFamily="18" charset="0"/>
              </a:rPr>
              <a:t>a portion or thing allotted;</a:t>
            </a:r>
          </a:p>
          <a:p>
            <a:r>
              <a:rPr lang="en-US" dirty="0">
                <a:latin typeface="Times New Roman" panose="02020603050405020304" pitchFamily="18" charset="0"/>
                <a:cs typeface="Times New Roman" panose="02020603050405020304" pitchFamily="18" charset="0"/>
              </a:rPr>
              <a:t>a share granted.</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98" y="2606040"/>
            <a:ext cx="5359964" cy="3638006"/>
          </a:xfrm>
          <a:prstGeom prst="rect">
            <a:avLst/>
          </a:prstGeom>
          <a:ln>
            <a:noFill/>
          </a:ln>
          <a:effectLst>
            <a:softEdge rad="112500"/>
          </a:effectLst>
        </p:spPr>
      </p:pic>
      <p:sp>
        <p:nvSpPr>
          <p:cNvPr id="5" name="Rectangle 4"/>
          <p:cNvSpPr/>
          <p:nvPr/>
        </p:nvSpPr>
        <p:spPr>
          <a:xfrm>
            <a:off x="10609399" y="448883"/>
            <a:ext cx="300082"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5</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546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BED MANAGEMENT SYSTEM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65223" y="2825568"/>
            <a:ext cx="5761310" cy="3416300"/>
          </a:xfrm>
        </p:spPr>
        <p:txBody>
          <a:bodyPr/>
          <a:lstStyle/>
          <a:p>
            <a:r>
              <a:rPr lang="en-US" dirty="0">
                <a:latin typeface="Times New Roman" panose="02020603050405020304" pitchFamily="18" charset="0"/>
                <a:cs typeface="Times New Roman" panose="02020603050405020304" pitchFamily="18" charset="0"/>
              </a:rPr>
              <a:t>State Specialist Hospital, government hospital with various departments in which patients </a:t>
            </a:r>
            <a:r>
              <a:rPr lang="en-US" dirty="0" smtClean="0">
                <a:latin typeface="Times New Roman" panose="02020603050405020304" pitchFamily="18" charset="0"/>
                <a:cs typeface="Times New Roman" panose="02020603050405020304" pitchFamily="18" charset="0"/>
              </a:rPr>
              <a:t>are directed </a:t>
            </a:r>
            <a:r>
              <a:rPr lang="en-US" dirty="0">
                <a:latin typeface="Times New Roman" panose="02020603050405020304" pitchFamily="18" charset="0"/>
                <a:cs typeface="Times New Roman" panose="02020603050405020304" pitchFamily="18" charset="0"/>
              </a:rPr>
              <a:t>to depending on their health issues. Beds are allocated at the level of hospital </a:t>
            </a:r>
            <a:r>
              <a:rPr lang="en-US" dirty="0" smtClean="0">
                <a:latin typeface="Times New Roman" panose="02020603050405020304" pitchFamily="18" charset="0"/>
                <a:cs typeface="Times New Roman" panose="02020603050405020304" pitchFamily="18" charset="0"/>
              </a:rPr>
              <a:t>ward which </a:t>
            </a:r>
            <a:r>
              <a:rPr lang="en-US" dirty="0">
                <a:latin typeface="Times New Roman" panose="02020603050405020304" pitchFamily="18" charset="0"/>
                <a:cs typeface="Times New Roman" panose="02020603050405020304" pitchFamily="18" charset="0"/>
              </a:rPr>
              <a:t>is based on hospital </a:t>
            </a:r>
            <a:r>
              <a:rPr lang="en-US" dirty="0" smtClean="0">
                <a:latin typeface="Times New Roman" panose="02020603050405020304" pitchFamily="18" charset="0"/>
                <a:cs typeface="Times New Roman" panose="02020603050405020304" pitchFamily="18" charset="0"/>
              </a:rPr>
              <a:t>units; such as:</a:t>
            </a:r>
          </a:p>
          <a:p>
            <a:pPr lvl="2">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General Unit</a:t>
            </a:r>
          </a:p>
          <a:p>
            <a:pPr lvl="2">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Surgical Unit</a:t>
            </a:r>
          </a:p>
          <a:p>
            <a:pPr lvl="2">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Children's ward</a:t>
            </a:r>
          </a:p>
          <a:p>
            <a:pPr lvl="2">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Dentist Unit</a:t>
            </a:r>
          </a:p>
          <a:p>
            <a:pPr lvl="2">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Maternity Unit</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60" y="2825568"/>
            <a:ext cx="5029200" cy="28152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10609399" y="488071"/>
            <a:ext cx="300082"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6</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480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891" y="2364136"/>
            <a:ext cx="4351025" cy="2283824"/>
          </a:xfrm>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a:t>
            </a:r>
            <a:b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647364" y="2364136"/>
            <a:ext cx="5296441" cy="2283824"/>
          </a:xfrm>
        </p:spPr>
        <p:txBody>
          <a:bodyPr>
            <a:normAutofit/>
          </a:bodyPr>
          <a:lstStyle/>
          <a:p>
            <a:pPr algn="just"/>
            <a:r>
              <a:rPr lang="en-US" dirty="0" smtClean="0">
                <a:solidFill>
                  <a:schemeClr val="tx1"/>
                </a:solidFill>
                <a:latin typeface="Times New Roman" panose="02020603050405020304" pitchFamily="18" charset="0"/>
                <a:cs typeface="Times New Roman" panose="02020603050405020304" pitchFamily="18" charset="0"/>
              </a:rPr>
              <a:t>	we </a:t>
            </a:r>
            <a:r>
              <a:rPr lang="en-US" dirty="0">
                <a:solidFill>
                  <a:schemeClr val="tx1"/>
                </a:solidFill>
                <a:latin typeface="Times New Roman" panose="02020603050405020304" pitchFamily="18" charset="0"/>
                <a:cs typeface="Times New Roman" panose="02020603050405020304" pitchFamily="18" charset="0"/>
              </a:rPr>
              <a:t>have </a:t>
            </a:r>
            <a:r>
              <a:rPr lang="en-US" dirty="0" err="1">
                <a:solidFill>
                  <a:schemeClr val="tx1"/>
                </a:solidFill>
                <a:latin typeface="Times New Roman" panose="02020603050405020304" pitchFamily="18" charset="0"/>
                <a:cs typeface="Times New Roman" panose="02020603050405020304" pitchFamily="18" charset="0"/>
              </a:rPr>
              <a:t>develope</a:t>
            </a:r>
            <a:r>
              <a:rPr lang="en-US" dirty="0">
                <a:solidFill>
                  <a:schemeClr val="tx1"/>
                </a:solidFill>
                <a:latin typeface="Times New Roman" panose="02020603050405020304" pitchFamily="18" charset="0"/>
                <a:cs typeface="Times New Roman" panose="02020603050405020304" pitchFamily="18" charset="0"/>
              </a:rPr>
              <a:t> a web application for the bed allotment in </a:t>
            </a:r>
            <a:r>
              <a:rPr lang="en-US" dirty="0" smtClean="0">
                <a:solidFill>
                  <a:schemeClr val="tx1"/>
                </a:solidFill>
                <a:latin typeface="Times New Roman" panose="02020603050405020304" pitchFamily="18" charset="0"/>
                <a:cs typeface="Times New Roman" panose="02020603050405020304" pitchFamily="18" charset="0"/>
              </a:rPr>
              <a:t>hospitals </a:t>
            </a:r>
            <a:r>
              <a:rPr lang="en-US" dirty="0">
                <a:solidFill>
                  <a:schemeClr val="tx1"/>
                </a:solidFill>
                <a:latin typeface="Times New Roman" panose="02020603050405020304" pitchFamily="18" charset="0"/>
                <a:cs typeface="Times New Roman" panose="02020603050405020304" pitchFamily="18" charset="0"/>
              </a:rPr>
              <a:t>for pandemic times and also for the regular use which is more </a:t>
            </a:r>
            <a:r>
              <a:rPr lang="en-US" dirty="0" err="1" smtClean="0">
                <a:solidFill>
                  <a:schemeClr val="tx1"/>
                </a:solidFill>
                <a:latin typeface="Times New Roman" panose="02020603050405020304" pitchFamily="18" charset="0"/>
                <a:cs typeface="Times New Roman" panose="02020603050405020304" pitchFamily="18" charset="0"/>
              </a:rPr>
              <a:t>eFFICient</a:t>
            </a:r>
            <a:r>
              <a:rPr lang="en-US" dirty="0" smtClean="0">
                <a:solidFill>
                  <a:schemeClr val="tx1"/>
                </a:solidFill>
                <a:latin typeface="Times New Roman" panose="02020603050405020304" pitchFamily="18" charset="0"/>
                <a:cs typeface="Times New Roman" panose="02020603050405020304" pitchFamily="18" charset="0"/>
              </a:rPr>
              <a:t> AND easy </a:t>
            </a:r>
            <a:r>
              <a:rPr lang="en-US" dirty="0">
                <a:solidFill>
                  <a:schemeClr val="tx1"/>
                </a:solidFill>
                <a:latin typeface="Times New Roman" panose="02020603050405020304" pitchFamily="18" charset="0"/>
                <a:cs typeface="Times New Roman" panose="02020603050405020304" pitchFamily="18" charset="0"/>
              </a:rPr>
              <a:t>to </a:t>
            </a:r>
            <a:r>
              <a:rPr lang="en-US" dirty="0" err="1" smtClean="0">
                <a:solidFill>
                  <a:schemeClr val="tx1"/>
                </a:solidFill>
                <a:latin typeface="Times New Roman" panose="02020603050405020304" pitchFamily="18" charset="0"/>
                <a:cs typeface="Times New Roman" panose="02020603050405020304" pitchFamily="18" charset="0"/>
              </a:rPr>
              <a:t>usE</a:t>
            </a:r>
            <a:r>
              <a:rPr lang="en-US"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596336" y="461945"/>
            <a:ext cx="300082"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7</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423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559" y="2299063"/>
            <a:ext cx="4161629" cy="4558937"/>
          </a:xfrm>
          <a:prstGeom prst="rect">
            <a:avLst/>
          </a:prstGeom>
        </p:spPr>
      </p:pic>
      <p:sp>
        <p:nvSpPr>
          <p:cNvPr id="4" name="TextBox 3"/>
          <p:cNvSpPr txBox="1"/>
          <p:nvPr/>
        </p:nvSpPr>
        <p:spPr>
          <a:xfrm>
            <a:off x="1076576" y="2521131"/>
            <a:ext cx="394498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USER SYSTEM ARCHITECTURE:</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10622462" y="604336"/>
            <a:ext cx="300082"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8</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142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16" y="1491570"/>
            <a:ext cx="4354525" cy="524855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740" y="1562789"/>
            <a:ext cx="3534268" cy="2553056"/>
          </a:xfrm>
          <a:prstGeom prst="rect">
            <a:avLst/>
          </a:prstGeom>
        </p:spPr>
      </p:pic>
      <p:sp>
        <p:nvSpPr>
          <p:cNvPr id="4" name="TextBox 3"/>
          <p:cNvSpPr txBox="1"/>
          <p:nvPr/>
        </p:nvSpPr>
        <p:spPr>
          <a:xfrm>
            <a:off x="979715" y="1122238"/>
            <a:ext cx="414092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HOSPITAL SYSTEM ARCHITECTURE</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431985" y="1122238"/>
            <a:ext cx="425343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ADMIN SYSTEM ARCHITECTURE</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10535375" y="501134"/>
            <a:ext cx="300082" cy="369332"/>
          </a:xfrm>
          <a:prstGeom prst="rect">
            <a:avLst/>
          </a:prstGeom>
        </p:spPr>
        <p:txBody>
          <a:bodyPr wrap="none">
            <a:spAutoFit/>
          </a:bodyPr>
          <a:lstStyle/>
          <a:p>
            <a:r>
              <a:rPr lang="en-US" dirty="0" smtClean="0">
                <a:solidFill>
                  <a:schemeClr val="bg1"/>
                </a:solidFill>
                <a:latin typeface="Times New Roman" panose="02020603050405020304" pitchFamily="18" charset="0"/>
                <a:cs typeface="Times New Roman" panose="02020603050405020304" pitchFamily="18" charset="0"/>
              </a:rPr>
              <a:t>9</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8809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801</TotalTime>
  <Words>398</Words>
  <Application>Microsoft Office PowerPoint</Application>
  <PresentationFormat>Widescreen</PresentationFormat>
  <Paragraphs>80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 Boardroom</vt:lpstr>
      <vt:lpstr>BED ALLOTMENT SYSTEM</vt:lpstr>
      <vt:lpstr>INTRODUCTION</vt:lpstr>
      <vt:lpstr>LITERATURE SURVEY</vt:lpstr>
      <vt:lpstr>AUTOMATION</vt:lpstr>
      <vt:lpstr>ALLOTMENT</vt:lpstr>
      <vt:lpstr>BED MANAGEMENT SYSTEM</vt:lpstr>
      <vt:lpstr>PROBLEM STATEMENT</vt:lpstr>
      <vt:lpstr>SYSTEM ARCHITECTURE</vt:lpstr>
      <vt:lpstr>PowerPoint Presentation</vt:lpstr>
      <vt:lpstr>IMPLIMENTATION OF SYSTEM</vt:lpstr>
      <vt:lpstr>TECHNOLOGY</vt:lpstr>
      <vt:lpstr>ADVANTAGES</vt:lpstr>
      <vt:lpstr>CONCLUSION</vt:lpstr>
      <vt:lpstr>FUTURE SCOPE</vt:lpstr>
      <vt:lpstr>THANK YOU!</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BED ALLOTMENT SYSTEM</dc:title>
  <dc:creator>Harsha86</dc:creator>
  <cp:lastModifiedBy>Harsha86</cp:lastModifiedBy>
  <cp:revision>15</cp:revision>
  <dcterms:created xsi:type="dcterms:W3CDTF">2020-12-23T14:16:26Z</dcterms:created>
  <dcterms:modified xsi:type="dcterms:W3CDTF">2020-12-24T03:37:41Z</dcterms:modified>
</cp:coreProperties>
</file>