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9"/>
  </p:notesMasterIdLst>
  <p:sldIdLst>
    <p:sldId id="256" r:id="rId2"/>
    <p:sldId id="257" r:id="rId3"/>
    <p:sldId id="258" r:id="rId4"/>
    <p:sldId id="259" r:id="rId5"/>
    <p:sldId id="260" r:id="rId6"/>
    <p:sldId id="272" r:id="rId7"/>
    <p:sldId id="261" r:id="rId8"/>
    <p:sldId id="262" r:id="rId9"/>
    <p:sldId id="263" r:id="rId10"/>
    <p:sldId id="268" r:id="rId11"/>
    <p:sldId id="269" r:id="rId12"/>
    <p:sldId id="270" r:id="rId13"/>
    <p:sldId id="271" r:id="rId14"/>
    <p:sldId id="267" r:id="rId15"/>
    <p:sldId id="265" r:id="rId16"/>
    <p:sldId id="266" r:id="rId17"/>
    <p:sldId id="26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6E615-7072-4105-8900-81C59ECF4690}" type="datetimeFigureOut">
              <a:rPr lang="en-IN" smtClean="0"/>
              <a:t>08-06-2021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1F9994-1B09-4605-B309-204038E40D69}" type="slidenum">
              <a:rPr lang="en-IN" smtClean="0"/>
              <a:t>‹#›</a:t>
            </a:fld>
            <a:endParaRPr lang="en-IN"/>
          </a:p>
        </p:txBody>
      </p:sp>
    </p:spTree>
    <p:extLst>
      <p:ext uri="{BB962C8B-B14F-4D97-AF65-F5344CB8AC3E}">
        <p14:creationId xmlns:p14="http://schemas.microsoft.com/office/powerpoint/2010/main" val="151538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E37E-D726-4197-BE8B-5C23C994CB5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22C57E9-C08A-4F3B-A395-166887B3752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D08739-8E0F-4EF6-9862-892D0233399E}"/>
              </a:ext>
            </a:extLst>
          </p:cNvPr>
          <p:cNvSpPr>
            <a:spLocks noGrp="1"/>
          </p:cNvSpPr>
          <p:nvPr>
            <p:ph type="dt" sz="half" idx="10"/>
          </p:nvPr>
        </p:nvSpPr>
        <p:spPr/>
        <p:txBody>
          <a:bodyPr/>
          <a:lstStyle/>
          <a:p>
            <a:fld id="{82618DAE-5C5C-44C9-A14D-AF52733A363C}" type="datetime1">
              <a:rPr lang="en-US" smtClean="0"/>
              <a:t>6/8/2021</a:t>
            </a:fld>
            <a:endParaRPr lang="en-US"/>
          </a:p>
        </p:txBody>
      </p:sp>
      <p:sp>
        <p:nvSpPr>
          <p:cNvPr id="5" name="Footer Placeholder 4">
            <a:extLst>
              <a:ext uri="{FF2B5EF4-FFF2-40B4-BE49-F238E27FC236}">
                <a16:creationId xmlns:a16="http://schemas.microsoft.com/office/drawing/2014/main" id="{19401E6E-CBA7-4961-B551-8D87F57E0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88B75-20F5-4B43-B787-3F14528332E5}"/>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4062909859"/>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9202-50FF-43B9-A63F-3175F78527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7B3EC0-6218-4A3E-9C04-9407E376B3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4FA1B1-436F-4E10-907A-F372E5D5636A}"/>
              </a:ext>
            </a:extLst>
          </p:cNvPr>
          <p:cNvSpPr>
            <a:spLocks noGrp="1"/>
          </p:cNvSpPr>
          <p:nvPr>
            <p:ph type="dt" sz="half" idx="10"/>
          </p:nvPr>
        </p:nvSpPr>
        <p:spPr/>
        <p:txBody>
          <a:bodyPr/>
          <a:lstStyle/>
          <a:p>
            <a:fld id="{E11F7A53-C7D2-4FF7-8A27-BF6A14EA1601}" type="datetime1">
              <a:rPr lang="en-US" smtClean="0"/>
              <a:t>6/8/2021</a:t>
            </a:fld>
            <a:endParaRPr lang="en-US"/>
          </a:p>
        </p:txBody>
      </p:sp>
      <p:sp>
        <p:nvSpPr>
          <p:cNvPr id="5" name="Footer Placeholder 4">
            <a:extLst>
              <a:ext uri="{FF2B5EF4-FFF2-40B4-BE49-F238E27FC236}">
                <a16:creationId xmlns:a16="http://schemas.microsoft.com/office/drawing/2014/main" id="{130FBDA8-0611-4AC4-BEE3-6AB2264F7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8F67C-FB28-473E-85FF-767601923505}"/>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2807245635"/>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43D0D3-01C5-4145-9E5C-7A7726DA9EB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6F27AB-D553-4033-AE7E-FC22BD898AF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B33AF-CA9B-450C-91B4-6EBCB86CA984}"/>
              </a:ext>
            </a:extLst>
          </p:cNvPr>
          <p:cNvSpPr>
            <a:spLocks noGrp="1"/>
          </p:cNvSpPr>
          <p:nvPr>
            <p:ph type="dt" sz="half" idx="10"/>
          </p:nvPr>
        </p:nvSpPr>
        <p:spPr/>
        <p:txBody>
          <a:bodyPr/>
          <a:lstStyle/>
          <a:p>
            <a:fld id="{5A34E597-10BD-4CDB-BDE7-F42EFB7B504E}" type="datetime1">
              <a:rPr lang="en-US" smtClean="0"/>
              <a:t>6/8/2021</a:t>
            </a:fld>
            <a:endParaRPr lang="en-US"/>
          </a:p>
        </p:txBody>
      </p:sp>
      <p:sp>
        <p:nvSpPr>
          <p:cNvPr id="5" name="Footer Placeholder 4">
            <a:extLst>
              <a:ext uri="{FF2B5EF4-FFF2-40B4-BE49-F238E27FC236}">
                <a16:creationId xmlns:a16="http://schemas.microsoft.com/office/drawing/2014/main" id="{73397765-FA36-4711-A5C2-3D37D61E4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423D0-E97F-4185-8BB9-A729A960E8AD}"/>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3814576358"/>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72E-799F-41CE-8A8E-BEF750B6A3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93DF18-F128-4822-B445-D7B078ABF0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5781D-8654-40DE-BFD2-257483957DAB}"/>
              </a:ext>
            </a:extLst>
          </p:cNvPr>
          <p:cNvSpPr>
            <a:spLocks noGrp="1"/>
          </p:cNvSpPr>
          <p:nvPr>
            <p:ph type="dt" sz="half" idx="10"/>
          </p:nvPr>
        </p:nvSpPr>
        <p:spPr/>
        <p:txBody>
          <a:bodyPr/>
          <a:lstStyle/>
          <a:p>
            <a:fld id="{D24C0428-FD60-4C0D-BFAD-46A72ADFCCBB}" type="datetime1">
              <a:rPr lang="en-US" smtClean="0"/>
              <a:t>6/8/2021</a:t>
            </a:fld>
            <a:endParaRPr lang="en-US"/>
          </a:p>
        </p:txBody>
      </p:sp>
      <p:sp>
        <p:nvSpPr>
          <p:cNvPr id="5" name="Footer Placeholder 4">
            <a:extLst>
              <a:ext uri="{FF2B5EF4-FFF2-40B4-BE49-F238E27FC236}">
                <a16:creationId xmlns:a16="http://schemas.microsoft.com/office/drawing/2014/main" id="{4ECE6CC1-1945-4FC7-90E9-63CF737FC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04386-933B-4C9E-BAEB-5A377F4819E6}"/>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4078643817"/>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3C80-68ED-4990-B20D-1109D0DE977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1D61EB-57CD-403C-982E-C4FEA7714D0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7806C0-57A9-4619-89F6-41B85AABC809}"/>
              </a:ext>
            </a:extLst>
          </p:cNvPr>
          <p:cNvSpPr>
            <a:spLocks noGrp="1"/>
          </p:cNvSpPr>
          <p:nvPr>
            <p:ph type="dt" sz="half" idx="10"/>
          </p:nvPr>
        </p:nvSpPr>
        <p:spPr/>
        <p:txBody>
          <a:bodyPr/>
          <a:lstStyle/>
          <a:p>
            <a:fld id="{A9C9192E-8FD4-485B-84B5-65F3EC8A68AB}" type="datetime1">
              <a:rPr lang="en-US" smtClean="0"/>
              <a:t>6/8/2021</a:t>
            </a:fld>
            <a:endParaRPr lang="en-US"/>
          </a:p>
        </p:txBody>
      </p:sp>
      <p:sp>
        <p:nvSpPr>
          <p:cNvPr id="5" name="Footer Placeholder 4">
            <a:extLst>
              <a:ext uri="{FF2B5EF4-FFF2-40B4-BE49-F238E27FC236}">
                <a16:creationId xmlns:a16="http://schemas.microsoft.com/office/drawing/2014/main" id="{2D646694-FBE1-4A81-BB17-B2FDD68503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67E5B-0598-483B-A11B-7B1F7288C0AA}"/>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307584094"/>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8F08-7E65-4CDB-9CA0-855D4FFD4B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AB1A84-62A7-4016-94F4-1F45338D5FB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9D09A1-9D2B-44AF-B206-F15E099EAEF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D4A4C6-4AF1-4A76-B052-FF040CC6E960}"/>
              </a:ext>
            </a:extLst>
          </p:cNvPr>
          <p:cNvSpPr>
            <a:spLocks noGrp="1"/>
          </p:cNvSpPr>
          <p:nvPr>
            <p:ph type="dt" sz="half" idx="10"/>
          </p:nvPr>
        </p:nvSpPr>
        <p:spPr/>
        <p:txBody>
          <a:bodyPr/>
          <a:lstStyle/>
          <a:p>
            <a:fld id="{DF379007-1B87-4596-98DA-5CF76AD94248}" type="datetime1">
              <a:rPr lang="en-US" smtClean="0"/>
              <a:t>6/8/2021</a:t>
            </a:fld>
            <a:endParaRPr lang="en-US"/>
          </a:p>
        </p:txBody>
      </p:sp>
      <p:sp>
        <p:nvSpPr>
          <p:cNvPr id="6" name="Footer Placeholder 5">
            <a:extLst>
              <a:ext uri="{FF2B5EF4-FFF2-40B4-BE49-F238E27FC236}">
                <a16:creationId xmlns:a16="http://schemas.microsoft.com/office/drawing/2014/main" id="{AD97A03A-6731-405C-83B7-8F2997C2CE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7A55F-F8F7-4A1A-A6C9-AFA4A6216719}"/>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1704017159"/>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9375-F59D-4AA6-BCB4-9FB9994BE53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BD9798-4A9C-4666-9F8B-D09F52CFBED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796EC65-0498-4762-92CF-0F9B097ED58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2C14AE-4FF2-45BF-AD7D-79A803B5A2A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0E7FD-0964-4D7F-93AC-1642E002E51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59F91E-C6A7-4CF2-B473-469811698BA1}"/>
              </a:ext>
            </a:extLst>
          </p:cNvPr>
          <p:cNvSpPr>
            <a:spLocks noGrp="1"/>
          </p:cNvSpPr>
          <p:nvPr>
            <p:ph type="dt" sz="half" idx="10"/>
          </p:nvPr>
        </p:nvSpPr>
        <p:spPr/>
        <p:txBody>
          <a:bodyPr/>
          <a:lstStyle/>
          <a:p>
            <a:fld id="{2AB09AB3-A497-4703-A8A4-72B8106D8AFD}" type="datetime1">
              <a:rPr lang="en-US" smtClean="0"/>
              <a:t>6/8/2021</a:t>
            </a:fld>
            <a:endParaRPr lang="en-US"/>
          </a:p>
        </p:txBody>
      </p:sp>
      <p:sp>
        <p:nvSpPr>
          <p:cNvPr id="8" name="Footer Placeholder 7">
            <a:extLst>
              <a:ext uri="{FF2B5EF4-FFF2-40B4-BE49-F238E27FC236}">
                <a16:creationId xmlns:a16="http://schemas.microsoft.com/office/drawing/2014/main" id="{245A8F87-0CB6-4358-A626-36852F0079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76EAE7-3037-4A14-BBBA-AC5D9FD59EE3}"/>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3972191017"/>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B866-F05C-479E-BD15-8E9784FE02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339184-6B33-425A-8428-4237C3DE64C5}"/>
              </a:ext>
            </a:extLst>
          </p:cNvPr>
          <p:cNvSpPr>
            <a:spLocks noGrp="1"/>
          </p:cNvSpPr>
          <p:nvPr>
            <p:ph type="dt" sz="half" idx="10"/>
          </p:nvPr>
        </p:nvSpPr>
        <p:spPr/>
        <p:txBody>
          <a:bodyPr/>
          <a:lstStyle/>
          <a:p>
            <a:fld id="{E9629A55-DB31-49B5-9A73-14DDE605E8E7}" type="datetime1">
              <a:rPr lang="en-US" smtClean="0"/>
              <a:t>6/8/2021</a:t>
            </a:fld>
            <a:endParaRPr lang="en-US"/>
          </a:p>
        </p:txBody>
      </p:sp>
      <p:sp>
        <p:nvSpPr>
          <p:cNvPr id="4" name="Footer Placeholder 3">
            <a:extLst>
              <a:ext uri="{FF2B5EF4-FFF2-40B4-BE49-F238E27FC236}">
                <a16:creationId xmlns:a16="http://schemas.microsoft.com/office/drawing/2014/main" id="{784729E3-A129-4F93-80D0-26BC250AFE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F9CB19-47FC-4D56-9618-5A47C6E689CF}"/>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1744185629"/>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69DE83-923E-41A5-BAA8-8FC38D736968}"/>
              </a:ext>
            </a:extLst>
          </p:cNvPr>
          <p:cNvSpPr>
            <a:spLocks noGrp="1"/>
          </p:cNvSpPr>
          <p:nvPr>
            <p:ph type="dt" sz="half" idx="10"/>
          </p:nvPr>
        </p:nvSpPr>
        <p:spPr/>
        <p:txBody>
          <a:bodyPr/>
          <a:lstStyle/>
          <a:p>
            <a:fld id="{02C834C1-D50A-4C04-A08D-D2700675F2BC}" type="datetime1">
              <a:rPr lang="en-US" smtClean="0"/>
              <a:t>6/8/2021</a:t>
            </a:fld>
            <a:endParaRPr lang="en-US"/>
          </a:p>
        </p:txBody>
      </p:sp>
      <p:sp>
        <p:nvSpPr>
          <p:cNvPr id="3" name="Footer Placeholder 2">
            <a:extLst>
              <a:ext uri="{FF2B5EF4-FFF2-40B4-BE49-F238E27FC236}">
                <a16:creationId xmlns:a16="http://schemas.microsoft.com/office/drawing/2014/main" id="{6C845BD7-C787-4470-9AE8-4EF73765F9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5CF100-DB73-4AED-BA2C-A3941F523413}"/>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1779756837"/>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0246-60E2-43F6-809C-076569213AB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F2E686-4DC2-4F89-8E27-E8DEBD747B4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93A915-A587-444D-9989-1319FC6314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4088F87-5675-44A5-B7E8-174F6489E47C}"/>
              </a:ext>
            </a:extLst>
          </p:cNvPr>
          <p:cNvSpPr>
            <a:spLocks noGrp="1"/>
          </p:cNvSpPr>
          <p:nvPr>
            <p:ph type="dt" sz="half" idx="10"/>
          </p:nvPr>
        </p:nvSpPr>
        <p:spPr/>
        <p:txBody>
          <a:bodyPr/>
          <a:lstStyle/>
          <a:p>
            <a:fld id="{22EC842A-1192-4D9B-ACF0-32DF9FBBDBFC}" type="datetime1">
              <a:rPr lang="en-US" smtClean="0"/>
              <a:t>6/8/2021</a:t>
            </a:fld>
            <a:endParaRPr lang="en-US"/>
          </a:p>
        </p:txBody>
      </p:sp>
      <p:sp>
        <p:nvSpPr>
          <p:cNvPr id="6" name="Footer Placeholder 5">
            <a:extLst>
              <a:ext uri="{FF2B5EF4-FFF2-40B4-BE49-F238E27FC236}">
                <a16:creationId xmlns:a16="http://schemas.microsoft.com/office/drawing/2014/main" id="{17522833-4A01-49D8-8E61-950EF160B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060B54-5618-407F-8ABC-EAE59111ACD8}"/>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3418720239"/>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671E-0EE4-4715-BE54-77EC9497949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325EBF-8110-47B4-80C8-0A96B02D6D3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0C6799D-C560-4543-BCEC-AEB93060F73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E470753-927E-4C23-A1B8-A925C894798A}"/>
              </a:ext>
            </a:extLst>
          </p:cNvPr>
          <p:cNvSpPr>
            <a:spLocks noGrp="1"/>
          </p:cNvSpPr>
          <p:nvPr>
            <p:ph type="dt" sz="half" idx="10"/>
          </p:nvPr>
        </p:nvSpPr>
        <p:spPr/>
        <p:txBody>
          <a:bodyPr/>
          <a:lstStyle/>
          <a:p>
            <a:fld id="{5C9889BF-F4A2-4BFC-9602-B593C88CE4AA}" type="datetime1">
              <a:rPr lang="en-US" smtClean="0"/>
              <a:t>6/8/2021</a:t>
            </a:fld>
            <a:endParaRPr lang="en-US"/>
          </a:p>
        </p:txBody>
      </p:sp>
      <p:sp>
        <p:nvSpPr>
          <p:cNvPr id="6" name="Footer Placeholder 5">
            <a:extLst>
              <a:ext uri="{FF2B5EF4-FFF2-40B4-BE49-F238E27FC236}">
                <a16:creationId xmlns:a16="http://schemas.microsoft.com/office/drawing/2014/main" id="{F98BE91A-4A81-4072-A43D-0B01E27AA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812C01-49EE-46A2-88AA-B6CB8780D9DD}"/>
              </a:ext>
            </a:extLst>
          </p:cNvPr>
          <p:cNvSpPr>
            <a:spLocks noGrp="1"/>
          </p:cNvSpPr>
          <p:nvPr>
            <p:ph type="sldNum" sz="quarter" idx="12"/>
          </p:nvPr>
        </p:nvSpPr>
        <p:spPr/>
        <p:txBody>
          <a:bodyPr/>
          <a:lstStyle/>
          <a:p>
            <a:fld id="{E9228AB5-027E-48F4-BD37-9B255F8BA1F1}" type="slidenum">
              <a:rPr lang="en-US" smtClean="0"/>
              <a:pPr/>
              <a:t>‹#›</a:t>
            </a:fld>
            <a:endParaRPr lang="en-US"/>
          </a:p>
        </p:txBody>
      </p:sp>
    </p:spTree>
    <p:extLst>
      <p:ext uri="{BB962C8B-B14F-4D97-AF65-F5344CB8AC3E}">
        <p14:creationId xmlns:p14="http://schemas.microsoft.com/office/powerpoint/2010/main" val="2691877178"/>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F3EE69-5360-4393-ACE2-01C1A77261C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F839EE-60A5-425A-8DD9-865CF6C3BE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24F7D6-8254-4E48-B8AA-A72087DA009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6EAF564-45BA-4915-8E49-7CA91C95D5CE}" type="datetime1">
              <a:rPr lang="en-US" smtClean="0"/>
              <a:t>6/8/2021</a:t>
            </a:fld>
            <a:endParaRPr lang="en-US"/>
          </a:p>
        </p:txBody>
      </p:sp>
      <p:sp>
        <p:nvSpPr>
          <p:cNvPr id="5" name="Footer Placeholder 4">
            <a:extLst>
              <a:ext uri="{FF2B5EF4-FFF2-40B4-BE49-F238E27FC236}">
                <a16:creationId xmlns:a16="http://schemas.microsoft.com/office/drawing/2014/main" id="{3BCF1D2C-DC92-4D5C-B6B1-61650524361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933A07-E8C1-410E-9EBC-56B0E7C430D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228AB5-027E-48F4-BD37-9B255F8BA1F1}" type="slidenum">
              <a:rPr lang="en-US" smtClean="0"/>
              <a:pPr/>
              <a:t>‹#›</a:t>
            </a:fld>
            <a:endParaRPr lang="en-US"/>
          </a:p>
        </p:txBody>
      </p:sp>
    </p:spTree>
    <p:extLst>
      <p:ext uri="{BB962C8B-B14F-4D97-AF65-F5344CB8AC3E}">
        <p14:creationId xmlns:p14="http://schemas.microsoft.com/office/powerpoint/2010/main" val="192830462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spd="slow">
    <p:randomBar dir="vert"/>
  </p:transition>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Cryptography" TargetMode="External"/><Relationship Id="rId2" Type="http://schemas.openxmlformats.org/officeDocument/2006/relationships/hyperlink" Target="https://searchsecurity.techtarget.com/definition/cryptograph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42919"/>
            <a:ext cx="7772400" cy="5500725"/>
          </a:xfrm>
        </p:spPr>
        <p:txBody>
          <a:bodyPr>
            <a:normAutofit/>
          </a:bodyPr>
          <a:lstStyle/>
          <a:p>
            <a:pPr algn="ctr"/>
            <a:r>
              <a:rPr lang="en-IN" sz="1800" b="1" dirty="0">
                <a:latin typeface="Times New Roman" pitchFamily="18" charset="0"/>
                <a:cs typeface="Times New Roman" pitchFamily="18" charset="0"/>
              </a:rPr>
              <a:t>Dr.  Babasaheb AmbedkarTechnological University , </a:t>
            </a:r>
            <a:br>
              <a:rPr lang="en-IN" sz="1800" b="1" dirty="0">
                <a:latin typeface="Times New Roman" pitchFamily="18" charset="0"/>
                <a:cs typeface="Times New Roman" pitchFamily="18" charset="0"/>
              </a:rPr>
            </a:br>
            <a:r>
              <a:rPr lang="en-IN" sz="1800" b="1" dirty="0">
                <a:latin typeface="Times New Roman" pitchFamily="18" charset="0"/>
                <a:cs typeface="Times New Roman" pitchFamily="18" charset="0"/>
              </a:rPr>
              <a:t>Lonere.</a:t>
            </a:r>
            <a:br>
              <a:rPr lang="en-IN" sz="1400" b="1" dirty="0">
                <a:latin typeface="Times New Roman" pitchFamily="18" charset="0"/>
                <a:cs typeface="Times New Roman" pitchFamily="18" charset="0"/>
              </a:rPr>
            </a:br>
            <a:r>
              <a:rPr lang="en-IN" sz="1800" dirty="0">
                <a:latin typeface="Times New Roman" pitchFamily="18" charset="0"/>
                <a:cs typeface="Times New Roman" pitchFamily="18" charset="0"/>
              </a:rPr>
              <a:t>Department of Computer Engineering</a:t>
            </a: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r>
              <a:rPr lang="en-IN" sz="1800" dirty="0">
                <a:latin typeface="Times New Roman" pitchFamily="18" charset="0"/>
                <a:cs typeface="Times New Roman" pitchFamily="18" charset="0"/>
              </a:rPr>
              <a:t>seminar on </a:t>
            </a:r>
            <a:br>
              <a:rPr lang="en-IN" sz="1800" b="1" dirty="0">
                <a:latin typeface="Times New Roman" pitchFamily="18" charset="0"/>
                <a:cs typeface="Times New Roman" pitchFamily="18" charset="0"/>
              </a:rPr>
            </a:br>
            <a:r>
              <a:rPr lang="en-IN" sz="1800" b="1" dirty="0">
                <a:latin typeface="Times New Roman" pitchFamily="18" charset="0"/>
                <a:cs typeface="Times New Roman" pitchFamily="18" charset="0"/>
              </a:rPr>
              <a:t>Cryptography</a:t>
            </a: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r>
              <a:rPr lang="en-IN" sz="1800" dirty="0">
                <a:latin typeface="Times New Roman" pitchFamily="18" charset="0"/>
                <a:cs typeface="Times New Roman" pitchFamily="18" charset="0"/>
              </a:rPr>
              <a:t>presentd by  </a:t>
            </a:r>
            <a:br>
              <a:rPr lang="en-IN" sz="1800" b="1" dirty="0">
                <a:latin typeface="Times New Roman" pitchFamily="18" charset="0"/>
                <a:cs typeface="Times New Roman" pitchFamily="18" charset="0"/>
              </a:rPr>
            </a:br>
            <a:r>
              <a:rPr lang="en-IN" sz="1800" b="1" dirty="0">
                <a:latin typeface="Times New Roman" pitchFamily="18" charset="0"/>
                <a:cs typeface="Times New Roman" pitchFamily="18" charset="0"/>
              </a:rPr>
              <a:t>Dhumal </a:t>
            </a:r>
            <a:r>
              <a:rPr lang="en-IN" sz="1800" b="1">
                <a:latin typeface="Times New Roman" pitchFamily="18" charset="0"/>
                <a:cs typeface="Times New Roman" pitchFamily="18" charset="0"/>
              </a:rPr>
              <a:t>Susmita Madhavrao</a:t>
            </a:r>
            <a:br>
              <a:rPr lang="en-IN" sz="1800" b="1">
                <a:latin typeface="Times New Roman" pitchFamily="18" charset="0"/>
                <a:cs typeface="Times New Roman" pitchFamily="18" charset="0"/>
              </a:rPr>
            </a:br>
            <a:r>
              <a:rPr lang="en-IN" sz="1800" b="1">
                <a:latin typeface="Times New Roman" pitchFamily="18" charset="0"/>
                <a:cs typeface="Times New Roman" pitchFamily="18" charset="0"/>
              </a:rPr>
              <a:t>(10303320191124510066)</a:t>
            </a: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r>
              <a:rPr lang="en-IN" sz="1800" dirty="0">
                <a:latin typeface="Times New Roman" pitchFamily="18" charset="0"/>
                <a:cs typeface="Times New Roman" pitchFamily="18" charset="0"/>
              </a:rPr>
              <a:t>Guided by</a:t>
            </a:r>
            <a:br>
              <a:rPr lang="en-IN" sz="1800" b="1" dirty="0">
                <a:latin typeface="Times New Roman" pitchFamily="18" charset="0"/>
                <a:cs typeface="Times New Roman" pitchFamily="18" charset="0"/>
              </a:rPr>
            </a:br>
            <a:r>
              <a:rPr lang="en-IN" sz="1800" b="1" dirty="0">
                <a:latin typeface="Times New Roman" pitchFamily="18" charset="0"/>
                <a:cs typeface="Times New Roman" pitchFamily="18" charset="0"/>
              </a:rPr>
              <a:t>Pramod R. Patil (Research Dept.)</a:t>
            </a:r>
            <a:br>
              <a:rPr lang="en-IN" sz="1800" b="1" dirty="0">
                <a:latin typeface="Times New Roman" pitchFamily="18" charset="0"/>
                <a:cs typeface="Times New Roman" pitchFamily="18" charset="0"/>
              </a:rPr>
            </a:br>
            <a:br>
              <a:rPr lang="en-IN" sz="1800" b="1" dirty="0">
                <a:latin typeface="Times New Roman" pitchFamily="18" charset="0"/>
                <a:cs typeface="Times New Roman" pitchFamily="18" charset="0"/>
              </a:rPr>
            </a:br>
            <a:endParaRPr lang="en-US" sz="1400" b="1" dirty="0">
              <a:latin typeface="Times New Roman" pitchFamily="18" charset="0"/>
              <a:cs typeface="Times New Roman" pitchFamily="18" charset="0"/>
            </a:endParaRPr>
          </a:p>
        </p:txBody>
      </p:sp>
      <p:sp>
        <p:nvSpPr>
          <p:cNvPr id="2" name="Date Placeholder 1">
            <a:extLst>
              <a:ext uri="{FF2B5EF4-FFF2-40B4-BE49-F238E27FC236}">
                <a16:creationId xmlns:a16="http://schemas.microsoft.com/office/drawing/2014/main" id="{9D393644-1790-4470-8A8B-27C15034B78B}"/>
              </a:ext>
            </a:extLst>
          </p:cNvPr>
          <p:cNvSpPr>
            <a:spLocks noGrp="1"/>
          </p:cNvSpPr>
          <p:nvPr>
            <p:ph type="dt" sz="half" idx="10"/>
          </p:nvPr>
        </p:nvSpPr>
        <p:spPr/>
        <p:txBody>
          <a:bodyPr/>
          <a:lstStyle/>
          <a:p>
            <a:fld id="{3F2135A3-4AC9-49A5-86C9-99683BC2AB71}" type="datetime1">
              <a:rPr lang="en-US" smtClean="0"/>
              <a:t>6/8/2021</a:t>
            </a:fld>
            <a:endParaRPr lang="en-US"/>
          </a:p>
        </p:txBody>
      </p:sp>
      <p:sp>
        <p:nvSpPr>
          <p:cNvPr id="3" name="Slide Number Placeholder 2">
            <a:extLst>
              <a:ext uri="{FF2B5EF4-FFF2-40B4-BE49-F238E27FC236}">
                <a16:creationId xmlns:a16="http://schemas.microsoft.com/office/drawing/2014/main" id="{F706C0C0-9865-4962-BDCD-8A21C29C7852}"/>
              </a:ext>
            </a:extLst>
          </p:cNvPr>
          <p:cNvSpPr>
            <a:spLocks noGrp="1"/>
          </p:cNvSpPr>
          <p:nvPr>
            <p:ph type="sldNum" sz="quarter" idx="12"/>
          </p:nvPr>
        </p:nvSpPr>
        <p:spPr/>
        <p:txBody>
          <a:bodyPr/>
          <a:lstStyle/>
          <a:p>
            <a:fld id="{E9228AB5-027E-48F4-BD37-9B255F8BA1F1}" type="slidenum">
              <a:rPr lang="en-US" smtClean="0"/>
              <a:pPr/>
              <a:t>1</a:t>
            </a:fld>
            <a:endParaRPr lang="en-US"/>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2400" b="1" dirty="0">
                <a:latin typeface="Times New Roman" pitchFamily="18" charset="0"/>
                <a:cs typeface="Times New Roman" pitchFamily="18" charset="0"/>
              </a:rPr>
              <a:t>Substitution and Transposition Technique</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sz="2000" dirty="0">
                <a:latin typeface="Times New Roman" pitchFamily="18" charset="0"/>
                <a:cs typeface="Times New Roman" pitchFamily="18" charset="0"/>
              </a:rPr>
              <a:t>Substitution and Transpositions is classical cryptography of symmetric key.</a:t>
            </a:r>
          </a:p>
          <a:p>
            <a:pPr>
              <a:buNone/>
            </a:pPr>
            <a:r>
              <a:rPr lang="en-IN" sz="2000" dirty="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r>
              <a:rPr lang="en-US" sz="2000" b="1" dirty="0">
                <a:solidFill>
                  <a:srgbClr val="FF0000"/>
                </a:solidFill>
                <a:latin typeface="Times New Roman" pitchFamily="18" charset="0"/>
                <a:cs typeface="Times New Roman" pitchFamily="18" charset="0"/>
              </a:rPr>
              <a:t>Substitution technique</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is a classical encryption technique where the characters present in the original message are replaced by the other characters or numbers or by symbols.</a:t>
            </a:r>
          </a:p>
          <a:p>
            <a:r>
              <a:rPr lang="en-IN" sz="2000" dirty="0">
                <a:latin typeface="Times New Roman" pitchFamily="18" charset="0"/>
                <a:cs typeface="Times New Roman" pitchFamily="18" charset="0"/>
              </a:rPr>
              <a:t>Substitution techniques are: Caesar’s cipher, Monoalphabetic and Polyalphabetic ,One-time pad.</a:t>
            </a:r>
          </a:p>
          <a:p>
            <a:endParaRPr lang="en-IN" sz="2000" dirty="0">
              <a:latin typeface="Times New Roman" pitchFamily="18" charset="0"/>
              <a:cs typeface="Times New Roman" pitchFamily="18" charset="0"/>
            </a:endParaRPr>
          </a:p>
          <a:p>
            <a:r>
              <a:rPr lang="en-US" sz="2000" b="1" dirty="0">
                <a:solidFill>
                  <a:srgbClr val="FF0000"/>
                </a:solidFill>
                <a:latin typeface="Times New Roman" pitchFamily="18" charset="0"/>
                <a:cs typeface="Times New Roman" pitchFamily="18" charset="0"/>
              </a:rPr>
              <a:t>Transposition technique</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is a cryptographic technique that converts the plain text to cipher text by performing permutations on the plain text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change the position of each character of plain text for each round.</a:t>
            </a:r>
          </a:p>
          <a:p>
            <a:r>
              <a:rPr lang="en-IN" sz="2000" dirty="0">
                <a:latin typeface="Times New Roman" pitchFamily="18" charset="0"/>
                <a:cs typeface="Times New Roman" pitchFamily="18" charset="0"/>
              </a:rPr>
              <a:t>Transposition technique are: Rail Fence Technique, columnar Transposition.</a:t>
            </a:r>
          </a:p>
        </p:txBody>
      </p:sp>
      <p:sp>
        <p:nvSpPr>
          <p:cNvPr id="4" name="Date Placeholder 3">
            <a:extLst>
              <a:ext uri="{FF2B5EF4-FFF2-40B4-BE49-F238E27FC236}">
                <a16:creationId xmlns:a16="http://schemas.microsoft.com/office/drawing/2014/main" id="{7A731E66-8FAD-4D38-B37D-2C3A1F2B23C9}"/>
              </a:ext>
            </a:extLst>
          </p:cNvPr>
          <p:cNvSpPr>
            <a:spLocks noGrp="1"/>
          </p:cNvSpPr>
          <p:nvPr>
            <p:ph type="dt" sz="half" idx="10"/>
          </p:nvPr>
        </p:nvSpPr>
        <p:spPr/>
        <p:txBody>
          <a:bodyPr/>
          <a:lstStyle/>
          <a:p>
            <a:fld id="{8D0B8EC4-0183-4D87-81E4-44BB994801D9}" type="datetime1">
              <a:rPr lang="en-US" smtClean="0"/>
              <a:t>6/8/2021</a:t>
            </a:fld>
            <a:endParaRPr lang="en-US"/>
          </a:p>
        </p:txBody>
      </p:sp>
      <p:sp>
        <p:nvSpPr>
          <p:cNvPr id="5" name="Slide Number Placeholder 4">
            <a:extLst>
              <a:ext uri="{FF2B5EF4-FFF2-40B4-BE49-F238E27FC236}">
                <a16:creationId xmlns:a16="http://schemas.microsoft.com/office/drawing/2014/main" id="{52C7A4C7-165B-4685-A63C-47A0E1CE9933}"/>
              </a:ext>
            </a:extLst>
          </p:cNvPr>
          <p:cNvSpPr>
            <a:spLocks noGrp="1"/>
          </p:cNvSpPr>
          <p:nvPr>
            <p:ph type="sldNum" sz="quarter" idx="12"/>
          </p:nvPr>
        </p:nvSpPr>
        <p:spPr/>
        <p:txBody>
          <a:bodyPr/>
          <a:lstStyle/>
          <a:p>
            <a:fld id="{E9228AB5-027E-48F4-BD37-9B255F8BA1F1}" type="slidenum">
              <a:rPr lang="en-US" smtClean="0"/>
              <a:pPr/>
              <a:t>10</a:t>
            </a:fld>
            <a:endParaRPr lang="en-US"/>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Stream Cipher and Block cipher </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Stream cipher and block cipher is a modern cryptography of symmetric key.</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 stream cipher is a method of encrypting text (to produce cipher text) in which a cryptographic key and algorithm are applied to each binary digit in a data stream, one bit at a time. This method is not much used in modern cryptography.</a:t>
            </a:r>
          </a:p>
          <a:p>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block cipher is an encryption method that applies a deterministic algorithm along with a symmetric key to encrypt a block of text, rather than encrypting one bit at a time as in stream ciphers. </a:t>
            </a:r>
          </a:p>
        </p:txBody>
      </p:sp>
      <p:sp>
        <p:nvSpPr>
          <p:cNvPr id="4" name="Date Placeholder 3">
            <a:extLst>
              <a:ext uri="{FF2B5EF4-FFF2-40B4-BE49-F238E27FC236}">
                <a16:creationId xmlns:a16="http://schemas.microsoft.com/office/drawing/2014/main" id="{7E1A4F30-CEA5-4EC2-AF6B-CB6C2CE24974}"/>
              </a:ext>
            </a:extLst>
          </p:cNvPr>
          <p:cNvSpPr>
            <a:spLocks noGrp="1"/>
          </p:cNvSpPr>
          <p:nvPr>
            <p:ph type="dt" sz="half" idx="10"/>
          </p:nvPr>
        </p:nvSpPr>
        <p:spPr/>
        <p:txBody>
          <a:bodyPr/>
          <a:lstStyle/>
          <a:p>
            <a:fld id="{2A218CB6-AEE2-413B-841A-49CB32AC993E}" type="datetime1">
              <a:rPr lang="en-US" smtClean="0"/>
              <a:t>6/8/2021</a:t>
            </a:fld>
            <a:endParaRPr lang="en-US"/>
          </a:p>
        </p:txBody>
      </p:sp>
      <p:sp>
        <p:nvSpPr>
          <p:cNvPr id="5" name="Slide Number Placeholder 4">
            <a:extLst>
              <a:ext uri="{FF2B5EF4-FFF2-40B4-BE49-F238E27FC236}">
                <a16:creationId xmlns:a16="http://schemas.microsoft.com/office/drawing/2014/main" id="{447403EF-AC46-4145-8137-630EC3CAA8BC}"/>
              </a:ext>
            </a:extLst>
          </p:cNvPr>
          <p:cNvSpPr>
            <a:spLocks noGrp="1"/>
          </p:cNvSpPr>
          <p:nvPr>
            <p:ph type="sldNum" sz="quarter" idx="12"/>
          </p:nvPr>
        </p:nvSpPr>
        <p:spPr/>
        <p:txBody>
          <a:bodyPr/>
          <a:lstStyle/>
          <a:p>
            <a:fld id="{E9228AB5-027E-48F4-BD37-9B255F8BA1F1}" type="slidenum">
              <a:rPr lang="en-US" smtClean="0"/>
              <a:pPr/>
              <a:t>11</a:t>
            </a:fld>
            <a:endParaRPr lang="en-US"/>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Digital Signature</a:t>
            </a:r>
            <a:endParaRPr lang="en-US" sz="2800" b="1" dirty="0">
              <a:latin typeface="Times New Roman" pitchFamily="18" charset="0"/>
              <a:cs typeface="Times New Roman" pitchFamily="18" charset="0"/>
            </a:endParaRPr>
          </a:p>
        </p:txBody>
      </p:sp>
      <p:sp>
        <p:nvSpPr>
          <p:cNvPr id="7" name="Content Placeholder 6"/>
          <p:cNvSpPr>
            <a:spLocks noGrp="1"/>
          </p:cNvSpPr>
          <p:nvPr>
            <p:ph idx="1"/>
          </p:nvPr>
        </p:nvSpPr>
        <p:spPr/>
        <p:txBody>
          <a:bodyPr>
            <a:normAutofit/>
          </a:bodyPr>
          <a:lstStyle/>
          <a:p>
            <a:r>
              <a:rPr lang="en-US" sz="2400" dirty="0">
                <a:latin typeface="Times New Roman" pitchFamily="18" charset="0"/>
                <a:cs typeface="Times New Roman" pitchFamily="18" charset="0"/>
              </a:rPr>
              <a:t>A digital signature is exactly what it sounds like a modern alternative to signing documents with paper and pen.</a:t>
            </a:r>
          </a:p>
          <a:p>
            <a:r>
              <a:rPr lang="en-US" sz="2400" dirty="0">
                <a:latin typeface="Times New Roman" pitchFamily="18" charset="0"/>
                <a:cs typeface="Times New Roman" pitchFamily="18" charset="0"/>
              </a:rPr>
              <a:t>It uses an advanced mathematical technique to check the authenticity and integrity of digital messages and documents. It guarantees that the contents of a message are not altered in transit and helps us overcome the problem of impersonation and tampering in digital communications.</a:t>
            </a:r>
          </a:p>
          <a:p>
            <a:r>
              <a:rPr lang="en-US" sz="2400" dirty="0">
                <a:latin typeface="Times New Roman" pitchFamily="18" charset="0"/>
                <a:cs typeface="Times New Roman" pitchFamily="18" charset="0"/>
              </a:rPr>
              <a:t>Digital signatures also provide additional information such as the origin of the message, status, and consent by the signer.</a:t>
            </a:r>
          </a:p>
          <a:p>
            <a:endParaRPr lang="en-US" dirty="0"/>
          </a:p>
        </p:txBody>
      </p:sp>
      <p:sp>
        <p:nvSpPr>
          <p:cNvPr id="3" name="Date Placeholder 2">
            <a:extLst>
              <a:ext uri="{FF2B5EF4-FFF2-40B4-BE49-F238E27FC236}">
                <a16:creationId xmlns:a16="http://schemas.microsoft.com/office/drawing/2014/main" id="{93971B61-B1C0-4C61-B4BD-4B5462129BA6}"/>
              </a:ext>
            </a:extLst>
          </p:cNvPr>
          <p:cNvSpPr>
            <a:spLocks noGrp="1"/>
          </p:cNvSpPr>
          <p:nvPr>
            <p:ph type="dt" sz="half" idx="10"/>
          </p:nvPr>
        </p:nvSpPr>
        <p:spPr/>
        <p:txBody>
          <a:bodyPr/>
          <a:lstStyle/>
          <a:p>
            <a:fld id="{45C79880-A94F-4FF2-95A6-9E4EAC9F41F2}" type="datetime1">
              <a:rPr lang="en-US" smtClean="0"/>
              <a:t>6/8/2021</a:t>
            </a:fld>
            <a:endParaRPr lang="en-US"/>
          </a:p>
        </p:txBody>
      </p:sp>
      <p:sp>
        <p:nvSpPr>
          <p:cNvPr id="4" name="Slide Number Placeholder 3">
            <a:extLst>
              <a:ext uri="{FF2B5EF4-FFF2-40B4-BE49-F238E27FC236}">
                <a16:creationId xmlns:a16="http://schemas.microsoft.com/office/drawing/2014/main" id="{1AA98C6C-627C-442E-955E-4F01058634E4}"/>
              </a:ext>
            </a:extLst>
          </p:cNvPr>
          <p:cNvSpPr>
            <a:spLocks noGrp="1"/>
          </p:cNvSpPr>
          <p:nvPr>
            <p:ph type="sldNum" sz="quarter" idx="12"/>
          </p:nvPr>
        </p:nvSpPr>
        <p:spPr/>
        <p:txBody>
          <a:bodyPr/>
          <a:lstStyle/>
          <a:p>
            <a:fld id="{E9228AB5-027E-48F4-BD37-9B255F8BA1F1}" type="slidenum">
              <a:rPr lang="en-US" smtClean="0"/>
              <a:pPr/>
              <a:t>12</a:t>
            </a:fld>
            <a:endParaRPr lang="en-US"/>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Figure of digital signature</a:t>
            </a:r>
            <a:endParaRPr lang="en-US" sz="2400" b="1" dirty="0">
              <a:latin typeface="Times New Roman" pitchFamily="18" charset="0"/>
              <a:cs typeface="Times New Roman" pitchFamily="18" charset="0"/>
            </a:endParaRPr>
          </a:p>
        </p:txBody>
      </p:sp>
      <p:pic>
        <p:nvPicPr>
          <p:cNvPr id="22530" name="Picture 2"/>
          <p:cNvPicPr>
            <a:picLocks noGrp="1" noChangeAspect="1" noChangeArrowheads="1"/>
          </p:cNvPicPr>
          <p:nvPr>
            <p:ph idx="1"/>
          </p:nvPr>
        </p:nvPicPr>
        <p:blipFill>
          <a:blip r:embed="rId2"/>
          <a:srcRect/>
          <a:stretch>
            <a:fillRect/>
          </a:stretch>
        </p:blipFill>
        <p:spPr bwMode="auto">
          <a:xfrm>
            <a:off x="1357290" y="1500174"/>
            <a:ext cx="5857916" cy="4071966"/>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4EAFC606-58E7-4BD6-A480-099EA985555E}"/>
              </a:ext>
            </a:extLst>
          </p:cNvPr>
          <p:cNvSpPr>
            <a:spLocks noGrp="1"/>
          </p:cNvSpPr>
          <p:nvPr>
            <p:ph type="dt" sz="half" idx="10"/>
          </p:nvPr>
        </p:nvSpPr>
        <p:spPr/>
        <p:txBody>
          <a:bodyPr/>
          <a:lstStyle/>
          <a:p>
            <a:fld id="{BA96C384-A9E3-49A4-8FD6-BC5EE511C8F5}" type="datetime1">
              <a:rPr lang="en-US" smtClean="0"/>
              <a:t>6/8/2021</a:t>
            </a:fld>
            <a:endParaRPr lang="en-US"/>
          </a:p>
        </p:txBody>
      </p:sp>
      <p:sp>
        <p:nvSpPr>
          <p:cNvPr id="4" name="Slide Number Placeholder 3">
            <a:extLst>
              <a:ext uri="{FF2B5EF4-FFF2-40B4-BE49-F238E27FC236}">
                <a16:creationId xmlns:a16="http://schemas.microsoft.com/office/drawing/2014/main" id="{D828954B-5AE4-453C-B6DE-28FB236A71BD}"/>
              </a:ext>
            </a:extLst>
          </p:cNvPr>
          <p:cNvSpPr>
            <a:spLocks noGrp="1"/>
          </p:cNvSpPr>
          <p:nvPr>
            <p:ph type="sldNum" sz="quarter" idx="12"/>
          </p:nvPr>
        </p:nvSpPr>
        <p:spPr/>
        <p:txBody>
          <a:bodyPr/>
          <a:lstStyle/>
          <a:p>
            <a:fld id="{E9228AB5-027E-48F4-BD37-9B255F8BA1F1}" type="slidenum">
              <a:rPr lang="en-US" smtClean="0"/>
              <a:pPr/>
              <a:t>13</a:t>
            </a:fld>
            <a:endParaRPr lang="en-US"/>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Application of cryptography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Defence services </a:t>
            </a:r>
          </a:p>
          <a:p>
            <a:r>
              <a:rPr lang="en-IN" sz="2000" dirty="0">
                <a:latin typeface="Times New Roman" pitchFamily="18" charset="0"/>
                <a:cs typeface="Times New Roman" pitchFamily="18" charset="0"/>
              </a:rPr>
              <a:t>Secure data manipulation</a:t>
            </a:r>
          </a:p>
          <a:p>
            <a:r>
              <a:rPr lang="en-IN" sz="2000" dirty="0">
                <a:latin typeface="Times New Roman" pitchFamily="18" charset="0"/>
                <a:cs typeface="Times New Roman" pitchFamily="18" charset="0"/>
              </a:rPr>
              <a:t>E- Commerce</a:t>
            </a:r>
          </a:p>
          <a:p>
            <a:r>
              <a:rPr lang="en-IN" sz="2000" dirty="0">
                <a:latin typeface="Times New Roman" pitchFamily="18" charset="0"/>
                <a:cs typeface="Times New Roman" pitchFamily="18" charset="0"/>
              </a:rPr>
              <a:t>Business transactions</a:t>
            </a:r>
          </a:p>
          <a:p>
            <a:r>
              <a:rPr lang="en-IN" sz="2000" dirty="0">
                <a:latin typeface="Times New Roman" pitchFamily="18" charset="0"/>
                <a:cs typeface="Times New Roman" pitchFamily="18" charset="0"/>
              </a:rPr>
              <a:t>Internet payment systems</a:t>
            </a:r>
          </a:p>
          <a:p>
            <a:r>
              <a:rPr lang="en-IN" sz="2000" dirty="0">
                <a:latin typeface="Times New Roman" pitchFamily="18" charset="0"/>
                <a:cs typeface="Times New Roman" pitchFamily="18" charset="0"/>
              </a:rPr>
              <a:t>User identification system</a:t>
            </a:r>
          </a:p>
          <a:p>
            <a:r>
              <a:rPr lang="en-IN" sz="2000" dirty="0">
                <a:latin typeface="Times New Roman" pitchFamily="18" charset="0"/>
                <a:cs typeface="Times New Roman" pitchFamily="18" charset="0"/>
              </a:rPr>
              <a:t>Access control</a:t>
            </a:r>
          </a:p>
          <a:p>
            <a:r>
              <a:rPr lang="en-IN" sz="2000" dirty="0">
                <a:latin typeface="Times New Roman" pitchFamily="18" charset="0"/>
                <a:cs typeface="Times New Roman" pitchFamily="18" charset="0"/>
              </a:rPr>
              <a:t>Data security</a:t>
            </a:r>
            <a:endParaRPr lang="en-US" sz="20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B70F3C92-791E-4C13-8456-E22E8706901E}"/>
              </a:ext>
            </a:extLst>
          </p:cNvPr>
          <p:cNvSpPr>
            <a:spLocks noGrp="1"/>
          </p:cNvSpPr>
          <p:nvPr>
            <p:ph type="dt" sz="half" idx="10"/>
          </p:nvPr>
        </p:nvSpPr>
        <p:spPr/>
        <p:txBody>
          <a:bodyPr/>
          <a:lstStyle/>
          <a:p>
            <a:fld id="{BCA2CF6D-DF0E-446E-8D11-DC4487A1B7A8}" type="datetime1">
              <a:rPr lang="en-US" smtClean="0"/>
              <a:t>6/8/2021</a:t>
            </a:fld>
            <a:endParaRPr lang="en-US"/>
          </a:p>
        </p:txBody>
      </p:sp>
      <p:sp>
        <p:nvSpPr>
          <p:cNvPr id="5" name="Slide Number Placeholder 4">
            <a:extLst>
              <a:ext uri="{FF2B5EF4-FFF2-40B4-BE49-F238E27FC236}">
                <a16:creationId xmlns:a16="http://schemas.microsoft.com/office/drawing/2014/main" id="{7E22AB7A-B424-45F2-85FA-A65BE876425A}"/>
              </a:ext>
            </a:extLst>
          </p:cNvPr>
          <p:cNvSpPr>
            <a:spLocks noGrp="1"/>
          </p:cNvSpPr>
          <p:nvPr>
            <p:ph type="sldNum" sz="quarter" idx="12"/>
          </p:nvPr>
        </p:nvSpPr>
        <p:spPr/>
        <p:txBody>
          <a:bodyPr/>
          <a:lstStyle/>
          <a:p>
            <a:fld id="{E9228AB5-027E-48F4-BD37-9B255F8BA1F1}" type="slidenum">
              <a:rPr lang="en-US" smtClean="0"/>
              <a:pPr/>
              <a:t>14</a:t>
            </a:fld>
            <a:endParaRPr lang="en-US"/>
          </a:p>
        </p:txBody>
      </p:sp>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Conclusion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Cryptography, being an art of encrypting and decrypting confidential information and private messages, should be implemented in the network security to prevent any leakage and threat.</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By using of encryption techniques a fair unit of confidentiality, authentication, integrity ,access control and availability of data is maintained.</a:t>
            </a:r>
          </a:p>
        </p:txBody>
      </p:sp>
      <p:sp>
        <p:nvSpPr>
          <p:cNvPr id="4" name="Date Placeholder 3">
            <a:extLst>
              <a:ext uri="{FF2B5EF4-FFF2-40B4-BE49-F238E27FC236}">
                <a16:creationId xmlns:a16="http://schemas.microsoft.com/office/drawing/2014/main" id="{E3171266-F67C-4D7E-B4D3-D2ADF7B3D066}"/>
              </a:ext>
            </a:extLst>
          </p:cNvPr>
          <p:cNvSpPr>
            <a:spLocks noGrp="1"/>
          </p:cNvSpPr>
          <p:nvPr>
            <p:ph type="dt" sz="half" idx="10"/>
          </p:nvPr>
        </p:nvSpPr>
        <p:spPr/>
        <p:txBody>
          <a:bodyPr/>
          <a:lstStyle/>
          <a:p>
            <a:fld id="{7C645C3E-20B1-407D-92D5-A6FDF149595B}" type="datetime1">
              <a:rPr lang="en-US" smtClean="0"/>
              <a:t>6/8/2021</a:t>
            </a:fld>
            <a:endParaRPr lang="en-US"/>
          </a:p>
        </p:txBody>
      </p:sp>
      <p:sp>
        <p:nvSpPr>
          <p:cNvPr id="5" name="Slide Number Placeholder 4">
            <a:extLst>
              <a:ext uri="{FF2B5EF4-FFF2-40B4-BE49-F238E27FC236}">
                <a16:creationId xmlns:a16="http://schemas.microsoft.com/office/drawing/2014/main" id="{74DF01AC-3216-4904-8BA2-290E3F685D9F}"/>
              </a:ext>
            </a:extLst>
          </p:cNvPr>
          <p:cNvSpPr>
            <a:spLocks noGrp="1"/>
          </p:cNvSpPr>
          <p:nvPr>
            <p:ph type="sldNum" sz="quarter" idx="12"/>
          </p:nvPr>
        </p:nvSpPr>
        <p:spPr/>
        <p:txBody>
          <a:bodyPr/>
          <a:lstStyle/>
          <a:p>
            <a:fld id="{E9228AB5-027E-48F4-BD37-9B255F8BA1F1}" type="slidenum">
              <a:rPr lang="en-US" smtClean="0"/>
              <a:pPr/>
              <a:t>15</a:t>
            </a:fld>
            <a:endParaRPr lang="en-US"/>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Reference</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1800" dirty="0">
                <a:hlinkClick r:id="rId2"/>
              </a:rPr>
              <a:t>https://searchsecurity.techtarget.com/definition/cryptography#:~:text=Cryptography%20is%20a%20method%20of,%22%20stands%20for%20%22writing.%22</a:t>
            </a:r>
            <a:endParaRPr lang="en-US" sz="1800" dirty="0"/>
          </a:p>
          <a:p>
            <a:r>
              <a:rPr lang="en-US" sz="1800" dirty="0">
                <a:hlinkClick r:id="rId3"/>
              </a:rPr>
              <a:t>https://en.wikipedia.org/wiki/Cryptography</a:t>
            </a:r>
            <a:endParaRPr lang="en-US" sz="1800" dirty="0"/>
          </a:p>
          <a:p>
            <a:endParaRPr lang="en-IN" sz="1800" dirty="0"/>
          </a:p>
          <a:p>
            <a:endParaRPr lang="en-US" sz="1800" dirty="0"/>
          </a:p>
          <a:p>
            <a:pPr marL="0" indent="0">
              <a:buNone/>
            </a:pPr>
            <a:r>
              <a:rPr lang="en-US" sz="1800" b="1" dirty="0">
                <a:latin typeface="Times New Roman" pitchFamily="18" charset="0"/>
                <a:cs typeface="Times New Roman" pitchFamily="18" charset="0"/>
              </a:rPr>
              <a:t>Books:</a:t>
            </a:r>
          </a:p>
          <a:p>
            <a:r>
              <a:rPr lang="en-US" sz="1800" dirty="0">
                <a:latin typeface="Times New Roman" pitchFamily="18" charset="0"/>
                <a:cs typeface="Times New Roman" pitchFamily="18" charset="0"/>
              </a:rPr>
              <a:t>William Stallings, Cryptography and Network Security, 3rd edition, Pearson Education (2004). </a:t>
            </a:r>
          </a:p>
          <a:p>
            <a:endParaRPr lang="en-US" dirty="0"/>
          </a:p>
        </p:txBody>
      </p:sp>
      <p:sp>
        <p:nvSpPr>
          <p:cNvPr id="4" name="Date Placeholder 3">
            <a:extLst>
              <a:ext uri="{FF2B5EF4-FFF2-40B4-BE49-F238E27FC236}">
                <a16:creationId xmlns:a16="http://schemas.microsoft.com/office/drawing/2014/main" id="{EC207CF1-DB40-4AF2-B8D0-F657BF76A19D}"/>
              </a:ext>
            </a:extLst>
          </p:cNvPr>
          <p:cNvSpPr>
            <a:spLocks noGrp="1"/>
          </p:cNvSpPr>
          <p:nvPr>
            <p:ph type="dt" sz="half" idx="10"/>
          </p:nvPr>
        </p:nvSpPr>
        <p:spPr/>
        <p:txBody>
          <a:bodyPr/>
          <a:lstStyle/>
          <a:p>
            <a:fld id="{B9B04EE9-1FC9-43DC-8A41-502B8728176A}" type="datetime1">
              <a:rPr lang="en-US" smtClean="0"/>
              <a:t>6/8/2021</a:t>
            </a:fld>
            <a:endParaRPr lang="en-US"/>
          </a:p>
        </p:txBody>
      </p:sp>
      <p:sp>
        <p:nvSpPr>
          <p:cNvPr id="5" name="Slide Number Placeholder 4">
            <a:extLst>
              <a:ext uri="{FF2B5EF4-FFF2-40B4-BE49-F238E27FC236}">
                <a16:creationId xmlns:a16="http://schemas.microsoft.com/office/drawing/2014/main" id="{8A77FAFC-72B6-41F6-8EAF-214942DB4EFE}"/>
              </a:ext>
            </a:extLst>
          </p:cNvPr>
          <p:cNvSpPr>
            <a:spLocks noGrp="1"/>
          </p:cNvSpPr>
          <p:nvPr>
            <p:ph type="sldNum" sz="quarter" idx="12"/>
          </p:nvPr>
        </p:nvSpPr>
        <p:spPr/>
        <p:txBody>
          <a:bodyPr/>
          <a:lstStyle/>
          <a:p>
            <a:fld id="{E9228AB5-027E-48F4-BD37-9B255F8BA1F1}" type="slidenum">
              <a:rPr lang="en-US" smtClean="0"/>
              <a:pPr/>
              <a:t>16</a:t>
            </a:fld>
            <a:endParaRPr lang="en-US"/>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40444"/>
          </a:xfrm>
        </p:spPr>
        <p:txBody>
          <a:bodyPr/>
          <a:lstStyle/>
          <a:p>
            <a:r>
              <a:rPr lang="en-IN" b="1" dirty="0">
                <a:latin typeface="Times New Roman" pitchFamily="18" charset="0"/>
                <a:cs typeface="Times New Roman" pitchFamily="18" charset="0"/>
              </a:rPr>
              <a:t>Thank you</a:t>
            </a:r>
            <a:endParaRPr lang="en-US" b="1"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F11819F9-579B-4441-9716-52A471DF507E}"/>
              </a:ext>
            </a:extLst>
          </p:cNvPr>
          <p:cNvSpPr>
            <a:spLocks noGrp="1"/>
          </p:cNvSpPr>
          <p:nvPr>
            <p:ph type="dt" sz="half" idx="10"/>
          </p:nvPr>
        </p:nvSpPr>
        <p:spPr/>
        <p:txBody>
          <a:bodyPr/>
          <a:lstStyle/>
          <a:p>
            <a:fld id="{64678CFD-60DA-4BB2-8714-F45D96425B10}" type="datetime1">
              <a:rPr lang="en-US" smtClean="0"/>
              <a:t>6/8/2021</a:t>
            </a:fld>
            <a:endParaRPr lang="en-US"/>
          </a:p>
        </p:txBody>
      </p:sp>
      <p:sp>
        <p:nvSpPr>
          <p:cNvPr id="4" name="Slide Number Placeholder 3">
            <a:extLst>
              <a:ext uri="{FF2B5EF4-FFF2-40B4-BE49-F238E27FC236}">
                <a16:creationId xmlns:a16="http://schemas.microsoft.com/office/drawing/2014/main" id="{8CBDBBC2-851C-4BC2-A848-CEB6B00CC0B6}"/>
              </a:ext>
            </a:extLst>
          </p:cNvPr>
          <p:cNvSpPr>
            <a:spLocks noGrp="1"/>
          </p:cNvSpPr>
          <p:nvPr>
            <p:ph type="sldNum" sz="quarter" idx="12"/>
          </p:nvPr>
        </p:nvSpPr>
        <p:spPr/>
        <p:txBody>
          <a:bodyPr/>
          <a:lstStyle/>
          <a:p>
            <a:fld id="{E9228AB5-027E-48F4-BD37-9B255F8BA1F1}" type="slidenum">
              <a:rPr lang="en-US" smtClean="0"/>
              <a:pPr/>
              <a:t>17</a:t>
            </a:fld>
            <a:endParaRPr lang="en-US"/>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1800" b="1" dirty="0">
                <a:latin typeface="Times New Roman" pitchFamily="18" charset="0"/>
                <a:cs typeface="Times New Roman" pitchFamily="18" charset="0"/>
              </a:rPr>
              <a:t>CONTENTS</a:t>
            </a:r>
            <a:endParaRPr lang="en-US" sz="1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sz="1800" dirty="0">
                <a:latin typeface="Times New Roman" pitchFamily="18" charset="0"/>
                <a:cs typeface="Times New Roman" pitchFamily="18" charset="0"/>
              </a:rPr>
              <a:t>Introduction</a:t>
            </a:r>
          </a:p>
          <a:p>
            <a:r>
              <a:rPr lang="en-IN" sz="1800" dirty="0">
                <a:latin typeface="Times New Roman" pitchFamily="18" charset="0"/>
                <a:cs typeface="Times New Roman" pitchFamily="18" charset="0"/>
              </a:rPr>
              <a:t>What is Cryptography ?</a:t>
            </a:r>
          </a:p>
          <a:p>
            <a:r>
              <a:rPr lang="en-IN" sz="1800" dirty="0">
                <a:latin typeface="Times New Roman" pitchFamily="18" charset="0"/>
                <a:cs typeface="Times New Roman" pitchFamily="18" charset="0"/>
              </a:rPr>
              <a:t>Types of Cryptography.</a:t>
            </a:r>
          </a:p>
          <a:p>
            <a:r>
              <a:rPr lang="en-IN" sz="1800" dirty="0">
                <a:latin typeface="Times New Roman" pitchFamily="18" charset="0"/>
                <a:cs typeface="Times New Roman" pitchFamily="18" charset="0"/>
              </a:rPr>
              <a:t>Benefits of cryptography</a:t>
            </a:r>
          </a:p>
          <a:p>
            <a:r>
              <a:rPr lang="en-IN" sz="1800" dirty="0">
                <a:latin typeface="Times New Roman" pitchFamily="18" charset="0"/>
                <a:cs typeface="Times New Roman" pitchFamily="18" charset="0"/>
              </a:rPr>
              <a:t>Classification of cryptography</a:t>
            </a:r>
          </a:p>
          <a:p>
            <a:r>
              <a:rPr lang="en-IN" sz="1800" dirty="0">
                <a:latin typeface="Times New Roman" pitchFamily="18" charset="0"/>
                <a:cs typeface="Times New Roman" pitchFamily="18" charset="0"/>
              </a:rPr>
              <a:t>Symmetric key cryptography</a:t>
            </a:r>
          </a:p>
          <a:p>
            <a:r>
              <a:rPr lang="en-IN" sz="1800" dirty="0">
                <a:latin typeface="Times New Roman" pitchFamily="18" charset="0"/>
                <a:cs typeface="Times New Roman" pitchFamily="18" charset="0"/>
              </a:rPr>
              <a:t>Asymmetric key cryptography</a:t>
            </a:r>
          </a:p>
          <a:p>
            <a:r>
              <a:rPr lang="en-IN" sz="1800" dirty="0">
                <a:latin typeface="Times New Roman" pitchFamily="18" charset="0"/>
                <a:cs typeface="Times New Roman" pitchFamily="18" charset="0"/>
              </a:rPr>
              <a:t>Substitution and Transposition </a:t>
            </a:r>
          </a:p>
          <a:p>
            <a:r>
              <a:rPr lang="en-IN" sz="1800" dirty="0">
                <a:latin typeface="Times New Roman" pitchFamily="18" charset="0"/>
                <a:cs typeface="Times New Roman" pitchFamily="18" charset="0"/>
              </a:rPr>
              <a:t>Stream cipher and Block cipher</a:t>
            </a:r>
          </a:p>
          <a:p>
            <a:r>
              <a:rPr lang="en-IN" sz="1800" dirty="0">
                <a:latin typeface="Times New Roman" pitchFamily="18" charset="0"/>
                <a:cs typeface="Times New Roman" pitchFamily="18" charset="0"/>
              </a:rPr>
              <a:t>Digital signature</a:t>
            </a:r>
          </a:p>
          <a:p>
            <a:r>
              <a:rPr lang="en-IN" sz="1800" dirty="0">
                <a:latin typeface="Times New Roman" pitchFamily="18" charset="0"/>
                <a:cs typeface="Times New Roman" pitchFamily="18" charset="0"/>
              </a:rPr>
              <a:t>Application </a:t>
            </a:r>
          </a:p>
          <a:p>
            <a:r>
              <a:rPr lang="en-IN" sz="1800" dirty="0">
                <a:latin typeface="Times New Roman" pitchFamily="18" charset="0"/>
                <a:cs typeface="Times New Roman" pitchFamily="18" charset="0"/>
              </a:rPr>
              <a:t>Conclusion</a:t>
            </a:r>
          </a:p>
          <a:p>
            <a:r>
              <a:rPr lang="en-IN" sz="1800" dirty="0">
                <a:latin typeface="Times New Roman" pitchFamily="18" charset="0"/>
                <a:cs typeface="Times New Roman" pitchFamily="18" charset="0"/>
              </a:rPr>
              <a:t>Reference</a:t>
            </a:r>
            <a:endParaRPr lang="en-US" sz="1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704DB1E0-0AB5-445C-A4C8-CD251EBB1F60}"/>
              </a:ext>
            </a:extLst>
          </p:cNvPr>
          <p:cNvSpPr>
            <a:spLocks noGrp="1"/>
          </p:cNvSpPr>
          <p:nvPr>
            <p:ph type="dt" sz="half" idx="10"/>
          </p:nvPr>
        </p:nvSpPr>
        <p:spPr/>
        <p:txBody>
          <a:bodyPr/>
          <a:lstStyle/>
          <a:p>
            <a:fld id="{DEC7262E-FD3F-4FA7-A7DB-74C73D9E52C7}" type="datetime1">
              <a:rPr lang="en-US" smtClean="0"/>
              <a:t>6/8/2021</a:t>
            </a:fld>
            <a:endParaRPr lang="en-US"/>
          </a:p>
        </p:txBody>
      </p:sp>
      <p:sp>
        <p:nvSpPr>
          <p:cNvPr id="5" name="Slide Number Placeholder 4">
            <a:extLst>
              <a:ext uri="{FF2B5EF4-FFF2-40B4-BE49-F238E27FC236}">
                <a16:creationId xmlns:a16="http://schemas.microsoft.com/office/drawing/2014/main" id="{70FCB538-18A3-44DA-A470-FE419229FC7C}"/>
              </a:ext>
            </a:extLst>
          </p:cNvPr>
          <p:cNvSpPr>
            <a:spLocks noGrp="1"/>
          </p:cNvSpPr>
          <p:nvPr>
            <p:ph type="sldNum" sz="quarter" idx="12"/>
          </p:nvPr>
        </p:nvSpPr>
        <p:spPr/>
        <p:txBody>
          <a:bodyPr/>
          <a:lstStyle/>
          <a:p>
            <a:fld id="{E9228AB5-027E-48F4-BD37-9B255F8BA1F1}" type="slidenum">
              <a:rPr lang="en-US" smtClean="0"/>
              <a:pPr/>
              <a:t>2</a:t>
            </a:fld>
            <a:endParaRPr lang="en-US"/>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3143272"/>
          </a:xfrm>
        </p:spPr>
        <p:txBody>
          <a:bodyPr>
            <a:normAutofit/>
          </a:bodyPr>
          <a:lstStyle/>
          <a:p>
            <a:pPr algn="l"/>
            <a:r>
              <a:rPr lang="en-IN" sz="1800" b="1" dirty="0">
                <a:latin typeface="Times New Roman" pitchFamily="18" charset="0"/>
                <a:cs typeface="Times New Roman" pitchFamily="18" charset="0"/>
              </a:rPr>
              <a:t>                                                   INTRODUCTION</a:t>
            </a:r>
            <a:br>
              <a:rPr lang="en-IN" sz="1800" b="1" dirty="0">
                <a:latin typeface="Times New Roman" pitchFamily="18" charset="0"/>
                <a:cs typeface="Times New Roman" pitchFamily="18" charset="0"/>
              </a:rPr>
            </a:br>
            <a:br>
              <a:rPr lang="en-IN" sz="1600" b="1" dirty="0">
                <a:latin typeface="Times New Roman" pitchFamily="18" charset="0"/>
                <a:cs typeface="Times New Roman" pitchFamily="18" charset="0"/>
              </a:rPr>
            </a:br>
            <a:r>
              <a:rPr lang="en-IN" sz="1600" b="1" dirty="0">
                <a:solidFill>
                  <a:srgbClr val="7030A0"/>
                </a:solidFill>
                <a:latin typeface="Times New Roman" pitchFamily="18" charset="0"/>
                <a:cs typeface="Times New Roman" pitchFamily="18" charset="0"/>
              </a:rPr>
              <a:t>                 Cryptology  </a:t>
            </a:r>
            <a:r>
              <a:rPr lang="en-IN" sz="1600" dirty="0">
                <a:latin typeface="Times New Roman" pitchFamily="18" charset="0"/>
                <a:cs typeface="Times New Roman" pitchFamily="18" charset="0"/>
              </a:rPr>
              <a:t>can be defined as art of writing down the codes and solving them. The cryptology deals with the codes. </a:t>
            </a:r>
            <a:br>
              <a:rPr lang="en-IN" sz="1400" b="1" dirty="0">
                <a:latin typeface="Times New Roman" pitchFamily="18" charset="0"/>
                <a:cs typeface="Times New Roman" pitchFamily="18" charset="0"/>
              </a:rPr>
            </a:br>
            <a:br>
              <a:rPr lang="en-IN" sz="1400" b="1" dirty="0">
                <a:latin typeface="Times New Roman" pitchFamily="18" charset="0"/>
                <a:cs typeface="Times New Roman" pitchFamily="18" charset="0"/>
              </a:rPr>
            </a:br>
            <a:r>
              <a:rPr lang="en-IN" sz="1400" b="1" dirty="0">
                <a:latin typeface="Times New Roman" pitchFamily="18" charset="0"/>
                <a:cs typeface="Times New Roman" pitchFamily="18" charset="0"/>
              </a:rPr>
              <a:t>               </a:t>
            </a:r>
            <a:r>
              <a:rPr lang="en-US" sz="1600" b="1" dirty="0">
                <a:solidFill>
                  <a:srgbClr val="7030A0"/>
                </a:solidFill>
                <a:latin typeface="Times New Roman" pitchFamily="18" charset="0"/>
                <a:cs typeface="Times New Roman" pitchFamily="18" charset="0"/>
              </a:rPr>
              <a:t>Cryptography</a:t>
            </a:r>
            <a:r>
              <a:rPr lang="en-US" sz="1600" dirty="0">
                <a:latin typeface="Times New Roman" pitchFamily="18" charset="0"/>
                <a:cs typeface="Times New Roman" pitchFamily="18" charset="0"/>
              </a:rPr>
              <a:t> is a method of protecting information and communications through the use of codes, so that only those for whom the information is intended can read and process it. The prefix "crypt-" means "hidden" or "vault" -- and the suffix "-graphy" stands for "writing.“</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a:t>
            </a:r>
          </a:p>
        </p:txBody>
      </p:sp>
      <p:pic>
        <p:nvPicPr>
          <p:cNvPr id="1026" name="Picture 2" descr="C:\Users\rtoda\Desktop\1_zSPtMkp70YN9JDhFRaHHXA.jpeg"/>
          <p:cNvPicPr>
            <a:picLocks noGrp="1" noChangeAspect="1" noChangeArrowheads="1"/>
          </p:cNvPicPr>
          <p:nvPr>
            <p:ph idx="1"/>
          </p:nvPr>
        </p:nvPicPr>
        <p:blipFill>
          <a:blip r:embed="rId2"/>
          <a:stretch>
            <a:fillRect/>
          </a:stretch>
        </p:blipFill>
        <p:spPr bwMode="auto">
          <a:xfrm>
            <a:off x="2267744" y="2807784"/>
            <a:ext cx="5923756" cy="3039822"/>
          </a:xfrm>
          <a:prstGeom prst="rect">
            <a:avLst/>
          </a:prstGeom>
          <a:noFill/>
        </p:spPr>
      </p:pic>
      <p:sp>
        <p:nvSpPr>
          <p:cNvPr id="3" name="Date Placeholder 2">
            <a:extLst>
              <a:ext uri="{FF2B5EF4-FFF2-40B4-BE49-F238E27FC236}">
                <a16:creationId xmlns:a16="http://schemas.microsoft.com/office/drawing/2014/main" id="{B2D8F3C2-7D73-48C7-A754-D1146E410904}"/>
              </a:ext>
            </a:extLst>
          </p:cNvPr>
          <p:cNvSpPr>
            <a:spLocks noGrp="1"/>
          </p:cNvSpPr>
          <p:nvPr>
            <p:ph type="dt" sz="half" idx="10"/>
          </p:nvPr>
        </p:nvSpPr>
        <p:spPr/>
        <p:txBody>
          <a:bodyPr/>
          <a:lstStyle/>
          <a:p>
            <a:fld id="{E758A71D-9801-4F06-9734-156AD19A0F4E}" type="datetime1">
              <a:rPr lang="en-US" smtClean="0"/>
              <a:t>6/8/2021</a:t>
            </a:fld>
            <a:endParaRPr lang="en-US"/>
          </a:p>
        </p:txBody>
      </p:sp>
      <p:sp>
        <p:nvSpPr>
          <p:cNvPr id="4" name="Slide Number Placeholder 3">
            <a:extLst>
              <a:ext uri="{FF2B5EF4-FFF2-40B4-BE49-F238E27FC236}">
                <a16:creationId xmlns:a16="http://schemas.microsoft.com/office/drawing/2014/main" id="{58B5B5F7-0D0B-46C1-B9BF-5AB45388B1A9}"/>
              </a:ext>
            </a:extLst>
          </p:cNvPr>
          <p:cNvSpPr>
            <a:spLocks noGrp="1"/>
          </p:cNvSpPr>
          <p:nvPr>
            <p:ph type="sldNum" sz="quarter" idx="12"/>
          </p:nvPr>
        </p:nvSpPr>
        <p:spPr/>
        <p:txBody>
          <a:bodyPr/>
          <a:lstStyle/>
          <a:p>
            <a:fld id="{E9228AB5-027E-48F4-BD37-9B255F8BA1F1}" type="slidenum">
              <a:rPr lang="en-US" smtClean="0"/>
              <a:pPr/>
              <a:t>3</a:t>
            </a:fld>
            <a:endParaRPr lang="en-US"/>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What is cryptography?</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1800" dirty="0">
                <a:solidFill>
                  <a:srgbClr val="00B050"/>
                </a:solidFill>
                <a:latin typeface="Times New Roman" pitchFamily="18" charset="0"/>
                <a:cs typeface="Times New Roman" pitchFamily="18" charset="0"/>
              </a:rPr>
              <a:t>Cryptography can be defined as the study and practice of construction and analysis of protocols that avoid the public or third parties from reading the private message of sender and receiver.</a:t>
            </a:r>
          </a:p>
          <a:p>
            <a:pPr>
              <a:buFont typeface="Wingdings" panose="05000000000000000000" pitchFamily="2" charset="2"/>
              <a:buChar char="§"/>
            </a:pPr>
            <a:endParaRPr lang="en-IN" sz="1800" dirty="0">
              <a:latin typeface="Times New Roman" pitchFamily="18" charset="0"/>
              <a:cs typeface="Times New Roman" pitchFamily="18" charset="0"/>
            </a:endParaRPr>
          </a:p>
          <a:p>
            <a:pPr>
              <a:buFont typeface="Wingdings" panose="05000000000000000000" pitchFamily="2" charset="2"/>
              <a:buChar char="§"/>
            </a:pPr>
            <a:r>
              <a:rPr lang="en-IN" sz="1800" dirty="0">
                <a:solidFill>
                  <a:srgbClr val="7030A0"/>
                </a:solidFill>
                <a:latin typeface="Times New Roman" pitchFamily="18" charset="0"/>
                <a:cs typeface="Times New Roman" pitchFamily="18" charset="0"/>
              </a:rPr>
              <a:t>Cryptography allows sending the coded message to the receiver  and receiver  receives that message and decodes it and then read it. The message sent and received between sender and receiver is private and they might be sensitive and important.</a:t>
            </a:r>
          </a:p>
          <a:p>
            <a:pPr>
              <a:buFont typeface="Wingdings" panose="05000000000000000000" pitchFamily="2" charset="2"/>
              <a:buChar char="§"/>
            </a:pPr>
            <a:endParaRPr lang="en-IN" sz="1800" dirty="0">
              <a:solidFill>
                <a:srgbClr val="FF0000"/>
              </a:solidFill>
              <a:latin typeface="Times New Roman" pitchFamily="18" charset="0"/>
              <a:cs typeface="Times New Roman" pitchFamily="18" charset="0"/>
            </a:endParaRPr>
          </a:p>
          <a:p>
            <a:pPr>
              <a:buFont typeface="Wingdings" panose="05000000000000000000" pitchFamily="2" charset="2"/>
              <a:buChar char="§"/>
            </a:pPr>
            <a:r>
              <a:rPr lang="en-IN" sz="1800" dirty="0">
                <a:solidFill>
                  <a:srgbClr val="FF0000"/>
                </a:solidFill>
                <a:latin typeface="Times New Roman" pitchFamily="18" charset="0"/>
                <a:cs typeface="Times New Roman" pitchFamily="18" charset="0"/>
              </a:rPr>
              <a:t>More generally , it is about constructing and analyzing that overcome the influence of adversaries and which are related to various aspects in</a:t>
            </a:r>
            <a:r>
              <a:rPr lang="en-IN" sz="1800" b="1" dirty="0">
                <a:solidFill>
                  <a:srgbClr val="FF0000"/>
                </a:solidFill>
                <a:latin typeface="Times New Roman" pitchFamily="18" charset="0"/>
                <a:cs typeface="Times New Roman" pitchFamily="18" charset="0"/>
              </a:rPr>
              <a:t> information security </a:t>
            </a:r>
            <a:r>
              <a:rPr lang="en-IN" sz="1800" dirty="0">
                <a:solidFill>
                  <a:srgbClr val="FF0000"/>
                </a:solidFill>
                <a:latin typeface="Times New Roman" pitchFamily="18" charset="0"/>
                <a:cs typeface="Times New Roman" pitchFamily="18" charset="0"/>
              </a:rPr>
              <a:t>such as </a:t>
            </a:r>
            <a:r>
              <a:rPr lang="en-IN" sz="1800" b="1" dirty="0">
                <a:solidFill>
                  <a:srgbClr val="FF0000"/>
                </a:solidFill>
                <a:latin typeface="Times New Roman" pitchFamily="18" charset="0"/>
                <a:cs typeface="Times New Roman" pitchFamily="18" charset="0"/>
              </a:rPr>
              <a:t>data confidentiality, data integrity,</a:t>
            </a:r>
            <a:r>
              <a:rPr lang="en-IN" sz="1800" dirty="0">
                <a:solidFill>
                  <a:srgbClr val="FF0000"/>
                </a:solidFill>
                <a:latin typeface="Times New Roman" pitchFamily="18" charset="0"/>
                <a:cs typeface="Times New Roman" pitchFamily="18" charset="0"/>
              </a:rPr>
              <a:t> and </a:t>
            </a:r>
            <a:r>
              <a:rPr lang="en-IN" sz="1800" b="1" dirty="0">
                <a:solidFill>
                  <a:srgbClr val="FF0000"/>
                </a:solidFill>
                <a:latin typeface="Times New Roman" pitchFamily="18" charset="0"/>
                <a:cs typeface="Times New Roman" pitchFamily="18" charset="0"/>
              </a:rPr>
              <a:t> authentication.</a:t>
            </a:r>
          </a:p>
          <a:p>
            <a:endParaRPr lang="en-US" sz="1600" dirty="0">
              <a:latin typeface="+mj-lt"/>
              <a:cs typeface="Times New Roman" pitchFamily="18" charset="0"/>
            </a:endParaRPr>
          </a:p>
        </p:txBody>
      </p:sp>
      <p:sp>
        <p:nvSpPr>
          <p:cNvPr id="4" name="Date Placeholder 3">
            <a:extLst>
              <a:ext uri="{FF2B5EF4-FFF2-40B4-BE49-F238E27FC236}">
                <a16:creationId xmlns:a16="http://schemas.microsoft.com/office/drawing/2014/main" id="{3670F52E-2320-4EE4-9779-FBBEAA07B948}"/>
              </a:ext>
            </a:extLst>
          </p:cNvPr>
          <p:cNvSpPr>
            <a:spLocks noGrp="1"/>
          </p:cNvSpPr>
          <p:nvPr>
            <p:ph type="dt" sz="half" idx="10"/>
          </p:nvPr>
        </p:nvSpPr>
        <p:spPr/>
        <p:txBody>
          <a:bodyPr/>
          <a:lstStyle/>
          <a:p>
            <a:fld id="{9860C350-12DC-4E9D-A026-7F698F5109BF}" type="datetime1">
              <a:rPr lang="en-US" smtClean="0"/>
              <a:t>6/8/2021</a:t>
            </a:fld>
            <a:endParaRPr lang="en-US"/>
          </a:p>
        </p:txBody>
      </p:sp>
      <p:sp>
        <p:nvSpPr>
          <p:cNvPr id="5" name="Slide Number Placeholder 4">
            <a:extLst>
              <a:ext uri="{FF2B5EF4-FFF2-40B4-BE49-F238E27FC236}">
                <a16:creationId xmlns:a16="http://schemas.microsoft.com/office/drawing/2014/main" id="{5F947A7B-BB4D-482E-A24A-4C13AC2AAA83}"/>
              </a:ext>
            </a:extLst>
          </p:cNvPr>
          <p:cNvSpPr>
            <a:spLocks noGrp="1"/>
          </p:cNvSpPr>
          <p:nvPr>
            <p:ph type="sldNum" sz="quarter" idx="12"/>
          </p:nvPr>
        </p:nvSpPr>
        <p:spPr/>
        <p:txBody>
          <a:bodyPr/>
          <a:lstStyle/>
          <a:p>
            <a:fld id="{E9228AB5-027E-48F4-BD37-9B255F8BA1F1}" type="slidenum">
              <a:rPr lang="en-US" smtClean="0"/>
              <a:pPr/>
              <a:t>4</a:t>
            </a:fld>
            <a:endParaRPr lang="en-US"/>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11486"/>
          </a:xfrm>
        </p:spPr>
        <p:txBody>
          <a:bodyPr>
            <a:normAutofit/>
          </a:bodyPr>
          <a:lstStyle/>
          <a:p>
            <a:pPr marL="457200" indent="-457200" algn="l"/>
            <a:r>
              <a:rPr lang="en-IN" sz="2400" b="1" dirty="0">
                <a:latin typeface="Times New Roman" pitchFamily="18" charset="0"/>
                <a:cs typeface="Times New Roman" pitchFamily="18" charset="0"/>
              </a:rPr>
              <a:t>                              Types of cryptography</a:t>
            </a:r>
            <a:br>
              <a:rPr lang="en-IN" sz="2400" b="1" dirty="0">
                <a:latin typeface="Times New Roman" pitchFamily="18" charset="0"/>
                <a:cs typeface="Times New Roman" pitchFamily="18" charset="0"/>
              </a:rPr>
            </a:br>
            <a:br>
              <a:rPr lang="en-IN" sz="2400" b="1" dirty="0">
                <a:latin typeface="Times New Roman" pitchFamily="18" charset="0"/>
                <a:cs typeface="Times New Roman" pitchFamily="18" charset="0"/>
              </a:rPr>
            </a:br>
            <a:r>
              <a:rPr lang="en-US" sz="1800" b="1" dirty="0">
                <a:latin typeface="Times New Roman" pitchFamily="18" charset="0"/>
                <a:cs typeface="Times New Roman" pitchFamily="18" charset="0"/>
              </a:rPr>
              <a:t>In general there are three types Of cryptography:</a:t>
            </a:r>
            <a:br>
              <a:rPr lang="en-US" sz="1800" b="1" dirty="0">
                <a:latin typeface="Times New Roman" pitchFamily="18" charset="0"/>
                <a:cs typeface="Times New Roman" pitchFamily="18" charset="0"/>
              </a:rPr>
            </a:br>
            <a:br>
              <a:rPr lang="en-US" sz="1800" dirty="0">
                <a:latin typeface="Times New Roman" pitchFamily="18" charset="0"/>
                <a:cs typeface="Times New Roman" pitchFamily="18" charset="0"/>
              </a:rPr>
            </a:br>
            <a:r>
              <a:rPr lang="en-US" sz="1800" b="1" dirty="0">
                <a:solidFill>
                  <a:srgbClr val="00B0F0"/>
                </a:solidFill>
                <a:latin typeface="Times New Roman" pitchFamily="18" charset="0"/>
                <a:cs typeface="Times New Roman" pitchFamily="18" charset="0"/>
              </a:rPr>
              <a:t>1.  Symmetric Key Cryptography</a:t>
            </a:r>
            <a:r>
              <a:rPr lang="en-US" sz="1800" dirty="0">
                <a:solidFill>
                  <a:srgbClr val="00B0F0"/>
                </a:solidFill>
                <a:latin typeface="Times New Roman" pitchFamily="18" charset="0"/>
                <a:cs typeface="Times New Roman" pitchFamily="18" charset="0"/>
              </a:rPr>
              <a:t>: </a:t>
            </a:r>
            <a:r>
              <a:rPr lang="en-US" sz="1800" dirty="0">
                <a:latin typeface="Times New Roman" pitchFamily="18" charset="0"/>
                <a:cs typeface="Times New Roman" pitchFamily="18" charset="0"/>
              </a:rPr>
              <a:t>It is an encryption system where the sender and receiver of message use a single common key to encrypt and decrypt messages. ...</a:t>
            </a:r>
            <a:br>
              <a:rPr lang="en-US" sz="1800" dirty="0">
                <a:latin typeface="Times New Roman" pitchFamily="18" charset="0"/>
                <a:cs typeface="Times New Roman" pitchFamily="18" charset="0"/>
              </a:rPr>
            </a:br>
            <a:r>
              <a:rPr lang="en-US" sz="1800" b="1" dirty="0">
                <a:solidFill>
                  <a:srgbClr val="00B0F0"/>
                </a:solidFill>
                <a:latin typeface="Times New Roman" pitchFamily="18" charset="0"/>
                <a:cs typeface="Times New Roman" pitchFamily="18" charset="0"/>
              </a:rPr>
              <a:t>2.  Hash Functions: </a:t>
            </a:r>
            <a:r>
              <a:rPr lang="en-US" sz="1800" dirty="0">
                <a:latin typeface="Times New Roman" pitchFamily="18" charset="0"/>
                <a:cs typeface="Times New Roman" pitchFamily="18" charset="0"/>
              </a:rPr>
              <a:t>There is no usage of any key in this algorithm. ...</a:t>
            </a:r>
            <a:br>
              <a:rPr lang="en-US" sz="1800" dirty="0">
                <a:latin typeface="Times New Roman" pitchFamily="18" charset="0"/>
                <a:cs typeface="Times New Roman" pitchFamily="18" charset="0"/>
              </a:rPr>
            </a:br>
            <a:r>
              <a:rPr lang="en-US" sz="1800" b="1" dirty="0">
                <a:solidFill>
                  <a:srgbClr val="00B0F0"/>
                </a:solidFill>
                <a:latin typeface="Times New Roman" pitchFamily="18" charset="0"/>
                <a:cs typeface="Times New Roman" pitchFamily="18" charset="0"/>
              </a:rPr>
              <a:t>3.  Asymmetric Key Cryptography</a:t>
            </a:r>
            <a:r>
              <a:rPr lang="en-US" sz="1800" dirty="0">
                <a:solidFill>
                  <a:srgbClr val="00B0F0"/>
                </a:solidFill>
                <a:latin typeface="Times New Roman" pitchFamily="18" charset="0"/>
                <a:cs typeface="Times New Roman" pitchFamily="18" charset="0"/>
              </a:rPr>
              <a:t>:</a:t>
            </a:r>
            <a:br>
              <a:rPr lang="en-US" sz="2400" dirty="0"/>
            </a:br>
            <a:endParaRPr lang="en-US" sz="2400" b="1" dirty="0">
              <a:latin typeface="Times New Roman" pitchFamily="18" charset="0"/>
              <a:cs typeface="Times New Roman" pitchFamily="18" charset="0"/>
            </a:endParaRPr>
          </a:p>
        </p:txBody>
      </p:sp>
      <p:pic>
        <p:nvPicPr>
          <p:cNvPr id="2050" name="Picture 2" descr="C:\Users\rtoda\Desktop\download (3).png"/>
          <p:cNvPicPr>
            <a:picLocks noGrp="1" noChangeAspect="1" noChangeArrowheads="1"/>
          </p:cNvPicPr>
          <p:nvPr>
            <p:ph idx="1"/>
          </p:nvPr>
        </p:nvPicPr>
        <p:blipFill>
          <a:blip r:embed="rId2"/>
          <a:stretch>
            <a:fillRect/>
          </a:stretch>
        </p:blipFill>
        <p:spPr bwMode="auto">
          <a:xfrm>
            <a:off x="2195736" y="3429000"/>
            <a:ext cx="5184576" cy="2160240"/>
          </a:xfrm>
          <a:prstGeom prst="rect">
            <a:avLst/>
          </a:prstGeom>
          <a:noFill/>
        </p:spPr>
      </p:pic>
      <p:sp>
        <p:nvSpPr>
          <p:cNvPr id="3" name="Date Placeholder 2">
            <a:extLst>
              <a:ext uri="{FF2B5EF4-FFF2-40B4-BE49-F238E27FC236}">
                <a16:creationId xmlns:a16="http://schemas.microsoft.com/office/drawing/2014/main" id="{6E3A8AD3-CD2F-4F6A-8BC0-F7E166A0A7E5}"/>
              </a:ext>
            </a:extLst>
          </p:cNvPr>
          <p:cNvSpPr>
            <a:spLocks noGrp="1"/>
          </p:cNvSpPr>
          <p:nvPr>
            <p:ph type="dt" sz="half" idx="10"/>
          </p:nvPr>
        </p:nvSpPr>
        <p:spPr/>
        <p:txBody>
          <a:bodyPr/>
          <a:lstStyle/>
          <a:p>
            <a:fld id="{35CBBF87-F8CC-4E99-BC08-FD7CE3B282D4}" type="datetime1">
              <a:rPr lang="en-US" smtClean="0"/>
              <a:t>6/8/2021</a:t>
            </a:fld>
            <a:endParaRPr lang="en-US"/>
          </a:p>
        </p:txBody>
      </p:sp>
      <p:sp>
        <p:nvSpPr>
          <p:cNvPr id="4" name="Slide Number Placeholder 3">
            <a:extLst>
              <a:ext uri="{FF2B5EF4-FFF2-40B4-BE49-F238E27FC236}">
                <a16:creationId xmlns:a16="http://schemas.microsoft.com/office/drawing/2014/main" id="{12ECFE00-3434-45C9-96A7-A4ED6F633EC0}"/>
              </a:ext>
            </a:extLst>
          </p:cNvPr>
          <p:cNvSpPr>
            <a:spLocks noGrp="1"/>
          </p:cNvSpPr>
          <p:nvPr>
            <p:ph type="sldNum" sz="quarter" idx="12"/>
          </p:nvPr>
        </p:nvSpPr>
        <p:spPr/>
        <p:txBody>
          <a:bodyPr/>
          <a:lstStyle/>
          <a:p>
            <a:fld id="{E9228AB5-027E-48F4-BD37-9B255F8BA1F1}" type="slidenum">
              <a:rPr lang="en-US" smtClean="0"/>
              <a:pPr/>
              <a:t>5</a:t>
            </a:fld>
            <a:endParaRPr lang="en-US"/>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Benefits of cryptography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
            </a:pPr>
            <a:r>
              <a:rPr lang="en-US" dirty="0">
                <a:latin typeface="Times New Roman" pitchFamily="18" charset="0"/>
                <a:cs typeface="Times New Roman" pitchFamily="18" charset="0"/>
              </a:rPr>
              <a:t>Cryptography is an essential information security tool. It provides the four most basic services of information security </a:t>
            </a:r>
          </a:p>
          <a:p>
            <a:pPr>
              <a:buFont typeface="Wingdings" panose="05000000000000000000" pitchFamily="2" charset="2"/>
              <a:buChar char="§"/>
            </a:pPr>
            <a:endParaRPr lang="en-US" dirty="0">
              <a:latin typeface="Times New Roman" pitchFamily="18" charset="0"/>
              <a:cs typeface="Times New Roman" pitchFamily="18" charset="0"/>
            </a:endParaRPr>
          </a:p>
          <a:p>
            <a:pPr>
              <a:buFont typeface="Wingdings" panose="05000000000000000000" pitchFamily="2" charset="2"/>
              <a:buChar char="§"/>
            </a:pPr>
            <a:r>
              <a:rPr lang="en-US" b="1" i="1" dirty="0">
                <a:solidFill>
                  <a:srgbClr val="92D050"/>
                </a:solidFill>
                <a:latin typeface="Times New Roman" pitchFamily="18" charset="0"/>
                <a:cs typeface="Times New Roman" pitchFamily="18" charset="0"/>
              </a:rPr>
              <a:t>CONFIDENTIALITY</a:t>
            </a:r>
            <a:r>
              <a:rPr lang="en-US" dirty="0">
                <a:latin typeface="Times New Roman" pitchFamily="18" charset="0"/>
                <a:cs typeface="Times New Roman" pitchFamily="18" charset="0"/>
              </a:rPr>
              <a:t> − Encryption technique can guard the information and communication from unauthorized revelation and access of information.</a:t>
            </a:r>
          </a:p>
          <a:p>
            <a:pPr>
              <a:buFont typeface="Wingdings" panose="05000000000000000000" pitchFamily="2" charset="2"/>
              <a:buChar char="§"/>
            </a:pPr>
            <a:r>
              <a:rPr lang="en-US" b="1" i="1" dirty="0">
                <a:solidFill>
                  <a:srgbClr val="92D050"/>
                </a:solidFill>
                <a:latin typeface="Times New Roman" pitchFamily="18" charset="0"/>
                <a:cs typeface="Times New Roman" pitchFamily="18" charset="0"/>
              </a:rPr>
              <a:t>AUTHENTICATION </a:t>
            </a:r>
            <a:r>
              <a:rPr lang="en-US" dirty="0">
                <a:latin typeface="Times New Roman" pitchFamily="18" charset="0"/>
                <a:cs typeface="Times New Roman" pitchFamily="18" charset="0"/>
              </a:rPr>
              <a:t>− The cryptographic techniques such as MAC and digital signatures can protect information against spoofing and forgeries.</a:t>
            </a:r>
          </a:p>
          <a:p>
            <a:pPr>
              <a:buFont typeface="Wingdings" panose="05000000000000000000" pitchFamily="2" charset="2"/>
              <a:buChar char="§"/>
            </a:pPr>
            <a:r>
              <a:rPr lang="en-US" b="1" i="1" dirty="0">
                <a:solidFill>
                  <a:srgbClr val="92D050"/>
                </a:solidFill>
                <a:latin typeface="Times New Roman" pitchFamily="18" charset="0"/>
                <a:cs typeface="Times New Roman" pitchFamily="18" charset="0"/>
              </a:rPr>
              <a:t>DATA INTEGRITY </a:t>
            </a:r>
            <a:r>
              <a:rPr lang="en-US" dirty="0">
                <a:latin typeface="Times New Roman" pitchFamily="18" charset="0"/>
                <a:cs typeface="Times New Roman" pitchFamily="18" charset="0"/>
              </a:rPr>
              <a:t>− The cryptographic hash functions are playing vital role in assuring the users about the data integrity.</a:t>
            </a:r>
          </a:p>
          <a:p>
            <a:pPr>
              <a:buFont typeface="Wingdings" panose="05000000000000000000" pitchFamily="2" charset="2"/>
              <a:buChar char="§"/>
            </a:pPr>
            <a:r>
              <a:rPr lang="en-US" b="1" i="1" dirty="0">
                <a:solidFill>
                  <a:srgbClr val="92D050"/>
                </a:solidFill>
                <a:latin typeface="Times New Roman" pitchFamily="18" charset="0"/>
                <a:cs typeface="Times New Roman" pitchFamily="18" charset="0"/>
              </a:rPr>
              <a:t>NON-REPUDIATION</a:t>
            </a:r>
            <a:r>
              <a:rPr lang="en-US" dirty="0">
                <a:latin typeface="Times New Roman" pitchFamily="18" charset="0"/>
                <a:cs typeface="Times New Roman" pitchFamily="18" charset="0"/>
              </a:rPr>
              <a:t> − The digital signature provides the non-repudiation service to guard against the dispute that may arise due to denial of passing message by the sender.</a:t>
            </a:r>
          </a:p>
          <a:p>
            <a:pPr>
              <a:buFont typeface="Wingdings" panose="05000000000000000000" pitchFamily="2" charset="2"/>
              <a:buChar char="§"/>
            </a:pPr>
            <a:endParaRPr lang="en-US" dirty="0">
              <a:latin typeface="Times New Roman" pitchFamily="18" charset="0"/>
              <a:cs typeface="Times New Roman" pitchFamily="18" charset="0"/>
            </a:endParaRPr>
          </a:p>
          <a:p>
            <a:pPr>
              <a:buFont typeface="Wingdings" panose="05000000000000000000" pitchFamily="2" charset="2"/>
              <a:buChar char="§"/>
            </a:pPr>
            <a:r>
              <a:rPr lang="en-US" dirty="0">
                <a:latin typeface="Times New Roman" pitchFamily="18" charset="0"/>
                <a:cs typeface="Times New Roman" pitchFamily="18" charset="0"/>
              </a:rPr>
              <a:t>All these fundamental services offered by cryptography has enabled the conduct of business over the networks using the computer systems in extremely efficient and effective manner.</a:t>
            </a:r>
          </a:p>
          <a:p>
            <a:endParaRPr lang="en-US" dirty="0"/>
          </a:p>
        </p:txBody>
      </p:sp>
      <p:sp>
        <p:nvSpPr>
          <p:cNvPr id="4" name="Date Placeholder 3">
            <a:extLst>
              <a:ext uri="{FF2B5EF4-FFF2-40B4-BE49-F238E27FC236}">
                <a16:creationId xmlns:a16="http://schemas.microsoft.com/office/drawing/2014/main" id="{C2381F56-2DEC-4969-8571-F48A86B4B3EE}"/>
              </a:ext>
            </a:extLst>
          </p:cNvPr>
          <p:cNvSpPr>
            <a:spLocks noGrp="1"/>
          </p:cNvSpPr>
          <p:nvPr>
            <p:ph type="dt" sz="half" idx="10"/>
          </p:nvPr>
        </p:nvSpPr>
        <p:spPr/>
        <p:txBody>
          <a:bodyPr/>
          <a:lstStyle/>
          <a:p>
            <a:fld id="{A43A8FC9-0597-4B29-AC98-24F65F7351AE}" type="datetime1">
              <a:rPr lang="en-US" smtClean="0"/>
              <a:t>6/8/2021</a:t>
            </a:fld>
            <a:endParaRPr lang="en-US"/>
          </a:p>
        </p:txBody>
      </p:sp>
      <p:sp>
        <p:nvSpPr>
          <p:cNvPr id="5" name="Slide Number Placeholder 4">
            <a:extLst>
              <a:ext uri="{FF2B5EF4-FFF2-40B4-BE49-F238E27FC236}">
                <a16:creationId xmlns:a16="http://schemas.microsoft.com/office/drawing/2014/main" id="{374F5570-2837-452A-AA2A-A8D67A9C0F53}"/>
              </a:ext>
            </a:extLst>
          </p:cNvPr>
          <p:cNvSpPr>
            <a:spLocks noGrp="1"/>
          </p:cNvSpPr>
          <p:nvPr>
            <p:ph type="sldNum" sz="quarter" idx="12"/>
          </p:nvPr>
        </p:nvSpPr>
        <p:spPr/>
        <p:txBody>
          <a:bodyPr/>
          <a:lstStyle/>
          <a:p>
            <a:fld id="{E9228AB5-027E-48F4-BD37-9B255F8BA1F1}" type="slidenum">
              <a:rPr lang="en-US" smtClean="0"/>
              <a:pPr/>
              <a:t>6</a:t>
            </a:fld>
            <a:endParaRPr lang="en-US"/>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latin typeface="Times New Roman" pitchFamily="18" charset="0"/>
                <a:cs typeface="Times New Roman" pitchFamily="18" charset="0"/>
              </a:rPr>
              <a:t>Classification  of cryptography</a:t>
            </a:r>
            <a:endParaRPr lang="en-US" sz="2400" b="1" dirty="0">
              <a:latin typeface="Times New Roman" pitchFamily="18" charset="0"/>
              <a:cs typeface="Times New Roman" pitchFamily="18" charset="0"/>
            </a:endParaRPr>
          </a:p>
        </p:txBody>
      </p:sp>
      <p:pic>
        <p:nvPicPr>
          <p:cNvPr id="9" name="Picture 5" descr="What is Cryptography? | Cryptographic Algorithms | Types of Cryptography  |Edureka"/>
          <p:cNvPicPr>
            <a:picLocks noGrp="1" noChangeAspect="1" noChangeArrowheads="1"/>
          </p:cNvPicPr>
          <p:nvPr>
            <p:ph idx="1"/>
          </p:nvPr>
        </p:nvPicPr>
        <p:blipFill>
          <a:blip r:embed="rId2"/>
          <a:srcRect/>
          <a:stretch>
            <a:fillRect/>
          </a:stretch>
        </p:blipFill>
        <p:spPr bwMode="auto">
          <a:xfrm>
            <a:off x="457200" y="1571613"/>
            <a:ext cx="8229600" cy="4176180"/>
          </a:xfrm>
          <a:prstGeom prst="rect">
            <a:avLst/>
          </a:prstGeom>
          <a:noFill/>
        </p:spPr>
      </p:pic>
      <p:sp>
        <p:nvSpPr>
          <p:cNvPr id="3" name="Date Placeholder 2">
            <a:extLst>
              <a:ext uri="{FF2B5EF4-FFF2-40B4-BE49-F238E27FC236}">
                <a16:creationId xmlns:a16="http://schemas.microsoft.com/office/drawing/2014/main" id="{F8AFB385-706C-4EBE-870D-0D983D5689F6}"/>
              </a:ext>
            </a:extLst>
          </p:cNvPr>
          <p:cNvSpPr>
            <a:spLocks noGrp="1"/>
          </p:cNvSpPr>
          <p:nvPr>
            <p:ph type="dt" sz="half" idx="10"/>
          </p:nvPr>
        </p:nvSpPr>
        <p:spPr/>
        <p:txBody>
          <a:bodyPr/>
          <a:lstStyle/>
          <a:p>
            <a:fld id="{D5C4099E-EABD-42EA-AF2D-998C16BA1C9D}" type="datetime1">
              <a:rPr lang="en-US" smtClean="0"/>
              <a:t>6/8/2021</a:t>
            </a:fld>
            <a:endParaRPr lang="en-US"/>
          </a:p>
        </p:txBody>
      </p:sp>
      <p:sp>
        <p:nvSpPr>
          <p:cNvPr id="4" name="Slide Number Placeholder 3">
            <a:extLst>
              <a:ext uri="{FF2B5EF4-FFF2-40B4-BE49-F238E27FC236}">
                <a16:creationId xmlns:a16="http://schemas.microsoft.com/office/drawing/2014/main" id="{90CB0749-1B48-488C-ADD4-B5FC5E42FEDD}"/>
              </a:ext>
            </a:extLst>
          </p:cNvPr>
          <p:cNvSpPr>
            <a:spLocks noGrp="1"/>
          </p:cNvSpPr>
          <p:nvPr>
            <p:ph type="sldNum" sz="quarter" idx="12"/>
          </p:nvPr>
        </p:nvSpPr>
        <p:spPr/>
        <p:txBody>
          <a:bodyPr/>
          <a:lstStyle/>
          <a:p>
            <a:fld id="{E9228AB5-027E-48F4-BD37-9B255F8BA1F1}" type="slidenum">
              <a:rPr lang="en-US" smtClean="0"/>
              <a:pPr/>
              <a:t>7</a:t>
            </a:fld>
            <a:endParaRPr lang="en-US"/>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2858"/>
          </a:xfrm>
        </p:spPr>
        <p:txBody>
          <a:bodyPr>
            <a:normAutofit/>
          </a:bodyPr>
          <a:lstStyle/>
          <a:p>
            <a:pPr algn="l"/>
            <a:r>
              <a:rPr lang="en-IN" sz="2400" b="1" dirty="0">
                <a:latin typeface="Times New Roman" pitchFamily="18" charset="0"/>
                <a:cs typeface="Times New Roman" pitchFamily="18" charset="0"/>
              </a:rPr>
              <a:t>                       Symmetric key cryptography</a:t>
            </a:r>
            <a:br>
              <a:rPr lang="en-IN" sz="2400" b="1" dirty="0">
                <a:latin typeface="Times New Roman" pitchFamily="18" charset="0"/>
                <a:cs typeface="Times New Roman" pitchFamily="18" charset="0"/>
              </a:rPr>
            </a:br>
            <a:br>
              <a:rPr lang="en-IN" sz="2400" b="1" dirty="0">
                <a:solidFill>
                  <a:srgbClr val="FF0000"/>
                </a:solidFill>
                <a:latin typeface="Times New Roman" pitchFamily="18" charset="0"/>
                <a:cs typeface="Times New Roman" pitchFamily="18" charset="0"/>
              </a:rPr>
            </a:br>
            <a:r>
              <a:rPr lang="en-US" sz="1800" b="1" dirty="0">
                <a:solidFill>
                  <a:srgbClr val="FF0000"/>
                </a:solidFill>
                <a:latin typeface="Times New Roman" pitchFamily="18" charset="0"/>
                <a:cs typeface="Times New Roman" pitchFamily="18" charset="0"/>
              </a:rPr>
              <a:t>Symmetric Key Cryptography</a:t>
            </a:r>
            <a:r>
              <a:rPr lang="en-US" sz="1800" dirty="0">
                <a:solidFill>
                  <a:srgbClr val="FF0000"/>
                </a:solidFill>
                <a:latin typeface="Times New Roman" pitchFamily="18" charset="0"/>
                <a:cs typeface="Times New Roman" pitchFamily="18" charset="0"/>
              </a:rPr>
              <a:t> </a:t>
            </a:r>
            <a:r>
              <a:rPr lang="en-US" sz="1800" dirty="0">
                <a:latin typeface="Times New Roman" pitchFamily="18" charset="0"/>
                <a:cs typeface="Times New Roman" pitchFamily="18" charset="0"/>
              </a:rPr>
              <a:t>also known as </a:t>
            </a:r>
            <a:r>
              <a:rPr lang="en-US" sz="1800" b="1" dirty="0">
                <a:latin typeface="Times New Roman" pitchFamily="18" charset="0"/>
                <a:cs typeface="Times New Roman" pitchFamily="18" charset="0"/>
              </a:rPr>
              <a:t>Symmetric Encryption</a:t>
            </a:r>
            <a:r>
              <a:rPr lang="en-US" sz="1800" dirty="0">
                <a:latin typeface="Times New Roman" pitchFamily="18" charset="0"/>
                <a:cs typeface="Times New Roman" pitchFamily="18" charset="0"/>
              </a:rPr>
              <a:t> is when a secret </a:t>
            </a:r>
            <a:r>
              <a:rPr lang="en-US" sz="1800" b="1" dirty="0">
                <a:latin typeface="Times New Roman" pitchFamily="18" charset="0"/>
                <a:cs typeface="Times New Roman" pitchFamily="18" charset="0"/>
              </a:rPr>
              <a:t>key</a:t>
            </a:r>
            <a:r>
              <a:rPr lang="en-US" sz="1800" dirty="0">
                <a:latin typeface="Times New Roman" pitchFamily="18" charset="0"/>
                <a:cs typeface="Times New Roman" pitchFamily="18" charset="0"/>
              </a:rPr>
              <a:t> is leveraged for both </a:t>
            </a:r>
            <a:r>
              <a:rPr lang="en-US" sz="1800" b="1" dirty="0">
                <a:latin typeface="Times New Roman" pitchFamily="18" charset="0"/>
                <a:cs typeface="Times New Roman" pitchFamily="18" charset="0"/>
              </a:rPr>
              <a:t>encryption</a:t>
            </a:r>
            <a:r>
              <a:rPr lang="en-US" sz="1800" dirty="0">
                <a:latin typeface="Times New Roman" pitchFamily="18" charset="0"/>
                <a:cs typeface="Times New Roman" pitchFamily="18" charset="0"/>
              </a:rPr>
              <a:t> and decryption functions. This method is the opposite of Asymmetric </a:t>
            </a:r>
            <a:r>
              <a:rPr lang="en-US" sz="1800" b="1" dirty="0">
                <a:latin typeface="Times New Roman" pitchFamily="18" charset="0"/>
                <a:cs typeface="Times New Roman" pitchFamily="18" charset="0"/>
              </a:rPr>
              <a:t>Encryption</a:t>
            </a:r>
            <a:r>
              <a:rPr lang="en-US" sz="1800" dirty="0">
                <a:latin typeface="Times New Roman" pitchFamily="18" charset="0"/>
                <a:cs typeface="Times New Roman" pitchFamily="18" charset="0"/>
              </a:rPr>
              <a:t> where one </a:t>
            </a:r>
            <a:r>
              <a:rPr lang="en-US" sz="1800" b="1" dirty="0">
                <a:latin typeface="Times New Roman" pitchFamily="18" charset="0"/>
                <a:cs typeface="Times New Roman" pitchFamily="18" charset="0"/>
              </a:rPr>
              <a:t>key</a:t>
            </a:r>
            <a:r>
              <a:rPr lang="en-US" sz="1800" dirty="0">
                <a:latin typeface="Times New Roman" pitchFamily="18" charset="0"/>
                <a:cs typeface="Times New Roman" pitchFamily="18" charset="0"/>
              </a:rPr>
              <a:t> is used to encrypt and another is used to decrypt</a:t>
            </a:r>
            <a:r>
              <a:rPr lang="en-US" sz="2400" dirty="0"/>
              <a:t>.             </a:t>
            </a:r>
            <a:endParaRPr lang="en-US" sz="2400" b="1" dirty="0">
              <a:latin typeface="Times New Roman" pitchFamily="18" charset="0"/>
              <a:cs typeface="Times New Roman" pitchFamily="18" charset="0"/>
            </a:endParaRPr>
          </a:p>
        </p:txBody>
      </p:sp>
      <p:pic>
        <p:nvPicPr>
          <p:cNvPr id="19460" name="Picture 4"/>
          <p:cNvPicPr>
            <a:picLocks noGrp="1" noChangeAspect="1" noChangeArrowheads="1"/>
          </p:cNvPicPr>
          <p:nvPr>
            <p:ph idx="1"/>
          </p:nvPr>
        </p:nvPicPr>
        <p:blipFill>
          <a:blip r:embed="rId2"/>
          <a:stretch>
            <a:fillRect/>
          </a:stretch>
        </p:blipFill>
        <p:spPr bwMode="auto">
          <a:xfrm>
            <a:off x="923925" y="2415381"/>
            <a:ext cx="7296150" cy="3171825"/>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2500A2D4-0B3D-477A-9674-F19B7E071470}"/>
              </a:ext>
            </a:extLst>
          </p:cNvPr>
          <p:cNvSpPr>
            <a:spLocks noGrp="1"/>
          </p:cNvSpPr>
          <p:nvPr>
            <p:ph type="dt" sz="half" idx="10"/>
          </p:nvPr>
        </p:nvSpPr>
        <p:spPr/>
        <p:txBody>
          <a:bodyPr/>
          <a:lstStyle/>
          <a:p>
            <a:fld id="{F05A9ED4-F783-42E8-B84A-500A91A57AC9}" type="datetime1">
              <a:rPr lang="en-US" smtClean="0"/>
              <a:t>6/8/2021</a:t>
            </a:fld>
            <a:endParaRPr lang="en-US"/>
          </a:p>
        </p:txBody>
      </p:sp>
      <p:sp>
        <p:nvSpPr>
          <p:cNvPr id="4" name="Slide Number Placeholder 3">
            <a:extLst>
              <a:ext uri="{FF2B5EF4-FFF2-40B4-BE49-F238E27FC236}">
                <a16:creationId xmlns:a16="http://schemas.microsoft.com/office/drawing/2014/main" id="{5A0697D4-5EFE-4367-BEED-8BE065885138}"/>
              </a:ext>
            </a:extLst>
          </p:cNvPr>
          <p:cNvSpPr>
            <a:spLocks noGrp="1"/>
          </p:cNvSpPr>
          <p:nvPr>
            <p:ph type="sldNum" sz="quarter" idx="12"/>
          </p:nvPr>
        </p:nvSpPr>
        <p:spPr/>
        <p:txBody>
          <a:bodyPr/>
          <a:lstStyle/>
          <a:p>
            <a:fld id="{E9228AB5-027E-48F4-BD37-9B255F8BA1F1}" type="slidenum">
              <a:rPr lang="en-US" smtClean="0"/>
              <a:pPr/>
              <a:t>8</a:t>
            </a:fld>
            <a:endParaRPr lang="en-US"/>
          </a:p>
        </p:txBody>
      </p:sp>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654296"/>
          </a:xfrm>
        </p:spPr>
        <p:txBody>
          <a:bodyPr>
            <a:normAutofit/>
          </a:bodyPr>
          <a:lstStyle/>
          <a:p>
            <a:pPr algn="l"/>
            <a:r>
              <a:rPr lang="en-IN" sz="2400" b="1" dirty="0">
                <a:latin typeface="Times New Roman" pitchFamily="18" charset="0"/>
                <a:cs typeface="Times New Roman" pitchFamily="18" charset="0"/>
              </a:rPr>
              <a:t>                   Asymmetric key Cryptographic</a:t>
            </a:r>
            <a:br>
              <a:rPr lang="en-IN" sz="2400" b="1" dirty="0">
                <a:latin typeface="Times New Roman" pitchFamily="18" charset="0"/>
                <a:cs typeface="Times New Roman" pitchFamily="18" charset="0"/>
              </a:rPr>
            </a:br>
            <a:br>
              <a:rPr lang="en-IN" sz="2400" b="1" dirty="0">
                <a:latin typeface="Times New Roman" pitchFamily="18" charset="0"/>
                <a:cs typeface="Times New Roman" pitchFamily="18" charset="0"/>
              </a:rPr>
            </a:br>
            <a:r>
              <a:rPr lang="en-US" sz="1800" dirty="0">
                <a:latin typeface="Times New Roman" pitchFamily="18" charset="0"/>
                <a:cs typeface="Times New Roman" pitchFamily="18" charset="0"/>
              </a:rPr>
              <a:t>  Asymmetric encryption, also known as public-key encryption, is a form of data encryption where the encryption key (also called the public key) and the corresponding decryption key (also called the private key) are different. Therefore, a recipient could distribute the public key widely.</a:t>
            </a:r>
            <a:br>
              <a:rPr lang="en-IN"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pic>
        <p:nvPicPr>
          <p:cNvPr id="20483" name="Picture 3"/>
          <p:cNvPicPr>
            <a:picLocks noGrp="1" noChangeAspect="1" noChangeArrowheads="1"/>
          </p:cNvPicPr>
          <p:nvPr>
            <p:ph idx="1"/>
          </p:nvPr>
        </p:nvPicPr>
        <p:blipFill>
          <a:blip r:embed="rId2"/>
          <a:stretch>
            <a:fillRect/>
          </a:stretch>
        </p:blipFill>
        <p:spPr bwMode="auto">
          <a:xfrm>
            <a:off x="1395412" y="2029619"/>
            <a:ext cx="6353175" cy="3943350"/>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55B7ADEF-F718-44A9-A7E8-8D8D5DDB8803}"/>
              </a:ext>
            </a:extLst>
          </p:cNvPr>
          <p:cNvSpPr>
            <a:spLocks noGrp="1"/>
          </p:cNvSpPr>
          <p:nvPr>
            <p:ph type="dt" sz="half" idx="10"/>
          </p:nvPr>
        </p:nvSpPr>
        <p:spPr/>
        <p:txBody>
          <a:bodyPr/>
          <a:lstStyle/>
          <a:p>
            <a:fld id="{4E25E504-D9A1-4E2D-B0C6-74C2E15E9577}" type="datetime1">
              <a:rPr lang="en-US" smtClean="0"/>
              <a:t>6/8/2021</a:t>
            </a:fld>
            <a:endParaRPr lang="en-US"/>
          </a:p>
        </p:txBody>
      </p:sp>
      <p:sp>
        <p:nvSpPr>
          <p:cNvPr id="4" name="Slide Number Placeholder 3">
            <a:extLst>
              <a:ext uri="{FF2B5EF4-FFF2-40B4-BE49-F238E27FC236}">
                <a16:creationId xmlns:a16="http://schemas.microsoft.com/office/drawing/2014/main" id="{ACE737E7-E652-4878-812C-38BE9F7A0250}"/>
              </a:ext>
            </a:extLst>
          </p:cNvPr>
          <p:cNvSpPr>
            <a:spLocks noGrp="1"/>
          </p:cNvSpPr>
          <p:nvPr>
            <p:ph type="sldNum" sz="quarter" idx="12"/>
          </p:nvPr>
        </p:nvSpPr>
        <p:spPr/>
        <p:txBody>
          <a:bodyPr/>
          <a:lstStyle/>
          <a:p>
            <a:fld id="{E9228AB5-027E-48F4-BD37-9B255F8BA1F1}" type="slidenum">
              <a:rPr lang="en-US" smtClean="0"/>
              <a:pPr/>
              <a:t>9</a:t>
            </a:fld>
            <a:endParaRPr lang="en-US"/>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9966</TotalTime>
  <Words>1077</Words>
  <Application>Microsoft Office PowerPoint</Application>
  <PresentationFormat>On-screen Show (4:3)</PresentationFormat>
  <Paragraphs>108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Dr.  Babasaheb AmbedkarTechnological University ,  Lonere. Department of Computer Engineering   seminar on  Cryptography  presentd by   Dhumal Susmita Madhavrao (10303320191124510066)  Guided by Pramod R. Patil (Research Dept.)  </vt:lpstr>
      <vt:lpstr>CONTENTS</vt:lpstr>
      <vt:lpstr>                                                   INTRODUCTION                   Cryptology  can be defined as art of writing down the codes and solving them. The cryptology deals with the codes.                  Cryptography is a method of protecting information and communications through the use of codes, so that only those for whom the information is intended can read and process it. The prefix "crypt-" means "hidden" or "vault" -- and the suffix "-graphy" stands for "writing.“      </vt:lpstr>
      <vt:lpstr>What is cryptography?</vt:lpstr>
      <vt:lpstr>                              Types of cryptography  In general there are three types Of cryptography:  1.  Symmetric Key Cryptography: It is an encryption system where the sender and receiver of message use a single common key to encrypt and decrypt messages. ... 2.  Hash Functions: There is no usage of any key in this algorithm. ... 3.  Asymmetric Key Cryptography: </vt:lpstr>
      <vt:lpstr>Benefits of cryptography</vt:lpstr>
      <vt:lpstr>Classification  of cryptography</vt:lpstr>
      <vt:lpstr>                       Symmetric key cryptography  Symmetric Key Cryptography also known as Symmetric Encryption is when a secret key is leveraged for both encryption and decryption functions. This method is the opposite of Asymmetric Encryption where one key is used to encrypt and another is used to decrypt.             </vt:lpstr>
      <vt:lpstr>                   Asymmetric key Cryptographic    Asymmetric encryption, also known as public-key encryption, is a form of data encryption where the encryption key (also called the public key) and the corresponding decryption key (also called the private key) are different. Therefore, a recipient could distribute the public key widely. </vt:lpstr>
      <vt:lpstr>Substitution and Transposition Technique</vt:lpstr>
      <vt:lpstr>Stream Cipher and Block cipher </vt:lpstr>
      <vt:lpstr>Digital Signature</vt:lpstr>
      <vt:lpstr>Figure of digital signature</vt:lpstr>
      <vt:lpstr>Application of cryptography</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Babasaheb AmbedkarTechnological University ,  Lonere. Department of Computer Engineering   seminar on  Cryptography  presentd by   Dhumal Susmita Madhavrao  Guided by Pramod R. Patil (Research Dept.)</dc:title>
  <dc:creator>rohit todalge</dc:creator>
  <cp:lastModifiedBy>Jyoti Khalkar</cp:lastModifiedBy>
  <cp:revision>65</cp:revision>
  <dcterms:created xsi:type="dcterms:W3CDTF">2020-12-23T13:09:17Z</dcterms:created>
  <dcterms:modified xsi:type="dcterms:W3CDTF">2021-06-08T09:37:13Z</dcterms:modified>
</cp:coreProperties>
</file>