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1" r:id="rId1"/>
  </p:sldMasterIdLst>
  <p:notesMasterIdLst>
    <p:notesMasterId r:id="rId17"/>
  </p:notesMasterIdLst>
  <p:sldIdLst>
    <p:sldId id="256" r:id="rId2"/>
    <p:sldId id="273" r:id="rId3"/>
    <p:sldId id="257" r:id="rId4"/>
    <p:sldId id="258" r:id="rId5"/>
    <p:sldId id="260" r:id="rId6"/>
    <p:sldId id="261" r:id="rId7"/>
    <p:sldId id="262" r:id="rId8"/>
    <p:sldId id="263" r:id="rId9"/>
    <p:sldId id="264" r:id="rId10"/>
    <p:sldId id="265" r:id="rId11"/>
    <p:sldId id="267" r:id="rId12"/>
    <p:sldId id="268" r:id="rId13"/>
    <p:sldId id="270" r:id="rId14"/>
    <p:sldId id="271" r:id="rId15"/>
    <p:sldId id="272"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Dosis ExtraLight" panose="020B0604020202020204" charset="0"/>
      <p:regular r:id="rId22"/>
      <p:bold r:id="rId23"/>
    </p:embeddedFont>
    <p:embeddedFont>
      <p:font typeface="Titillium Web Light" panose="020B060402020202020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00" y="4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254393143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6292295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992016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70272048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5339509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4005779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260908811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5127211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72819126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307183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extLst>
      <p:ext uri="{BB962C8B-B14F-4D97-AF65-F5344CB8AC3E}">
        <p14:creationId xmlns:p14="http://schemas.microsoft.com/office/powerpoint/2010/main" val="6522480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3497106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927239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4012146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44721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4673030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4724227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2621139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0878326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02561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32695029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26542708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6/7/2021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2486291647"/>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Title 5"/>
          <p:cNvSpPr>
            <a:spLocks noGrp="1"/>
          </p:cNvSpPr>
          <p:nvPr>
            <p:ph type="ctrTitle"/>
          </p:nvPr>
        </p:nvSpPr>
        <p:spPr>
          <a:xfrm>
            <a:off x="228600" y="1809750"/>
            <a:ext cx="6858000" cy="1159800"/>
          </a:xfrm>
        </p:spPr>
        <p:txBody>
          <a:bodyPr/>
          <a:lstStyle/>
          <a:p>
            <a:r>
              <a:rPr lang="en-US" dirty="0"/>
              <a:t>Hyper-Personalization</a:t>
            </a:r>
          </a:p>
        </p:txBody>
      </p:sp>
      <p:sp>
        <p:nvSpPr>
          <p:cNvPr id="8" name="TextBox 7"/>
          <p:cNvSpPr txBox="1"/>
          <p:nvPr/>
        </p:nvSpPr>
        <p:spPr>
          <a:xfrm>
            <a:off x="304800" y="3867150"/>
            <a:ext cx="5410200" cy="707886"/>
          </a:xfrm>
          <a:prstGeom prst="rect">
            <a:avLst/>
          </a:prstGeom>
          <a:noFill/>
        </p:spPr>
        <p:txBody>
          <a:bodyPr wrap="square" rtlCol="0">
            <a:spAutoFit/>
          </a:bodyPr>
          <a:lstStyle/>
          <a:p>
            <a:r>
              <a:rPr lang="en-US" sz="2000" dirty="0">
                <a:solidFill>
                  <a:srgbClr val="80BFB7"/>
                </a:solidFill>
                <a:latin typeface="Dosis ExtraLight"/>
                <a:sym typeface="Dosis ExtraLight"/>
              </a:rPr>
              <a:t>Presented by</a:t>
            </a:r>
          </a:p>
          <a:p>
            <a:r>
              <a:rPr lang="en-US" sz="2000" dirty="0">
                <a:solidFill>
                  <a:srgbClr val="80BFB7"/>
                </a:solidFill>
                <a:latin typeface="Dosis ExtraLight"/>
                <a:sym typeface="Dosis ExtraLight"/>
              </a:rPr>
              <a:t>Lokesh A. Choudhari</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7" name="Google Shape;3917;p22"/>
          <p:cNvSpPr txBox="1">
            <a:spLocks noGrp="1"/>
          </p:cNvSpPr>
          <p:nvPr>
            <p:ph type="sldNum"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10</a:t>
            </a:fld>
            <a:endParaRPr/>
          </a:p>
        </p:txBody>
      </p:sp>
      <p:sp>
        <p:nvSpPr>
          <p:cNvPr id="8" name="TextBox 7"/>
          <p:cNvSpPr txBox="1"/>
          <p:nvPr/>
        </p:nvSpPr>
        <p:spPr>
          <a:xfrm>
            <a:off x="381000" y="438150"/>
            <a:ext cx="1905000" cy="369332"/>
          </a:xfrm>
          <a:prstGeom prst="rect">
            <a:avLst/>
          </a:prstGeom>
          <a:noFill/>
        </p:spPr>
        <p:txBody>
          <a:bodyPr wrap="square" rtlCol="0">
            <a:spAutoFit/>
          </a:bodyPr>
          <a:lstStyle/>
          <a:p>
            <a:pPr marL="400050" indent="-400050"/>
            <a:r>
              <a:rPr lang="en-US" sz="1600" dirty="0">
                <a:solidFill>
                  <a:srgbClr val="003B55"/>
                </a:solidFill>
                <a:latin typeface="Titillium Web Light"/>
                <a:sym typeface="Titillium Web Light"/>
              </a:rPr>
              <a:t>3.  </a:t>
            </a:r>
            <a:r>
              <a:rPr lang="en-US" sz="1800" dirty="0">
                <a:solidFill>
                  <a:srgbClr val="003B55"/>
                </a:solidFill>
                <a:latin typeface="Titillium Web Light"/>
                <a:sym typeface="Titillium Web Light"/>
              </a:rPr>
              <a:t>Spotify</a:t>
            </a:r>
            <a:endParaRPr lang="en-US" sz="1800" dirty="0"/>
          </a:p>
        </p:txBody>
      </p:sp>
      <p:sp>
        <p:nvSpPr>
          <p:cNvPr id="9" name="TextBox 8"/>
          <p:cNvSpPr txBox="1"/>
          <p:nvPr/>
        </p:nvSpPr>
        <p:spPr>
          <a:xfrm>
            <a:off x="228600" y="1047750"/>
            <a:ext cx="4495800" cy="3323987"/>
          </a:xfrm>
          <a:prstGeom prst="rect">
            <a:avLst/>
          </a:prstGeom>
          <a:noFill/>
        </p:spPr>
        <p:txBody>
          <a:bodyPr wrap="square" rtlCol="0">
            <a:spAutoFit/>
          </a:bodyPr>
          <a:lstStyle/>
          <a:p>
            <a:r>
              <a:rPr lang="en-US" dirty="0">
                <a:solidFill>
                  <a:srgbClr val="003B55"/>
                </a:solidFill>
                <a:latin typeface="Titillium Web Light"/>
                <a:sym typeface="Titillium Web Light"/>
              </a:rPr>
              <a:t>• Spotify implements hyper personalization in their marketing campaigns with the Discover Weekly feature.</a:t>
            </a:r>
          </a:p>
          <a:p>
            <a:r>
              <a:rPr lang="en-US" dirty="0">
                <a:solidFill>
                  <a:srgbClr val="003B55"/>
                </a:solidFill>
                <a:latin typeface="Titillium Web Light"/>
                <a:sym typeface="Titillium Web Light"/>
              </a:rPr>
              <a:t> </a:t>
            </a:r>
          </a:p>
          <a:p>
            <a:r>
              <a:rPr lang="en-US" dirty="0">
                <a:solidFill>
                  <a:srgbClr val="003B55"/>
                </a:solidFill>
                <a:latin typeface="Titillium Web Light"/>
                <a:sym typeface="Titillium Web Light"/>
              </a:rPr>
              <a:t>• This feature considers individual music choices, cross-analyzes that with the preferences of others who listened to the same songs, and then creates a highly-personalized playlist for each user.</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The brand also has a Live Concert feature, which sends emails about live events with their favorite artists, along with an option to buy tickets.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This feature is also personalized based on individual music preferences. </a:t>
            </a:r>
          </a:p>
          <a:p>
            <a:endParaRPr lang="en-US" dirty="0"/>
          </a:p>
        </p:txBody>
      </p:sp>
      <p:pic>
        <p:nvPicPr>
          <p:cNvPr id="4098" name="Picture 2"/>
          <p:cNvPicPr>
            <a:picLocks noChangeAspect="1" noChangeArrowheads="1"/>
          </p:cNvPicPr>
          <p:nvPr/>
        </p:nvPicPr>
        <p:blipFill>
          <a:blip r:embed="rId3"/>
          <a:srcRect/>
          <a:stretch>
            <a:fillRect/>
          </a:stretch>
        </p:blipFill>
        <p:spPr bwMode="auto">
          <a:xfrm>
            <a:off x="4953000" y="666750"/>
            <a:ext cx="2146300" cy="3810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8" name="Google Shape;3898;p20"/>
          <p:cNvSpPr txBox="1">
            <a:spLocks noGrp="1"/>
          </p:cNvSpPr>
          <p:nvPr>
            <p:ph type="title"/>
          </p:nvPr>
        </p:nvSpPr>
        <p:spPr>
          <a:xfrm>
            <a:off x="381000" y="285750"/>
            <a:ext cx="8077200" cy="1143000"/>
          </a:xfrm>
          <a:prstGeom prst="rect">
            <a:avLst/>
          </a:prstGeom>
        </p:spPr>
        <p:txBody>
          <a:bodyPr spcFirstLastPara="1" wrap="square" lIns="91425" tIns="91425" rIns="91425" bIns="91425" anchor="b" anchorCtr="0">
            <a:noAutofit/>
          </a:bodyPr>
          <a:lstStyle/>
          <a:p>
            <a:pPr lvl="0"/>
            <a:r>
              <a:rPr lang="en-US" dirty="0"/>
              <a:t>Hyper-Personalization and privacy considerations </a:t>
            </a:r>
            <a:endParaRPr/>
          </a:p>
        </p:txBody>
      </p:sp>
      <p:sp>
        <p:nvSpPr>
          <p:cNvPr id="3932" name="Google Shape;3932;p24"/>
          <p:cNvSpPr txBox="1">
            <a:spLocks noGrp="1"/>
          </p:cNvSpPr>
          <p:nvPr>
            <p:ph type="sldNum" sz="quarter"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a:p>
        </p:txBody>
      </p:sp>
      <p:sp>
        <p:nvSpPr>
          <p:cNvPr id="9" name="TextBox 8"/>
          <p:cNvSpPr txBox="1"/>
          <p:nvPr/>
        </p:nvSpPr>
        <p:spPr>
          <a:xfrm>
            <a:off x="304800" y="1809750"/>
            <a:ext cx="7315200" cy="2246769"/>
          </a:xfrm>
          <a:prstGeom prst="rect">
            <a:avLst/>
          </a:prstGeom>
          <a:noFill/>
        </p:spPr>
        <p:txBody>
          <a:bodyPr wrap="square" rtlCol="0">
            <a:spAutoFit/>
          </a:bodyPr>
          <a:lstStyle/>
          <a:p>
            <a:r>
              <a:rPr lang="en-US" dirty="0">
                <a:solidFill>
                  <a:srgbClr val="003B55"/>
                </a:solidFill>
                <a:latin typeface="Titillium Web Light"/>
                <a:sym typeface="Titillium Web Light"/>
              </a:rPr>
              <a:t>• Due to dependence of hyper-personalization on customers’ personal information, it requires scrupulous attention to data security.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A 2017 breach at credit reporting agency Equifax dwarfed even these massive break-ins, exposing the personal information of nearly 150 million people.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Thus, one of the most important challenges facing the new technological scenarios is the protection of users’ privacy and personal data. Customer data is highly valuable to hackers, making it attractive to obtain illicitly. </a:t>
            </a:r>
          </a:p>
          <a:p>
            <a:endParaRPr lang="en-US" dirty="0">
              <a:solidFill>
                <a:srgbClr val="003B55"/>
              </a:solidFill>
              <a:latin typeface="Titillium Web Light"/>
              <a:sym typeface="Titillium Web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6" name="Google Shape;3898;p20"/>
          <p:cNvSpPr txBox="1">
            <a:spLocks noGrp="1"/>
          </p:cNvSpPr>
          <p:nvPr>
            <p:ph type="title"/>
          </p:nvPr>
        </p:nvSpPr>
        <p:spPr>
          <a:xfrm>
            <a:off x="228600" y="209550"/>
            <a:ext cx="8077200" cy="609600"/>
          </a:xfrm>
          <a:prstGeom prst="rect">
            <a:avLst/>
          </a:prstGeom>
        </p:spPr>
        <p:txBody>
          <a:bodyPr spcFirstLastPara="1" wrap="square" lIns="91425" tIns="91425" rIns="91425" bIns="91425" anchor="b" anchorCtr="0">
            <a:noAutofit/>
          </a:bodyPr>
          <a:lstStyle/>
          <a:p>
            <a:pPr lvl="0"/>
            <a:r>
              <a:rPr lang="en-US" dirty="0"/>
              <a:t>Doing Hyper-Personalization the right way </a:t>
            </a:r>
            <a:endParaRPr/>
          </a:p>
        </p:txBody>
      </p:sp>
      <p:sp>
        <p:nvSpPr>
          <p:cNvPr id="9" name="Google Shape;3932;p24"/>
          <p:cNvSpPr txBox="1">
            <a:spLocks noGrp="1"/>
          </p:cNvSpPr>
          <p:nvPr>
            <p:ph type="sldNum" sz="quarter"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12</a:t>
            </a:fld>
            <a:endParaRPr/>
          </a:p>
        </p:txBody>
      </p:sp>
      <p:sp>
        <p:nvSpPr>
          <p:cNvPr id="8" name="TextBox 7"/>
          <p:cNvSpPr txBox="1"/>
          <p:nvPr/>
        </p:nvSpPr>
        <p:spPr>
          <a:xfrm>
            <a:off x="228600" y="1047750"/>
            <a:ext cx="7315200" cy="3108543"/>
          </a:xfrm>
          <a:prstGeom prst="rect">
            <a:avLst/>
          </a:prstGeom>
          <a:noFill/>
        </p:spPr>
        <p:txBody>
          <a:bodyPr wrap="square" rtlCol="0">
            <a:spAutoFit/>
          </a:bodyPr>
          <a:lstStyle/>
          <a:p>
            <a:r>
              <a:rPr lang="en-US" dirty="0">
                <a:solidFill>
                  <a:srgbClr val="003B55"/>
                </a:solidFill>
                <a:latin typeface="Titillium Web Light"/>
                <a:sym typeface="Titillium Web Light"/>
              </a:rPr>
              <a:t>• </a:t>
            </a:r>
            <a:r>
              <a:rPr lang="en-US" b="1" dirty="0">
                <a:solidFill>
                  <a:srgbClr val="003B55"/>
                </a:solidFill>
                <a:latin typeface="Titillium Web Light"/>
                <a:sym typeface="Titillium Web Light"/>
              </a:rPr>
              <a:t>Anticipate and plan for tighter regulations on data security.</a:t>
            </a:r>
          </a:p>
          <a:p>
            <a:r>
              <a:rPr lang="en-US" dirty="0">
                <a:solidFill>
                  <a:srgbClr val="003B55"/>
                </a:solidFill>
                <a:latin typeface="Titillium Web Light"/>
                <a:sym typeface="Titillium Web Light"/>
              </a:rPr>
              <a:t>For brands looking to hyper-personalize their product or content offerings, it is necessary to                respect individuals’ right to privacy.</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a:t>
            </a:r>
            <a:r>
              <a:rPr lang="en-US" b="1" dirty="0">
                <a:solidFill>
                  <a:srgbClr val="003B55"/>
                </a:solidFill>
                <a:latin typeface="Titillium Web Light"/>
                <a:sym typeface="Titillium Web Light"/>
              </a:rPr>
              <a:t>Make users aware of how their data may be used. </a:t>
            </a:r>
          </a:p>
          <a:p>
            <a:r>
              <a:rPr lang="en-US" dirty="0">
                <a:solidFill>
                  <a:srgbClr val="003B55"/>
                </a:solidFill>
                <a:latin typeface="Titillium Web Light"/>
                <a:sym typeface="Titillium Web Light"/>
              </a:rPr>
              <a:t>Many consumers are keen to give away personal data in exchange for free services, as                      evidenced by the popularity of social networks and digital services. The challenge for enterprises is to improve users’ awareness of how their data is collected, stored and utilized in service provisioning.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a:t>
            </a:r>
            <a:r>
              <a:rPr lang="en-US" b="1" dirty="0">
                <a:solidFill>
                  <a:srgbClr val="003B55"/>
                </a:solidFill>
                <a:latin typeface="Titillium Web Light"/>
                <a:sym typeface="Titillium Web Light"/>
              </a:rPr>
              <a:t>Empower users to view and manage their data .</a:t>
            </a:r>
          </a:p>
          <a:p>
            <a:r>
              <a:rPr lang="en-US" dirty="0">
                <a:solidFill>
                  <a:srgbClr val="003B55"/>
                </a:solidFill>
                <a:latin typeface="Titillium Web Light"/>
                <a:sym typeface="Titillium Web Light"/>
              </a:rPr>
              <a:t>Giving consumers full visibility into their data profiles can enhance privacy and make them feel      more in control.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60" name="Google Shape;3960;p27"/>
          <p:cNvSpPr txBox="1">
            <a:spLocks noGrp="1"/>
          </p:cNvSpPr>
          <p:nvPr>
            <p:ph type="sldNum" sz="quarter"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sp>
        <p:nvSpPr>
          <p:cNvPr id="8" name="Google Shape;3898;p20"/>
          <p:cNvSpPr txBox="1">
            <a:spLocks/>
          </p:cNvSpPr>
          <p:nvPr/>
        </p:nvSpPr>
        <p:spPr>
          <a:xfrm>
            <a:off x="228600" y="209550"/>
            <a:ext cx="8077200" cy="609600"/>
          </a:xfrm>
          <a:prstGeom prst="rect">
            <a:avLst/>
          </a:prstGeom>
        </p:spPr>
        <p:txBody>
          <a:bodyPr spcFirstLastPara="1" wrap="square" lIns="91425" tIns="91425" rIns="91425" bIns="91425" anchor="b" anchorCtr="0">
            <a:noAutofit/>
          </a:bodyPr>
          <a:lstStyle/>
          <a:p>
            <a:r>
              <a:rPr lang="en-US" sz="3600" dirty="0">
                <a:solidFill>
                  <a:srgbClr val="0B87A1"/>
                </a:solidFill>
                <a:latin typeface="Dosis ExtraLight"/>
                <a:sym typeface="Dosis ExtraLight"/>
              </a:rPr>
              <a:t>Advantages of Hyper-Personalization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9" name="TextBox 8"/>
          <p:cNvSpPr txBox="1"/>
          <p:nvPr/>
        </p:nvSpPr>
        <p:spPr>
          <a:xfrm>
            <a:off x="228600" y="1047750"/>
            <a:ext cx="6781800" cy="3323987"/>
          </a:xfrm>
          <a:prstGeom prst="rect">
            <a:avLst/>
          </a:prstGeom>
          <a:noFill/>
        </p:spPr>
        <p:txBody>
          <a:bodyPr wrap="square" rtlCol="0">
            <a:spAutoFit/>
          </a:bodyPr>
          <a:lstStyle/>
          <a:p>
            <a:r>
              <a:rPr lang="en-US" dirty="0">
                <a:solidFill>
                  <a:srgbClr val="003B55"/>
                </a:solidFill>
                <a:latin typeface="Titillium Web Light"/>
                <a:sym typeface="Titillium Web Light"/>
              </a:rPr>
              <a:t>• First, it eliminates obstacles in the sales funnel that may complicate customers’ shopping experience, which lessens the effort customers have to do to get what they want.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Hyper-personalization can prevent choice overload by only showing items, based in many instances on product recommendation algorithms, pertinent to the customer.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Last but not least, it can be an effective way for your brand to quickly attract and keep the customer’s attention through acknowledging their pain points and saving them time by offering your best solutions.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Many different types of personalization can and do provide these benefits as well – but hyper-personalization aims to reach a level of granularity, specificity and scale that usually only comes with advanced automation and the requisite data and customer knowledge.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71" name="Google Shape;3971;p28"/>
          <p:cNvSpPr txBox="1">
            <a:spLocks noGrp="1"/>
          </p:cNvSpPr>
          <p:nvPr>
            <p:ph type="sldNum" sz="quarter"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a:p>
        </p:txBody>
      </p:sp>
      <p:sp>
        <p:nvSpPr>
          <p:cNvPr id="9" name="Google Shape;3898;p20"/>
          <p:cNvSpPr txBox="1">
            <a:spLocks/>
          </p:cNvSpPr>
          <p:nvPr/>
        </p:nvSpPr>
        <p:spPr>
          <a:xfrm>
            <a:off x="228600" y="209550"/>
            <a:ext cx="8077200" cy="609600"/>
          </a:xfrm>
          <a:prstGeom prst="rect">
            <a:avLst/>
          </a:prstGeom>
        </p:spPr>
        <p:txBody>
          <a:bodyPr spcFirstLastPara="1" wrap="square" lIns="91425" tIns="91425" rIns="91425" bIns="91425" anchor="b" anchorCtr="0">
            <a:noAutofit/>
          </a:bodyPr>
          <a:lstStyle/>
          <a:p>
            <a:r>
              <a:rPr lang="en-US" sz="3600" dirty="0">
                <a:solidFill>
                  <a:srgbClr val="0B87A1"/>
                </a:solidFill>
                <a:latin typeface="Dosis ExtraLight"/>
                <a:sym typeface="Dosis ExtraLight"/>
              </a:rPr>
              <a:t>Conclusion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0" name="TextBox 9"/>
          <p:cNvSpPr txBox="1"/>
          <p:nvPr/>
        </p:nvSpPr>
        <p:spPr>
          <a:xfrm>
            <a:off x="228600" y="1047750"/>
            <a:ext cx="6781800" cy="2031325"/>
          </a:xfrm>
          <a:prstGeom prst="rect">
            <a:avLst/>
          </a:prstGeom>
          <a:noFill/>
        </p:spPr>
        <p:txBody>
          <a:bodyPr wrap="square" rtlCol="0">
            <a:spAutoFit/>
          </a:bodyPr>
          <a:lstStyle/>
          <a:p>
            <a:r>
              <a:rPr lang="en-US" dirty="0">
                <a:solidFill>
                  <a:srgbClr val="003B55"/>
                </a:solidFill>
                <a:latin typeface="Titillium Web Light"/>
                <a:sym typeface="Titillium Web Light"/>
              </a:rPr>
              <a:t>Creating an effective personalization strategy can be key to building customer trust and loyalty, which directly leads to improved revenue growth. In an atmosphere of tougher data privacy protections—such as the EU’s Global Data Protection Regulation (GDPR)—brands must tread carefully in how they gather and use customer data. Summing it up, hyper-personalization can help the brands stand out and increase engagement and conversions with their target audience. Many different types of personalization can and do provide these benefits as well – but hyper-personalization aims to reach a level of granularity, specificity and scale that usually only comes with advanced automation and the requisite data and customer knowledge.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12" name="Title 11"/>
          <p:cNvSpPr>
            <a:spLocks noGrp="1"/>
          </p:cNvSpPr>
          <p:nvPr>
            <p:ph type="ctrTitle"/>
          </p:nvPr>
        </p:nvSpPr>
        <p:spPr>
          <a:xfrm>
            <a:off x="1873650" y="1991850"/>
            <a:ext cx="5396700" cy="1159800"/>
          </a:xfrm>
        </p:spPr>
        <p:txBody>
          <a:bodyPr/>
          <a:lstStyle/>
          <a:p>
            <a:r>
              <a:rPr lang="en-US" dirty="0"/>
              <a:t>Thank you</a:t>
            </a:r>
          </a:p>
        </p:txBody>
      </p:sp>
      <p:sp>
        <p:nvSpPr>
          <p:cNvPr id="3982" name="Google Shape;3982;p29"/>
          <p:cNvSpPr txBox="1">
            <a:spLocks noGrp="1"/>
          </p:cNvSpPr>
          <p:nvPr>
            <p:ph type="sldNum" idx="4294967295"/>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a:t>
            </a:fld>
            <a:endParaRPr lang="en"/>
          </a:p>
        </p:txBody>
      </p:sp>
      <p:sp>
        <p:nvSpPr>
          <p:cNvPr id="5" name="Google Shape;3841;p14"/>
          <p:cNvSpPr txBox="1">
            <a:spLocks/>
          </p:cNvSpPr>
          <p:nvPr/>
        </p:nvSpPr>
        <p:spPr>
          <a:xfrm>
            <a:off x="304800" y="285750"/>
            <a:ext cx="6761100" cy="6858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kumimoji="0" lang="en-US" sz="3600" b="0" i="0" u="none" strike="noStrike" kern="0" cap="none" spc="0" normalizeH="0" baseline="0" noProof="0" dirty="0">
                <a:ln>
                  <a:noFill/>
                </a:ln>
                <a:solidFill>
                  <a:schemeClr val="dk2"/>
                </a:solidFill>
                <a:effectLst/>
                <a:uLnTx/>
                <a:uFillTx/>
                <a:latin typeface="Dosis ExtraLight"/>
                <a:ea typeface="Dosis ExtraLight"/>
                <a:cs typeface="Dosis ExtraLight"/>
                <a:sym typeface="Dosis ExtraLight"/>
              </a:rPr>
              <a:t>CONTENTS</a:t>
            </a:r>
          </a:p>
        </p:txBody>
      </p:sp>
      <p:sp>
        <p:nvSpPr>
          <p:cNvPr id="6" name="TextBox 5"/>
          <p:cNvSpPr txBox="1"/>
          <p:nvPr/>
        </p:nvSpPr>
        <p:spPr>
          <a:xfrm>
            <a:off x="457200" y="1047750"/>
            <a:ext cx="4572000" cy="2808461"/>
          </a:xfrm>
          <a:prstGeom prst="rect">
            <a:avLst/>
          </a:prstGeom>
          <a:noFill/>
        </p:spPr>
        <p:txBody>
          <a:bodyPr wrap="square" rtlCol="0">
            <a:spAutoFit/>
          </a:bodyPr>
          <a:lstStyle/>
          <a:p>
            <a:pPr>
              <a:lnSpc>
                <a:spcPct val="150000"/>
              </a:lnSpc>
            </a:pPr>
            <a:r>
              <a:rPr lang="en-US" sz="1100" dirty="0">
                <a:solidFill>
                  <a:srgbClr val="003B55"/>
                </a:solidFill>
                <a:latin typeface="Titillium Web Light"/>
                <a:sym typeface="Titillium Web Light"/>
              </a:rPr>
              <a:t>• Introduction to Hyper-Personalization </a:t>
            </a:r>
          </a:p>
          <a:p>
            <a:pPr>
              <a:lnSpc>
                <a:spcPct val="150000"/>
              </a:lnSpc>
            </a:pPr>
            <a:r>
              <a:rPr lang="en-US" sz="1100" dirty="0">
                <a:solidFill>
                  <a:srgbClr val="003B55"/>
                </a:solidFill>
                <a:latin typeface="Titillium Web Light"/>
                <a:sym typeface="Titillium Web Light"/>
              </a:rPr>
              <a:t>• Personalization VS Hyper-Personalization</a:t>
            </a:r>
          </a:p>
          <a:p>
            <a:pPr>
              <a:lnSpc>
                <a:spcPct val="150000"/>
              </a:lnSpc>
            </a:pPr>
            <a:r>
              <a:rPr lang="en-US" sz="1100" dirty="0">
                <a:solidFill>
                  <a:srgbClr val="003B55"/>
                </a:solidFill>
                <a:latin typeface="Titillium Web Light"/>
                <a:sym typeface="Titillium Web Light"/>
              </a:rPr>
              <a:t>• Importance of hyper-personalization</a:t>
            </a:r>
          </a:p>
          <a:p>
            <a:pPr>
              <a:lnSpc>
                <a:spcPct val="150000"/>
              </a:lnSpc>
            </a:pPr>
            <a:r>
              <a:rPr lang="en-US" sz="1100" dirty="0">
                <a:solidFill>
                  <a:srgbClr val="003B55"/>
                </a:solidFill>
                <a:latin typeface="Titillium Web Light"/>
                <a:sym typeface="Titillium Web Light"/>
              </a:rPr>
              <a:t>• How can advertisers use hyper personalization</a:t>
            </a:r>
          </a:p>
          <a:p>
            <a:pPr>
              <a:lnSpc>
                <a:spcPct val="150000"/>
              </a:lnSpc>
            </a:pPr>
            <a:r>
              <a:rPr lang="en-US" sz="1100" dirty="0">
                <a:solidFill>
                  <a:srgbClr val="003B55"/>
                </a:solidFill>
                <a:latin typeface="Titillium Web Light"/>
                <a:sym typeface="Titillium Web Light"/>
              </a:rPr>
              <a:t>• Examples of Hyper-Personalization</a:t>
            </a:r>
          </a:p>
          <a:p>
            <a:pPr>
              <a:lnSpc>
                <a:spcPct val="150000"/>
              </a:lnSpc>
            </a:pPr>
            <a:r>
              <a:rPr lang="en-US" sz="1100" dirty="0">
                <a:solidFill>
                  <a:srgbClr val="003B55"/>
                </a:solidFill>
                <a:latin typeface="Titillium Web Light"/>
                <a:sym typeface="Titillium Web Light"/>
              </a:rPr>
              <a:t>• Hyper-Personalization and privacy considerations </a:t>
            </a:r>
          </a:p>
          <a:p>
            <a:pPr>
              <a:lnSpc>
                <a:spcPct val="150000"/>
              </a:lnSpc>
            </a:pPr>
            <a:r>
              <a:rPr lang="en-US" sz="1100" dirty="0">
                <a:solidFill>
                  <a:srgbClr val="003B55"/>
                </a:solidFill>
                <a:latin typeface="Titillium Web Light"/>
                <a:sym typeface="Titillium Web Light"/>
              </a:rPr>
              <a:t>• Doing Hyper-Personalization the right way </a:t>
            </a:r>
          </a:p>
          <a:p>
            <a:pPr>
              <a:lnSpc>
                <a:spcPct val="150000"/>
              </a:lnSpc>
            </a:pPr>
            <a:r>
              <a:rPr lang="en-US" sz="1100" dirty="0">
                <a:solidFill>
                  <a:srgbClr val="003B55"/>
                </a:solidFill>
                <a:latin typeface="Titillium Web Light"/>
                <a:sym typeface="Titillium Web Light"/>
              </a:rPr>
              <a:t>• Advantages of Hyper-Personalization</a:t>
            </a:r>
          </a:p>
          <a:p>
            <a:pPr>
              <a:lnSpc>
                <a:spcPct val="150000"/>
              </a:lnSpc>
            </a:pPr>
            <a:r>
              <a:rPr lang="en-US" sz="1100" dirty="0">
                <a:solidFill>
                  <a:srgbClr val="003B55"/>
                </a:solidFill>
                <a:latin typeface="Titillium Web Light"/>
                <a:sym typeface="Titillium Web Light"/>
              </a:rPr>
              <a:t>• Conclusion</a:t>
            </a:r>
          </a:p>
          <a:p>
            <a:endParaRPr lang="en-US" dirty="0">
              <a:solidFill>
                <a:srgbClr val="003B55"/>
              </a:solidFill>
              <a:latin typeface="Titillium Web Light"/>
              <a:sym typeface="Titillium Web Light"/>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304800" y="285750"/>
            <a:ext cx="6761100" cy="685800"/>
          </a:xfrm>
          <a:prstGeom prst="rect">
            <a:avLst/>
          </a:prstGeom>
        </p:spPr>
        <p:txBody>
          <a:bodyPr spcFirstLastPara="1" wrap="square" lIns="91425" tIns="91425" rIns="91425" bIns="91425" anchor="b" anchorCtr="0">
            <a:noAutofit/>
          </a:bodyPr>
          <a:lstStyle/>
          <a:p>
            <a:pPr lvl="0"/>
            <a:r>
              <a:rPr lang="en" dirty="0">
                <a:latin typeface="Times New Roman" panose="02020603050405020304" pitchFamily="18" charset="0"/>
                <a:cs typeface="Times New Roman" panose="02020603050405020304" pitchFamily="18" charset="0"/>
              </a:rPr>
              <a:t>Introduction to Hyper-Personalization</a:t>
            </a:r>
            <a:endParaRPr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381000" y="1276350"/>
            <a:ext cx="7239000" cy="3087000"/>
          </a:xfrm>
        </p:spPr>
        <p:txBody>
          <a:bodyPr/>
          <a:lstStyle/>
          <a:p>
            <a:pPr>
              <a:buClr>
                <a:schemeClr val="bg2">
                  <a:lumMod val="50000"/>
                </a:schemeClr>
              </a:buClr>
              <a:buFont typeface="Wingdings" panose="05000000000000000000" pitchFamily="2" charset="2"/>
              <a:buChar char="§"/>
            </a:pPr>
            <a:r>
              <a:rPr lang="en-US" sz="1200" dirty="0"/>
              <a:t>It is defined as the use of big data to provide more specialized and personalized products, services and information to the targeted segment.</a:t>
            </a:r>
          </a:p>
          <a:p>
            <a:pPr>
              <a:buClr>
                <a:schemeClr val="bg2">
                  <a:lumMod val="50000"/>
                </a:schemeClr>
              </a:buClr>
              <a:buFont typeface="Wingdings" panose="05000000000000000000" pitchFamily="2" charset="2"/>
              <a:buChar char="§"/>
            </a:pPr>
            <a:r>
              <a:rPr lang="en-US" sz="1200" dirty="0"/>
              <a:t>It is more advanced next step to personalized marketing where it leverages AI and real-time data to supply more relevant content, product, and service information to every user.</a:t>
            </a:r>
          </a:p>
          <a:p>
            <a:pPr>
              <a:buClr>
                <a:schemeClr val="bg2">
                  <a:lumMod val="50000"/>
                </a:schemeClr>
              </a:buClr>
              <a:buFont typeface="Wingdings" panose="05000000000000000000" pitchFamily="2" charset="2"/>
              <a:buChar char="§"/>
            </a:pPr>
            <a:r>
              <a:rPr lang="en-US" sz="1200" dirty="0"/>
              <a:t>In simple word, Hyper-personalization is the use of data to provide more personalized and targeted products, services, and content</a:t>
            </a:r>
            <a:r>
              <a:rPr lang="en-US" dirty="0"/>
              <a:t>.</a:t>
            </a:r>
          </a:p>
        </p:txBody>
      </p:sp>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10" name="Title 9"/>
          <p:cNvSpPr>
            <a:spLocks noGrp="1"/>
          </p:cNvSpPr>
          <p:nvPr>
            <p:ph type="title"/>
          </p:nvPr>
        </p:nvSpPr>
        <p:spPr>
          <a:xfrm>
            <a:off x="304800" y="209550"/>
            <a:ext cx="7315200" cy="857400"/>
          </a:xfrm>
        </p:spPr>
        <p:txBody>
          <a:bodyPr/>
          <a:lstStyle/>
          <a:p>
            <a:r>
              <a:rPr lang="en-US" dirty="0">
                <a:latin typeface="Times New Roman" panose="02020603050405020304" pitchFamily="18" charset="0"/>
                <a:cs typeface="Times New Roman" panose="02020603050405020304" pitchFamily="18" charset="0"/>
              </a:rPr>
              <a:t>Personalization VS Hyper-Personalization</a:t>
            </a:r>
          </a:p>
        </p:txBody>
      </p:sp>
      <p:sp>
        <p:nvSpPr>
          <p:cNvPr id="11" name="Text Placeholder 10"/>
          <p:cNvSpPr>
            <a:spLocks noGrp="1"/>
          </p:cNvSpPr>
          <p:nvPr>
            <p:ph type="body" idx="1"/>
          </p:nvPr>
        </p:nvSpPr>
        <p:spPr>
          <a:xfrm>
            <a:off x="0" y="1047750"/>
            <a:ext cx="3886200" cy="1371600"/>
          </a:xfrm>
        </p:spPr>
        <p:txBody>
          <a:bodyPr/>
          <a:lstStyle/>
          <a:p>
            <a:pPr>
              <a:buNone/>
            </a:pPr>
            <a:r>
              <a:rPr lang="en-US" dirty="0"/>
              <a:t>       Personalization might include advertising a customer’s name, location, or purchase history.</a:t>
            </a:r>
          </a:p>
          <a:p>
            <a:pPr>
              <a:buNone/>
            </a:pPr>
            <a:endParaRPr lang="en-US" dirty="0"/>
          </a:p>
          <a:p>
            <a:pPr>
              <a:buNone/>
            </a:pPr>
            <a:endParaRPr lang="en-US" dirty="0"/>
          </a:p>
          <a:p>
            <a:pPr>
              <a:buNone/>
            </a:pPr>
            <a:r>
              <a:rPr lang="en-US" dirty="0"/>
              <a:t>       </a:t>
            </a:r>
          </a:p>
        </p:txBody>
      </p:sp>
      <p:sp>
        <p:nvSpPr>
          <p:cNvPr id="12" name="Text Placeholder 11"/>
          <p:cNvSpPr>
            <a:spLocks noGrp="1"/>
          </p:cNvSpPr>
          <p:nvPr>
            <p:ph type="body" idx="2"/>
          </p:nvPr>
        </p:nvSpPr>
        <p:spPr>
          <a:xfrm>
            <a:off x="3581400" y="971550"/>
            <a:ext cx="3886200" cy="1676400"/>
          </a:xfrm>
        </p:spPr>
        <p:txBody>
          <a:bodyPr/>
          <a:lstStyle/>
          <a:p>
            <a:pPr>
              <a:buNone/>
            </a:pPr>
            <a:r>
              <a:rPr lang="en-US" dirty="0"/>
              <a:t>       Hyper-personalization also considers browsing, purchasing, and other real-time behavioral data to interpret what the consumer wants or needs.</a:t>
            </a:r>
          </a:p>
          <a:p>
            <a:pPr>
              <a:buNone/>
            </a:pPr>
            <a:endParaRPr lang="en-US" dirty="0"/>
          </a:p>
          <a:p>
            <a:pPr>
              <a:buNone/>
            </a:pPr>
            <a:endParaRPr lang="en-US" dirty="0"/>
          </a:p>
          <a:p>
            <a:pPr>
              <a:buNone/>
            </a:pPr>
            <a:r>
              <a:rPr lang="en-US" dirty="0"/>
              <a:t>       </a:t>
            </a:r>
          </a:p>
        </p:txBody>
      </p:sp>
      <p:sp>
        <p:nvSpPr>
          <p:cNvPr id="3853" name="Google Shape;3853;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
        <p:nvSpPr>
          <p:cNvPr id="13" name="TextBox 12"/>
          <p:cNvSpPr txBox="1"/>
          <p:nvPr/>
        </p:nvSpPr>
        <p:spPr>
          <a:xfrm>
            <a:off x="381000" y="2724150"/>
            <a:ext cx="3505200" cy="1200329"/>
          </a:xfrm>
          <a:prstGeom prst="rect">
            <a:avLst/>
          </a:prstGeom>
          <a:noFill/>
        </p:spPr>
        <p:txBody>
          <a:bodyPr wrap="square" rtlCol="0">
            <a:spAutoFit/>
          </a:bodyPr>
          <a:lstStyle/>
          <a:p>
            <a:r>
              <a:rPr lang="en-US" sz="1800" dirty="0">
                <a:solidFill>
                  <a:srgbClr val="003B55"/>
                </a:solidFill>
                <a:latin typeface="Titillium Web Light"/>
                <a:sym typeface="Titillium Web Light"/>
              </a:rPr>
              <a:t>For example, personalization may include advertising winter weather gear to consumers who purchased similar gear online the year prior.</a:t>
            </a:r>
            <a:endParaRPr lang="en-US" dirty="0"/>
          </a:p>
        </p:txBody>
      </p:sp>
      <p:sp>
        <p:nvSpPr>
          <p:cNvPr id="14" name="TextBox 13"/>
          <p:cNvSpPr txBox="1"/>
          <p:nvPr/>
        </p:nvSpPr>
        <p:spPr>
          <a:xfrm>
            <a:off x="4038600" y="2724150"/>
            <a:ext cx="3200400" cy="2308324"/>
          </a:xfrm>
          <a:prstGeom prst="rect">
            <a:avLst/>
          </a:prstGeom>
          <a:noFill/>
        </p:spPr>
        <p:txBody>
          <a:bodyPr wrap="square" rtlCol="0">
            <a:spAutoFit/>
          </a:bodyPr>
          <a:lstStyle/>
          <a:p>
            <a:r>
              <a:rPr lang="en-US" sz="1800" dirty="0">
                <a:solidFill>
                  <a:srgbClr val="003B55"/>
                </a:solidFill>
                <a:latin typeface="Titillium Web Light"/>
                <a:sym typeface="Titillium Web Light"/>
              </a:rPr>
              <a:t>Hyper-personalization, on the other hand, could include advertising that same winter gear with optimized ads based on the exact purchase location and time, payment method, coupons used, social media activity, and more.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4" y="739550"/>
            <a:ext cx="5427025"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We see our customers as invited guests to a party, and we are the hosts. It’s our job every day to make every important aspect of the customer experience a little bit better’’</a:t>
            </a:r>
          </a:p>
          <a:p>
            <a:pPr marL="0" lvl="0" indent="0" algn="l" rtl="0">
              <a:spcBef>
                <a:spcPts val="600"/>
              </a:spcBef>
              <a:spcAft>
                <a:spcPts val="0"/>
              </a:spcAft>
              <a:buNone/>
            </a:pPr>
            <a:r>
              <a:rPr lang="en" dirty="0"/>
              <a:t>-Jeff Bezos, CEO, Amazon</a:t>
            </a:r>
          </a:p>
          <a:p>
            <a:pPr marL="0" lvl="0" indent="0" algn="l" rtl="0">
              <a:spcBef>
                <a:spcPts val="600"/>
              </a:spcBef>
              <a:spcAft>
                <a:spcPts val="0"/>
              </a:spcAft>
              <a:buNone/>
            </a:pPr>
            <a:r>
              <a:rPr lang="en" dirty="0"/>
              <a:t> </a:t>
            </a:r>
            <a:endParaRPr/>
          </a:p>
        </p:txBody>
      </p:sp>
      <p:sp>
        <p:nvSpPr>
          <p:cNvPr id="3865" name="Google Shape;3865;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228600" y="438150"/>
            <a:ext cx="67611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Importance of hyper-personalization</a:t>
            </a:r>
            <a:endParaRPr/>
          </a:p>
        </p:txBody>
      </p:sp>
      <p:sp>
        <p:nvSpPr>
          <p:cNvPr id="3872" name="Google Shape;3872;p18"/>
          <p:cNvSpPr txBox="1">
            <a:spLocks noGrp="1"/>
          </p:cNvSpPr>
          <p:nvPr>
            <p:ph type="sldNum" idx="12"/>
          </p:nvPr>
        </p:nvSpPr>
        <p:spPr>
          <a:xfrm>
            <a:off x="0" y="4719638"/>
            <a:ext cx="547688" cy="3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a:p>
        </p:txBody>
      </p:sp>
      <p:sp>
        <p:nvSpPr>
          <p:cNvPr id="7" name="TextBox 6"/>
          <p:cNvSpPr txBox="1"/>
          <p:nvPr/>
        </p:nvSpPr>
        <p:spPr>
          <a:xfrm>
            <a:off x="381000" y="1504950"/>
            <a:ext cx="7315200" cy="1890902"/>
          </a:xfrm>
          <a:prstGeom prst="rect">
            <a:avLst/>
          </a:prstGeom>
          <a:noFill/>
        </p:spPr>
        <p:txBody>
          <a:bodyPr wrap="square" numCol="1" rtlCol="0">
            <a:spAutoFit/>
          </a:bodyPr>
          <a:lstStyle/>
          <a:p>
            <a:pPr>
              <a:lnSpc>
                <a:spcPct val="200000"/>
              </a:lnSpc>
              <a:buClr>
                <a:schemeClr val="accent4"/>
              </a:buClr>
            </a:pPr>
            <a:r>
              <a:rPr lang="en-US" sz="1200" dirty="0">
                <a:solidFill>
                  <a:srgbClr val="003B55"/>
                </a:solidFill>
                <a:latin typeface="Titillium Web Light"/>
                <a:sym typeface="Titillium Web Light"/>
              </a:rPr>
              <a:t>According to research from Accenture, 81% of customers think it’s important for brands to     approach them in a timely, personalized manner. Businesses customized their marketing using demographics and manual customer segmentation, but these techniques were lacking because they were not personalized </a:t>
            </a:r>
            <a:r>
              <a:rPr lang="en-US" sz="1200" dirty="0" err="1">
                <a:solidFill>
                  <a:srgbClr val="003B55"/>
                </a:solidFill>
                <a:latin typeface="Titillium Web Light"/>
                <a:sym typeface="Titillium Web Light"/>
              </a:rPr>
              <a:t>enough.Hyper</a:t>
            </a:r>
            <a:r>
              <a:rPr lang="en-US" sz="1200" dirty="0">
                <a:solidFill>
                  <a:srgbClr val="003B55"/>
                </a:solidFill>
                <a:latin typeface="Titillium Web Light"/>
                <a:sym typeface="Titillium Web Light"/>
              </a:rPr>
              <a:t> personalization solves for this, by ensuring that campaigns carefully target each customer’s individual interests and expectations.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876"/>
        <p:cNvGrpSpPr/>
        <p:nvPr/>
      </p:nvGrpSpPr>
      <p:grpSpPr>
        <a:xfrm>
          <a:off x="0" y="0"/>
          <a:ext cx="0" cy="0"/>
          <a:chOff x="0" y="0"/>
          <a:chExt cx="0" cy="0"/>
        </a:xfrm>
      </p:grpSpPr>
      <p:sp>
        <p:nvSpPr>
          <p:cNvPr id="3892" name="Google Shape;3892;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7</a:t>
            </a:fld>
            <a:endParaRPr/>
          </a:p>
        </p:txBody>
      </p:sp>
      <p:pic>
        <p:nvPicPr>
          <p:cNvPr id="1026" name="Picture 2"/>
          <p:cNvPicPr>
            <a:picLocks noChangeAspect="1" noChangeArrowheads="1"/>
          </p:cNvPicPr>
          <p:nvPr/>
        </p:nvPicPr>
        <p:blipFill>
          <a:blip r:embed="rId3"/>
          <a:srcRect/>
          <a:stretch>
            <a:fillRect/>
          </a:stretch>
        </p:blipFill>
        <p:spPr bwMode="auto">
          <a:xfrm>
            <a:off x="2895600" y="1581150"/>
            <a:ext cx="3414713" cy="1933867"/>
          </a:xfrm>
          <a:prstGeom prst="rect">
            <a:avLst/>
          </a:prstGeom>
          <a:noFill/>
          <a:ln w="9525">
            <a:noFill/>
            <a:miter lim="800000"/>
            <a:headEnd/>
            <a:tailEnd/>
          </a:ln>
          <a:effectLst/>
        </p:spPr>
      </p:pic>
      <p:sp>
        <p:nvSpPr>
          <p:cNvPr id="21" name="TextBox 20"/>
          <p:cNvSpPr txBox="1"/>
          <p:nvPr/>
        </p:nvSpPr>
        <p:spPr>
          <a:xfrm>
            <a:off x="1847850" y="209550"/>
            <a:ext cx="5448300" cy="461665"/>
          </a:xfrm>
          <a:prstGeom prst="rect">
            <a:avLst/>
          </a:prstGeom>
          <a:noFill/>
        </p:spPr>
        <p:txBody>
          <a:bodyPr wrap="square" rtlCol="0">
            <a:spAutoFit/>
          </a:bodyPr>
          <a:lstStyle/>
          <a:p>
            <a:r>
              <a:rPr lang="en-US" sz="2400" dirty="0">
                <a:solidFill>
                  <a:srgbClr val="0B87A1"/>
                </a:solidFill>
                <a:latin typeface="Dosis ExtraLight"/>
                <a:sym typeface="Dosis ExtraLight"/>
              </a:rPr>
              <a:t>How can advertisers use hyper personalization</a:t>
            </a:r>
            <a:endParaRPr lang="en-US" sz="2400" dirty="0"/>
          </a:p>
        </p:txBody>
      </p:sp>
      <p:sp>
        <p:nvSpPr>
          <p:cNvPr id="22" name="TextBox 21"/>
          <p:cNvSpPr txBox="1"/>
          <p:nvPr/>
        </p:nvSpPr>
        <p:spPr>
          <a:xfrm>
            <a:off x="685800" y="1047750"/>
            <a:ext cx="1828800" cy="307777"/>
          </a:xfrm>
          <a:prstGeom prst="rect">
            <a:avLst/>
          </a:prstGeom>
          <a:noFill/>
        </p:spPr>
        <p:txBody>
          <a:bodyPr wrap="square" rtlCol="0">
            <a:spAutoFit/>
          </a:bodyPr>
          <a:lstStyle/>
          <a:p>
            <a:r>
              <a:rPr lang="en-US" dirty="0">
                <a:solidFill>
                  <a:srgbClr val="003B55"/>
                </a:solidFill>
                <a:latin typeface="Titillium Web Light"/>
                <a:sym typeface="Titillium Web Light"/>
              </a:rPr>
              <a:t> Data Collection</a:t>
            </a:r>
            <a:endParaRPr lang="en-US" dirty="0"/>
          </a:p>
        </p:txBody>
      </p:sp>
      <p:sp>
        <p:nvSpPr>
          <p:cNvPr id="23" name="Rounded Rectangle 22"/>
          <p:cNvSpPr/>
          <p:nvPr/>
        </p:nvSpPr>
        <p:spPr>
          <a:xfrm>
            <a:off x="685800" y="895350"/>
            <a:ext cx="14478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3" idx="3"/>
          </p:cNvCxnSpPr>
          <p:nvPr/>
        </p:nvCxnSpPr>
        <p:spPr>
          <a:xfrm>
            <a:off x="2133600" y="1238250"/>
            <a:ext cx="1066800" cy="4953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6" name="TextBox 25"/>
          <p:cNvSpPr txBox="1"/>
          <p:nvPr/>
        </p:nvSpPr>
        <p:spPr>
          <a:xfrm>
            <a:off x="457200" y="2343150"/>
            <a:ext cx="1600200" cy="307777"/>
          </a:xfrm>
          <a:prstGeom prst="rect">
            <a:avLst/>
          </a:prstGeom>
          <a:noFill/>
        </p:spPr>
        <p:txBody>
          <a:bodyPr wrap="square" rtlCol="0">
            <a:spAutoFit/>
          </a:bodyPr>
          <a:lstStyle/>
          <a:p>
            <a:r>
              <a:rPr lang="en-US" dirty="0">
                <a:solidFill>
                  <a:srgbClr val="003B55"/>
                </a:solidFill>
                <a:latin typeface="Titillium Web Light"/>
                <a:sym typeface="Titillium Web Light"/>
              </a:rPr>
              <a:t>A customized offer</a:t>
            </a:r>
            <a:endParaRPr lang="en-US" dirty="0"/>
          </a:p>
        </p:txBody>
      </p:sp>
      <p:sp>
        <p:nvSpPr>
          <p:cNvPr id="27" name="Rounded Rectangle 26"/>
          <p:cNvSpPr/>
          <p:nvPr/>
        </p:nvSpPr>
        <p:spPr>
          <a:xfrm>
            <a:off x="304800" y="2190750"/>
            <a:ext cx="1905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7" idx="3"/>
          </p:cNvCxnSpPr>
          <p:nvPr/>
        </p:nvCxnSpPr>
        <p:spPr>
          <a:xfrm>
            <a:off x="2209800" y="2495550"/>
            <a:ext cx="6858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a:off x="457200" y="3562350"/>
            <a:ext cx="2057400" cy="307777"/>
          </a:xfrm>
          <a:prstGeom prst="rect">
            <a:avLst/>
          </a:prstGeom>
          <a:noFill/>
        </p:spPr>
        <p:txBody>
          <a:bodyPr wrap="square" rtlCol="0">
            <a:spAutoFit/>
          </a:bodyPr>
          <a:lstStyle/>
          <a:p>
            <a:r>
              <a:rPr lang="en-US" dirty="0">
                <a:solidFill>
                  <a:srgbClr val="003B55"/>
                </a:solidFill>
                <a:latin typeface="Titillium Web Light"/>
                <a:sym typeface="Titillium Web Light"/>
              </a:rPr>
              <a:t>Personalized Messaging</a:t>
            </a:r>
            <a:endParaRPr lang="en-US" dirty="0"/>
          </a:p>
        </p:txBody>
      </p:sp>
      <p:sp>
        <p:nvSpPr>
          <p:cNvPr id="33" name="Rounded Rectangle 32"/>
          <p:cNvSpPr/>
          <p:nvPr/>
        </p:nvSpPr>
        <p:spPr>
          <a:xfrm>
            <a:off x="457200" y="3409950"/>
            <a:ext cx="1981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3" idx="3"/>
          </p:cNvCxnSpPr>
          <p:nvPr/>
        </p:nvCxnSpPr>
        <p:spPr>
          <a:xfrm flipV="1">
            <a:off x="2438400" y="3105150"/>
            <a:ext cx="68580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9" name="TextBox 38"/>
          <p:cNvSpPr txBox="1"/>
          <p:nvPr/>
        </p:nvSpPr>
        <p:spPr>
          <a:xfrm>
            <a:off x="6934200" y="971550"/>
            <a:ext cx="1676400" cy="307777"/>
          </a:xfrm>
          <a:prstGeom prst="rect">
            <a:avLst/>
          </a:prstGeom>
          <a:noFill/>
        </p:spPr>
        <p:txBody>
          <a:bodyPr wrap="square" rtlCol="0">
            <a:spAutoFit/>
          </a:bodyPr>
          <a:lstStyle/>
          <a:p>
            <a:r>
              <a:rPr lang="en-US" dirty="0">
                <a:solidFill>
                  <a:srgbClr val="003B55"/>
                </a:solidFill>
                <a:latin typeface="Titillium Web Light"/>
                <a:sym typeface="Titillium Web Light"/>
              </a:rPr>
              <a:t>Various Channels</a:t>
            </a:r>
            <a:endParaRPr lang="en-US" dirty="0"/>
          </a:p>
        </p:txBody>
      </p:sp>
      <p:sp>
        <p:nvSpPr>
          <p:cNvPr id="40" name="Rounded Rectangle 39"/>
          <p:cNvSpPr/>
          <p:nvPr/>
        </p:nvSpPr>
        <p:spPr>
          <a:xfrm>
            <a:off x="6858000" y="895350"/>
            <a:ext cx="1676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0" idx="1"/>
          </p:cNvCxnSpPr>
          <p:nvPr/>
        </p:nvCxnSpPr>
        <p:spPr>
          <a:xfrm rot="10800000" flipV="1">
            <a:off x="6019800" y="1162050"/>
            <a:ext cx="838200" cy="4953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7010400" y="2419350"/>
            <a:ext cx="1905000" cy="307777"/>
          </a:xfrm>
          <a:prstGeom prst="rect">
            <a:avLst/>
          </a:prstGeom>
          <a:noFill/>
        </p:spPr>
        <p:txBody>
          <a:bodyPr wrap="square" rtlCol="0">
            <a:spAutoFit/>
          </a:bodyPr>
          <a:lstStyle/>
          <a:p>
            <a:r>
              <a:rPr lang="en-US" dirty="0">
                <a:solidFill>
                  <a:srgbClr val="003B55"/>
                </a:solidFill>
                <a:latin typeface="Titillium Web Light"/>
                <a:sym typeface="Titillium Web Light"/>
              </a:rPr>
              <a:t>Perfect Timing</a:t>
            </a:r>
            <a:endParaRPr lang="en-US" dirty="0"/>
          </a:p>
        </p:txBody>
      </p:sp>
      <p:sp>
        <p:nvSpPr>
          <p:cNvPr id="44" name="Rounded Rectangle 43"/>
          <p:cNvSpPr/>
          <p:nvPr/>
        </p:nvSpPr>
        <p:spPr>
          <a:xfrm>
            <a:off x="6934200" y="2266950"/>
            <a:ext cx="14478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44" idx="1"/>
            <a:endCxn id="1026" idx="3"/>
          </p:cNvCxnSpPr>
          <p:nvPr/>
        </p:nvCxnSpPr>
        <p:spPr>
          <a:xfrm rot="10800000">
            <a:off x="6310314" y="2548084"/>
            <a:ext cx="623887" cy="2366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7" name="TextBox 56"/>
          <p:cNvSpPr txBox="1"/>
          <p:nvPr/>
        </p:nvSpPr>
        <p:spPr>
          <a:xfrm>
            <a:off x="6781800" y="3486150"/>
            <a:ext cx="1676400" cy="307777"/>
          </a:xfrm>
          <a:prstGeom prst="rect">
            <a:avLst/>
          </a:prstGeom>
          <a:noFill/>
        </p:spPr>
        <p:txBody>
          <a:bodyPr wrap="square" rtlCol="0">
            <a:spAutoFit/>
          </a:bodyPr>
          <a:lstStyle/>
          <a:p>
            <a:r>
              <a:rPr lang="en-US" dirty="0">
                <a:solidFill>
                  <a:srgbClr val="003B55"/>
                </a:solidFill>
                <a:latin typeface="Titillium Web Light"/>
                <a:sym typeface="Titillium Web Light"/>
              </a:rPr>
              <a:t>Consistent testing</a:t>
            </a:r>
            <a:endParaRPr lang="en-US" dirty="0"/>
          </a:p>
        </p:txBody>
      </p:sp>
      <p:sp>
        <p:nvSpPr>
          <p:cNvPr id="58" name="Rounded Rectangle 57"/>
          <p:cNvSpPr/>
          <p:nvPr/>
        </p:nvSpPr>
        <p:spPr>
          <a:xfrm>
            <a:off x="6705600" y="3409950"/>
            <a:ext cx="1676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58" idx="1"/>
          </p:cNvCxnSpPr>
          <p:nvPr/>
        </p:nvCxnSpPr>
        <p:spPr>
          <a:xfrm rot="10800000">
            <a:off x="5867400" y="3181350"/>
            <a:ext cx="838200" cy="4953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228600" y="209550"/>
            <a:ext cx="6761100" cy="609600"/>
          </a:xfrm>
          <a:prstGeom prst="rect">
            <a:avLst/>
          </a:prstGeom>
        </p:spPr>
        <p:txBody>
          <a:bodyPr spcFirstLastPara="1" wrap="square" lIns="91425" tIns="91425" rIns="91425" bIns="91425" anchor="b" anchorCtr="0">
            <a:noAutofit/>
          </a:bodyPr>
          <a:lstStyle/>
          <a:p>
            <a:pPr lvl="0"/>
            <a:r>
              <a:rPr lang="en-US" dirty="0"/>
              <a:t>Examples of Hyper-Personalization</a:t>
            </a:r>
            <a:endParaRPr dirty="0"/>
          </a:p>
        </p:txBody>
      </p:sp>
      <p:sp>
        <p:nvSpPr>
          <p:cNvPr id="3900" name="Google Shape;3900;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8</a:t>
            </a:fld>
            <a:endParaRPr/>
          </a:p>
        </p:txBody>
      </p:sp>
      <p:sp>
        <p:nvSpPr>
          <p:cNvPr id="8" name="TextBox 7"/>
          <p:cNvSpPr txBox="1"/>
          <p:nvPr/>
        </p:nvSpPr>
        <p:spPr>
          <a:xfrm>
            <a:off x="457200" y="971550"/>
            <a:ext cx="1905000" cy="369332"/>
          </a:xfrm>
          <a:prstGeom prst="rect">
            <a:avLst/>
          </a:prstGeom>
          <a:noFill/>
        </p:spPr>
        <p:txBody>
          <a:bodyPr wrap="square" rtlCol="0">
            <a:spAutoFit/>
          </a:bodyPr>
          <a:lstStyle/>
          <a:p>
            <a:pPr marL="400050" indent="-400050"/>
            <a:r>
              <a:rPr lang="en-US" sz="1600" dirty="0">
                <a:solidFill>
                  <a:srgbClr val="003B55"/>
                </a:solidFill>
                <a:latin typeface="Titillium Web Light"/>
                <a:sym typeface="Titillium Web Light"/>
              </a:rPr>
              <a:t>1.  </a:t>
            </a:r>
            <a:r>
              <a:rPr lang="en-US" sz="1800" dirty="0">
                <a:solidFill>
                  <a:srgbClr val="003B55"/>
                </a:solidFill>
                <a:latin typeface="Titillium Web Light"/>
                <a:sym typeface="Titillium Web Light"/>
              </a:rPr>
              <a:t>Amazon</a:t>
            </a:r>
            <a:endParaRPr lang="en-US" sz="1800" dirty="0"/>
          </a:p>
        </p:txBody>
      </p:sp>
      <p:sp>
        <p:nvSpPr>
          <p:cNvPr id="10" name="TextBox 9"/>
          <p:cNvSpPr txBox="1"/>
          <p:nvPr/>
        </p:nvSpPr>
        <p:spPr>
          <a:xfrm>
            <a:off x="609600" y="1504950"/>
            <a:ext cx="6858000" cy="2246769"/>
          </a:xfrm>
          <a:prstGeom prst="rect">
            <a:avLst/>
          </a:prstGeom>
          <a:noFill/>
        </p:spPr>
        <p:txBody>
          <a:bodyPr wrap="square" rtlCol="0">
            <a:spAutoFit/>
          </a:bodyPr>
          <a:lstStyle/>
          <a:p>
            <a:r>
              <a:rPr lang="en-US" dirty="0">
                <a:solidFill>
                  <a:srgbClr val="003B55"/>
                </a:solidFill>
                <a:latin typeface="Titillium Web Light"/>
                <a:sym typeface="Titillium Web Light"/>
              </a:rPr>
              <a:t>Amazon has access to a vast amount of data points including (but not limited to):</a:t>
            </a:r>
          </a:p>
          <a:p>
            <a:r>
              <a:rPr lang="en-US" dirty="0">
                <a:solidFill>
                  <a:srgbClr val="003B55"/>
                </a:solidFill>
                <a:latin typeface="Titillium Web Light"/>
                <a:sym typeface="Titillium Web Light"/>
              </a:rPr>
              <a:t>• Full name </a:t>
            </a:r>
          </a:p>
          <a:p>
            <a:r>
              <a:rPr lang="en-US" dirty="0">
                <a:solidFill>
                  <a:srgbClr val="003B55"/>
                </a:solidFill>
                <a:latin typeface="Titillium Web Light"/>
                <a:sym typeface="Titillium Web Light"/>
              </a:rPr>
              <a:t>• Search query </a:t>
            </a:r>
          </a:p>
          <a:p>
            <a:r>
              <a:rPr lang="en-US" dirty="0">
                <a:solidFill>
                  <a:srgbClr val="003B55"/>
                </a:solidFill>
                <a:latin typeface="Titillium Web Light"/>
                <a:sym typeface="Titillium Web Light"/>
              </a:rPr>
              <a:t>• Average time spent on search </a:t>
            </a:r>
          </a:p>
          <a:p>
            <a:r>
              <a:rPr lang="en-US" dirty="0">
                <a:solidFill>
                  <a:srgbClr val="003B55"/>
                </a:solidFill>
                <a:latin typeface="Titillium Web Light"/>
                <a:sym typeface="Titillium Web Light"/>
              </a:rPr>
              <a:t>• Past purchase history </a:t>
            </a:r>
          </a:p>
          <a:p>
            <a:r>
              <a:rPr lang="en-US" dirty="0">
                <a:solidFill>
                  <a:srgbClr val="003B55"/>
                </a:solidFill>
                <a:latin typeface="Titillium Web Light"/>
                <a:sym typeface="Titillium Web Light"/>
              </a:rPr>
              <a:t>• Brand affinity </a:t>
            </a:r>
          </a:p>
          <a:p>
            <a:r>
              <a:rPr lang="en-US" dirty="0">
                <a:solidFill>
                  <a:srgbClr val="003B55"/>
                </a:solidFill>
                <a:latin typeface="Titillium Web Light"/>
                <a:sym typeface="Titillium Web Light"/>
              </a:rPr>
              <a:t>• Category browsing habits </a:t>
            </a:r>
          </a:p>
          <a:p>
            <a:r>
              <a:rPr lang="en-US" dirty="0">
                <a:solidFill>
                  <a:srgbClr val="003B55"/>
                </a:solidFill>
                <a:latin typeface="Titillium Web Light"/>
                <a:sym typeface="Titillium Web Light"/>
              </a:rPr>
              <a:t>• Time of past purchases </a:t>
            </a:r>
          </a:p>
          <a:p>
            <a:r>
              <a:rPr lang="en-US" dirty="0">
                <a:solidFill>
                  <a:srgbClr val="003B55"/>
                </a:solidFill>
                <a:latin typeface="Titillium Web Light"/>
                <a:sym typeface="Titillium Web Light"/>
              </a:rPr>
              <a:t>• Average spend amount </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3276600" y="1885950"/>
            <a:ext cx="4891088" cy="25627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9</a:t>
            </a:fld>
            <a:endParaRPr/>
          </a:p>
        </p:txBody>
      </p:sp>
      <p:sp>
        <p:nvSpPr>
          <p:cNvPr id="8" name="TextBox 7"/>
          <p:cNvSpPr txBox="1"/>
          <p:nvPr/>
        </p:nvSpPr>
        <p:spPr>
          <a:xfrm>
            <a:off x="381000" y="438150"/>
            <a:ext cx="1905000" cy="369332"/>
          </a:xfrm>
          <a:prstGeom prst="rect">
            <a:avLst/>
          </a:prstGeom>
          <a:noFill/>
        </p:spPr>
        <p:txBody>
          <a:bodyPr wrap="square" rtlCol="0">
            <a:spAutoFit/>
          </a:bodyPr>
          <a:lstStyle/>
          <a:p>
            <a:pPr marL="400050" indent="-400050"/>
            <a:r>
              <a:rPr lang="en-US" sz="1600" dirty="0">
                <a:solidFill>
                  <a:srgbClr val="003B55"/>
                </a:solidFill>
                <a:latin typeface="Titillium Web Light"/>
                <a:sym typeface="Titillium Web Light"/>
              </a:rPr>
              <a:t>2.  </a:t>
            </a:r>
            <a:r>
              <a:rPr lang="en-US" sz="1800" dirty="0">
                <a:solidFill>
                  <a:srgbClr val="003B55"/>
                </a:solidFill>
                <a:latin typeface="Titillium Web Light"/>
                <a:sym typeface="Titillium Web Light"/>
              </a:rPr>
              <a:t>Starbucks</a:t>
            </a:r>
            <a:endParaRPr lang="en-US" sz="1800" dirty="0"/>
          </a:p>
        </p:txBody>
      </p:sp>
      <p:sp>
        <p:nvSpPr>
          <p:cNvPr id="12" name="TextBox 11"/>
          <p:cNvSpPr txBox="1"/>
          <p:nvPr/>
        </p:nvSpPr>
        <p:spPr>
          <a:xfrm>
            <a:off x="228600" y="1047750"/>
            <a:ext cx="4495800" cy="3108543"/>
          </a:xfrm>
          <a:prstGeom prst="rect">
            <a:avLst/>
          </a:prstGeom>
          <a:noFill/>
        </p:spPr>
        <p:txBody>
          <a:bodyPr wrap="square" rtlCol="0">
            <a:spAutoFit/>
          </a:bodyPr>
          <a:lstStyle/>
          <a:p>
            <a:r>
              <a:rPr lang="en-US" dirty="0">
                <a:solidFill>
                  <a:srgbClr val="003B55"/>
                </a:solidFill>
                <a:latin typeface="Titillium Web Light"/>
                <a:sym typeface="Titillium Web Light"/>
              </a:rPr>
              <a:t>• Starbucks stepped up their personalization game with AI, using real-time data to send over 400,000 variants of hyper personalized messages (food/beverage offers) to users. </a:t>
            </a:r>
          </a:p>
          <a:p>
            <a:endParaRPr lang="en-US" dirty="0">
              <a:solidFill>
                <a:srgbClr val="003B55"/>
              </a:solidFill>
              <a:latin typeface="Titillium Web Light"/>
              <a:sym typeface="Titillium Web Light"/>
            </a:endParaRPr>
          </a:p>
          <a:p>
            <a:r>
              <a:rPr lang="en-US" dirty="0">
                <a:solidFill>
                  <a:srgbClr val="003B55"/>
                </a:solidFill>
                <a:latin typeface="Titillium Web Light"/>
                <a:sym typeface="Titillium Web Light"/>
              </a:rPr>
              <a:t>• Every offer is unique to each user’s preferences, based on their past activity on the app.</a:t>
            </a:r>
          </a:p>
          <a:p>
            <a:r>
              <a:rPr lang="en-US" dirty="0">
                <a:solidFill>
                  <a:srgbClr val="003B55"/>
                </a:solidFill>
                <a:latin typeface="Titillium Web Light"/>
                <a:sym typeface="Titillium Web Light"/>
              </a:rPr>
              <a:t> </a:t>
            </a:r>
          </a:p>
          <a:p>
            <a:r>
              <a:rPr lang="en-US" dirty="0">
                <a:solidFill>
                  <a:srgbClr val="003B55"/>
                </a:solidFill>
                <a:latin typeface="Titillium Web Light"/>
                <a:sym typeface="Titillium Web Light"/>
              </a:rPr>
              <a:t>Starbucks’ results from this campaign include: </a:t>
            </a:r>
          </a:p>
          <a:p>
            <a:r>
              <a:rPr lang="en-US" dirty="0">
                <a:solidFill>
                  <a:srgbClr val="003B55"/>
                </a:solidFill>
                <a:latin typeface="Titillium Web Light"/>
                <a:sym typeface="Titillium Web Light"/>
              </a:rPr>
              <a:t>• 3 increase in marketing campaign effectiveness </a:t>
            </a:r>
          </a:p>
          <a:p>
            <a:r>
              <a:rPr lang="en-US" dirty="0">
                <a:solidFill>
                  <a:srgbClr val="003B55"/>
                </a:solidFill>
                <a:latin typeface="Titillium Web Light"/>
                <a:sym typeface="Titillium Web Light"/>
              </a:rPr>
              <a:t>• 2X increase in email redemptions </a:t>
            </a:r>
          </a:p>
          <a:p>
            <a:r>
              <a:rPr lang="en-US" dirty="0">
                <a:solidFill>
                  <a:srgbClr val="003B55"/>
                </a:solidFill>
                <a:latin typeface="Titillium Web Light"/>
                <a:sym typeface="Titillium Web Light"/>
              </a:rPr>
              <a:t>• 3X increase in incremental spends via offer redemptions </a:t>
            </a:r>
          </a:p>
          <a:p>
            <a:r>
              <a:rPr lang="en-US" dirty="0">
                <a:solidFill>
                  <a:srgbClr val="003B55"/>
                </a:solidFill>
                <a:latin typeface="Titillium Web Light"/>
                <a:sym typeface="Titillium Web Light"/>
              </a:rPr>
              <a:t>• 24% of total transactions coming from the mobile app </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4876800" y="1047750"/>
            <a:ext cx="4021984" cy="29051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196</TotalTime>
  <Words>1103</Words>
  <Application>Microsoft Office PowerPoint</Application>
  <PresentationFormat>On-screen Show (16:9)</PresentationFormat>
  <Paragraphs>109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Dosis ExtraLight</vt:lpstr>
      <vt:lpstr>Wingdings</vt:lpstr>
      <vt:lpstr>Titillium Web Light</vt:lpstr>
      <vt:lpstr>Century Gothic</vt:lpstr>
      <vt:lpstr>Arial</vt:lpstr>
      <vt:lpstr>Wingdings 3</vt:lpstr>
      <vt:lpstr>Ion</vt:lpstr>
      <vt:lpstr>Hyper-Personalization</vt:lpstr>
      <vt:lpstr>PowerPoint Presentation</vt:lpstr>
      <vt:lpstr>Introduction to Hyper-Personalization</vt:lpstr>
      <vt:lpstr>Personalization VS Hyper-Personalization</vt:lpstr>
      <vt:lpstr>PowerPoint Presentation</vt:lpstr>
      <vt:lpstr>Importance of hyper-personalization</vt:lpstr>
      <vt:lpstr>PowerPoint Presentation</vt:lpstr>
      <vt:lpstr>Examples of Hyper-Personalization</vt:lpstr>
      <vt:lpstr>PowerPoint Presentation</vt:lpstr>
      <vt:lpstr>PowerPoint Presentation</vt:lpstr>
      <vt:lpstr>Hyper-Personalization and privacy considerations </vt:lpstr>
      <vt:lpstr>Doing Hyper-Personalization the right way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LOKESH</dc:creator>
  <cp:lastModifiedBy>Jyoti Khalkar</cp:lastModifiedBy>
  <cp:revision>26</cp:revision>
  <dcterms:modified xsi:type="dcterms:W3CDTF">2021-06-07T05:01:39Z</dcterms:modified>
</cp:coreProperties>
</file>