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5" r:id="rId1"/>
  </p:sldMasterIdLst>
  <p:sldIdLst>
    <p:sldId id="256" r:id="rId2"/>
    <p:sldId id="257" r:id="rId3"/>
    <p:sldId id="258" r:id="rId4"/>
    <p:sldId id="259" r:id="rId5"/>
    <p:sldId id="260" r:id="rId6"/>
    <p:sldId id="261" r:id="rId7"/>
    <p:sldId id="262" r:id="rId8"/>
    <p:sldId id="263" r:id="rId9"/>
    <p:sldId id="279" r:id="rId10"/>
    <p:sldId id="280" r:id="rId11"/>
    <p:sldId id="266" r:id="rId12"/>
    <p:sldId id="267" r:id="rId13"/>
    <p:sldId id="281" r:id="rId14"/>
    <p:sldId id="282" r:id="rId15"/>
    <p:sldId id="283" r:id="rId16"/>
    <p:sldId id="284" r:id="rId17"/>
    <p:sldId id="285" r:id="rId18"/>
    <p:sldId id="286" r:id="rId19"/>
    <p:sldId id="287"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edh Divekar" initials="SD" lastIdx="1" clrIdx="0">
    <p:extLst>
      <p:ext uri="{19B8F6BF-5375-455C-9EA6-DF929625EA0E}">
        <p15:presenceInfo xmlns:p15="http://schemas.microsoft.com/office/powerpoint/2012/main" userId="Sumedh Divek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3A358B-9B39-48CC-B273-BD8D4767D868}"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761845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A358B-9B39-48CC-B273-BD8D4767D868}"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358356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A358B-9B39-48CC-B273-BD8D4767D868}"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97238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A358B-9B39-48CC-B273-BD8D4767D868}"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3679315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A358B-9B39-48CC-B273-BD8D4767D868}"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4189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A358B-9B39-48CC-B273-BD8D4767D868}"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2126740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A358B-9B39-48CC-B273-BD8D4767D868}"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236277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A358B-9B39-48CC-B273-BD8D4767D868}"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2880006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A358B-9B39-48CC-B273-BD8D4767D868}"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293469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A358B-9B39-48CC-B273-BD8D4767D868}"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1438782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3A358B-9B39-48CC-B273-BD8D4767D868}"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700630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3A358B-9B39-48CC-B273-BD8D4767D868}" type="datetimeFigureOut">
              <a:rPr lang="en-IN" smtClean="0"/>
              <a:t>08-06-2021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229454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3A358B-9B39-48CC-B273-BD8D4767D868}"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1101422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A358B-9B39-48CC-B273-BD8D4767D868}" type="datetimeFigureOut">
              <a:rPr lang="en-IN" smtClean="0"/>
              <a:t>08-06-2021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240671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3A358B-9B39-48CC-B273-BD8D4767D868}"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383998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3A358B-9B39-48CC-B273-BD8D4767D868}"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57F177-B9F0-4B7D-B59F-5386B4CDB691}" type="slidenum">
              <a:rPr lang="en-IN" smtClean="0"/>
              <a:t>‹#›</a:t>
            </a:fld>
            <a:endParaRPr lang="en-IN"/>
          </a:p>
        </p:txBody>
      </p:sp>
    </p:spTree>
    <p:extLst>
      <p:ext uri="{BB962C8B-B14F-4D97-AF65-F5344CB8AC3E}">
        <p14:creationId xmlns:p14="http://schemas.microsoft.com/office/powerpoint/2010/main" val="345831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alpha val="99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3A358B-9B39-48CC-B273-BD8D4767D868}" type="datetimeFigureOut">
              <a:rPr lang="en-IN" smtClean="0"/>
              <a:t>08-06-2021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57F177-B9F0-4B7D-B59F-5386B4CDB691}" type="slidenum">
              <a:rPr lang="en-IN" smtClean="0"/>
              <a:t>‹#›</a:t>
            </a:fld>
            <a:endParaRPr lang="en-IN"/>
          </a:p>
        </p:txBody>
      </p:sp>
    </p:spTree>
    <p:extLst>
      <p:ext uri="{BB962C8B-B14F-4D97-AF65-F5344CB8AC3E}">
        <p14:creationId xmlns:p14="http://schemas.microsoft.com/office/powerpoint/2010/main" val="273628666"/>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3970" r:id="rId15"/>
    <p:sldLayoutId id="21474839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FBD3F-4EC6-44A5-8F69-8C5D9809F753}"/>
              </a:ext>
            </a:extLst>
          </p:cNvPr>
          <p:cNvSpPr>
            <a:spLocks noGrp="1"/>
          </p:cNvSpPr>
          <p:nvPr>
            <p:ph type="ctrTitle"/>
          </p:nvPr>
        </p:nvSpPr>
        <p:spPr/>
        <p:txBody>
          <a:bodyPr/>
          <a:lstStyle/>
          <a:p>
            <a:pPr algn="ctr"/>
            <a:r>
              <a:rPr lang="en-GB"/>
              <a:t>Cloud computing </a:t>
            </a:r>
            <a:endParaRPr lang="en-IN" dirty="0"/>
          </a:p>
        </p:txBody>
      </p:sp>
      <p:sp>
        <p:nvSpPr>
          <p:cNvPr id="3" name="Subtitle 2">
            <a:extLst>
              <a:ext uri="{FF2B5EF4-FFF2-40B4-BE49-F238E27FC236}">
                <a16:creationId xmlns:a16="http://schemas.microsoft.com/office/drawing/2014/main" id="{85F615E6-706A-4BD8-AE52-12457DF88661}"/>
              </a:ext>
            </a:extLst>
          </p:cNvPr>
          <p:cNvSpPr>
            <a:spLocks noGrp="1"/>
          </p:cNvSpPr>
          <p:nvPr>
            <p:ph type="subTitle" idx="1"/>
          </p:nvPr>
        </p:nvSpPr>
        <p:spPr>
          <a:xfrm>
            <a:off x="1307042" y="2603033"/>
            <a:ext cx="7766936" cy="1096899"/>
          </a:xfrm>
        </p:spPr>
        <p:txBody>
          <a:bodyPr/>
          <a:lstStyle/>
          <a:p>
            <a:pPr algn="l"/>
            <a:r>
              <a:rPr lang="en-IN" dirty="0"/>
              <a:t>A seminar on </a:t>
            </a:r>
          </a:p>
        </p:txBody>
      </p:sp>
    </p:spTree>
    <p:extLst>
      <p:ext uri="{BB962C8B-B14F-4D97-AF65-F5344CB8AC3E}">
        <p14:creationId xmlns:p14="http://schemas.microsoft.com/office/powerpoint/2010/main" val="2049636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7127" y="540912"/>
            <a:ext cx="1885453" cy="400110"/>
          </a:xfrm>
          <a:prstGeom prst="rect">
            <a:avLst/>
          </a:prstGeom>
          <a:noFill/>
        </p:spPr>
        <p:txBody>
          <a:bodyPr wrap="none" rtlCol="0">
            <a:spAutoFit/>
          </a:bodyPr>
          <a:lstStyle/>
          <a:p>
            <a:r>
              <a:rPr lang="en-IN" sz="2000" b="1" dirty="0">
                <a:latin typeface="Times New Roman" pitchFamily="18" charset="0"/>
                <a:cs typeface="Times New Roman" pitchFamily="18" charset="0"/>
              </a:rPr>
              <a:t>Hybrid Cloud:-</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382726" y="910244"/>
            <a:ext cx="4438650" cy="1914525"/>
          </a:xfrm>
          <a:prstGeom prst="rect">
            <a:avLst/>
          </a:prstGeom>
        </p:spPr>
      </p:pic>
      <p:sp>
        <p:nvSpPr>
          <p:cNvPr id="5" name="TextBox 4"/>
          <p:cNvSpPr txBox="1"/>
          <p:nvPr/>
        </p:nvSpPr>
        <p:spPr>
          <a:xfrm>
            <a:off x="837126" y="3092904"/>
            <a:ext cx="8783391" cy="2585323"/>
          </a:xfrm>
          <a:prstGeom prst="rect">
            <a:avLst/>
          </a:prstGeom>
          <a:noFill/>
        </p:spPr>
        <p:txBody>
          <a:bodyPr wrap="square" rtlCol="0">
            <a:spAutoFit/>
          </a:bodyPr>
          <a:lstStyle/>
          <a:p>
            <a:pPr marL="285750" indent="-285750">
              <a:lnSpc>
                <a:spcPct val="150000"/>
              </a:lnSpc>
              <a:buFont typeface="Wingdings" pitchFamily="2" charset="2"/>
              <a:buChar char="Ø"/>
            </a:pPr>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A hybrid cloud is a computing environment that combines a public cloud and a private cloud by allowing data and applications to be shared between them.</a:t>
            </a:r>
          </a:p>
          <a:p>
            <a:pPr marL="285750" indent="-285750">
              <a:lnSpc>
                <a:spcPct val="150000"/>
              </a:lnSpc>
              <a:buFont typeface="Wingdings" pitchFamily="2" charset="2"/>
              <a:buChar char="Ø"/>
            </a:pPr>
            <a:r>
              <a:rPr lang="en-IN" dirty="0">
                <a:latin typeface="Times New Roman" pitchFamily="18" charset="0"/>
                <a:cs typeface="Times New Roman" pitchFamily="18" charset="0"/>
              </a:rPr>
              <a:t>Hybrid cloud architecture requires both on-premise resources and off- site server based cloud infrastructure.</a:t>
            </a:r>
          </a:p>
          <a:p>
            <a:pPr marL="285750" indent="-285750">
              <a:lnSpc>
                <a:spcPct val="150000"/>
              </a:lnSpc>
              <a:buFont typeface="Wingdings" pitchFamily="2" charset="2"/>
              <a:buChar char="Ø"/>
            </a:pPr>
            <a:r>
              <a:rPr lang="en-IN" dirty="0">
                <a:latin typeface="Times New Roman" pitchFamily="18" charset="0"/>
                <a:cs typeface="Times New Roman" pitchFamily="18" charset="0"/>
              </a:rPr>
              <a:t>In a hybrid cloud, you can leverage third party cloud providers in either a full or partial manner; increasing the flexibility of computing.</a:t>
            </a:r>
          </a:p>
        </p:txBody>
      </p:sp>
    </p:spTree>
    <p:extLst>
      <p:ext uri="{BB962C8B-B14F-4D97-AF65-F5344CB8AC3E}">
        <p14:creationId xmlns:p14="http://schemas.microsoft.com/office/powerpoint/2010/main" val="146134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E954-63D7-4BFD-BBF7-453DB8787F62}"/>
              </a:ext>
            </a:extLst>
          </p:cNvPr>
          <p:cNvSpPr>
            <a:spLocks noGrp="1"/>
          </p:cNvSpPr>
          <p:nvPr>
            <p:ph type="title"/>
          </p:nvPr>
        </p:nvSpPr>
        <p:spPr>
          <a:xfrm>
            <a:off x="677334" y="609600"/>
            <a:ext cx="8596668" cy="682487"/>
          </a:xfrm>
        </p:spPr>
        <p:txBody>
          <a:bodyPr>
            <a:normAutofit fontScale="90000"/>
          </a:bodyPr>
          <a:lstStyle/>
          <a:p>
            <a:r>
              <a:rPr lang="en-GB" sz="2200" b="1" dirty="0">
                <a:solidFill>
                  <a:schemeClr val="tx1"/>
                </a:solidFill>
                <a:latin typeface="Times New Roman" panose="02020603050405020304" pitchFamily="18" charset="0"/>
                <a:cs typeface="Times New Roman" panose="02020603050405020304" pitchFamily="18" charset="0"/>
              </a:rPr>
              <a:t>Components of cloud computing:-</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endParaRPr lang="en-IN" sz="2400" dirty="0"/>
          </a:p>
        </p:txBody>
      </p:sp>
      <p:sp>
        <p:nvSpPr>
          <p:cNvPr id="7" name="TextBox 6">
            <a:extLst>
              <a:ext uri="{FF2B5EF4-FFF2-40B4-BE49-F238E27FC236}">
                <a16:creationId xmlns:a16="http://schemas.microsoft.com/office/drawing/2014/main" id="{FC29785D-670F-6341-AED5-6315ED9801DA}"/>
              </a:ext>
            </a:extLst>
          </p:cNvPr>
          <p:cNvSpPr txBox="1"/>
          <p:nvPr/>
        </p:nvSpPr>
        <p:spPr>
          <a:xfrm>
            <a:off x="843116" y="1179051"/>
            <a:ext cx="5383981" cy="369332"/>
          </a:xfrm>
          <a:prstGeom prst="rect">
            <a:avLst/>
          </a:prstGeom>
          <a:noFill/>
        </p:spPr>
        <p:txBody>
          <a:bodyPr wrap="square" rtlCol="0">
            <a:spAutoFit/>
          </a:bodyPr>
          <a:lstStyle/>
          <a:p>
            <a:pPr marL="342900" indent="-342900" algn="l">
              <a:buFont typeface="+mj-lt"/>
              <a:buAutoNum type="arabicPeriod"/>
            </a:pPr>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775695" y="1320284"/>
            <a:ext cx="3505200" cy="1924050"/>
          </a:xfrm>
          <a:prstGeom prst="rect">
            <a:avLst/>
          </a:prstGeom>
        </p:spPr>
      </p:pic>
      <p:sp>
        <p:nvSpPr>
          <p:cNvPr id="4" name="TextBox 3"/>
          <p:cNvSpPr txBox="1"/>
          <p:nvPr/>
        </p:nvSpPr>
        <p:spPr>
          <a:xfrm>
            <a:off x="978794" y="3726150"/>
            <a:ext cx="6774288" cy="1892826"/>
          </a:xfrm>
          <a:prstGeom prst="rect">
            <a:avLst/>
          </a:prstGeom>
          <a:noFill/>
        </p:spPr>
        <p:txBody>
          <a:bodyPr wrap="square" rtlCol="0">
            <a:spAutoFit/>
          </a:bodyPr>
          <a:lstStyle/>
          <a:p>
            <a:r>
              <a:rPr lang="en-IN" dirty="0">
                <a:latin typeface="Times New Roman" pitchFamily="18" charset="0"/>
                <a:cs typeface="Times New Roman" pitchFamily="18" charset="0"/>
              </a:rPr>
              <a:t>The Components of Cloud Computing are as follows:</a:t>
            </a:r>
          </a:p>
          <a:p>
            <a:endParaRPr lang="en-IN" dirty="0">
              <a:latin typeface="Times New Roman" pitchFamily="18" charset="0"/>
              <a:cs typeface="Times New Roman" pitchFamily="18" charset="0"/>
            </a:endParaRPr>
          </a:p>
          <a:p>
            <a:pPr marL="285750" indent="-285750">
              <a:lnSpc>
                <a:spcPct val="150000"/>
              </a:lnSpc>
              <a:buFont typeface="Wingdings" pitchFamily="2" charset="2"/>
              <a:buChar char="Ø"/>
            </a:pPr>
            <a:r>
              <a:rPr lang="en-IN" dirty="0" err="1">
                <a:latin typeface="Times New Roman" pitchFamily="18" charset="0"/>
                <a:cs typeface="Times New Roman" pitchFamily="18" charset="0"/>
              </a:rPr>
              <a:t>IaaS</a:t>
            </a:r>
            <a:r>
              <a:rPr lang="en-IN" dirty="0">
                <a:latin typeface="Times New Roman" pitchFamily="18" charset="0"/>
                <a:cs typeface="Times New Roman" pitchFamily="18" charset="0"/>
              </a:rPr>
              <a:t>(Infrastructure as Services)</a:t>
            </a:r>
          </a:p>
          <a:p>
            <a:pPr marL="285750" indent="-285750">
              <a:lnSpc>
                <a:spcPct val="150000"/>
              </a:lnSpc>
              <a:buFont typeface="Wingdings" pitchFamily="2" charset="2"/>
              <a:buChar char="Ø"/>
            </a:pPr>
            <a:r>
              <a:rPr lang="en-IN" dirty="0" err="1">
                <a:latin typeface="Times New Roman" pitchFamily="18" charset="0"/>
                <a:cs typeface="Times New Roman" pitchFamily="18" charset="0"/>
              </a:rPr>
              <a:t>PaaS</a:t>
            </a:r>
            <a:r>
              <a:rPr lang="en-IN" dirty="0">
                <a:latin typeface="Times New Roman" pitchFamily="18" charset="0"/>
                <a:cs typeface="Times New Roman" pitchFamily="18" charset="0"/>
              </a:rPr>
              <a:t>(Platform as Services)</a:t>
            </a:r>
          </a:p>
          <a:p>
            <a:pPr marL="285750" indent="-285750">
              <a:lnSpc>
                <a:spcPct val="150000"/>
              </a:lnSpc>
              <a:buFont typeface="Wingdings" pitchFamily="2" charset="2"/>
              <a:buChar char="Ø"/>
            </a:pPr>
            <a:r>
              <a:rPr lang="en-IN" dirty="0" err="1">
                <a:latin typeface="Times New Roman" pitchFamily="18" charset="0"/>
                <a:cs typeface="Times New Roman" pitchFamily="18" charset="0"/>
              </a:rPr>
              <a:t>SaaS</a:t>
            </a:r>
            <a:r>
              <a:rPr lang="en-IN" dirty="0">
                <a:latin typeface="Times New Roman" pitchFamily="18" charset="0"/>
                <a:cs typeface="Times New Roman" pitchFamily="18" charset="0"/>
              </a:rPr>
              <a:t>(Software as Services)</a:t>
            </a:r>
          </a:p>
        </p:txBody>
      </p:sp>
    </p:spTree>
    <p:extLst>
      <p:ext uri="{BB962C8B-B14F-4D97-AF65-F5344CB8AC3E}">
        <p14:creationId xmlns:p14="http://schemas.microsoft.com/office/powerpoint/2010/main" val="2368673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17E5-A1DA-4C8D-A520-BA00EB7E1A1C}"/>
              </a:ext>
            </a:extLst>
          </p:cNvPr>
          <p:cNvSpPr>
            <a:spLocks noGrp="1"/>
          </p:cNvSpPr>
          <p:nvPr>
            <p:ph type="title"/>
          </p:nvPr>
        </p:nvSpPr>
        <p:spPr>
          <a:xfrm rot="10800000" flipV="1">
            <a:off x="136556" y="360517"/>
            <a:ext cx="9510397" cy="5612580"/>
          </a:xfrm>
        </p:spPr>
        <p:txBody>
          <a:bodyPr>
            <a:noAutofit/>
          </a:bodyPr>
          <a:lstStyle/>
          <a:p>
            <a:pPr>
              <a:lnSpc>
                <a:spcPct val="150000"/>
              </a:lnSpc>
            </a:pPr>
            <a:r>
              <a:rPr lang="en-GB" sz="2000" b="1" dirty="0" err="1">
                <a:solidFill>
                  <a:srgbClr val="000000"/>
                </a:solidFill>
                <a:latin typeface="Times New Roman" pitchFamily="18" charset="0"/>
                <a:cs typeface="Times New Roman" pitchFamily="18" charset="0"/>
              </a:rPr>
              <a:t>laaS</a:t>
            </a:r>
            <a:r>
              <a:rPr lang="en-GB" sz="2000" b="1" dirty="0">
                <a:solidFill>
                  <a:srgbClr val="000000"/>
                </a:solidFill>
                <a:latin typeface="Times New Roman" pitchFamily="18" charset="0"/>
                <a:cs typeface="Times New Roman" pitchFamily="18" charset="0"/>
              </a:rPr>
              <a:t> (infrastructure as a service):</a:t>
            </a:r>
            <a:br>
              <a:rPr lang="en-GB" sz="1800" b="1" dirty="0">
                <a:solidFill>
                  <a:srgbClr val="000000"/>
                </a:solidFill>
                <a:latin typeface="Times New Roman" pitchFamily="18" charset="0"/>
                <a:cs typeface="Times New Roman" pitchFamily="18" charset="0"/>
              </a:rPr>
            </a:br>
            <a:r>
              <a:rPr lang="en-GB" sz="1800" b="1" dirty="0">
                <a:solidFill>
                  <a:srgbClr val="000000"/>
                </a:solidFill>
                <a:latin typeface="Times New Roman" pitchFamily="18" charset="0"/>
                <a:cs typeface="Times New Roman" pitchFamily="18" charset="0"/>
              </a:rPr>
              <a:t>                </a:t>
            </a:r>
            <a:r>
              <a:rPr lang="en-GB" sz="1800" dirty="0" err="1">
                <a:solidFill>
                  <a:srgbClr val="000000"/>
                </a:solidFill>
                <a:latin typeface="Times New Roman" pitchFamily="18" charset="0"/>
                <a:cs typeface="Times New Roman" pitchFamily="18" charset="0"/>
              </a:rPr>
              <a:t>IaaS</a:t>
            </a:r>
            <a:r>
              <a:rPr lang="en-GB" sz="1800" dirty="0">
                <a:solidFill>
                  <a:srgbClr val="000000"/>
                </a:solidFill>
                <a:latin typeface="Times New Roman" pitchFamily="18" charset="0"/>
                <a:cs typeface="Times New Roman" pitchFamily="18" charset="0"/>
              </a:rPr>
              <a:t> refers to computer infrastructure (e.g., virtualization) that's delivered as a service. </a:t>
            </a:r>
            <a:br>
              <a:rPr lang="en-GB" sz="1800" dirty="0">
                <a:solidFill>
                  <a:srgbClr val="000000"/>
                </a:solidFill>
                <a:latin typeface="Times New Roman" pitchFamily="18" charset="0"/>
                <a:cs typeface="Times New Roman" pitchFamily="18" charset="0"/>
              </a:rPr>
            </a:br>
            <a:r>
              <a:rPr lang="en-GB" sz="1800" dirty="0" err="1">
                <a:solidFill>
                  <a:srgbClr val="000000"/>
                </a:solidFill>
                <a:latin typeface="Times New Roman" pitchFamily="18" charset="0"/>
                <a:cs typeface="Times New Roman" pitchFamily="18" charset="0"/>
              </a:rPr>
              <a:t>datacenter</a:t>
            </a:r>
            <a:r>
              <a:rPr lang="en-GB" sz="1800" dirty="0">
                <a:solidFill>
                  <a:srgbClr val="000000"/>
                </a:solidFill>
                <a:latin typeface="Times New Roman" pitchFamily="18" charset="0"/>
                <a:cs typeface="Times New Roman" pitchFamily="18" charset="0"/>
              </a:rPr>
              <a:t> that offers outsourced software and servers may use </a:t>
            </a:r>
            <a:r>
              <a:rPr lang="en-GB" sz="1800" dirty="0" err="1">
                <a:solidFill>
                  <a:srgbClr val="000000"/>
                </a:solidFill>
                <a:latin typeface="Times New Roman" pitchFamily="18" charset="0"/>
                <a:cs typeface="Times New Roman" pitchFamily="18" charset="0"/>
              </a:rPr>
              <a:t>laaS</a:t>
            </a:r>
            <a:r>
              <a:rPr lang="en-GB" sz="1800" dirty="0">
                <a:solidFill>
                  <a:srgbClr val="000000"/>
                </a:solidFill>
                <a:latin typeface="Times New Roman" pitchFamily="18" charset="0"/>
                <a:cs typeface="Times New Roman" pitchFamily="18" charset="0"/>
              </a:rPr>
              <a:t> for its operations.</a:t>
            </a:r>
            <a:br>
              <a:rPr lang="en-GB" sz="1800" dirty="0">
                <a:solidFill>
                  <a:srgbClr val="000000"/>
                </a:solidFill>
                <a:latin typeface="Times New Roman" pitchFamily="18" charset="0"/>
                <a:cs typeface="Times New Roman" pitchFamily="18" charset="0"/>
              </a:rPr>
            </a:br>
            <a:r>
              <a:rPr lang="en-GB" sz="1800" dirty="0">
                <a:solidFill>
                  <a:srgbClr val="000000"/>
                </a:solidFill>
                <a:latin typeface="Times New Roman" pitchFamily="18" charset="0"/>
                <a:cs typeface="Times New Roman" pitchFamily="18" charset="0"/>
              </a:rPr>
              <a:t>            </a:t>
            </a:r>
            <a:r>
              <a:rPr lang="en-IN" sz="1800" dirty="0"/>
              <a:t> </a:t>
            </a:r>
            <a:r>
              <a:rPr lang="en-IN" sz="1800" dirty="0">
                <a:solidFill>
                  <a:schemeClr val="tx1"/>
                </a:solidFill>
                <a:latin typeface="Times New Roman" pitchFamily="18" charset="0"/>
                <a:cs typeface="Times New Roman" pitchFamily="18" charset="0"/>
              </a:rPr>
              <a:t>The cloud computing vendors offer infrastructure as a service. One may avail hardware services such as processors, memory, networks </a:t>
            </a:r>
            <a:r>
              <a:rPr lang="en-IN" sz="1800" dirty="0" err="1">
                <a:solidFill>
                  <a:schemeClr val="tx1"/>
                </a:solidFill>
                <a:latin typeface="Times New Roman" pitchFamily="18" charset="0"/>
                <a:cs typeface="Times New Roman" pitchFamily="18" charset="0"/>
              </a:rPr>
              <a:t>etc</a:t>
            </a:r>
            <a:r>
              <a:rPr lang="en-IN" sz="1800" dirty="0">
                <a:solidFill>
                  <a:schemeClr val="tx1"/>
                </a:solidFill>
                <a:latin typeface="Times New Roman" pitchFamily="18" charset="0"/>
                <a:cs typeface="Times New Roman" pitchFamily="18" charset="0"/>
              </a:rPr>
              <a:t> on agreed basis for specific duration and price.</a:t>
            </a:r>
            <a:br>
              <a:rPr lang="en-IN" sz="1800" dirty="0">
                <a:solidFill>
                  <a:schemeClr val="tx1"/>
                </a:solidFill>
                <a:latin typeface="Times New Roman" pitchFamily="18" charset="0"/>
                <a:cs typeface="Times New Roman" pitchFamily="18" charset="0"/>
              </a:rPr>
            </a:br>
            <a:br>
              <a:rPr lang="en-IN" sz="1800" dirty="0">
                <a:solidFill>
                  <a:schemeClr val="tx1"/>
                </a:solidFill>
                <a:latin typeface="Times New Roman" pitchFamily="18" charset="0"/>
                <a:cs typeface="Times New Roman" pitchFamily="18" charset="0"/>
              </a:rPr>
            </a:br>
            <a:r>
              <a:rPr lang="en-IN" sz="2000" b="1" dirty="0" err="1">
                <a:solidFill>
                  <a:schemeClr val="tx1"/>
                </a:solidFill>
                <a:latin typeface="Times New Roman" pitchFamily="18" charset="0"/>
                <a:cs typeface="Times New Roman" pitchFamily="18" charset="0"/>
              </a:rPr>
              <a:t>PaaS</a:t>
            </a:r>
            <a:r>
              <a:rPr lang="en-IN" sz="2000" b="1" dirty="0">
                <a:solidFill>
                  <a:schemeClr val="tx1"/>
                </a:solidFill>
                <a:latin typeface="Times New Roman" pitchFamily="18" charset="0"/>
                <a:cs typeface="Times New Roman" pitchFamily="18" charset="0"/>
              </a:rPr>
              <a:t> (Platform as a Service):- </a:t>
            </a:r>
            <a:br>
              <a:rPr lang="en-IN" sz="1800" dirty="0">
                <a:solidFill>
                  <a:schemeClr val="tx1"/>
                </a:solidFill>
                <a:latin typeface="Times New Roman" pitchFamily="18" charset="0"/>
                <a:cs typeface="Times New Roman" pitchFamily="18" charset="0"/>
              </a:rPr>
            </a:br>
            <a:r>
              <a:rPr lang="en-IN" sz="1800" dirty="0">
                <a:solidFill>
                  <a:schemeClr val="tx1"/>
                </a:solidFill>
                <a:latin typeface="Times New Roman" pitchFamily="18" charset="0"/>
                <a:cs typeface="Times New Roman" pitchFamily="18" charset="0"/>
              </a:rPr>
              <a:t>              Cloud vendors are companies that offer cloud computing services and products. One of the services that they provide is called </a:t>
            </a:r>
            <a:r>
              <a:rPr lang="en-IN" sz="1800" dirty="0" err="1">
                <a:solidFill>
                  <a:schemeClr val="tx1"/>
                </a:solidFill>
                <a:latin typeface="Times New Roman" pitchFamily="18" charset="0"/>
                <a:cs typeface="Times New Roman" pitchFamily="18" charset="0"/>
              </a:rPr>
              <a:t>PaaS</a:t>
            </a:r>
            <a:r>
              <a:rPr lang="en-IN" sz="1800" dirty="0">
                <a:solidFill>
                  <a:schemeClr val="tx1"/>
                </a:solidFill>
                <a:latin typeface="Times New Roman" pitchFamily="18" charset="0"/>
                <a:cs typeface="Times New Roman" pitchFamily="18" charset="0"/>
              </a:rPr>
              <a:t>. Under this a computing platform such as operating system is provided to a customer or end user on a monthly rental basis. Some of the major cloud computing vendor are Amazon, Microsoft, Google etc.</a:t>
            </a:r>
            <a:br>
              <a:rPr lang="en-IN" sz="1800" dirty="0"/>
            </a:br>
            <a:br>
              <a:rPr lang="en-GB" sz="1800" dirty="0">
                <a:solidFill>
                  <a:schemeClr val="tx1"/>
                </a:solidFill>
                <a:latin typeface="Times New Roman" pitchFamily="18" charset="0"/>
                <a:cs typeface="Times New Roman" pitchFamily="18" charset="0"/>
              </a:rPr>
            </a:b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3802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194" y="664978"/>
            <a:ext cx="9122536" cy="2215991"/>
          </a:xfrm>
          <a:prstGeom prst="rect">
            <a:avLst/>
          </a:prstGeom>
        </p:spPr>
        <p:txBody>
          <a:bodyPr wrap="square">
            <a:spAutoFit/>
          </a:bodyPr>
          <a:lstStyle/>
          <a:p>
            <a:pPr>
              <a:lnSpc>
                <a:spcPct val="150000"/>
              </a:lnSpc>
            </a:pPr>
            <a:r>
              <a:rPr lang="en-IN" sz="2000" b="1" dirty="0" err="1">
                <a:latin typeface="Times New Roman" pitchFamily="18" charset="0"/>
                <a:cs typeface="Times New Roman" pitchFamily="18" charset="0"/>
              </a:rPr>
              <a:t>SaaS</a:t>
            </a:r>
            <a:r>
              <a:rPr lang="en-IN" sz="2000" b="1" dirty="0">
                <a:latin typeface="Times New Roman" pitchFamily="18" charset="0"/>
                <a:cs typeface="Times New Roman" pitchFamily="18" charset="0"/>
              </a:rPr>
              <a:t> (software as a service):</a:t>
            </a:r>
          </a:p>
          <a:p>
            <a:pPr>
              <a:lnSpc>
                <a:spcPct val="150000"/>
              </a:lnSpc>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SaaS</a:t>
            </a:r>
            <a:r>
              <a:rPr lang="en-IN" dirty="0">
                <a:latin typeface="Times New Roman" pitchFamily="18" charset="0"/>
                <a:cs typeface="Times New Roman" pitchFamily="18" charset="0"/>
              </a:rPr>
              <a:t> refers to software that's made available as a web-based service. Because you can access the software remotely, you don't need additional hardware to use or run it. Furthermore, you </a:t>
            </a:r>
            <a:r>
              <a:rPr lang="en-IN" dirty="0" err="1">
                <a:latin typeface="Times New Roman" pitchFamily="18" charset="0"/>
                <a:cs typeface="Times New Roman" pitchFamily="18" charset="0"/>
              </a:rPr>
              <a:t>dont</a:t>
            </a:r>
            <a:r>
              <a:rPr lang="en-IN" dirty="0">
                <a:latin typeface="Times New Roman" pitchFamily="18" charset="0"/>
                <a:cs typeface="Times New Roman" pitchFamily="18" charset="0"/>
              </a:rPr>
              <a:t> have to worry about the software's installation, setup, maintenance or upgrades. An example of </a:t>
            </a:r>
            <a:r>
              <a:rPr lang="en-IN" dirty="0" err="1">
                <a:latin typeface="Times New Roman" pitchFamily="18" charset="0"/>
                <a:cs typeface="Times New Roman" pitchFamily="18" charset="0"/>
              </a:rPr>
              <a:t>SaaS</a:t>
            </a:r>
            <a:r>
              <a:rPr lang="en-IN" dirty="0">
                <a:latin typeface="Times New Roman" pitchFamily="18" charset="0"/>
                <a:cs typeface="Times New Roman" pitchFamily="18" charset="0"/>
              </a:rPr>
              <a:t> is a site that allows you to create, save and access documents .</a:t>
            </a:r>
          </a:p>
        </p:txBody>
      </p:sp>
    </p:spTree>
    <p:extLst>
      <p:ext uri="{BB962C8B-B14F-4D97-AF65-F5344CB8AC3E}">
        <p14:creationId xmlns:p14="http://schemas.microsoft.com/office/powerpoint/2010/main" val="175263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8186" y="420641"/>
            <a:ext cx="3804247" cy="400110"/>
          </a:xfrm>
          <a:prstGeom prst="rect">
            <a:avLst/>
          </a:prstGeom>
          <a:noFill/>
        </p:spPr>
        <p:txBody>
          <a:bodyPr wrap="none" rtlCol="0">
            <a:spAutoFit/>
          </a:bodyPr>
          <a:lstStyle/>
          <a:p>
            <a:r>
              <a:rPr lang="en-IN" sz="2000" dirty="0">
                <a:latin typeface="Times New Roman" pitchFamily="18" charset="0"/>
                <a:cs typeface="Times New Roman" pitchFamily="18" charset="0"/>
              </a:rPr>
              <a:t>Architecture of Cloud Computing:-</a:t>
            </a:r>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2834028" y="789974"/>
            <a:ext cx="3705225" cy="1940348"/>
          </a:xfrm>
          <a:prstGeom prst="rect">
            <a:avLst/>
          </a:prstGeom>
        </p:spPr>
      </p:pic>
      <p:sp>
        <p:nvSpPr>
          <p:cNvPr id="4" name="TextBox 3"/>
          <p:cNvSpPr txBox="1"/>
          <p:nvPr/>
        </p:nvSpPr>
        <p:spPr>
          <a:xfrm>
            <a:off x="644620" y="2730322"/>
            <a:ext cx="9169758" cy="4939814"/>
          </a:xfrm>
          <a:prstGeom prst="rect">
            <a:avLst/>
          </a:prstGeom>
          <a:noFill/>
        </p:spPr>
        <p:txBody>
          <a:bodyPr wrap="square" rtlCol="0">
            <a:spAutoFit/>
          </a:bodyPr>
          <a:lstStyle/>
          <a:p>
            <a:pPr marL="285750" indent="-285750">
              <a:lnSpc>
                <a:spcPct val="150000"/>
              </a:lnSpc>
              <a:buFont typeface="Wingdings" pitchFamily="2" charset="2"/>
              <a:buChar char="Ø"/>
            </a:pPr>
            <a:r>
              <a:rPr lang="en-IN" dirty="0"/>
              <a:t> </a:t>
            </a:r>
            <a:r>
              <a:rPr lang="en-IN" dirty="0">
                <a:latin typeface="Times New Roman" pitchFamily="18" charset="0"/>
                <a:cs typeface="Times New Roman" pitchFamily="18" charset="0"/>
              </a:rPr>
              <a:t>The systems architecture of the software systems involved in the delivery of cloud computing, typically involves multiple cloud components communicating with each other over application programming interfaces, usually web services.</a:t>
            </a:r>
          </a:p>
          <a:p>
            <a:pPr marL="285750" indent="-285750">
              <a:lnSpc>
                <a:spcPct val="150000"/>
              </a:lnSpc>
              <a:buFont typeface="Wingdings" pitchFamily="2" charset="2"/>
              <a:buChar char="Ø"/>
            </a:pPr>
            <a:r>
              <a:rPr lang="en-IN" dirty="0">
                <a:latin typeface="Times New Roman" pitchFamily="18" charset="0"/>
                <a:cs typeface="Times New Roman" pitchFamily="18" charset="0"/>
              </a:rPr>
              <a:t>The two most significant components of cloud computing architecture are known as the front end and the back end</a:t>
            </a:r>
          </a:p>
          <a:p>
            <a:pPr marL="285750" indent="-285750">
              <a:lnSpc>
                <a:spcPct val="150000"/>
              </a:lnSpc>
              <a:buFont typeface="Wingdings" pitchFamily="2" charset="2"/>
              <a:buChar char="Ø"/>
            </a:pPr>
            <a:r>
              <a:rPr lang="en-IN" dirty="0">
                <a:latin typeface="Times New Roman" pitchFamily="18" charset="0"/>
                <a:cs typeface="Times New Roman" pitchFamily="18" charset="0"/>
              </a:rPr>
              <a:t>The front end is the part seen by the client, </a:t>
            </a:r>
            <a:r>
              <a:rPr lang="en-IN" dirty="0" err="1">
                <a:latin typeface="Times New Roman" pitchFamily="18" charset="0"/>
                <a:cs typeface="Times New Roman" pitchFamily="18" charset="0"/>
              </a:rPr>
              <a:t>ie</a:t>
            </a:r>
            <a:r>
              <a:rPr lang="en-IN" dirty="0">
                <a:latin typeface="Times New Roman" pitchFamily="18" charset="0"/>
                <a:cs typeface="Times New Roman" pitchFamily="18" charset="0"/>
              </a:rPr>
              <a:t>. the computer user. This includes the client's network (or computer) and the applications used to access the cloud via a user interface such as a web browser.</a:t>
            </a:r>
          </a:p>
          <a:p>
            <a:pPr marL="285750" indent="-285750">
              <a:lnSpc>
                <a:spcPct val="150000"/>
              </a:lnSpc>
              <a:buFont typeface="Wingdings" pitchFamily="2" charset="2"/>
              <a:buChar char="Ø"/>
            </a:pPr>
            <a:r>
              <a:rPr lang="en-IN" dirty="0">
                <a:latin typeface="Times New Roman" pitchFamily="18" charset="0"/>
                <a:cs typeface="Times New Roman" pitchFamily="18" charset="0"/>
              </a:rPr>
              <a:t>The back end of the cloud computing architecture is the 'cloud' itself, comprising various computers, servers and data storage devices.</a:t>
            </a:r>
          </a:p>
          <a:p>
            <a:pPr>
              <a:lnSpc>
                <a:spcPct val="150000"/>
              </a:lnSpc>
            </a:pPr>
            <a:r>
              <a:rPr lang="en-IN" dirty="0">
                <a:latin typeface="Times New Roman" pitchFamily="18" charset="0"/>
                <a:cs typeface="Times New Roman" pitchFamily="18" charset="0"/>
              </a:rPr>
              <a:t> </a:t>
            </a:r>
          </a:p>
          <a:p>
            <a:pPr marL="285750" indent="-285750">
              <a:buFont typeface="Wingdings" pitchFamily="2" charset="2"/>
              <a:buChar char="Ø"/>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798097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096" y="553792"/>
            <a:ext cx="6825803" cy="400110"/>
          </a:xfrm>
          <a:prstGeom prst="rect">
            <a:avLst/>
          </a:prstGeom>
          <a:noFill/>
        </p:spPr>
        <p:txBody>
          <a:bodyPr wrap="square" rtlCol="0">
            <a:spAutoFit/>
          </a:bodyPr>
          <a:lstStyle/>
          <a:p>
            <a:r>
              <a:rPr lang="en-IN" sz="2000" b="1" dirty="0">
                <a:latin typeface="Times New Roman" pitchFamily="18" charset="0"/>
                <a:cs typeface="Times New Roman" pitchFamily="18" charset="0"/>
              </a:rPr>
              <a:t>Advantages of Cloud Computing:-</a:t>
            </a:r>
          </a:p>
        </p:txBody>
      </p:sp>
      <p:sp>
        <p:nvSpPr>
          <p:cNvPr id="3" name="TextBox 2"/>
          <p:cNvSpPr txBox="1"/>
          <p:nvPr/>
        </p:nvSpPr>
        <p:spPr>
          <a:xfrm>
            <a:off x="734096" y="1455313"/>
            <a:ext cx="8036417" cy="4662815"/>
          </a:xfrm>
          <a:prstGeom prst="rect">
            <a:avLst/>
          </a:prstGeom>
          <a:noFill/>
        </p:spPr>
        <p:txBody>
          <a:bodyPr wrap="square" rtlCol="0">
            <a:spAutoFit/>
          </a:bodyPr>
          <a:lstStyle/>
          <a:p>
            <a:pPr marL="285750" lvl="0" indent="-285750">
              <a:lnSpc>
                <a:spcPct val="150000"/>
              </a:lnSpc>
              <a:buFont typeface="Wingdings" pitchFamily="2" charset="2"/>
              <a:buChar char="Ø"/>
            </a:pPr>
            <a:r>
              <a:rPr lang="en-IN" b="1" dirty="0">
                <a:latin typeface="Times New Roman" pitchFamily="18" charset="0"/>
                <a:cs typeface="Times New Roman" pitchFamily="18" charset="0"/>
              </a:rPr>
              <a:t>Flexibility:</a:t>
            </a:r>
            <a:endParaRPr lang="en-IN" dirty="0">
              <a:latin typeface="Times New Roman" pitchFamily="18" charset="0"/>
              <a:cs typeface="Times New Roman" pitchFamily="18" charset="0"/>
            </a:endParaRPr>
          </a:p>
          <a:p>
            <a:pPr marL="285750" indent="-285750">
              <a:lnSpc>
                <a:spcPct val="150000"/>
              </a:lnSpc>
              <a:buFont typeface="Arial" pitchFamily="34" charset="0"/>
              <a:buChar char="•"/>
            </a:pPr>
            <a:r>
              <a:rPr lang="en-IN" dirty="0">
                <a:latin typeface="Times New Roman" pitchFamily="18" charset="0"/>
                <a:cs typeface="Times New Roman" pitchFamily="18" charset="0"/>
              </a:rPr>
              <a:t>There is a high rate of flexibility when using cloud computing because people can opt out of A using it whenever they want too.</a:t>
            </a:r>
          </a:p>
          <a:p>
            <a:pPr marL="285750" indent="-285750">
              <a:lnSpc>
                <a:spcPct val="150000"/>
              </a:lnSpc>
              <a:buFont typeface="Arial" pitchFamily="34" charset="0"/>
              <a:buChar char="•"/>
            </a:pPr>
            <a:r>
              <a:rPr lang="en-IN" dirty="0">
                <a:latin typeface="Times New Roman" pitchFamily="18" charset="0"/>
                <a:cs typeface="Times New Roman" pitchFamily="18" charset="0"/>
              </a:rPr>
              <a:t>One of the A major benefit of cloud computing is that there is no limitation of place and medium</a:t>
            </a:r>
            <a:r>
              <a:rPr lang="en-IN" dirty="0"/>
              <a:t>. </a:t>
            </a:r>
          </a:p>
          <a:p>
            <a:pPr>
              <a:lnSpc>
                <a:spcPct val="150000"/>
              </a:lnSpc>
            </a:pPr>
            <a:endParaRPr lang="en-IN" dirty="0"/>
          </a:p>
          <a:p>
            <a:pPr marL="285750" lvl="0" indent="-285750">
              <a:lnSpc>
                <a:spcPct val="150000"/>
              </a:lnSpc>
              <a:buFont typeface="Wingdings" pitchFamily="2" charset="2"/>
              <a:buChar char="Ø"/>
            </a:pPr>
            <a:r>
              <a:rPr lang="en-IN" b="1" dirty="0">
                <a:latin typeface="Times New Roman" pitchFamily="18" charset="0"/>
                <a:cs typeface="Times New Roman" pitchFamily="18" charset="0"/>
              </a:rPr>
              <a:t>Low Cost</a:t>
            </a:r>
            <a:r>
              <a:rPr lang="en-IN" dirty="0">
                <a:latin typeface="Times New Roman" pitchFamily="18" charset="0"/>
                <a:cs typeface="Times New Roman" pitchFamily="18" charset="0"/>
              </a:rPr>
              <a:t>:</a:t>
            </a:r>
          </a:p>
          <a:p>
            <a:pPr marL="285750" lvl="0" indent="-285750">
              <a:lnSpc>
                <a:spcPct val="150000"/>
              </a:lnSpc>
              <a:buFont typeface="Arial" pitchFamily="34" charset="0"/>
              <a:buChar char="•"/>
            </a:pPr>
            <a:r>
              <a:rPr lang="en-IN" dirty="0">
                <a:latin typeface="Times New Roman" pitchFamily="18" charset="0"/>
                <a:cs typeface="Times New Roman" pitchFamily="18" charset="0"/>
              </a:rPr>
              <a:t>Companies can save big by employing cloud computing as it eliminates cost for hardware and software.</a:t>
            </a:r>
          </a:p>
          <a:p>
            <a:pPr marL="285750" indent="-285750">
              <a:lnSpc>
                <a:spcPct val="150000"/>
              </a:lnSpc>
              <a:buFont typeface="Arial" pitchFamily="34" charset="0"/>
              <a:buChar char="•"/>
            </a:pPr>
            <a:r>
              <a:rPr lang="en-IN" dirty="0">
                <a:latin typeface="Times New Roman" pitchFamily="18" charset="0"/>
                <a:cs typeface="Times New Roman" pitchFamily="18" charset="0"/>
              </a:rPr>
              <a:t>With cloud computing, company uses the resources of the hosting company to store their data and applications. </a:t>
            </a:r>
          </a:p>
        </p:txBody>
      </p:sp>
    </p:spTree>
    <p:extLst>
      <p:ext uri="{BB962C8B-B14F-4D97-AF65-F5344CB8AC3E}">
        <p14:creationId xmlns:p14="http://schemas.microsoft.com/office/powerpoint/2010/main" val="758019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588" y="375307"/>
            <a:ext cx="8890715" cy="5909310"/>
          </a:xfrm>
          <a:prstGeom prst="rect">
            <a:avLst/>
          </a:prstGeom>
        </p:spPr>
        <p:txBody>
          <a:bodyPr wrap="square">
            <a:spAutoFit/>
          </a:bodyPr>
          <a:lstStyle/>
          <a:p>
            <a:pPr marL="285750" lvl="0" indent="-285750">
              <a:lnSpc>
                <a:spcPct val="150000"/>
              </a:lnSpc>
              <a:buFont typeface="Wingdings" pitchFamily="2" charset="2"/>
              <a:buChar char="Ø"/>
            </a:pPr>
            <a:r>
              <a:rPr lang="en-IN" b="1" dirty="0">
                <a:latin typeface="Times New Roman" pitchFamily="18" charset="0"/>
                <a:cs typeface="Times New Roman" pitchFamily="18" charset="0"/>
              </a:rPr>
              <a:t>Easier Management of Data and Information:</a:t>
            </a:r>
            <a:endParaRPr lang="en-IN" dirty="0">
              <a:latin typeface="Times New Roman" pitchFamily="18" charset="0"/>
              <a:cs typeface="Times New Roman" pitchFamily="18" charset="0"/>
            </a:endParaRPr>
          </a:p>
          <a:p>
            <a:pPr>
              <a:lnSpc>
                <a:spcPct val="150000"/>
              </a:lnSpc>
            </a:pPr>
            <a:r>
              <a:rPr lang="en-IN" dirty="0">
                <a:latin typeface="Times New Roman" pitchFamily="18" charset="0"/>
                <a:cs typeface="Times New Roman" pitchFamily="18" charset="0"/>
              </a:rPr>
              <a:t>                Since all data are located on a centralized location, data are more organized making it easy to manage. All transactions are also recorded so management can easily track activities of their employees.</a:t>
            </a:r>
          </a:p>
          <a:p>
            <a:pPr>
              <a:lnSpc>
                <a:spcPct val="150000"/>
              </a:lnSpc>
            </a:pPr>
            <a:endParaRPr lang="en-IN" dirty="0">
              <a:latin typeface="Times New Roman" pitchFamily="18" charset="0"/>
              <a:cs typeface="Times New Roman" pitchFamily="18" charset="0"/>
            </a:endParaRPr>
          </a:p>
          <a:p>
            <a:pPr marL="285750" lvl="0" indent="-285750">
              <a:lnSpc>
                <a:spcPct val="150000"/>
              </a:lnSpc>
              <a:buFont typeface="Wingdings" pitchFamily="2" charset="2"/>
              <a:buChar char="Ø"/>
            </a:pPr>
            <a:r>
              <a:rPr lang="en-IN" b="1" dirty="0">
                <a:latin typeface="Times New Roman" pitchFamily="18" charset="0"/>
                <a:cs typeface="Times New Roman" pitchFamily="18" charset="0"/>
              </a:rPr>
              <a:t>Increased Storage Capacity:</a:t>
            </a:r>
            <a:endParaRPr lang="en-IN" dirty="0">
              <a:latin typeface="Times New Roman" pitchFamily="18" charset="0"/>
              <a:cs typeface="Times New Roman" pitchFamily="18" charset="0"/>
            </a:endParaRPr>
          </a:p>
          <a:p>
            <a:pPr>
              <a:lnSpc>
                <a:spcPct val="150000"/>
              </a:lnSpc>
            </a:pPr>
            <a:r>
              <a:rPr lang="en-IN" dirty="0">
                <a:latin typeface="Times New Roman" pitchFamily="18" charset="0"/>
                <a:cs typeface="Times New Roman" pitchFamily="18" charset="0"/>
              </a:rPr>
              <a:t>               Increased Storage Capacity is another benefit of the cloud computing, as it can store more data as compared to a personal computer. </a:t>
            </a:r>
          </a:p>
          <a:p>
            <a:pPr>
              <a:lnSpc>
                <a:spcPct val="150000"/>
              </a:lnSpc>
            </a:pPr>
            <a:endParaRPr lang="en-IN" dirty="0">
              <a:latin typeface="Times New Roman" pitchFamily="18" charset="0"/>
              <a:cs typeface="Times New Roman" pitchFamily="18" charset="0"/>
            </a:endParaRPr>
          </a:p>
          <a:p>
            <a:pPr marL="285750" lvl="0" indent="-285750">
              <a:lnSpc>
                <a:spcPct val="150000"/>
              </a:lnSpc>
              <a:buFont typeface="Wingdings" pitchFamily="2" charset="2"/>
              <a:buChar char="Ø"/>
            </a:pPr>
            <a:r>
              <a:rPr lang="en-IN" b="1" dirty="0">
                <a:latin typeface="Times New Roman" pitchFamily="18" charset="0"/>
                <a:cs typeface="Times New Roman" pitchFamily="18" charset="0"/>
              </a:rPr>
              <a:t>Automatic Updating :</a:t>
            </a:r>
            <a:endParaRPr lang="en-IN" dirty="0">
              <a:latin typeface="Times New Roman" pitchFamily="18" charset="0"/>
              <a:cs typeface="Times New Roman" pitchFamily="18" charset="0"/>
            </a:endParaRPr>
          </a:p>
          <a:p>
            <a:pPr>
              <a:lnSpc>
                <a:spcPct val="150000"/>
              </a:lnSpc>
            </a:pPr>
            <a:r>
              <a:rPr lang="en-IN" dirty="0">
                <a:latin typeface="Times New Roman" pitchFamily="18" charset="0"/>
                <a:cs typeface="Times New Roman" pitchFamily="18" charset="0"/>
              </a:rPr>
              <a:t>               It saves companies time and effort to update multiples server. On the other hand, it also helps users to download updates for the software. Once the server gets updated the users can get the updates without doing anything.</a:t>
            </a:r>
          </a:p>
          <a:p>
            <a:pPr>
              <a:lnSpc>
                <a:spcPct val="150000"/>
              </a:lnSpc>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944407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0912" y="515155"/>
            <a:ext cx="4958366" cy="400110"/>
          </a:xfrm>
          <a:prstGeom prst="rect">
            <a:avLst/>
          </a:prstGeom>
          <a:noFill/>
        </p:spPr>
        <p:txBody>
          <a:bodyPr wrap="square" rtlCol="0">
            <a:spAutoFit/>
          </a:bodyPr>
          <a:lstStyle/>
          <a:p>
            <a:r>
              <a:rPr lang="en-IN" sz="2000" b="1" dirty="0">
                <a:latin typeface="Times New Roman" pitchFamily="18" charset="0"/>
                <a:cs typeface="Times New Roman" pitchFamily="18" charset="0"/>
              </a:rPr>
              <a:t>Disadvantages of Cloud Computing:-</a:t>
            </a:r>
          </a:p>
        </p:txBody>
      </p:sp>
      <p:sp>
        <p:nvSpPr>
          <p:cNvPr id="3" name="Rectangle 2"/>
          <p:cNvSpPr/>
          <p:nvPr/>
        </p:nvSpPr>
        <p:spPr>
          <a:xfrm>
            <a:off x="639650" y="1206098"/>
            <a:ext cx="8916473" cy="7294305"/>
          </a:xfrm>
          <a:prstGeom prst="rect">
            <a:avLst/>
          </a:prstGeom>
        </p:spPr>
        <p:txBody>
          <a:bodyPr wrap="square">
            <a:spAutoFit/>
          </a:bodyPr>
          <a:lstStyle/>
          <a:p>
            <a:pPr marL="285750" lvl="0" indent="-285750">
              <a:lnSpc>
                <a:spcPct val="150000"/>
              </a:lnSpc>
              <a:buFont typeface="Wingdings" pitchFamily="2" charset="2"/>
              <a:buChar char="Ø"/>
            </a:pPr>
            <a:r>
              <a:rPr lang="en-IN" b="1" dirty="0">
                <a:latin typeface="Times New Roman" pitchFamily="18" charset="0"/>
                <a:cs typeface="Times New Roman" pitchFamily="18" charset="0"/>
              </a:rPr>
              <a:t>Dependency:</a:t>
            </a:r>
            <a:endParaRPr lang="en-IN" dirty="0">
              <a:latin typeface="Times New Roman" pitchFamily="18" charset="0"/>
              <a:cs typeface="Times New Roman" pitchFamily="18" charset="0"/>
            </a:endParaRPr>
          </a:p>
          <a:p>
            <a:pPr>
              <a:lnSpc>
                <a:spcPct val="150000"/>
              </a:lnSpc>
            </a:pPr>
            <a:r>
              <a:rPr lang="en-IN" dirty="0">
                <a:latin typeface="Times New Roman" pitchFamily="18" charset="0"/>
                <a:cs typeface="Times New Roman" pitchFamily="18" charset="0"/>
              </a:rPr>
              <a:t>               One major disadvantages of cloud computing is user's dependency on the provider. Internet users don't have their data stored with them.</a:t>
            </a:r>
          </a:p>
          <a:p>
            <a:pPr>
              <a:lnSpc>
                <a:spcPct val="150000"/>
              </a:lnSpc>
            </a:pPr>
            <a:endParaRPr lang="en-IN" dirty="0">
              <a:latin typeface="Times New Roman" pitchFamily="18" charset="0"/>
              <a:cs typeface="Times New Roman" pitchFamily="18" charset="0"/>
            </a:endParaRPr>
          </a:p>
          <a:p>
            <a:pPr marL="285750" lvl="0" indent="-285750">
              <a:lnSpc>
                <a:spcPct val="150000"/>
              </a:lnSpc>
              <a:buFont typeface="Wingdings" pitchFamily="2" charset="2"/>
              <a:buChar char="Ø"/>
            </a:pPr>
            <a:r>
              <a:rPr lang="en-IN" b="1" dirty="0">
                <a:latin typeface="Times New Roman" pitchFamily="18" charset="0"/>
                <a:cs typeface="Times New Roman" pitchFamily="18" charset="0"/>
              </a:rPr>
              <a:t>Risk:</a:t>
            </a:r>
            <a:endParaRPr lang="en-IN" dirty="0">
              <a:latin typeface="Times New Roman" pitchFamily="18" charset="0"/>
              <a:cs typeface="Times New Roman" pitchFamily="18" charset="0"/>
            </a:endParaRPr>
          </a:p>
          <a:p>
            <a:pPr>
              <a:lnSpc>
                <a:spcPct val="150000"/>
              </a:lnSpc>
            </a:pPr>
            <a:r>
              <a:rPr lang="en-IN" dirty="0">
                <a:latin typeface="Times New Roman" pitchFamily="18" charset="0"/>
                <a:cs typeface="Times New Roman" pitchFamily="18" charset="0"/>
              </a:rPr>
              <a:t>            Cloud computing services means taking services from remote servers. There is always insecurity regarding stored documents because users do not have control over their software. Nothing can be recovered if their servers go out of service.</a:t>
            </a:r>
          </a:p>
          <a:p>
            <a:pPr>
              <a:lnSpc>
                <a:spcPct val="150000"/>
              </a:lnSpc>
            </a:pPr>
            <a:endParaRPr lang="en-IN" dirty="0">
              <a:latin typeface="Times New Roman" pitchFamily="18" charset="0"/>
              <a:cs typeface="Times New Roman" pitchFamily="18" charset="0"/>
            </a:endParaRPr>
          </a:p>
          <a:p>
            <a:pPr marL="285750" lvl="0" indent="-285750">
              <a:lnSpc>
                <a:spcPct val="150000"/>
              </a:lnSpc>
              <a:buFont typeface="Wingdings" pitchFamily="2" charset="2"/>
              <a:buChar char="Ø"/>
            </a:pPr>
            <a:r>
              <a:rPr lang="en-IN" b="1" dirty="0">
                <a:latin typeface="Times New Roman" pitchFamily="18" charset="0"/>
                <a:cs typeface="Times New Roman" pitchFamily="18" charset="0"/>
              </a:rPr>
              <a:t>Requires a Constant internet connection:</a:t>
            </a:r>
            <a:endParaRPr lang="en-IN" dirty="0">
              <a:latin typeface="Times New Roman" pitchFamily="18" charset="0"/>
              <a:cs typeface="Times New Roman" pitchFamily="18" charset="0"/>
            </a:endParaRPr>
          </a:p>
          <a:p>
            <a:pPr>
              <a:lnSpc>
                <a:spcPct val="150000"/>
              </a:lnSpc>
            </a:pPr>
            <a:r>
              <a:rPr lang="en-IN" dirty="0">
                <a:latin typeface="Times New Roman" pitchFamily="18" charset="0"/>
                <a:cs typeface="Times New Roman" pitchFamily="18" charset="0"/>
              </a:rPr>
              <a:t>            The most obvious disadvantage is that Cloud computing completely relies on network connections.</a:t>
            </a:r>
            <a:r>
              <a:rPr lang="en-IN" dirty="0"/>
              <a:t> </a:t>
            </a:r>
            <a:r>
              <a:rPr lang="en-IN" dirty="0">
                <a:latin typeface="Times New Roman" pitchFamily="18" charset="0"/>
                <a:cs typeface="Times New Roman" pitchFamily="18" charset="0"/>
              </a:rPr>
              <a:t>If you do not have an </a:t>
            </a:r>
            <a:r>
              <a:rPr lang="en-IN" dirty="0" err="1">
                <a:latin typeface="Times New Roman" pitchFamily="18" charset="0"/>
                <a:cs typeface="Times New Roman" pitchFamily="18" charset="0"/>
              </a:rPr>
              <a:t>Intemet</a:t>
            </a:r>
            <a:r>
              <a:rPr lang="en-IN" dirty="0">
                <a:latin typeface="Times New Roman" pitchFamily="18" charset="0"/>
                <a:cs typeface="Times New Roman" pitchFamily="18" charset="0"/>
              </a:rPr>
              <a:t> connection, you can't access anything, even your own data. A dead internet connection means no work.</a:t>
            </a:r>
          </a:p>
          <a:p>
            <a:pPr>
              <a:lnSpc>
                <a:spcPct val="150000"/>
              </a:lnSpc>
            </a:pPr>
            <a:endParaRPr lang="en-IN" dirty="0">
              <a:latin typeface="Times New Roman" pitchFamily="18" charset="0"/>
              <a:cs typeface="Times New Roman" pitchFamily="18" charset="0"/>
            </a:endParaRPr>
          </a:p>
          <a:p>
            <a:pPr>
              <a:lnSpc>
                <a:spcPct val="150000"/>
              </a:lnSpc>
            </a:pPr>
            <a:endParaRPr lang="en-IN" dirty="0">
              <a:latin typeface="Times New Roman" pitchFamily="18" charset="0"/>
              <a:cs typeface="Times New Roman" pitchFamily="18" charset="0"/>
            </a:endParaRPr>
          </a:p>
          <a:p>
            <a:r>
              <a:rPr lang="en-IN" dirty="0"/>
              <a:t> </a:t>
            </a:r>
          </a:p>
          <a:p>
            <a:r>
              <a:rPr lang="en-IN" dirty="0"/>
              <a:t> </a:t>
            </a:r>
          </a:p>
          <a:p>
            <a:pPr>
              <a:lnSpc>
                <a:spcPct val="150000"/>
              </a:lnSpc>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839662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103" y="416493"/>
            <a:ext cx="8401319" cy="5955476"/>
          </a:xfrm>
          <a:prstGeom prst="rect">
            <a:avLst/>
          </a:prstGeom>
        </p:spPr>
        <p:txBody>
          <a:bodyPr wrap="square">
            <a:spAutoFit/>
          </a:bodyPr>
          <a:lstStyle/>
          <a:p>
            <a:pPr>
              <a:lnSpc>
                <a:spcPct val="150000"/>
              </a:lnSpc>
            </a:pPr>
            <a:r>
              <a:rPr lang="en-IN" sz="2000" b="1" dirty="0">
                <a:latin typeface="Times New Roman" pitchFamily="18" charset="0"/>
                <a:cs typeface="Times New Roman" pitchFamily="18" charset="0"/>
              </a:rPr>
              <a:t>Conclusion:-</a:t>
            </a:r>
          </a:p>
          <a:p>
            <a:pPr marL="285750" lvl="0" indent="-285750">
              <a:lnSpc>
                <a:spcPct val="150000"/>
              </a:lnSpc>
              <a:buFont typeface="Wingdings" pitchFamily="2" charset="2"/>
              <a:buChar char="Ø"/>
            </a:pPr>
            <a:r>
              <a:rPr lang="en-IN" dirty="0">
                <a:latin typeface="Times New Roman" pitchFamily="18" charset="0"/>
                <a:cs typeface="Times New Roman" pitchFamily="18" charset="0"/>
              </a:rPr>
              <a:t>So, while cloud computing is really great and you're probably already using it, either for business of for personal means, here's what we've learned from taking a look at the pros and cons:</a:t>
            </a:r>
          </a:p>
          <a:p>
            <a:pPr marL="285750" lvl="0" indent="-285750">
              <a:lnSpc>
                <a:spcPct val="150000"/>
              </a:lnSpc>
              <a:buFont typeface="Wingdings" pitchFamily="2" charset="2"/>
              <a:buChar char="Ø"/>
            </a:pPr>
            <a:r>
              <a:rPr lang="en-IN" dirty="0">
                <a:latin typeface="Times New Roman" pitchFamily="18" charset="0"/>
                <a:cs typeface="Times New Roman" pitchFamily="18" charset="0"/>
              </a:rPr>
              <a:t>Cloud computing is a really cheap way for companies to have all the resources they need in once place. It's a much better way to spread your resources, and it becomes</a:t>
            </a:r>
          </a:p>
          <a:p>
            <a:pPr>
              <a:lnSpc>
                <a:spcPct val="150000"/>
              </a:lnSpc>
            </a:pPr>
            <a:r>
              <a:rPr lang="en-IN" dirty="0">
                <a:latin typeface="Times New Roman" pitchFamily="18" charset="0"/>
                <a:cs typeface="Times New Roman" pitchFamily="18" charset="0"/>
              </a:rPr>
              <a:t>     easier to access things from longer distances.</a:t>
            </a:r>
          </a:p>
          <a:p>
            <a:pPr>
              <a:lnSpc>
                <a:spcPct val="150000"/>
              </a:lnSpc>
            </a:pPr>
            <a:r>
              <a:rPr lang="en-IN" dirty="0">
                <a:latin typeface="Times New Roman" pitchFamily="18" charset="0"/>
                <a:cs typeface="Times New Roman" pitchFamily="18" charset="0"/>
              </a:rPr>
              <a:t>But...</a:t>
            </a:r>
          </a:p>
          <a:p>
            <a:pPr marL="285750" lvl="0" indent="-285750">
              <a:lnSpc>
                <a:spcPct val="150000"/>
              </a:lnSpc>
              <a:buFont typeface="Wingdings" pitchFamily="2" charset="2"/>
              <a:buChar char="Ø"/>
            </a:pPr>
            <a:r>
              <a:rPr lang="en-IN" dirty="0">
                <a:latin typeface="Times New Roman" pitchFamily="18" charset="0"/>
                <a:cs typeface="Times New Roman" pitchFamily="18" charset="0"/>
              </a:rPr>
              <a:t>Is cloud computing really all that safe? For instance, while cloud computing has backups, if something was to go wrong... do you have your own personal backup?</a:t>
            </a:r>
          </a:p>
          <a:p>
            <a:pPr marL="285750" lvl="0" indent="-285750">
              <a:lnSpc>
                <a:spcPct val="150000"/>
              </a:lnSpc>
              <a:buFont typeface="Wingdings" pitchFamily="2" charset="2"/>
              <a:buChar char="Ø"/>
            </a:pPr>
            <a:r>
              <a:rPr lang="en-IN" dirty="0">
                <a:latin typeface="Times New Roman" pitchFamily="18" charset="0"/>
                <a:cs typeface="Times New Roman" pitchFamily="18" charset="0"/>
              </a:rPr>
              <a:t>Is cloud computing as private as you think it is? Is your data secured or can anyone access it?</a:t>
            </a:r>
          </a:p>
          <a:p>
            <a:pPr marL="285750" lvl="0" indent="-285750">
              <a:lnSpc>
                <a:spcPct val="150000"/>
              </a:lnSpc>
              <a:buFont typeface="Wingdings" pitchFamily="2" charset="2"/>
              <a:buChar char="Ø"/>
            </a:pPr>
            <a:r>
              <a:rPr lang="en-IN" dirty="0">
                <a:latin typeface="Times New Roman" pitchFamily="18" charset="0"/>
                <a:cs typeface="Times New Roman" pitchFamily="18" charset="0"/>
              </a:rPr>
              <a:t>So there you have it! Everything you need to know about cloud computing; what it is, how to use it, and some pros and cons!</a:t>
            </a:r>
          </a:p>
        </p:txBody>
      </p:sp>
    </p:spTree>
    <p:extLst>
      <p:ext uri="{BB962C8B-B14F-4D97-AF65-F5344CB8AC3E}">
        <p14:creationId xmlns:p14="http://schemas.microsoft.com/office/powerpoint/2010/main" val="1419455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4197" y="513601"/>
            <a:ext cx="8246771" cy="3046988"/>
          </a:xfrm>
          <a:prstGeom prst="rect">
            <a:avLst/>
          </a:prstGeom>
        </p:spPr>
        <p:txBody>
          <a:bodyPr wrap="square">
            <a:spAutoFit/>
          </a:bodyPr>
          <a:lstStyle/>
          <a:p>
            <a:pPr>
              <a:lnSpc>
                <a:spcPct val="150000"/>
              </a:lnSpc>
            </a:pPr>
            <a:r>
              <a:rPr lang="en-IN" sz="2000" b="1" dirty="0">
                <a:latin typeface="Times New Roman" pitchFamily="18" charset="0"/>
                <a:cs typeface="Times New Roman" pitchFamily="18" charset="0"/>
              </a:rPr>
              <a:t>REFERENCES</a:t>
            </a:r>
            <a:endParaRPr lang="en-IN" sz="2000" dirty="0">
              <a:latin typeface="Times New Roman" pitchFamily="18" charset="0"/>
              <a:cs typeface="Times New Roman" pitchFamily="18" charset="0"/>
            </a:endParaRPr>
          </a:p>
          <a:p>
            <a:pPr marL="285750" lvl="0" indent="-285750">
              <a:lnSpc>
                <a:spcPct val="150000"/>
              </a:lnSpc>
              <a:buFont typeface="Wingdings" pitchFamily="2" charset="2"/>
              <a:buChar char="Ø"/>
            </a:pPr>
            <a:r>
              <a:rPr lang="en-IN" dirty="0">
                <a:latin typeface="Times New Roman" pitchFamily="18" charset="0"/>
                <a:cs typeface="Times New Roman" pitchFamily="18" charset="0"/>
              </a:rPr>
              <a:t>https://en.wikipedia.org/wiki/Cloud_computin</a:t>
            </a:r>
          </a:p>
          <a:p>
            <a:pPr marL="285750" lvl="0" indent="-285750">
              <a:lnSpc>
                <a:spcPct val="150000"/>
              </a:lnSpc>
              <a:buFont typeface="Wingdings" pitchFamily="2" charset="2"/>
              <a:buChar char="Ø"/>
            </a:pPr>
            <a:r>
              <a:rPr lang="en-IN" dirty="0">
                <a:latin typeface="Times New Roman" pitchFamily="18" charset="0"/>
                <a:cs typeface="Times New Roman" pitchFamily="18" charset="0"/>
              </a:rPr>
              <a:t>V. </a:t>
            </a:r>
            <a:r>
              <a:rPr lang="en-IN" dirty="0" err="1">
                <a:latin typeface="Times New Roman" pitchFamily="18" charset="0"/>
                <a:cs typeface="Times New Roman" pitchFamily="18" charset="0"/>
              </a:rPr>
              <a:t>Josyula</a:t>
            </a:r>
            <a:r>
              <a:rPr lang="en-IN" dirty="0">
                <a:latin typeface="Times New Roman" pitchFamily="18" charset="0"/>
                <a:cs typeface="Times New Roman" pitchFamily="18" charset="0"/>
              </a:rPr>
              <a:t>, M. Orr, and G. Page, Cloud Computing: Automating the Virtualized Data </a:t>
            </a:r>
            <a:r>
              <a:rPr lang="en-IN" dirty="0" err="1">
                <a:latin typeface="Times New Roman" pitchFamily="18" charset="0"/>
                <a:cs typeface="Times New Roman" pitchFamily="18" charset="0"/>
              </a:rPr>
              <a:t>Center</a:t>
            </a:r>
            <a:r>
              <a:rPr lang="en-IN" dirty="0">
                <a:latin typeface="Times New Roman" pitchFamily="18" charset="0"/>
                <a:cs typeface="Times New Roman" pitchFamily="18" charset="0"/>
              </a:rPr>
              <a:t>, Cisco Systems, Inc., Indianapolis, USA, 2011.</a:t>
            </a:r>
          </a:p>
          <a:p>
            <a:pPr marL="285750" lvl="0" indent="-285750">
              <a:lnSpc>
                <a:spcPct val="150000"/>
              </a:lnSpc>
              <a:buFont typeface="Wingdings" pitchFamily="2" charset="2"/>
              <a:buChar char="Ø"/>
            </a:pPr>
            <a:r>
              <a:rPr lang="en-IN" dirty="0">
                <a:latin typeface="Times New Roman" pitchFamily="18" charset="0"/>
                <a:cs typeface="Times New Roman" pitchFamily="18" charset="0"/>
              </a:rPr>
              <a:t>Architecting the Cloud: Design Decisions for Cloud Computing Service Models (</a:t>
            </a:r>
            <a:r>
              <a:rPr lang="en-IN" dirty="0" err="1">
                <a:latin typeface="Times New Roman" pitchFamily="18" charset="0"/>
                <a:cs typeface="Times New Roman" pitchFamily="18" charset="0"/>
              </a:rPr>
              <a:t>SaaS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PaaS</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IaaS</a:t>
            </a:r>
            <a:r>
              <a:rPr lang="en-IN" dirty="0">
                <a:latin typeface="Times New Roman" pitchFamily="18" charset="0"/>
                <a:cs typeface="Times New Roman" pitchFamily="18" charset="0"/>
              </a:rPr>
              <a:t>) Book by Michael </a:t>
            </a:r>
            <a:r>
              <a:rPr lang="en-IN" dirty="0" err="1">
                <a:latin typeface="Times New Roman" pitchFamily="18" charset="0"/>
                <a:cs typeface="Times New Roman" pitchFamily="18" charset="0"/>
              </a:rPr>
              <a:t>Kavis</a:t>
            </a:r>
            <a:endParaRPr lang="en-IN" dirty="0">
              <a:latin typeface="Times New Roman" pitchFamily="18" charset="0"/>
              <a:cs typeface="Times New Roman" pitchFamily="18" charset="0"/>
            </a:endParaRPr>
          </a:p>
          <a:p>
            <a:pPr marL="285750" lvl="0" indent="-285750">
              <a:lnSpc>
                <a:spcPct val="150000"/>
              </a:lnSpc>
              <a:buFont typeface="Wingdings" pitchFamily="2" charset="2"/>
              <a:buChar char="Ø"/>
            </a:pPr>
            <a:r>
              <a:rPr lang="en-IN" dirty="0">
                <a:latin typeface="Times New Roman" pitchFamily="18" charset="0"/>
                <a:cs typeface="Times New Roman" pitchFamily="18" charset="0"/>
              </a:rPr>
              <a:t>www.slideshare.net</a:t>
            </a:r>
          </a:p>
        </p:txBody>
      </p:sp>
    </p:spTree>
    <p:extLst>
      <p:ext uri="{BB962C8B-B14F-4D97-AF65-F5344CB8AC3E}">
        <p14:creationId xmlns:p14="http://schemas.microsoft.com/office/powerpoint/2010/main" val="410855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36752-CDB7-4D03-A009-556231529098}"/>
              </a:ext>
            </a:extLst>
          </p:cNvPr>
          <p:cNvSpPr>
            <a:spLocks noGrp="1"/>
          </p:cNvSpPr>
          <p:nvPr>
            <p:ph type="title"/>
          </p:nvPr>
        </p:nvSpPr>
        <p:spPr>
          <a:xfrm>
            <a:off x="1694501" y="769883"/>
            <a:ext cx="8802997" cy="5318234"/>
          </a:xfrm>
          <a:noFill/>
        </p:spPr>
        <p:txBody>
          <a:bodyPr>
            <a:normAutofit/>
          </a:bodyPr>
          <a:lstStyle/>
          <a:p>
            <a:pPr algn="ct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A Seminar Presentation on</a:t>
            </a: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GB" sz="2800" dirty="0">
                <a:solidFill>
                  <a:schemeClr val="accent5"/>
                </a:solidFill>
                <a:latin typeface="Times New Roman" panose="02020603050405020304" pitchFamily="18" charset="0"/>
                <a:cs typeface="Times New Roman" panose="02020603050405020304" pitchFamily="18" charset="0"/>
              </a:rPr>
              <a:t>Cloud computing </a:t>
            </a:r>
            <a:br>
              <a:rPr lang="en-IN" sz="28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by</a:t>
            </a: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GB" sz="2400" dirty="0" err="1">
                <a:solidFill>
                  <a:schemeClr val="accent5"/>
                </a:solidFill>
                <a:latin typeface="Times New Roman" panose="02020603050405020304" pitchFamily="18" charset="0"/>
                <a:cs typeface="Times New Roman" panose="02020603050405020304" pitchFamily="18" charset="0"/>
              </a:rPr>
              <a:t>Arsalan</a:t>
            </a:r>
            <a:r>
              <a:rPr lang="en-GB" sz="2400" dirty="0">
                <a:solidFill>
                  <a:schemeClr val="accent5"/>
                </a:solidFill>
                <a:latin typeface="Times New Roman" panose="02020603050405020304" pitchFamily="18" charset="0"/>
                <a:cs typeface="Times New Roman" panose="02020603050405020304" pitchFamily="18" charset="0"/>
              </a:rPr>
              <a:t> </a:t>
            </a:r>
            <a:r>
              <a:rPr lang="en-GB" sz="2400" dirty="0" err="1">
                <a:solidFill>
                  <a:schemeClr val="accent5"/>
                </a:solidFill>
                <a:latin typeface="Times New Roman" panose="02020603050405020304" pitchFamily="18" charset="0"/>
                <a:cs typeface="Times New Roman" panose="02020603050405020304" pitchFamily="18" charset="0"/>
              </a:rPr>
              <a:t>A.Sattar</a:t>
            </a:r>
            <a:r>
              <a:rPr lang="en-GB" sz="2400" dirty="0">
                <a:solidFill>
                  <a:schemeClr val="accent5"/>
                </a:solidFill>
                <a:latin typeface="Times New Roman" panose="02020603050405020304" pitchFamily="18" charset="0"/>
                <a:cs typeface="Times New Roman" panose="02020603050405020304" pitchFamily="18" charset="0"/>
              </a:rPr>
              <a:t> </a:t>
            </a:r>
            <a:r>
              <a:rPr lang="en-GB" sz="2400" dirty="0" err="1">
                <a:solidFill>
                  <a:schemeClr val="accent5"/>
                </a:solidFill>
                <a:latin typeface="Times New Roman" panose="02020603050405020304" pitchFamily="18" charset="0"/>
                <a:cs typeface="Times New Roman" panose="02020603050405020304" pitchFamily="18" charset="0"/>
              </a:rPr>
              <a:t>Dafedar</a:t>
            </a:r>
            <a:r>
              <a:rPr lang="en-GB" sz="2400" dirty="0">
                <a:solidFill>
                  <a:schemeClr val="accent5"/>
                </a:solidFill>
                <a:latin typeface="Times New Roman" panose="02020603050405020304" pitchFamily="18" charset="0"/>
                <a:cs typeface="Times New Roman" panose="02020603050405020304" pitchFamily="18" charset="0"/>
              </a:rPr>
              <a:t>.</a:t>
            </a:r>
            <a:r>
              <a:rPr lang="en-IN" sz="2400" dirty="0">
                <a:solidFill>
                  <a:schemeClr val="accent5"/>
                </a:solidFill>
                <a:latin typeface="Times New Roman" panose="02020603050405020304" pitchFamily="18" charset="0"/>
                <a:cs typeface="Times New Roman" panose="02020603050405020304" pitchFamily="18" charset="0"/>
              </a:rPr>
              <a:t> </a:t>
            </a:r>
            <a:br>
              <a:rPr lang="en-IN" sz="2400" dirty="0">
                <a:solidFill>
                  <a:schemeClr val="accent5"/>
                </a:solidFill>
                <a:latin typeface="Times New Roman" panose="02020603050405020304" pitchFamily="18" charset="0"/>
                <a:cs typeface="Times New Roman" panose="02020603050405020304" pitchFamily="18" charset="0"/>
              </a:rPr>
            </a:br>
            <a:r>
              <a:rPr lang="en-IN" sz="2400" dirty="0">
                <a:solidFill>
                  <a:schemeClr val="accent5"/>
                </a:solidFill>
                <a:latin typeface="Times New Roman" panose="02020603050405020304" pitchFamily="18" charset="0"/>
                <a:cs typeface="Times New Roman" panose="02020603050405020304" pitchFamily="18" charset="0"/>
              </a:rPr>
              <a:t>PRN:-103033201911245100</a:t>
            </a:r>
            <a:r>
              <a:rPr lang="en-GB" sz="2400" dirty="0">
                <a:solidFill>
                  <a:schemeClr val="accent5"/>
                </a:solidFill>
                <a:latin typeface="Times New Roman" panose="02020603050405020304" pitchFamily="18" charset="0"/>
                <a:cs typeface="Times New Roman" panose="02020603050405020304" pitchFamily="18" charset="0"/>
              </a:rPr>
              <a:t>67</a:t>
            </a:r>
            <a:br>
              <a:rPr lang="en-IN" sz="24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under guidance of </a:t>
            </a: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2400" dirty="0">
                <a:solidFill>
                  <a:schemeClr val="accent5"/>
                </a:solidFill>
                <a:latin typeface="Times New Roman" panose="02020603050405020304" pitchFamily="18" charset="0"/>
                <a:cs typeface="Times New Roman" panose="02020603050405020304" pitchFamily="18" charset="0"/>
              </a:rPr>
              <a:t>Prof. </a:t>
            </a:r>
            <a:r>
              <a:rPr lang="en-GB" sz="2400" dirty="0" err="1">
                <a:solidFill>
                  <a:schemeClr val="accent5"/>
                </a:solidFill>
                <a:latin typeface="Times New Roman" panose="02020603050405020304" pitchFamily="18" charset="0"/>
                <a:cs typeface="Times New Roman" panose="02020603050405020304" pitchFamily="18" charset="0"/>
              </a:rPr>
              <a:t>Pramod</a:t>
            </a:r>
            <a:r>
              <a:rPr lang="en-GB" sz="2400" dirty="0">
                <a:solidFill>
                  <a:schemeClr val="accent5"/>
                </a:solidFill>
                <a:latin typeface="Times New Roman" panose="02020603050405020304" pitchFamily="18" charset="0"/>
                <a:cs typeface="Times New Roman" panose="02020603050405020304" pitchFamily="18" charset="0"/>
              </a:rPr>
              <a:t> </a:t>
            </a:r>
            <a:r>
              <a:rPr lang="en-GB" sz="2400" dirty="0" err="1">
                <a:solidFill>
                  <a:schemeClr val="accent5"/>
                </a:solidFill>
                <a:latin typeface="Times New Roman" panose="02020603050405020304" pitchFamily="18" charset="0"/>
                <a:cs typeface="Times New Roman" panose="02020603050405020304" pitchFamily="18" charset="0"/>
              </a:rPr>
              <a:t>Patil</a:t>
            </a:r>
            <a:r>
              <a:rPr lang="en-IN" sz="2400" dirty="0">
                <a:solidFill>
                  <a:schemeClr val="accent5"/>
                </a:solidFill>
                <a:latin typeface="Times New Roman" panose="02020603050405020304" pitchFamily="18" charset="0"/>
                <a:cs typeface="Times New Roman" panose="02020603050405020304" pitchFamily="18" charset="0"/>
              </a:rPr>
              <a:t> sir.</a:t>
            </a:r>
            <a:br>
              <a:rPr lang="en-IN" sz="2400" dirty="0">
                <a:solidFill>
                  <a:schemeClr val="accent5"/>
                </a:solidFill>
                <a:latin typeface="Times New Roman" panose="02020603050405020304" pitchFamily="18" charset="0"/>
                <a:cs typeface="Times New Roman" panose="02020603050405020304" pitchFamily="18" charset="0"/>
              </a:rPr>
            </a:br>
            <a:br>
              <a:rPr lang="en-IN" sz="2400" dirty="0">
                <a:solidFill>
                  <a:schemeClr val="accent5"/>
                </a:solidFill>
                <a:latin typeface="Times New Roman" panose="02020603050405020304" pitchFamily="18" charset="0"/>
                <a:cs typeface="Times New Roman" panose="02020603050405020304" pitchFamily="18" charset="0"/>
              </a:rPr>
            </a:br>
            <a:br>
              <a:rPr lang="en-IN" sz="2400" dirty="0">
                <a:solidFill>
                  <a:schemeClr val="accent5"/>
                </a:solidFill>
                <a:latin typeface="Times New Roman" panose="02020603050405020304" pitchFamily="18" charset="0"/>
                <a:cs typeface="Times New Roman" panose="02020603050405020304" pitchFamily="18" charset="0"/>
              </a:rPr>
            </a:br>
            <a:br>
              <a:rPr lang="en-IN" sz="2400" dirty="0">
                <a:solidFill>
                  <a:schemeClr val="accent5"/>
                </a:solidFill>
                <a:latin typeface="Times New Roman" panose="02020603050405020304" pitchFamily="18" charset="0"/>
                <a:cs typeface="Times New Roman" panose="02020603050405020304" pitchFamily="18" charset="0"/>
              </a:rPr>
            </a:br>
            <a:br>
              <a:rPr lang="en-IN" sz="2400" dirty="0">
                <a:solidFill>
                  <a:schemeClr val="accent5"/>
                </a:solidFill>
                <a:latin typeface="Times New Roman" panose="02020603050405020304" pitchFamily="18" charset="0"/>
                <a:cs typeface="Times New Roman" panose="02020603050405020304" pitchFamily="18" charset="0"/>
              </a:rPr>
            </a:br>
            <a:br>
              <a:rPr lang="en-IN" sz="2400" dirty="0">
                <a:solidFill>
                  <a:schemeClr val="accent5"/>
                </a:solidFill>
                <a:latin typeface="Times New Roman" panose="02020603050405020304" pitchFamily="18" charset="0"/>
                <a:cs typeface="Times New Roman" panose="02020603050405020304" pitchFamily="18" charset="0"/>
              </a:rPr>
            </a:br>
            <a:r>
              <a:rPr lang="en-IN" sz="2400" dirty="0" err="1">
                <a:solidFill>
                  <a:srgbClr val="002060"/>
                </a:solidFill>
                <a:latin typeface="Times New Roman" panose="02020603050405020304" pitchFamily="18" charset="0"/>
                <a:cs typeface="Times New Roman" panose="02020603050405020304" pitchFamily="18" charset="0"/>
              </a:rPr>
              <a:t>Dr.</a:t>
            </a:r>
            <a:r>
              <a:rPr lang="en-IN" sz="2400" dirty="0">
                <a:solidFill>
                  <a:srgbClr val="002060"/>
                </a:solidFill>
                <a:latin typeface="Times New Roman" panose="02020603050405020304" pitchFamily="18" charset="0"/>
                <a:cs typeface="Times New Roman" panose="02020603050405020304" pitchFamily="18" charset="0"/>
              </a:rPr>
              <a:t> Babasaheb Ambedkar Technological University </a:t>
            </a:r>
            <a:br>
              <a:rPr lang="en-IN" sz="2400" dirty="0">
                <a:solidFill>
                  <a:srgbClr val="002060"/>
                </a:solidFill>
                <a:latin typeface="Times New Roman" panose="02020603050405020304" pitchFamily="18" charset="0"/>
                <a:cs typeface="Times New Roman" panose="02020603050405020304" pitchFamily="18" charset="0"/>
              </a:rPr>
            </a:br>
            <a:r>
              <a:rPr lang="en-IN" sz="2400" dirty="0" err="1">
                <a:solidFill>
                  <a:srgbClr val="002060"/>
                </a:solidFill>
                <a:latin typeface="Times New Roman" panose="02020603050405020304" pitchFamily="18" charset="0"/>
                <a:cs typeface="Times New Roman" panose="02020603050405020304" pitchFamily="18" charset="0"/>
              </a:rPr>
              <a:t>Lonere</a:t>
            </a:r>
            <a:r>
              <a:rPr lang="en-IN" sz="2400" dirty="0">
                <a:solidFill>
                  <a:srgbClr val="002060"/>
                </a:solidFill>
                <a:latin typeface="Times New Roman" panose="02020603050405020304" pitchFamily="18" charset="0"/>
                <a:cs typeface="Times New Roman" panose="02020603050405020304" pitchFamily="18" charset="0"/>
              </a:rPr>
              <a:t>, </a:t>
            </a:r>
            <a:r>
              <a:rPr lang="en-IN" sz="2400" dirty="0" err="1">
                <a:solidFill>
                  <a:srgbClr val="002060"/>
                </a:solidFill>
                <a:latin typeface="Times New Roman" panose="02020603050405020304" pitchFamily="18" charset="0"/>
                <a:cs typeface="Times New Roman" panose="02020603050405020304" pitchFamily="18" charset="0"/>
              </a:rPr>
              <a:t>Mangaon</a:t>
            </a:r>
            <a:r>
              <a:rPr lang="en-IN" sz="2400" dirty="0">
                <a:solidFill>
                  <a:srgbClr val="002060"/>
                </a:solidFill>
                <a:latin typeface="Times New Roman" panose="02020603050405020304" pitchFamily="18" charset="0"/>
                <a:cs typeface="Times New Roman" panose="02020603050405020304" pitchFamily="18" charset="0"/>
              </a:rPr>
              <a:t> Raigad-402103. </a:t>
            </a:r>
            <a:endParaRPr lang="en-IN" sz="2800" dirty="0">
              <a:solidFill>
                <a:srgbClr val="002060"/>
              </a:solidFill>
            </a:endParaRPr>
          </a:p>
        </p:txBody>
      </p:sp>
      <p:pic>
        <p:nvPicPr>
          <p:cNvPr id="5" name="Picture 4">
            <a:extLst>
              <a:ext uri="{FF2B5EF4-FFF2-40B4-BE49-F238E27FC236}">
                <a16:creationId xmlns:a16="http://schemas.microsoft.com/office/drawing/2014/main" id="{24AC3F48-CEE9-4A02-91D0-07D0D6486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8922" y="3429000"/>
            <a:ext cx="1054154" cy="1473276"/>
          </a:xfrm>
          <a:prstGeom prst="rect">
            <a:avLst/>
          </a:prstGeom>
        </p:spPr>
      </p:pic>
    </p:spTree>
    <p:extLst>
      <p:ext uri="{BB962C8B-B14F-4D97-AF65-F5344CB8AC3E}">
        <p14:creationId xmlns:p14="http://schemas.microsoft.com/office/powerpoint/2010/main" val="2811721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0E7A31-50D1-49FE-A1B0-6DF64EC4D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81793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016A41-D803-413B-BF30-D21DE9FC6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8305"/>
          </a:xfrm>
          <a:prstGeom prst="rect">
            <a:avLst/>
          </a:prstGeom>
        </p:spPr>
      </p:pic>
    </p:spTree>
    <p:extLst>
      <p:ext uri="{BB962C8B-B14F-4D97-AF65-F5344CB8AC3E}">
        <p14:creationId xmlns:p14="http://schemas.microsoft.com/office/powerpoint/2010/main" val="209825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D458-C86F-40A9-BD51-83C94D994710}"/>
              </a:ext>
            </a:extLst>
          </p:cNvPr>
          <p:cNvSpPr>
            <a:spLocks noGrp="1"/>
          </p:cNvSpPr>
          <p:nvPr>
            <p:ph type="title"/>
          </p:nvPr>
        </p:nvSpPr>
        <p:spPr/>
        <p:txBody>
          <a:bodyPr>
            <a:normAutofit/>
          </a:bodyPr>
          <a:lstStyle/>
          <a:p>
            <a:pPr algn="ctr"/>
            <a:r>
              <a:rPr lang="en-IN" dirty="0">
                <a:solidFill>
                  <a:schemeClr val="tx1"/>
                </a:solidFill>
                <a:latin typeface="Times New Roman" panose="02020603050405020304" pitchFamily="18" charset="0"/>
                <a:cs typeface="Times New Roman" panose="02020603050405020304" pitchFamily="18" charset="0"/>
              </a:rPr>
              <a:t>  </a:t>
            </a:r>
            <a:r>
              <a:rPr lang="en-IN" sz="2000" b="1" dirty="0">
                <a:solidFill>
                  <a:schemeClr val="tx1"/>
                </a:solidFill>
                <a:latin typeface="Times New Roman" panose="02020603050405020304" pitchFamily="18" charset="0"/>
                <a:cs typeface="Times New Roman" panose="02020603050405020304" pitchFamily="18" charset="0"/>
              </a:rPr>
              <a:t>Abstract</a:t>
            </a:r>
            <a:br>
              <a:rPr lang="en-IN" sz="2000" dirty="0">
                <a:solidFill>
                  <a:schemeClr val="tx1"/>
                </a:solidFill>
                <a:latin typeface="Times New Roman" panose="02020603050405020304" pitchFamily="18" charset="0"/>
                <a:cs typeface="Times New Roman" panose="02020603050405020304" pitchFamily="18" charset="0"/>
              </a:rPr>
            </a:br>
            <a:br>
              <a:rPr lang="en-IN" sz="2000" dirty="0">
                <a:solidFill>
                  <a:schemeClr val="tx1"/>
                </a:solidFill>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3E716D7-69E1-4E1A-A39C-5B63B9879071}"/>
              </a:ext>
            </a:extLst>
          </p:cNvPr>
          <p:cNvSpPr>
            <a:spLocks noGrp="1"/>
          </p:cNvSpPr>
          <p:nvPr>
            <p:ph idx="1"/>
          </p:nvPr>
        </p:nvSpPr>
        <p:spPr>
          <a:xfrm>
            <a:off x="695459" y="1488613"/>
            <a:ext cx="8512935" cy="4361581"/>
          </a:xfrm>
        </p:spPr>
        <p:txBody>
          <a:bodyPr>
            <a:normAutofit fontScale="92500"/>
          </a:bodyPr>
          <a:lstStyle/>
          <a:p>
            <a:pPr marL="0" indent="0" algn="just">
              <a:lnSpc>
                <a:spcPct val="150000"/>
              </a:lnSpc>
              <a:buNone/>
            </a:pPr>
            <a:r>
              <a:rPr lang="en-GB" dirty="0"/>
              <a:t>              </a:t>
            </a:r>
            <a:r>
              <a:rPr lang="en-IN" dirty="0">
                <a:solidFill>
                  <a:schemeClr val="tx1"/>
                </a:solidFill>
                <a:latin typeface="Times New Roman" pitchFamily="18" charset="0"/>
                <a:cs typeface="Times New Roman" pitchFamily="18" charset="0"/>
              </a:rPr>
              <a:t>The term "Cloud Computing" is a recent buzzword in the IT world. Behind this fancy poetic phrase, there lies a true picture for the future of computing for both in technical prospective and social prospective. However, the term "Cloud Computing" is recent but the idea of centralizing computation and storage in distributed data </a:t>
            </a:r>
            <a:r>
              <a:rPr lang="en-IN" dirty="0" err="1">
                <a:solidFill>
                  <a:schemeClr val="tx1"/>
                </a:solidFill>
                <a:latin typeface="Times New Roman" pitchFamily="18" charset="0"/>
                <a:cs typeface="Times New Roman" pitchFamily="18" charset="0"/>
              </a:rPr>
              <a:t>centers</a:t>
            </a:r>
            <a:r>
              <a:rPr lang="en-IN" dirty="0">
                <a:solidFill>
                  <a:schemeClr val="tx1"/>
                </a:solidFill>
                <a:latin typeface="Times New Roman" pitchFamily="18" charset="0"/>
                <a:cs typeface="Times New Roman" pitchFamily="18" charset="0"/>
              </a:rPr>
              <a:t> maintained by third party companies is not new but it came in the way back in 1990s along with distributed computing approaches like grid computing.</a:t>
            </a:r>
            <a:endParaRPr lang="en-GB" dirty="0">
              <a:solidFill>
                <a:schemeClr val="tx1"/>
              </a:solidFill>
              <a:latin typeface="Times New Roman" pitchFamily="18" charset="0"/>
              <a:cs typeface="Times New Roman" pitchFamily="18" charset="0"/>
            </a:endParaRPr>
          </a:p>
          <a:p>
            <a:pPr marL="0" indent="0" algn="just">
              <a:lnSpc>
                <a:spcPct val="150000"/>
              </a:lnSpc>
              <a:buNone/>
            </a:pPr>
            <a:r>
              <a:rPr lang="en-GB" dirty="0">
                <a:solidFill>
                  <a:schemeClr val="tx1"/>
                </a:solidFill>
                <a:latin typeface="Times New Roman" pitchFamily="18" charset="0"/>
                <a:cs typeface="Times New Roman" pitchFamily="18" charset="0"/>
              </a:rPr>
              <a:t>              </a:t>
            </a:r>
            <a:r>
              <a:rPr lang="en-IN" dirty="0">
                <a:solidFill>
                  <a:schemeClr val="tx1"/>
                </a:solidFill>
                <a:latin typeface="Times New Roman" pitchFamily="18" charset="0"/>
                <a:cs typeface="Times New Roman" pitchFamily="18" charset="0"/>
              </a:rPr>
              <a:t> Cloud computing aimed at providing IT as a service to the cloud users on-demand basic with greater flexibility, availability, reliability and scalability with utility computing model. This new paradigm of computing has </a:t>
            </a:r>
            <a:r>
              <a:rPr lang="en-IN" dirty="0" err="1">
                <a:solidFill>
                  <a:schemeClr val="tx1"/>
                </a:solidFill>
                <a:latin typeface="Times New Roman" pitchFamily="18" charset="0"/>
                <a:cs typeface="Times New Roman" pitchFamily="18" charset="0"/>
              </a:rPr>
              <a:t>animmense</a:t>
            </a:r>
            <a:r>
              <a:rPr lang="en-IN" dirty="0">
                <a:solidFill>
                  <a:schemeClr val="tx1"/>
                </a:solidFill>
                <a:latin typeface="Times New Roman" pitchFamily="18" charset="0"/>
                <a:cs typeface="Times New Roman" pitchFamily="18" charset="0"/>
              </a:rPr>
              <a:t> potential in it to be used in the field of e-governance and in rural development perspective in the developing country like</a:t>
            </a:r>
            <a:r>
              <a:rPr lang="en-GB" dirty="0">
                <a:solidFill>
                  <a:schemeClr val="tx1"/>
                </a:solidFill>
                <a:latin typeface="Times New Roman" pitchFamily="18" charset="0"/>
                <a:cs typeface="Times New Roman" pitchFamily="18" charset="0"/>
              </a:rPr>
              <a:t> </a:t>
            </a:r>
            <a:r>
              <a:rPr lang="en-IN" dirty="0">
                <a:solidFill>
                  <a:schemeClr val="tx1"/>
                </a:solidFill>
                <a:latin typeface="Times New Roman" pitchFamily="18" charset="0"/>
                <a:cs typeface="Times New Roman" pitchFamily="18" charset="0"/>
              </a:rPr>
              <a:t>India.</a:t>
            </a:r>
          </a:p>
        </p:txBody>
      </p:sp>
    </p:spTree>
    <p:extLst>
      <p:ext uri="{BB962C8B-B14F-4D97-AF65-F5344CB8AC3E}">
        <p14:creationId xmlns:p14="http://schemas.microsoft.com/office/powerpoint/2010/main" val="166604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89C0-1F51-4502-8FF5-1851A98ED44D}"/>
              </a:ext>
            </a:extLst>
          </p:cNvPr>
          <p:cNvSpPr>
            <a:spLocks noGrp="1"/>
          </p:cNvSpPr>
          <p:nvPr>
            <p:ph type="title"/>
          </p:nvPr>
        </p:nvSpPr>
        <p:spPr>
          <a:xfrm>
            <a:off x="638697" y="272751"/>
            <a:ext cx="8596668" cy="493986"/>
          </a:xfrm>
        </p:spPr>
        <p:txBody>
          <a:bodyPr>
            <a:normAutofit fontScale="90000"/>
          </a:bodyPr>
          <a:lstStyle/>
          <a:p>
            <a:r>
              <a:rPr lang="en-IN" sz="2800" dirty="0">
                <a:solidFill>
                  <a:schemeClr val="tx1"/>
                </a:solidFill>
                <a:latin typeface="Times New Roman" panose="02020603050405020304" pitchFamily="18" charset="0"/>
                <a:cs typeface="Times New Roman" panose="02020603050405020304" pitchFamily="18" charset="0"/>
              </a:rPr>
              <a:t>Key Points :-</a:t>
            </a:r>
          </a:p>
        </p:txBody>
      </p:sp>
      <p:sp>
        <p:nvSpPr>
          <p:cNvPr id="3" name="Content Placeholder 2">
            <a:extLst>
              <a:ext uri="{FF2B5EF4-FFF2-40B4-BE49-F238E27FC236}">
                <a16:creationId xmlns:a16="http://schemas.microsoft.com/office/drawing/2014/main" id="{C1E32423-C3FD-4601-8D59-FF1D6EF125DA}"/>
              </a:ext>
            </a:extLst>
          </p:cNvPr>
          <p:cNvSpPr>
            <a:spLocks noGrp="1"/>
          </p:cNvSpPr>
          <p:nvPr>
            <p:ph idx="1"/>
          </p:nvPr>
        </p:nvSpPr>
        <p:spPr>
          <a:xfrm>
            <a:off x="677334" y="884583"/>
            <a:ext cx="8596668" cy="5290587"/>
          </a:xfrm>
          <a:noFill/>
        </p:spPr>
        <p:txBody>
          <a:bodyPr>
            <a:noAutofit/>
          </a:bodyPr>
          <a:lstStyle/>
          <a:p>
            <a:pPr>
              <a:buClr>
                <a:srgbClr val="002060"/>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Introduction</a:t>
            </a:r>
            <a:endParaRPr lang="en-GB" dirty="0">
              <a:solidFill>
                <a:schemeClr val="tx1"/>
              </a:solidFill>
              <a:latin typeface="Times New Roman" panose="02020603050405020304" pitchFamily="18" charset="0"/>
              <a:cs typeface="Times New Roman" panose="02020603050405020304" pitchFamily="18" charset="0"/>
            </a:endParaRPr>
          </a:p>
          <a:p>
            <a:pPr>
              <a:buClr>
                <a:srgbClr val="002060"/>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What Is Cloud Computing?</a:t>
            </a:r>
            <a:endParaRPr lang="en-GB" dirty="0">
              <a:solidFill>
                <a:schemeClr val="tx1"/>
              </a:solidFill>
              <a:latin typeface="Times New Roman" panose="02020603050405020304" pitchFamily="18" charset="0"/>
              <a:cs typeface="Times New Roman" panose="02020603050405020304" pitchFamily="18" charset="0"/>
            </a:endParaRPr>
          </a:p>
          <a:p>
            <a:pPr>
              <a:buClr>
                <a:srgbClr val="002060"/>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Types of Cloud Computing</a:t>
            </a:r>
          </a:p>
          <a:p>
            <a:pPr>
              <a:buClr>
                <a:srgbClr val="002060"/>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Components of Cloud Computing</a:t>
            </a:r>
          </a:p>
          <a:p>
            <a:pPr>
              <a:buClr>
                <a:srgbClr val="002060"/>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Architecture of Cloud Computing</a:t>
            </a:r>
            <a:endParaRPr lang="en-GB" dirty="0">
              <a:solidFill>
                <a:schemeClr val="tx1"/>
              </a:solidFill>
              <a:latin typeface="Times New Roman" panose="02020603050405020304" pitchFamily="18" charset="0"/>
              <a:cs typeface="Times New Roman" panose="02020603050405020304" pitchFamily="18" charset="0"/>
            </a:endParaRPr>
          </a:p>
          <a:p>
            <a:pPr>
              <a:buClr>
                <a:srgbClr val="002060"/>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Advantages of Cloud Computing</a:t>
            </a:r>
            <a:endParaRPr lang="en-GB" dirty="0">
              <a:solidFill>
                <a:schemeClr val="tx1"/>
              </a:solidFill>
              <a:latin typeface="Times New Roman" panose="02020603050405020304" pitchFamily="18" charset="0"/>
              <a:cs typeface="Times New Roman" panose="02020603050405020304" pitchFamily="18" charset="0"/>
            </a:endParaRPr>
          </a:p>
          <a:p>
            <a:pPr>
              <a:buClr>
                <a:srgbClr val="002060"/>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Disadvantages of Cloud Computing</a:t>
            </a:r>
            <a:endParaRPr lang="en-GB" dirty="0">
              <a:solidFill>
                <a:schemeClr val="tx1"/>
              </a:solidFill>
              <a:latin typeface="Times New Roman" panose="02020603050405020304" pitchFamily="18" charset="0"/>
              <a:cs typeface="Times New Roman" panose="02020603050405020304" pitchFamily="18" charset="0"/>
            </a:endParaRPr>
          </a:p>
          <a:p>
            <a:pPr>
              <a:buClr>
                <a:srgbClr val="002060"/>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Conclusion</a:t>
            </a:r>
          </a:p>
          <a:p>
            <a:pPr>
              <a:buClr>
                <a:srgbClr val="002060"/>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597793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A23D-3447-4588-A2AB-F3377229DECA}"/>
              </a:ext>
            </a:extLst>
          </p:cNvPr>
          <p:cNvSpPr>
            <a:spLocks noGrp="1"/>
          </p:cNvSpPr>
          <p:nvPr>
            <p:ph type="title"/>
          </p:nvPr>
        </p:nvSpPr>
        <p:spPr>
          <a:xfrm>
            <a:off x="677334" y="609600"/>
            <a:ext cx="8596668" cy="578069"/>
          </a:xfrm>
        </p:spPr>
        <p:txBody>
          <a:bodyPr>
            <a:noAutofit/>
          </a:bodyPr>
          <a:lstStyle/>
          <a:p>
            <a:r>
              <a:rPr lang="en-IN" sz="2000" b="1" dirty="0">
                <a:solidFill>
                  <a:schemeClr val="tx1"/>
                </a:solidFill>
                <a:latin typeface="Times New Roman" panose="02020603050405020304" pitchFamily="18" charset="0"/>
                <a:cs typeface="Times New Roman" panose="02020603050405020304" pitchFamily="18" charset="0"/>
              </a:rPr>
              <a:t>Introduction</a:t>
            </a:r>
            <a:r>
              <a:rPr lang="en-IN" sz="2000" dirty="0">
                <a:solidFill>
                  <a:schemeClr val="tx1"/>
                </a:solidFill>
                <a:latin typeface="Times New Roman" panose="02020603050405020304" pitchFamily="18" charset="0"/>
                <a:cs typeface="Times New Roman" panose="02020603050405020304" pitchFamily="18" charset="0"/>
              </a:rPr>
              <a:t>:-</a:t>
            </a:r>
            <a:br>
              <a:rPr lang="en-IN" sz="2000" dirty="0">
                <a:solidFill>
                  <a:schemeClr val="tx1"/>
                </a:solidFill>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02B4F2-559F-4BA4-960A-53F25BFDDC4F}"/>
              </a:ext>
            </a:extLst>
          </p:cNvPr>
          <p:cNvSpPr>
            <a:spLocks noGrp="1"/>
          </p:cNvSpPr>
          <p:nvPr>
            <p:ph idx="1"/>
          </p:nvPr>
        </p:nvSpPr>
        <p:spPr>
          <a:xfrm>
            <a:off x="453202" y="1306976"/>
            <a:ext cx="8596668" cy="3880773"/>
          </a:xfrm>
        </p:spPr>
        <p:txBody>
          <a:bodyPr>
            <a:noAutofit/>
          </a:bodyPr>
          <a:lstStyle/>
          <a:p>
            <a:pPr marL="0" indent="0" algn="just">
              <a:lnSpc>
                <a:spcPct val="150000"/>
              </a:lnSpc>
              <a:buClr>
                <a:schemeClr val="tx1"/>
              </a:buClr>
              <a:buNone/>
            </a:pPr>
            <a:r>
              <a:rPr lang="en-US" dirty="0">
                <a:solidFill>
                  <a:schemeClr val="tx1"/>
                </a:solidFill>
                <a:latin typeface="Times New Roman" panose="02020603050405020304" pitchFamily="18" charset="0"/>
                <a:cs typeface="Times New Roman" panose="02020603050405020304" pitchFamily="18" charset="0"/>
              </a:rPr>
              <a:t>           Cloud computing is Internet-based computing, whereby </a:t>
            </a:r>
            <a:r>
              <a:rPr lang="en-US" dirty="0" err="1">
                <a:solidFill>
                  <a:schemeClr val="tx1"/>
                </a:solidFill>
                <a:latin typeface="Times New Roman" panose="02020603050405020304" pitchFamily="18" charset="0"/>
                <a:cs typeface="Times New Roman" panose="02020603050405020304" pitchFamily="18" charset="0"/>
              </a:rPr>
              <a:t>sharedresources</a:t>
            </a:r>
            <a:r>
              <a:rPr lang="en-US" dirty="0">
                <a:solidFill>
                  <a:schemeClr val="tx1"/>
                </a:solidFill>
                <a:latin typeface="Times New Roman" panose="02020603050405020304" pitchFamily="18" charset="0"/>
                <a:cs typeface="Times New Roman" panose="02020603050405020304" pitchFamily="18" charset="0"/>
              </a:rPr>
              <a:t>, software, and information are provided to computers </a:t>
            </a:r>
            <a:r>
              <a:rPr lang="en-US" dirty="0" err="1">
                <a:solidFill>
                  <a:schemeClr val="tx1"/>
                </a:solidFill>
                <a:latin typeface="Times New Roman" panose="02020603050405020304" pitchFamily="18" charset="0"/>
                <a:cs typeface="Times New Roman" panose="02020603050405020304" pitchFamily="18" charset="0"/>
              </a:rPr>
              <a:t>andother</a:t>
            </a:r>
            <a:r>
              <a:rPr lang="en-US" dirty="0">
                <a:solidFill>
                  <a:schemeClr val="tx1"/>
                </a:solidFill>
                <a:latin typeface="Times New Roman" panose="02020603050405020304" pitchFamily="18" charset="0"/>
                <a:cs typeface="Times New Roman" panose="02020603050405020304" pitchFamily="18" charset="0"/>
              </a:rPr>
              <a:t> devices on demand, like the electricity grid.</a:t>
            </a:r>
            <a:r>
              <a:rPr lang="en-GB"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Cloud computing is a paradigm shift following the shift from </a:t>
            </a:r>
            <a:r>
              <a:rPr lang="en-US" dirty="0" err="1">
                <a:solidFill>
                  <a:schemeClr val="tx1"/>
                </a:solidFill>
                <a:latin typeface="Times New Roman" panose="02020603050405020304" pitchFamily="18" charset="0"/>
                <a:cs typeface="Times New Roman" panose="02020603050405020304" pitchFamily="18" charset="0"/>
              </a:rPr>
              <a:t>mainframeto</a:t>
            </a:r>
            <a:r>
              <a:rPr lang="en-US" dirty="0">
                <a:solidFill>
                  <a:schemeClr val="tx1"/>
                </a:solidFill>
                <a:latin typeface="Times New Roman" panose="02020603050405020304" pitchFamily="18" charset="0"/>
                <a:cs typeface="Times New Roman" panose="02020603050405020304" pitchFamily="18" charset="0"/>
              </a:rPr>
              <a:t> client-server in the early 1980s</a:t>
            </a:r>
            <a:r>
              <a:rPr lang="en-GB"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Details are abstracted from </a:t>
            </a:r>
            <a:r>
              <a:rPr lang="en-US" dirty="0" err="1">
                <a:solidFill>
                  <a:schemeClr val="tx1"/>
                </a:solidFill>
                <a:latin typeface="Times New Roman" panose="02020603050405020304" pitchFamily="18" charset="0"/>
                <a:cs typeface="Times New Roman" panose="02020603050405020304" pitchFamily="18" charset="0"/>
              </a:rPr>
              <a:t>theusers</a:t>
            </a:r>
            <a:r>
              <a:rPr lang="en-US" dirty="0">
                <a:solidFill>
                  <a:schemeClr val="tx1"/>
                </a:solidFill>
                <a:latin typeface="Times New Roman" panose="02020603050405020304" pitchFamily="18" charset="0"/>
                <a:cs typeface="Times New Roman" panose="02020603050405020304" pitchFamily="18" charset="0"/>
              </a:rPr>
              <a:t>, who no longer have need </a:t>
            </a:r>
            <a:r>
              <a:rPr lang="en-US" dirty="0" err="1">
                <a:solidFill>
                  <a:schemeClr val="tx1"/>
                </a:solidFill>
                <a:latin typeface="Times New Roman" panose="02020603050405020304" pitchFamily="18" charset="0"/>
                <a:cs typeface="Times New Roman" panose="02020603050405020304" pitchFamily="18" charset="0"/>
              </a:rPr>
              <a:t>forexpertise</a:t>
            </a:r>
            <a:r>
              <a:rPr lang="en-US" dirty="0">
                <a:solidFill>
                  <a:schemeClr val="tx1"/>
                </a:solidFill>
                <a:latin typeface="Times New Roman" panose="02020603050405020304" pitchFamily="18" charset="0"/>
                <a:cs typeface="Times New Roman" panose="02020603050405020304" pitchFamily="18" charset="0"/>
              </a:rPr>
              <a:t> in, or control over, </a:t>
            </a:r>
            <a:r>
              <a:rPr lang="en-US" dirty="0" err="1">
                <a:solidFill>
                  <a:schemeClr val="tx1"/>
                </a:solidFill>
                <a:latin typeface="Times New Roman" panose="02020603050405020304" pitchFamily="18" charset="0"/>
                <a:cs typeface="Times New Roman" panose="02020603050405020304" pitchFamily="18" charset="0"/>
              </a:rPr>
              <a:t>thetechnology</a:t>
            </a:r>
            <a:r>
              <a:rPr lang="en-US" dirty="0">
                <a:solidFill>
                  <a:schemeClr val="tx1"/>
                </a:solidFill>
                <a:latin typeface="Times New Roman" panose="02020603050405020304" pitchFamily="18" charset="0"/>
                <a:cs typeface="Times New Roman" panose="02020603050405020304" pitchFamily="18" charset="0"/>
              </a:rPr>
              <a:t> infrastructure "in the cloud" that supports them</a:t>
            </a:r>
            <a:r>
              <a:rPr lang="en-US" sz="2400" dirty="0">
                <a:solidFill>
                  <a:schemeClr val="tx1"/>
                </a:solidFill>
                <a:latin typeface="Times New Roman" panose="02020603050405020304" pitchFamily="18" charset="0"/>
                <a:cs typeface="Times New Roman" panose="02020603050405020304" pitchFamily="18" charset="0"/>
              </a:rPr>
              <a:t>.</a:t>
            </a:r>
            <a:r>
              <a:rPr lang="en-IN" sz="2400" dirty="0">
                <a:solidFill>
                  <a:schemeClr val="tx1"/>
                </a:solidFill>
              </a:rPr>
              <a:t> </a:t>
            </a:r>
            <a:r>
              <a:rPr lang="en-IN" dirty="0">
                <a:solidFill>
                  <a:schemeClr val="tx1"/>
                </a:solidFill>
                <a:latin typeface="Times New Roman" pitchFamily="18" charset="0"/>
                <a:cs typeface="Times New Roman" pitchFamily="18" charset="0"/>
              </a:rPr>
              <a:t>Cloud Computing is the use of remote servers on the internet to store, manage and process data rather than local servers. Cloud computing is Internet-based computing, whereby shared resources, software, and information are provided to computers and other devices on demand, like electricity grid. It is a recently developing paradigm of distributed computing. Cloud services are provided to the cloud users as utility services like water, electricity, telephone using pay-as-you use business model.</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563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2721-FF93-4C40-975D-C2549B309832}"/>
              </a:ext>
            </a:extLst>
          </p:cNvPr>
          <p:cNvSpPr>
            <a:spLocks noGrp="1"/>
          </p:cNvSpPr>
          <p:nvPr>
            <p:ph type="title"/>
          </p:nvPr>
        </p:nvSpPr>
        <p:spPr>
          <a:xfrm>
            <a:off x="677334" y="609600"/>
            <a:ext cx="8596668" cy="714703"/>
          </a:xfrm>
        </p:spPr>
        <p:txBody>
          <a:bodyPr>
            <a:normAutofit fontScale="90000"/>
          </a:bodyPr>
          <a:lstStyle/>
          <a:p>
            <a:r>
              <a:rPr lang="en-IN" sz="2200" b="1" dirty="0">
                <a:solidFill>
                  <a:schemeClr val="tx1"/>
                </a:solidFill>
                <a:latin typeface="Times New Roman" panose="02020603050405020304" pitchFamily="18" charset="0"/>
                <a:cs typeface="Times New Roman" panose="02020603050405020304" pitchFamily="18" charset="0"/>
              </a:rPr>
              <a:t>What is </a:t>
            </a:r>
            <a:r>
              <a:rPr lang="en-GB" sz="2200" b="1" dirty="0">
                <a:solidFill>
                  <a:schemeClr val="tx1"/>
                </a:solidFill>
                <a:latin typeface="Times New Roman" panose="02020603050405020304" pitchFamily="18" charset="0"/>
                <a:cs typeface="Times New Roman" panose="02020603050405020304" pitchFamily="18" charset="0"/>
              </a:rPr>
              <a:t>Cloud computing? </a:t>
            </a:r>
            <a:br>
              <a:rPr lang="en-IN" sz="2800" dirty="0">
                <a:solidFill>
                  <a:schemeClr val="tx1"/>
                </a:solidFill>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873C212-CDF4-49F6-9D71-942755728453}"/>
              </a:ext>
            </a:extLst>
          </p:cNvPr>
          <p:cNvSpPr>
            <a:spLocks noGrp="1"/>
          </p:cNvSpPr>
          <p:nvPr>
            <p:ph idx="1"/>
          </p:nvPr>
        </p:nvSpPr>
        <p:spPr>
          <a:xfrm>
            <a:off x="677334" y="1133342"/>
            <a:ext cx="8596668" cy="5724658"/>
          </a:xfrm>
        </p:spPr>
        <p:txBody>
          <a:bodyPr>
            <a:normAutofit fontScale="85000" lnSpcReduction="20000"/>
          </a:bodyPr>
          <a:lstStyle/>
          <a:p>
            <a:pPr>
              <a:lnSpc>
                <a:spcPct val="150000"/>
              </a:lnSpc>
              <a:buFont typeface="Wingdings" pitchFamily="2" charset="2"/>
              <a:buChar char="Ø"/>
            </a:pPr>
            <a:r>
              <a:rPr lang="en-US" sz="2300" dirty="0">
                <a:solidFill>
                  <a:schemeClr val="tx1"/>
                </a:solidFill>
                <a:latin typeface="Times New Roman" pitchFamily="18" charset="0"/>
                <a:cs typeface="Times New Roman" pitchFamily="18" charset="0"/>
              </a:rPr>
              <a:t>cloud computing means storing and accessing data and programs over the internet instead of your computer's hard drive.</a:t>
            </a:r>
          </a:p>
          <a:p>
            <a:pPr>
              <a:lnSpc>
                <a:spcPct val="150000"/>
              </a:lnSpc>
              <a:buFont typeface="Wingdings" pitchFamily="2" charset="2"/>
              <a:buChar char="Ø"/>
            </a:pPr>
            <a:r>
              <a:rPr lang="en-US" sz="2300" dirty="0">
                <a:solidFill>
                  <a:schemeClr val="tx1"/>
                </a:solidFill>
                <a:latin typeface="Times New Roman" pitchFamily="18" charset="0"/>
                <a:cs typeface="Times New Roman" pitchFamily="18" charset="0"/>
              </a:rPr>
              <a:t>Cloud computing is the delivery of different services through the Internet.</a:t>
            </a:r>
          </a:p>
          <a:p>
            <a:pPr>
              <a:lnSpc>
                <a:spcPct val="150000"/>
              </a:lnSpc>
              <a:buFont typeface="Wingdings" pitchFamily="2" charset="2"/>
              <a:buChar char="Ø"/>
            </a:pPr>
            <a:r>
              <a:rPr lang="en-US" sz="2300" dirty="0">
                <a:solidFill>
                  <a:schemeClr val="tx1"/>
                </a:solidFill>
                <a:latin typeface="Times New Roman" pitchFamily="18" charset="0"/>
                <a:cs typeface="Times New Roman" pitchFamily="18" charset="0"/>
              </a:rPr>
              <a:t>These resources include tools and applications like data storage, servers, databases, networking, and software</a:t>
            </a:r>
          </a:p>
          <a:p>
            <a:pPr>
              <a:lnSpc>
                <a:spcPct val="150000"/>
              </a:lnSpc>
              <a:buFont typeface="Wingdings" pitchFamily="2" charset="2"/>
              <a:buChar char="Ø"/>
            </a:pPr>
            <a:r>
              <a:rPr lang="en-US" sz="2300" dirty="0">
                <a:solidFill>
                  <a:schemeClr val="tx1"/>
                </a:solidFill>
                <a:latin typeface="Times New Roman" pitchFamily="18" charset="0"/>
                <a:cs typeface="Times New Roman" pitchFamily="18" charset="0"/>
              </a:rPr>
              <a:t>The word "</a:t>
            </a:r>
            <a:r>
              <a:rPr lang="en-US" sz="2300" b="1" dirty="0">
                <a:solidFill>
                  <a:schemeClr val="tx1"/>
                </a:solidFill>
                <a:latin typeface="Times New Roman" pitchFamily="18" charset="0"/>
                <a:cs typeface="Times New Roman" pitchFamily="18" charset="0"/>
              </a:rPr>
              <a:t>cloud</a:t>
            </a:r>
            <a:r>
              <a:rPr lang="en-US" sz="2300" dirty="0">
                <a:solidFill>
                  <a:schemeClr val="tx1"/>
                </a:solidFill>
                <a:latin typeface="Times New Roman" pitchFamily="18" charset="0"/>
                <a:cs typeface="Times New Roman" pitchFamily="18" charset="0"/>
              </a:rPr>
              <a:t>" often refers to the Internet, which more precisely means a datacenter full of servers connected to the Internet performing a service.</a:t>
            </a:r>
          </a:p>
          <a:p>
            <a:pPr>
              <a:lnSpc>
                <a:spcPct val="150000"/>
              </a:lnSpc>
              <a:buFont typeface="Wingdings" pitchFamily="2" charset="2"/>
              <a:buChar char="Ø"/>
            </a:pPr>
            <a:r>
              <a:rPr lang="en-US" sz="2300" dirty="0">
                <a:solidFill>
                  <a:schemeClr val="tx1"/>
                </a:solidFill>
                <a:latin typeface="Times New Roman" pitchFamily="18" charset="0"/>
                <a:cs typeface="Times New Roman" pitchFamily="18" charset="0"/>
              </a:rPr>
              <a:t>However, the term "cloud computing" refers to the software and services that have enabled the Internet to become so prominent in everyday life</a:t>
            </a:r>
            <a:endParaRPr lang="en-GB" sz="2300" i="0" dirty="0">
              <a:solidFill>
                <a:schemeClr val="tx1"/>
              </a:solidFill>
              <a:effectLst/>
              <a:latin typeface="Times New Roman" pitchFamily="18" charset="0"/>
              <a:cs typeface="Times New Roman" pitchFamily="18" charset="0"/>
            </a:endParaRPr>
          </a:p>
          <a:p>
            <a:pPr marL="0" indent="0">
              <a:buNone/>
            </a:pPr>
            <a:br>
              <a:rPr lang="en-GB" sz="2300" b="0" i="0" dirty="0">
                <a:solidFill>
                  <a:srgbClr val="000000"/>
                </a:solidFill>
                <a:effectLst/>
                <a:latin typeface="Times New Roman" pitchFamily="18" charset="0"/>
                <a:cs typeface="Times New Roman" pitchFamily="18" charset="0"/>
              </a:rPr>
            </a:br>
            <a:endParaRPr lang="en-GB" sz="2300" b="0" i="0" dirty="0">
              <a:solidFill>
                <a:srgbClr val="000000"/>
              </a:solidFill>
              <a:effectLst/>
              <a:latin typeface="Times New Roman" pitchFamily="18" charset="0"/>
              <a:cs typeface="Times New Roman" pitchFamily="18" charset="0"/>
            </a:endParaRPr>
          </a:p>
          <a:p>
            <a:pPr marL="0" indent="0">
              <a:buNone/>
            </a:pPr>
            <a:br>
              <a:rPr lang="en-GB" sz="2400" dirty="0"/>
            </a:br>
            <a:endParaRPr lang="en-GB"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18261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3791" y="811368"/>
            <a:ext cx="3734874" cy="400110"/>
          </a:xfrm>
          <a:prstGeom prst="rect">
            <a:avLst/>
          </a:prstGeom>
          <a:noFill/>
        </p:spPr>
        <p:txBody>
          <a:bodyPr wrap="square" rtlCol="0">
            <a:spAutoFit/>
          </a:bodyPr>
          <a:lstStyle/>
          <a:p>
            <a:r>
              <a:rPr lang="en-IN" sz="2000" b="1" dirty="0">
                <a:latin typeface="Times New Roman" pitchFamily="18" charset="0"/>
                <a:cs typeface="Times New Roman" pitchFamily="18" charset="0"/>
              </a:rPr>
              <a:t>Types of Cloud Computing:-</a:t>
            </a:r>
          </a:p>
        </p:txBody>
      </p:sp>
      <p:sp>
        <p:nvSpPr>
          <p:cNvPr id="3" name="TextBox 2"/>
          <p:cNvSpPr txBox="1"/>
          <p:nvPr/>
        </p:nvSpPr>
        <p:spPr>
          <a:xfrm>
            <a:off x="727656" y="1523862"/>
            <a:ext cx="7534141" cy="369332"/>
          </a:xfrm>
          <a:prstGeom prst="rect">
            <a:avLst/>
          </a:prstGeom>
          <a:noFill/>
        </p:spPr>
        <p:txBody>
          <a:bodyPr wrap="square" rtlCol="0">
            <a:spAutoFit/>
          </a:bodyPr>
          <a:lstStyle/>
          <a:p>
            <a:r>
              <a:rPr lang="en-IN" dirty="0">
                <a:latin typeface="Times New Roman" pitchFamily="18" charset="0"/>
                <a:cs typeface="Times New Roman" pitchFamily="18" charset="0"/>
              </a:rPr>
              <a:t>There are three types of Cloud Computing:</a:t>
            </a:r>
          </a:p>
        </p:txBody>
      </p:sp>
      <p:sp>
        <p:nvSpPr>
          <p:cNvPr id="4" name="TextBox 3"/>
          <p:cNvSpPr txBox="1"/>
          <p:nvPr/>
        </p:nvSpPr>
        <p:spPr>
          <a:xfrm>
            <a:off x="901521" y="2403988"/>
            <a:ext cx="6117466" cy="1338828"/>
          </a:xfrm>
          <a:prstGeom prst="rect">
            <a:avLst/>
          </a:prstGeom>
          <a:noFill/>
        </p:spPr>
        <p:txBody>
          <a:bodyPr wrap="square" rtlCol="0">
            <a:spAutoFit/>
          </a:bodyPr>
          <a:lstStyle/>
          <a:p>
            <a:pPr marL="285750" indent="-285750">
              <a:lnSpc>
                <a:spcPct val="150000"/>
              </a:lnSpc>
              <a:buFont typeface="Wingdings" pitchFamily="2" charset="2"/>
              <a:buChar char="Ø"/>
            </a:pPr>
            <a:r>
              <a:rPr lang="en-IN" dirty="0">
                <a:latin typeface="Times New Roman" pitchFamily="18" charset="0"/>
                <a:cs typeface="Times New Roman" pitchFamily="18" charset="0"/>
              </a:rPr>
              <a:t>Public Cloud</a:t>
            </a:r>
          </a:p>
          <a:p>
            <a:pPr marL="285750" indent="-285750">
              <a:lnSpc>
                <a:spcPct val="150000"/>
              </a:lnSpc>
              <a:buFont typeface="Wingdings" pitchFamily="2" charset="2"/>
              <a:buChar char="Ø"/>
            </a:pPr>
            <a:r>
              <a:rPr lang="en-IN" dirty="0">
                <a:latin typeface="Times New Roman" pitchFamily="18" charset="0"/>
                <a:cs typeface="Times New Roman" pitchFamily="18" charset="0"/>
              </a:rPr>
              <a:t>Private Cloud</a:t>
            </a:r>
          </a:p>
          <a:p>
            <a:pPr marL="285750" indent="-285750">
              <a:lnSpc>
                <a:spcPct val="150000"/>
              </a:lnSpc>
              <a:buFont typeface="Wingdings" pitchFamily="2" charset="2"/>
              <a:buChar char="Ø"/>
            </a:pPr>
            <a:r>
              <a:rPr lang="en-IN" dirty="0">
                <a:latin typeface="Times New Roman" pitchFamily="18" charset="0"/>
                <a:cs typeface="Times New Roman" pitchFamily="18" charset="0"/>
              </a:rPr>
              <a:t>Hybrid Cloud</a:t>
            </a:r>
          </a:p>
        </p:txBody>
      </p:sp>
    </p:spTree>
    <p:extLst>
      <p:ext uri="{BB962C8B-B14F-4D97-AF65-F5344CB8AC3E}">
        <p14:creationId xmlns:p14="http://schemas.microsoft.com/office/powerpoint/2010/main" val="205739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8642" y="738251"/>
            <a:ext cx="1866217" cy="400110"/>
          </a:xfrm>
          <a:prstGeom prst="rect">
            <a:avLst/>
          </a:prstGeom>
          <a:noFill/>
        </p:spPr>
        <p:txBody>
          <a:bodyPr wrap="none" rtlCol="0">
            <a:spAutoFit/>
          </a:bodyPr>
          <a:lstStyle/>
          <a:p>
            <a:r>
              <a:rPr lang="en-IN" sz="2000" b="1" dirty="0"/>
              <a:t>Public Cloud:-</a:t>
            </a:r>
          </a:p>
        </p:txBody>
      </p:sp>
      <p:pic>
        <p:nvPicPr>
          <p:cNvPr id="5" name="Picture 4">
            <a:extLst>
              <a:ext uri="{FF2B5EF4-FFF2-40B4-BE49-F238E27FC236}">
                <a16:creationId xmlns:a16="http://schemas.microsoft.com/office/drawing/2014/main" id="{C38217AD-E34C-3048-B109-FE233711E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728" y="1107583"/>
            <a:ext cx="3807701" cy="1629628"/>
          </a:xfrm>
          <a:prstGeom prst="rect">
            <a:avLst/>
          </a:prstGeom>
        </p:spPr>
      </p:pic>
      <p:sp>
        <p:nvSpPr>
          <p:cNvPr id="4" name="TextBox 3"/>
          <p:cNvSpPr txBox="1"/>
          <p:nvPr/>
        </p:nvSpPr>
        <p:spPr>
          <a:xfrm>
            <a:off x="1017430" y="2910626"/>
            <a:ext cx="8474299" cy="5493812"/>
          </a:xfrm>
          <a:prstGeom prst="rect">
            <a:avLst/>
          </a:prstGeom>
          <a:noFill/>
        </p:spPr>
        <p:txBody>
          <a:bodyPr wrap="square" rtlCol="0">
            <a:spAutoFit/>
          </a:bodyPr>
          <a:lstStyle/>
          <a:p>
            <a:pPr marL="285750" indent="-285750">
              <a:lnSpc>
                <a:spcPct val="150000"/>
              </a:lnSpc>
              <a:buFont typeface="Wingdings" pitchFamily="2" charset="2"/>
              <a:buChar char="Ø"/>
            </a:pPr>
            <a:r>
              <a:rPr lang="en-GB" dirty="0">
                <a:solidFill>
                  <a:srgbClr val="000000"/>
                </a:solidFill>
                <a:latin typeface="Times New Roman" pitchFamily="18" charset="0"/>
                <a:cs typeface="Times New Roman" pitchFamily="18" charset="0"/>
              </a:rPr>
              <a:t>Public clouds are made available to the general public by a service provider who hosts the cloud infrastructure.</a:t>
            </a:r>
          </a:p>
          <a:p>
            <a:pPr marL="285750" indent="-285750">
              <a:lnSpc>
                <a:spcPct val="150000"/>
              </a:lnSpc>
              <a:buFont typeface="Wingdings" pitchFamily="2" charset="2"/>
              <a:buChar char="Ø"/>
            </a:pPr>
            <a:r>
              <a:rPr lang="en-GB" dirty="0">
                <a:solidFill>
                  <a:srgbClr val="000000"/>
                </a:solidFill>
                <a:latin typeface="Times New Roman" pitchFamily="18" charset="0"/>
                <a:cs typeface="Times New Roman" pitchFamily="18" charset="0"/>
              </a:rPr>
              <a:t>Generally, public cloud providers like Amazon AWS, Microsoft and Google own and operate the infrastructure and offer access over the Internet</a:t>
            </a:r>
            <a:r>
              <a:rPr lang="en-GB" dirty="0">
                <a:solidFill>
                  <a:srgbClr val="000000"/>
                </a:solidFill>
                <a:latin typeface="Arial" panose="020B0604020202020204" pitchFamily="34" charset="0"/>
              </a:rPr>
              <a:t>.</a:t>
            </a:r>
          </a:p>
          <a:p>
            <a:pPr marL="285750" indent="-285750">
              <a:lnSpc>
                <a:spcPct val="150000"/>
              </a:lnSpc>
              <a:buFont typeface="Wingdings" pitchFamily="2" charset="2"/>
              <a:buChar char="Ø"/>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public cloud</a:t>
            </a:r>
            <a:r>
              <a:rPr lang="en-US" dirty="0">
                <a:latin typeface="Times New Roman" pitchFamily="18" charset="0"/>
                <a:cs typeface="Times New Roman" pitchFamily="18" charset="0"/>
              </a:rPr>
              <a:t> is defined as computing services offered by third-party providers over the </a:t>
            </a:r>
            <a:r>
              <a:rPr lang="en-US" b="1" dirty="0">
                <a:latin typeface="Times New Roman" pitchFamily="18" charset="0"/>
                <a:cs typeface="Times New Roman" pitchFamily="18" charset="0"/>
              </a:rPr>
              <a:t>public</a:t>
            </a:r>
            <a:r>
              <a:rPr lang="en-US" dirty="0">
                <a:latin typeface="Times New Roman" pitchFamily="18" charset="0"/>
                <a:cs typeface="Times New Roman" pitchFamily="18" charset="0"/>
              </a:rPr>
              <a:t> Internet, making them available to anyone who wants to use or purchase them.</a:t>
            </a:r>
          </a:p>
          <a:p>
            <a:pPr marL="285750" indent="-285750">
              <a:lnSpc>
                <a:spcPct val="150000"/>
              </a:lnSpc>
              <a:buFont typeface="Wingdings" pitchFamily="2" charset="2"/>
              <a:buChar char="Ø"/>
            </a:pPr>
            <a:r>
              <a:rPr lang="en-US" dirty="0">
                <a:latin typeface="Times New Roman" pitchFamily="18" charset="0"/>
                <a:cs typeface="Times New Roman" pitchFamily="18" charset="0"/>
              </a:rPr>
              <a:t>They may be free or sold on-demand, allowing customers to pay only per usage for the CPU cycles, storage, or bandwidth they consume.</a:t>
            </a:r>
            <a:br>
              <a:rPr lang="en-GB" dirty="0">
                <a:solidFill>
                  <a:srgbClr val="000000"/>
                </a:solidFill>
                <a:latin typeface="Times New Roman" pitchFamily="18" charset="0"/>
                <a:cs typeface="Times New Roman" pitchFamily="18" charset="0"/>
              </a:rPr>
            </a:br>
            <a:br>
              <a:rPr lang="en-GB" dirty="0">
                <a:solidFill>
                  <a:srgbClr val="000000"/>
                </a:solidFill>
                <a:latin typeface="Times New Roman" pitchFamily="18" charset="0"/>
                <a:cs typeface="Times New Roman" pitchFamily="18" charset="0"/>
              </a:rPr>
            </a:br>
            <a:br>
              <a:rPr lang="en-GB" dirty="0">
                <a:solidFill>
                  <a:srgbClr val="000000"/>
                </a:solidFill>
                <a:latin typeface="Times New Roman" pitchFamily="18" charset="0"/>
                <a:cs typeface="Times New Roman" pitchFamily="18" charset="0"/>
              </a:rPr>
            </a:br>
            <a:br>
              <a:rPr lang="en-GB" dirty="0">
                <a:solidFill>
                  <a:srgbClr val="000000"/>
                </a:solidFill>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97221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581" y="618186"/>
            <a:ext cx="1885453" cy="400110"/>
          </a:xfrm>
          <a:prstGeom prst="rect">
            <a:avLst/>
          </a:prstGeom>
          <a:noFill/>
        </p:spPr>
        <p:txBody>
          <a:bodyPr wrap="none" rtlCol="0">
            <a:spAutoFit/>
          </a:bodyPr>
          <a:lstStyle/>
          <a:p>
            <a:r>
              <a:rPr lang="en-IN" sz="2000" b="1" dirty="0">
                <a:latin typeface="Times New Roman" pitchFamily="18" charset="0"/>
                <a:cs typeface="Times New Roman" pitchFamily="18" charset="0"/>
              </a:rPr>
              <a:t>Private Cloud:-</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660829" y="987518"/>
            <a:ext cx="3505200" cy="2228850"/>
          </a:xfrm>
          <a:prstGeom prst="rect">
            <a:avLst/>
          </a:prstGeom>
        </p:spPr>
      </p:pic>
      <p:sp>
        <p:nvSpPr>
          <p:cNvPr id="5" name="TextBox 4"/>
          <p:cNvSpPr txBox="1"/>
          <p:nvPr/>
        </p:nvSpPr>
        <p:spPr>
          <a:xfrm>
            <a:off x="682581" y="3216368"/>
            <a:ext cx="8963695" cy="4662815"/>
          </a:xfrm>
          <a:prstGeom prst="rect">
            <a:avLst/>
          </a:prstGeom>
          <a:noFill/>
        </p:spPr>
        <p:txBody>
          <a:bodyPr wrap="square" rtlCol="0">
            <a:spAutoFit/>
          </a:bodyPr>
          <a:lstStyle/>
          <a:p>
            <a:pPr marL="285750" indent="-285750">
              <a:lnSpc>
                <a:spcPct val="150000"/>
              </a:lnSpc>
              <a:buFont typeface="Wingdings" pitchFamily="2" charset="2"/>
              <a:buChar char="Ø"/>
            </a:pPr>
            <a:r>
              <a:rPr lang="en-GB" dirty="0">
                <a:solidFill>
                  <a:srgbClr val="000000"/>
                </a:solidFill>
                <a:latin typeface="Times New Roman" pitchFamily="18" charset="0"/>
                <a:cs typeface="Times New Roman" pitchFamily="18" charset="0"/>
              </a:rPr>
              <a:t>Private cloud is cloud infrastructure dedicated to a particular organization.</a:t>
            </a:r>
          </a:p>
          <a:p>
            <a:pPr marL="285750" indent="-285750">
              <a:lnSpc>
                <a:spcPct val="150000"/>
              </a:lnSpc>
              <a:buFont typeface="Wingdings" pitchFamily="2" charset="2"/>
              <a:buChar char="Ø"/>
            </a:pPr>
            <a:r>
              <a:rPr lang="en-GB" dirty="0">
                <a:solidFill>
                  <a:srgbClr val="000000"/>
                </a:solidFill>
                <a:latin typeface="Times New Roman" pitchFamily="18" charset="0"/>
                <a:cs typeface="Times New Roman" pitchFamily="18" charset="0"/>
              </a:rPr>
              <a:t>Private clouds allow businesses to host applications in the cloud, while addressing concerns regarding data security and control, which is often lacking in a public cloud environment</a:t>
            </a:r>
            <a:r>
              <a:rPr lang="en-GB" dirty="0">
                <a:solidFill>
                  <a:srgbClr val="000000"/>
                </a:solidFill>
                <a:latin typeface="Arial" panose="020B0604020202020204" pitchFamily="34" charset="0"/>
              </a:rPr>
              <a:t>.</a:t>
            </a:r>
          </a:p>
          <a:p>
            <a:pPr marL="285750" indent="-285750">
              <a:lnSpc>
                <a:spcPct val="150000"/>
              </a:lnSpc>
              <a:buFont typeface="Wingdings" pitchFamily="2" charset="2"/>
              <a:buChar char="Ø"/>
            </a:pPr>
            <a:r>
              <a:rPr lang="en-GB" dirty="0">
                <a:solidFill>
                  <a:srgbClr val="000000"/>
                </a:solidFill>
                <a:latin typeface="Times New Roman" pitchFamily="18" charset="0"/>
                <a:cs typeface="Times New Roman" pitchFamily="18" charset="0"/>
              </a:rPr>
              <a:t>It is not shared with other organizations.</a:t>
            </a:r>
          </a:p>
          <a:p>
            <a:pPr marL="285750" indent="-285750">
              <a:lnSpc>
                <a:spcPct val="150000"/>
              </a:lnSpc>
              <a:buFont typeface="Wingdings" pitchFamily="2" charset="2"/>
              <a:buChar char="Ø"/>
            </a:pPr>
            <a:r>
              <a:rPr lang="en-IN" dirty="0">
                <a:latin typeface="Times New Roman" pitchFamily="18" charset="0"/>
                <a:cs typeface="Times New Roman" pitchFamily="18" charset="0"/>
              </a:rPr>
              <a:t>Private clouds are more expensive but also more secure when compared to public clouds.</a:t>
            </a:r>
            <a:endParaRPr lang="en-GB" dirty="0">
              <a:solidFill>
                <a:srgbClr val="000000"/>
              </a:solidFill>
              <a:latin typeface="Times New Roman" pitchFamily="18" charset="0"/>
              <a:cs typeface="Times New Roman" pitchFamily="18" charset="0"/>
            </a:endParaRPr>
          </a:p>
          <a:p>
            <a:pPr marL="285750" indent="-285750">
              <a:lnSpc>
                <a:spcPct val="150000"/>
              </a:lnSpc>
              <a:buFont typeface="Wingdings" pitchFamily="2" charset="2"/>
              <a:buChar char="Ø"/>
            </a:pPr>
            <a:r>
              <a:rPr lang="en-IN" dirty="0">
                <a:latin typeface="Times New Roman" pitchFamily="18" charset="0"/>
                <a:cs typeface="Times New Roman" pitchFamily="18" charset="0"/>
              </a:rPr>
              <a:t>An Info-Tech survey shows that 76% of IT decision- makers will focus exclusively on the private cloud, as these clouds offer the greatest level of security and control.</a:t>
            </a:r>
          </a:p>
          <a:p>
            <a:pPr>
              <a:lnSpc>
                <a:spcPct val="150000"/>
              </a:lnSpc>
            </a:pPr>
            <a:br>
              <a:rPr lang="en-GB" dirty="0">
                <a:solidFill>
                  <a:srgbClr val="000000"/>
                </a:solidFill>
                <a:latin typeface="Times New Roman" pitchFamily="18" charset="0"/>
                <a:cs typeface="Times New Roman" pitchFamily="18" charset="0"/>
              </a:rPr>
            </a:br>
            <a:br>
              <a:rPr lang="en-GB" dirty="0">
                <a:solidFill>
                  <a:srgbClr val="000000"/>
                </a:solidFill>
                <a:latin typeface="Times New Roman" pitchFamily="18" charset="0"/>
                <a:cs typeface="Times New Roman" pitchFamily="18" charset="0"/>
              </a:rPr>
            </a:br>
            <a:br>
              <a:rPr lang="en-GB" dirty="0">
                <a:solidFill>
                  <a:srgbClr val="000000"/>
                </a:solidFill>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952522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373</TotalTime>
  <Words>1775</Words>
  <Application>Microsoft Office PowerPoint</Application>
  <PresentationFormat>Widescreen</PresentationFormat>
  <Paragraphs>104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Times New Roman</vt:lpstr>
      <vt:lpstr>Trebuchet MS</vt:lpstr>
      <vt:lpstr>Wingdings</vt:lpstr>
      <vt:lpstr>Wingdings 3</vt:lpstr>
      <vt:lpstr>Facet</vt:lpstr>
      <vt:lpstr>Cloud computing </vt:lpstr>
      <vt:lpstr>A Seminar Presentation on Cloud computing  by Arsalan A.Sattar Dafedar.  PRN:-10303320191124510067 under guidance of  Prof. Pramod Patil sir.      Dr. Babasaheb Ambedkar Technological University  Lonere, Mangaon Raigad-402103. </vt:lpstr>
      <vt:lpstr>  Abstract  </vt:lpstr>
      <vt:lpstr>Key Points :-</vt:lpstr>
      <vt:lpstr>Introduction:- </vt:lpstr>
      <vt:lpstr>What is Cloud computing?  </vt:lpstr>
      <vt:lpstr>PowerPoint Presentation</vt:lpstr>
      <vt:lpstr>PowerPoint Presentation</vt:lpstr>
      <vt:lpstr>PowerPoint Presentation</vt:lpstr>
      <vt:lpstr>PowerPoint Presentation</vt:lpstr>
      <vt:lpstr>Components of cloud computing:-        </vt:lpstr>
      <vt:lpstr>laaS (infrastructure as a service):                 IaaS refers to computer infrastructure (e.g., virtualization) that's delivered as a service.  datacenter that offers outsourced software and servers may use laaS for its operations.              The cloud computing vendors offer infrastructure as a service. One may avail hardware services such as processors, memory, networks etc on agreed basis for specific duration and price.  PaaS (Platform as a Service):-                Cloud vendors are companies that offer cloud computing services and products. One of the services that they provide is called PaaS. Under this a computing platform such as operating system is provided to a customer or end user on a monthly rental basis. Some of the major cloud computing vendor are Amazon, Microsoft, Google etc.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terrorism</dc:title>
  <dc:creator>Sumedh Divekar</dc:creator>
  <cp:lastModifiedBy>Jyoti Khalkar</cp:lastModifiedBy>
  <cp:revision>67</cp:revision>
  <dcterms:created xsi:type="dcterms:W3CDTF">2020-12-16T08:49:57Z</dcterms:created>
  <dcterms:modified xsi:type="dcterms:W3CDTF">2021-06-08T02:25:45Z</dcterms:modified>
</cp:coreProperties>
</file>