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8" autoAdjust="0"/>
  </p:normalViewPr>
  <p:slideViewPr>
    <p:cSldViewPr>
      <p:cViewPr varScale="1">
        <p:scale>
          <a:sx n="68" d="100"/>
          <a:sy n="68" d="100"/>
        </p:scale>
        <p:origin x="-12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62B14C3-A85A-4E38-B5A7-68BED834A875}" type="datetimeFigureOut">
              <a:rPr lang="en-IN" smtClean="0"/>
              <a:pPr/>
              <a:t>24/12/2020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60DC670-1EC4-4503-A31D-CAFBC9E9C84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2B14C3-A85A-4E38-B5A7-68BED834A875}" type="datetimeFigureOut">
              <a:rPr lang="en-IN" smtClean="0"/>
              <a:pPr/>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DC670-1EC4-4503-A31D-CAFBC9E9C84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2B14C3-A85A-4E38-B5A7-68BED834A875}" type="datetimeFigureOut">
              <a:rPr lang="en-IN" smtClean="0"/>
              <a:pPr/>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DC670-1EC4-4503-A31D-CAFBC9E9C84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2B14C3-A85A-4E38-B5A7-68BED834A875}" type="datetimeFigureOut">
              <a:rPr lang="en-IN" smtClean="0"/>
              <a:pPr/>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DC670-1EC4-4503-A31D-CAFBC9E9C84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62B14C3-A85A-4E38-B5A7-68BED834A875}" type="datetimeFigureOut">
              <a:rPr lang="en-IN" smtClean="0"/>
              <a:pPr/>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DC670-1EC4-4503-A31D-CAFBC9E9C84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2B14C3-A85A-4E38-B5A7-68BED834A875}" type="datetimeFigureOut">
              <a:rPr lang="en-IN" smtClean="0"/>
              <a:pPr/>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DC670-1EC4-4503-A31D-CAFBC9E9C84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62B14C3-A85A-4E38-B5A7-68BED834A875}" type="datetimeFigureOut">
              <a:rPr lang="en-IN" smtClean="0"/>
              <a:pPr/>
              <a:t>24/12/2020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0DC670-1EC4-4503-A31D-CAFBC9E9C84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2B14C3-A85A-4E38-B5A7-68BED834A875}" type="datetimeFigureOut">
              <a:rPr lang="en-IN" smtClean="0"/>
              <a:pPr/>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0DC670-1EC4-4503-A31D-CAFBC9E9C84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B14C3-A85A-4E38-B5A7-68BED834A875}" type="datetimeFigureOut">
              <a:rPr lang="en-IN" smtClean="0"/>
              <a:pPr/>
              <a:t>24/12/2020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0DC670-1EC4-4503-A31D-CAFBC9E9C84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2B14C3-A85A-4E38-B5A7-68BED834A875}" type="datetimeFigureOut">
              <a:rPr lang="en-IN" smtClean="0"/>
              <a:pPr/>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DC670-1EC4-4503-A31D-CAFBC9E9C84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62B14C3-A85A-4E38-B5A7-68BED834A875}" type="datetimeFigureOut">
              <a:rPr lang="en-IN" smtClean="0"/>
              <a:pPr/>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60DC670-1EC4-4503-A31D-CAFBC9E9C841}"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62B14C3-A85A-4E38-B5A7-68BED834A875}" type="datetimeFigureOut">
              <a:rPr lang="en-IN" smtClean="0"/>
              <a:pPr/>
              <a:t>24/12/2020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60DC670-1EC4-4503-A31D-CAFBC9E9C841}"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76672"/>
            <a:ext cx="7772400" cy="2016224"/>
          </a:xfrm>
        </p:spPr>
        <p:txBody>
          <a:bodyPr>
            <a:normAutofit/>
          </a:bodyPr>
          <a:lstStyle/>
          <a:p>
            <a:pPr algn="ctr"/>
            <a:r>
              <a:rPr lang="en-IN" sz="5400" dirty="0" smtClean="0"/>
              <a:t>ADAS</a:t>
            </a:r>
            <a:br>
              <a:rPr lang="en-IN" sz="5400" dirty="0" smtClean="0"/>
            </a:br>
            <a:r>
              <a:rPr lang="en-IN" sz="3600" dirty="0" smtClean="0"/>
              <a:t>(Advanced Driver Assistance System)</a:t>
            </a:r>
            <a:endParaRPr lang="en-IN" sz="3600" dirty="0"/>
          </a:p>
        </p:txBody>
      </p:sp>
      <p:sp>
        <p:nvSpPr>
          <p:cNvPr id="3" name="Subtitle 2"/>
          <p:cNvSpPr>
            <a:spLocks noGrp="1"/>
          </p:cNvSpPr>
          <p:nvPr>
            <p:ph type="subTitle" idx="1"/>
          </p:nvPr>
        </p:nvSpPr>
        <p:spPr>
          <a:xfrm>
            <a:off x="-1620688" y="5805264"/>
            <a:ext cx="5364088" cy="1052736"/>
          </a:xfrm>
        </p:spPr>
        <p:txBody>
          <a:bodyPr>
            <a:noAutofit/>
          </a:bodyPr>
          <a:lstStyle/>
          <a:p>
            <a:pPr algn="ctr"/>
            <a:r>
              <a:rPr lang="en-IN" sz="2400" dirty="0" smtClean="0">
                <a:solidFill>
                  <a:schemeClr val="tx1"/>
                </a:solidFill>
                <a:latin typeface="Times New Roman" pitchFamily="18" charset="0"/>
                <a:cs typeface="Times New Roman" pitchFamily="18" charset="0"/>
              </a:rPr>
              <a:t>Presented by :-</a:t>
            </a:r>
          </a:p>
          <a:p>
            <a:r>
              <a:rPr lang="en-IN" sz="2400" dirty="0">
                <a:solidFill>
                  <a:schemeClr val="tx1"/>
                </a:solidFill>
                <a:latin typeface="Times New Roman" pitchFamily="18" charset="0"/>
                <a:cs typeface="Times New Roman" pitchFamily="18" charset="0"/>
              </a:rPr>
              <a:t> </a:t>
            </a:r>
            <a:r>
              <a:rPr lang="en-IN" sz="2400" dirty="0" smtClean="0">
                <a:solidFill>
                  <a:schemeClr val="tx1"/>
                </a:solidFill>
                <a:latin typeface="Times New Roman" pitchFamily="18" charset="0"/>
                <a:cs typeface="Times New Roman" pitchFamily="18" charset="0"/>
              </a:rPr>
              <a:t>                           Prajwal Rajesh Allewar</a:t>
            </a:r>
            <a:endParaRPr lang="en-IN" sz="2400" dirty="0">
              <a:solidFill>
                <a:schemeClr val="tx1"/>
              </a:solidFill>
              <a:latin typeface="Times New Roman" pitchFamily="18" charset="0"/>
              <a:cs typeface="Times New Roman" pitchFamily="18" charset="0"/>
            </a:endParaRPr>
          </a:p>
        </p:txBody>
      </p:sp>
      <p:sp>
        <p:nvSpPr>
          <p:cNvPr id="4" name="Rectangle 3"/>
          <p:cNvSpPr/>
          <p:nvPr/>
        </p:nvSpPr>
        <p:spPr>
          <a:xfrm>
            <a:off x="5652120" y="5805264"/>
            <a:ext cx="4320480" cy="830997"/>
          </a:xfrm>
          <a:prstGeom prst="rect">
            <a:avLst/>
          </a:prstGeom>
        </p:spPr>
        <p:txBody>
          <a:bodyPr wrap="square">
            <a:spAutoFit/>
          </a:bodyPr>
          <a:lstStyle/>
          <a:p>
            <a:r>
              <a:rPr lang="en-IN" sz="2400" dirty="0" smtClean="0">
                <a:latin typeface="Times New Roman" pitchFamily="18" charset="0"/>
                <a:cs typeface="Times New Roman" pitchFamily="18" charset="0"/>
              </a:rPr>
              <a:t>Guided by :-</a:t>
            </a:r>
          </a:p>
          <a:p>
            <a:r>
              <a:rPr lang="en-IN" sz="2400" dirty="0" smtClean="0">
                <a:latin typeface="Times New Roman" pitchFamily="18" charset="0"/>
                <a:cs typeface="Times New Roman" pitchFamily="18" charset="0"/>
              </a:rPr>
              <a:t>       Prof. Heena Gangrekar</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229600" cy="5040560"/>
          </a:xfrm>
        </p:spPr>
        <p:txBody>
          <a:bodyPr>
            <a:normAutofit/>
          </a:bodyPr>
          <a:lstStyle/>
          <a:p>
            <a:pPr lvl="0"/>
            <a:r>
              <a:rPr lang="en-IN" sz="1800" dirty="0" smtClean="0"/>
              <a:t>Level 4 - High driving automation</a:t>
            </a: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a:t>
            </a:r>
            <a:r>
              <a:rPr lang="en-IN" sz="1800" dirty="0" smtClean="0"/>
              <a:t>At Level 4, the interaction between human and machine lowers as the vehicle’s capability increases. Steering, braking, accelerating and monitoring the environment are taken out of the driver’s hands, as well as changing lanes, turning and signalling.</a:t>
            </a:r>
          </a:p>
          <a:p>
            <a:pPr algn="just">
              <a:buNone/>
            </a:pPr>
            <a:r>
              <a:rPr lang="en-IN" sz="1800" dirty="0" smtClean="0"/>
              <a:t>      The vehicle can handle highly complex driving situations, such as the sudden appearance of construction sites, without any driver intervention. At the moment, this is allowed for specific, predefined circumstances, such as on controlled access highways.</a:t>
            </a:r>
          </a:p>
          <a:p>
            <a:pPr algn="just">
              <a:buNone/>
            </a:pPr>
            <a:r>
              <a:rPr lang="en-IN" sz="1800" dirty="0" smtClean="0">
                <a:latin typeface="Times New Roman" pitchFamily="18" charset="0"/>
                <a:cs typeface="Times New Roman" pitchFamily="18" charset="0"/>
              </a:rPr>
              <a:t>      </a:t>
            </a:r>
            <a:r>
              <a:rPr lang="en-IN" sz="1800" dirty="0" smtClean="0"/>
              <a:t>However, a human still has the option to manually override. For the driver, this means she can safely relax and even read a book, while the car responsibly and safely drives on the highway and, possibly, even on city roads. The car can still prompt the driver to take back control, but if it receives no response, the car is able to bring itself to a safe stop. An example of Level 4 autonomy is the </a:t>
            </a:r>
            <a:r>
              <a:rPr lang="en-IN" sz="1800" dirty="0" err="1" smtClean="0"/>
              <a:t>Waymo</a:t>
            </a:r>
            <a:r>
              <a:rPr lang="en-IN" sz="1800" dirty="0" smtClean="0"/>
              <a:t> test car.</a:t>
            </a:r>
          </a:p>
          <a:p>
            <a:pPr>
              <a:buNone/>
            </a:pPr>
            <a:endParaRPr lang="en-IN" sz="1800" dirty="0" smtClean="0"/>
          </a:p>
          <a:p>
            <a:pPr>
              <a:buNone/>
            </a:pPr>
            <a:endParaRPr lang="en-IN"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184576"/>
          </a:xfrm>
        </p:spPr>
        <p:txBody>
          <a:bodyPr>
            <a:normAutofit/>
          </a:bodyPr>
          <a:lstStyle/>
          <a:p>
            <a:pPr lvl="0"/>
            <a:r>
              <a:rPr lang="en-IN" sz="1800" dirty="0" smtClean="0"/>
              <a:t>Level 5 - Full driving automation</a:t>
            </a:r>
          </a:p>
          <a:p>
            <a:pPr>
              <a:buNone/>
            </a:pPr>
            <a:endParaRPr lang="en-IN" sz="1600" dirty="0" smtClean="0">
              <a:latin typeface="Times New Roman" pitchFamily="18" charset="0"/>
              <a:cs typeface="Times New Roman" pitchFamily="18" charset="0"/>
            </a:endParaRPr>
          </a:p>
          <a:p>
            <a:pPr>
              <a:buNone/>
            </a:pPr>
            <a:endParaRPr lang="en-IN" sz="16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r>
              <a:rPr lang="en-IN" sz="1800" dirty="0" smtClean="0"/>
              <a:t>Now we’re getting to the really good stuff: autonomous driving.</a:t>
            </a:r>
          </a:p>
          <a:p>
            <a:pPr algn="just">
              <a:buNone/>
            </a:pPr>
            <a:r>
              <a:rPr lang="en-IN" sz="1800" dirty="0" smtClean="0">
                <a:latin typeface="Times New Roman" pitchFamily="18" charset="0"/>
                <a:cs typeface="Times New Roman" pitchFamily="18" charset="0"/>
              </a:rPr>
              <a:t>     </a:t>
            </a:r>
            <a:r>
              <a:rPr lang="en-IN" sz="1800" dirty="0" smtClean="0"/>
              <a:t>Level 5 autonomy requires zero human attention. There’s no need for a steering wheel, no need for brakes and no need for pedals. The autonomous vehicle controls all driving tasks under all conditions, including the monitoring of environment and identification of complex driving conditions like busy pedestrian crossings. This also means that the vehicle can perform a combination of several tasks simultaneously, whether adaptive cruise control, traffic sign recognition, lane departure warning, </a:t>
            </a:r>
          </a:p>
          <a:p>
            <a:pPr>
              <a:buNone/>
            </a:pPr>
            <a:endParaRPr lang="en-IN"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96720"/>
          </a:xfrm>
        </p:spPr>
        <p:txBody>
          <a:bodyPr>
            <a:normAutofit/>
          </a:bodyPr>
          <a:lstStyle/>
          <a:p>
            <a:r>
              <a:rPr lang="en-IN" sz="4000" b="1" dirty="0" smtClean="0">
                <a:latin typeface="Times New Roman" pitchFamily="18" charset="0"/>
                <a:cs typeface="Times New Roman" pitchFamily="18" charset="0"/>
              </a:rPr>
              <a:t>Need for Standardization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251520" y="2060848"/>
            <a:ext cx="8640960" cy="4608512"/>
          </a:xfrm>
        </p:spPr>
        <p:txBody>
          <a:bodyPr>
            <a:normAutofit/>
          </a:bodyPr>
          <a:lstStyle/>
          <a:p>
            <a:pPr algn="just">
              <a:buNone/>
            </a:pPr>
            <a:r>
              <a:rPr lang="en-IN" sz="1800" dirty="0" smtClean="0">
                <a:latin typeface="Times New Roman" pitchFamily="18" charset="0"/>
                <a:cs typeface="Times New Roman" pitchFamily="18" charset="0"/>
              </a:rPr>
              <a:t>     </a:t>
            </a:r>
            <a:r>
              <a:rPr lang="en-IN" sz="1800" dirty="0" smtClean="0"/>
              <a:t>According to PACTS, lack of full standardization might make one system difficultly understandable by the driver who might believe that the car behave like another car while it does not. </a:t>
            </a:r>
          </a:p>
          <a:p>
            <a:pPr algn="just">
              <a:buNone/>
            </a:pPr>
            <a:r>
              <a:rPr lang="en-IN" sz="1800" dirty="0" smtClean="0"/>
              <a:t>     ADAS might have many limitations, for instance a Pre-Collision System might have 12 pages to explain 23 exceptions where ADAS may operate when not needed and 30 exceptions where ADAS may not operate when a collision is likely.</a:t>
            </a:r>
          </a:p>
          <a:p>
            <a:pPr algn="just">
              <a:buNone/>
            </a:pPr>
            <a:r>
              <a:rPr lang="en-IN" sz="1800" dirty="0" smtClean="0"/>
              <a:t>     Buttons and dashboard symbols might change from car to car due to lack of standardization.</a:t>
            </a:r>
          </a:p>
          <a:p>
            <a:pPr algn="just">
              <a:buNone/>
            </a:pPr>
            <a:r>
              <a:rPr lang="en-IN" sz="1800" dirty="0" smtClean="0"/>
              <a:t>     ADAS behaviour might change from car to car, for instance ACC speed might be temporarily overridden in most cars, while some switch to standby after one minute. Names for ADAS features are not standardized. For instance, Adaptive Cruise Control is called Adaptive Cruise Control by Fiat, Ford, GM, VW, Volvo and Peugeot, but Intelligent Cruise Control by Nissan, Active Cruise Control by Citroen and BMW, and DISTRONIC by Mercedes. </a:t>
            </a:r>
          </a:p>
          <a:p>
            <a:pPr>
              <a:buNone/>
            </a:pPr>
            <a:endParaRPr lang="en-IN" sz="1800" dirty="0" smtClean="0"/>
          </a:p>
          <a:p>
            <a:pPr>
              <a:buNone/>
            </a:pPr>
            <a:endParaRPr lang="en-IN" sz="1800" dirty="0" smtClean="0"/>
          </a:p>
          <a:p>
            <a:pPr>
              <a:buNone/>
            </a:pP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936104"/>
          </a:xfrm>
        </p:spPr>
        <p:txBody>
          <a:bodyPr>
            <a:normAutofit/>
          </a:bodyPr>
          <a:lstStyle/>
          <a:p>
            <a:r>
              <a:rPr lang="en-IN" sz="4000" b="1" dirty="0" smtClean="0">
                <a:latin typeface="Times New Roman" pitchFamily="18" charset="0"/>
                <a:cs typeface="Times New Roman" pitchFamily="18" charset="0"/>
              </a:rPr>
              <a:t>Pros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935480"/>
            <a:ext cx="8568952" cy="4733880"/>
          </a:xfrm>
        </p:spPr>
        <p:txBody>
          <a:bodyPr>
            <a:normAutofit/>
          </a:bodyPr>
          <a:lstStyle/>
          <a:p>
            <a:pPr>
              <a:buNone/>
            </a:pPr>
            <a:r>
              <a:rPr lang="en-IN" sz="1800" dirty="0" smtClean="0">
                <a:latin typeface="Times New Roman" pitchFamily="18" charset="0"/>
                <a:cs typeface="Times New Roman" pitchFamily="18" charset="0"/>
              </a:rPr>
              <a:t>    </a:t>
            </a:r>
          </a:p>
          <a:p>
            <a:pPr lvl="0"/>
            <a:r>
              <a:rPr lang="en-IN" sz="1800" dirty="0" smtClean="0"/>
              <a:t>Adaptive Features.</a:t>
            </a:r>
          </a:p>
          <a:p>
            <a:r>
              <a:rPr lang="en-IN" sz="1800" dirty="0" smtClean="0"/>
              <a:t>Improves road safety for everyone.</a:t>
            </a:r>
          </a:p>
          <a:p>
            <a:pPr lvl="0"/>
            <a:r>
              <a:rPr lang="en-IN" sz="1800" dirty="0" smtClean="0"/>
              <a:t>Helps to drive down costs (fewer accidents = less money spent).</a:t>
            </a:r>
          </a:p>
          <a:p>
            <a:pPr algn="just"/>
            <a:r>
              <a:rPr lang="en-IN" sz="1800" dirty="0" smtClean="0"/>
              <a:t>Quick development, debugging and testing of multisensory applications by i0ntegrating virtual studio.</a:t>
            </a:r>
          </a:p>
          <a:p>
            <a:pPr lvl="0" algn="just"/>
            <a:r>
              <a:rPr lang="en-IN" sz="1800" dirty="0" smtClean="0"/>
              <a:t>Sensors have the potential to self-calibrate in the future to focus on the inherent safety and dependability of these systems.</a:t>
            </a:r>
          </a:p>
          <a:p>
            <a:pPr lvl="0" algn="just"/>
            <a:r>
              <a:rPr lang="en-IN" sz="1800" dirty="0" smtClean="0"/>
              <a:t>Automated adaptation and enhancement of safety systems to improve driving among the population.</a:t>
            </a:r>
          </a:p>
          <a:p>
            <a:pPr lvl="0" algn="just"/>
            <a:r>
              <a:rPr lang="en-IN" sz="1800" dirty="0" smtClean="0"/>
              <a:t>Complete and Universal ADAS tool chain consisting of tools, software components, algorithms framework and hardware.</a:t>
            </a:r>
          </a:p>
          <a:p>
            <a:pPr algn="just">
              <a:buNone/>
            </a:pPr>
            <a:endParaRPr lang="en-IN" sz="1800" dirty="0" smtClean="0"/>
          </a:p>
          <a:p>
            <a:pPr lvl="0"/>
            <a:endParaRPr lang="en-IN" sz="1800" dirty="0" smtClean="0"/>
          </a:p>
          <a:p>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792088"/>
          </a:xfrm>
        </p:spPr>
        <p:txBody>
          <a:bodyPr>
            <a:normAutofit/>
          </a:bodyPr>
          <a:lstStyle/>
          <a:p>
            <a:r>
              <a:rPr lang="en-IN" sz="4000" b="1" dirty="0" smtClean="0"/>
              <a:t>Cons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251520" y="2132856"/>
            <a:ext cx="8568952" cy="4536504"/>
          </a:xfrm>
        </p:spPr>
        <p:txBody>
          <a:bodyPr>
            <a:normAutofit/>
          </a:bodyPr>
          <a:lstStyle/>
          <a:p>
            <a:endParaRPr lang="en-IN" sz="1800" dirty="0" smtClean="0">
              <a:latin typeface="Times New Roman" pitchFamily="18" charset="0"/>
              <a:cs typeface="Times New Roman" pitchFamily="18" charset="0"/>
            </a:endParaRPr>
          </a:p>
          <a:p>
            <a:pPr lvl="0"/>
            <a:r>
              <a:rPr lang="en-IN" sz="1800" dirty="0" smtClean="0"/>
              <a:t>Design of probabilistic algorithms</a:t>
            </a:r>
            <a:r>
              <a:rPr lang="en-IN" sz="1800" dirty="0" smtClean="0"/>
              <a:t>.</a:t>
            </a:r>
          </a:p>
          <a:p>
            <a:r>
              <a:rPr lang="en-IN" sz="1800" dirty="0" smtClean="0"/>
              <a:t>ADAS Collision Repair Considerations</a:t>
            </a:r>
            <a:r>
              <a:rPr lang="en-IN" sz="1800" dirty="0" smtClean="0"/>
              <a:t>.</a:t>
            </a:r>
            <a:endParaRPr lang="en-IN" sz="1800" dirty="0" smtClean="0"/>
          </a:p>
          <a:p>
            <a:pPr lvl="0"/>
            <a:r>
              <a:rPr lang="en-IN" sz="1800" dirty="0" smtClean="0"/>
              <a:t>Sensor data fusion.</a:t>
            </a:r>
          </a:p>
          <a:p>
            <a:pPr lvl="0"/>
            <a:r>
              <a:rPr lang="en-IN" sz="1800" dirty="0" smtClean="0"/>
              <a:t>Object Validation.</a:t>
            </a:r>
          </a:p>
          <a:p>
            <a:pPr lvl="0"/>
            <a:r>
              <a:rPr lang="en-IN" sz="1800" dirty="0" smtClean="0"/>
              <a:t>Automated evaluation of large quantities of data</a:t>
            </a:r>
            <a:r>
              <a:rPr lang="en-IN" sz="1800" dirty="0" smtClean="0"/>
              <a:t>.</a:t>
            </a:r>
          </a:p>
          <a:p>
            <a:pPr lvl="0"/>
            <a:r>
              <a:rPr lang="en-IN" sz="1800" dirty="0" smtClean="0"/>
              <a:t>Integrating image processing.</a:t>
            </a:r>
            <a:endParaRPr lang="en-IN" sz="1800" dirty="0" smtClean="0"/>
          </a:p>
          <a:p>
            <a:pPr>
              <a:buNone/>
            </a:pP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a:bodyPr>
          <a:lstStyle/>
          <a:p>
            <a:r>
              <a:rPr lang="en-IN" sz="4000" dirty="0" smtClean="0">
                <a:latin typeface="Times New Roman" pitchFamily="18" charset="0"/>
                <a:cs typeface="Times New Roman" pitchFamily="18" charset="0"/>
              </a:rPr>
              <a:t> </a:t>
            </a:r>
            <a:r>
              <a:rPr lang="en-IN" sz="4000" dirty="0" smtClean="0">
                <a:latin typeface="Times New Roman" pitchFamily="18" charset="0"/>
                <a:cs typeface="Times New Roman" pitchFamily="18" charset="0"/>
              </a:rPr>
              <a:t>Feature Examples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179512" y="1935480"/>
            <a:ext cx="8784976" cy="4733880"/>
          </a:xfrm>
        </p:spPr>
        <p:txBody>
          <a:bodyPr>
            <a:normAutofit/>
          </a:bodyPr>
          <a:lstStyle/>
          <a:p>
            <a:pPr marL="514350" indent="-514350" algn="just">
              <a:buFont typeface="+mj-lt"/>
              <a:buAutoNum type="arabicPeriod"/>
            </a:pPr>
            <a:r>
              <a:rPr lang="en-IN" sz="2000" dirty="0" smtClean="0">
                <a:latin typeface="Times New Roman" pitchFamily="18" charset="0"/>
                <a:cs typeface="Times New Roman" pitchFamily="18" charset="0"/>
              </a:rPr>
              <a:t>Adaptive Cruise Control.                                     </a:t>
            </a:r>
          </a:p>
          <a:p>
            <a:pPr marL="514350" indent="-514350" algn="just">
              <a:buFont typeface="+mj-lt"/>
              <a:buAutoNum type="arabicPeriod"/>
            </a:pPr>
            <a:r>
              <a:rPr lang="en-IN" sz="2000" dirty="0" smtClean="0">
                <a:latin typeface="Times New Roman" pitchFamily="18" charset="0"/>
                <a:cs typeface="Times New Roman" pitchFamily="18" charset="0"/>
              </a:rPr>
              <a:t>Lane Centering.</a:t>
            </a:r>
          </a:p>
          <a:p>
            <a:pPr marL="514350" indent="-514350" algn="just">
              <a:buFont typeface="+mj-lt"/>
              <a:buAutoNum type="arabicPeriod"/>
            </a:pPr>
            <a:r>
              <a:rPr lang="en-IN" sz="2000" dirty="0" smtClean="0">
                <a:latin typeface="Times New Roman" pitchFamily="18" charset="0"/>
                <a:cs typeface="Times New Roman" pitchFamily="18" charset="0"/>
              </a:rPr>
              <a:t>Automatic Parking.</a:t>
            </a:r>
          </a:p>
          <a:p>
            <a:pPr marL="514350" indent="-514350" algn="just">
              <a:buFont typeface="+mj-lt"/>
              <a:buAutoNum type="arabicPeriod"/>
            </a:pPr>
            <a:r>
              <a:rPr lang="en-IN" sz="2000" dirty="0" smtClean="0">
                <a:latin typeface="Times New Roman" pitchFamily="18" charset="0"/>
                <a:cs typeface="Times New Roman" pitchFamily="18" charset="0"/>
              </a:rPr>
              <a:t>Automotive Heads up Display</a:t>
            </a:r>
          </a:p>
          <a:p>
            <a:pPr marL="514350" indent="-514350" algn="just">
              <a:buFont typeface="+mj-lt"/>
              <a:buAutoNum type="arabicPeriod"/>
            </a:pPr>
            <a:r>
              <a:rPr lang="en-IN" sz="2000" dirty="0" smtClean="0">
                <a:latin typeface="Times New Roman" pitchFamily="18" charset="0"/>
                <a:cs typeface="Times New Roman" pitchFamily="18" charset="0"/>
              </a:rPr>
              <a:t>Automotive Navigation System.</a:t>
            </a:r>
          </a:p>
          <a:p>
            <a:pPr marL="514350" indent="-514350" algn="just">
              <a:buFont typeface="+mj-lt"/>
              <a:buAutoNum type="arabicPeriod"/>
            </a:pPr>
            <a:r>
              <a:rPr lang="en-IN" sz="2000" dirty="0" smtClean="0">
                <a:latin typeface="Times New Roman" pitchFamily="18" charset="0"/>
                <a:cs typeface="Times New Roman" pitchFamily="18" charset="0"/>
              </a:rPr>
              <a:t>Automotive Night Vision.</a:t>
            </a:r>
          </a:p>
          <a:p>
            <a:pPr marL="514350" indent="-514350" algn="just">
              <a:buFont typeface="+mj-lt"/>
              <a:buAutoNum type="arabicPeriod"/>
            </a:pPr>
            <a:r>
              <a:rPr lang="en-IN" sz="2000" dirty="0" smtClean="0">
                <a:latin typeface="Times New Roman" pitchFamily="18" charset="0"/>
                <a:cs typeface="Times New Roman" pitchFamily="18" charset="0"/>
              </a:rPr>
              <a:t>Backup Camera.</a:t>
            </a:r>
          </a:p>
          <a:p>
            <a:pPr marL="514350" indent="-514350" algn="just">
              <a:buFont typeface="+mj-lt"/>
              <a:buAutoNum type="arabicPeriod"/>
            </a:pPr>
            <a:r>
              <a:rPr lang="en-IN" sz="2000" dirty="0" smtClean="0">
                <a:latin typeface="Times New Roman" pitchFamily="18" charset="0"/>
                <a:cs typeface="Times New Roman" pitchFamily="18" charset="0"/>
              </a:rPr>
              <a:t>Blind Spot Monitor.</a:t>
            </a:r>
          </a:p>
          <a:p>
            <a:pPr marL="514350" indent="-514350" algn="just">
              <a:buFont typeface="+mj-lt"/>
              <a:buAutoNum type="arabicPeriod"/>
            </a:pPr>
            <a:r>
              <a:rPr lang="en-IN" sz="2000" dirty="0" smtClean="0">
                <a:latin typeface="Times New Roman" pitchFamily="18" charset="0"/>
                <a:cs typeface="Times New Roman" pitchFamily="18" charset="0"/>
              </a:rPr>
              <a:t>Collision </a:t>
            </a:r>
            <a:r>
              <a:rPr lang="en-IN" sz="2000" dirty="0" smtClean="0">
                <a:latin typeface="Times New Roman" pitchFamily="18" charset="0"/>
                <a:cs typeface="Times New Roman" pitchFamily="18" charset="0"/>
              </a:rPr>
              <a:t>A</a:t>
            </a:r>
            <a:r>
              <a:rPr lang="en-IN" sz="2000" dirty="0" smtClean="0">
                <a:latin typeface="Times New Roman" pitchFamily="18" charset="0"/>
                <a:cs typeface="Times New Roman" pitchFamily="18" charset="0"/>
              </a:rPr>
              <a:t>voidance System.</a:t>
            </a:r>
          </a:p>
          <a:p>
            <a:pPr marL="514350" indent="-514350" algn="just">
              <a:buFont typeface="+mj-lt"/>
              <a:buAutoNum type="arabicPeriod"/>
            </a:pPr>
            <a:r>
              <a:rPr lang="en-IN" sz="2000" dirty="0" smtClean="0">
                <a:latin typeface="Times New Roman" pitchFamily="18" charset="0"/>
                <a:cs typeface="Times New Roman" pitchFamily="18" charset="0"/>
              </a:rPr>
              <a:t>Parking Sensor</a:t>
            </a:r>
          </a:p>
          <a:p>
            <a:pPr marL="514350" indent="-514350" algn="just">
              <a:buFont typeface="+mj-lt"/>
              <a:buAutoNum type="arabicPeriod"/>
            </a:pPr>
            <a:r>
              <a:rPr lang="en-IN" sz="2000" dirty="0" smtClean="0">
                <a:latin typeface="Times New Roman" pitchFamily="18" charset="0"/>
                <a:cs typeface="Times New Roman" pitchFamily="18" charset="0"/>
              </a:rPr>
              <a:t>Electronic Stability Control.</a:t>
            </a:r>
          </a:p>
          <a:p>
            <a:pPr marL="514350" indent="-514350" algn="just">
              <a:buFont typeface="+mj-lt"/>
              <a:buAutoNum type="arabicPeriod"/>
            </a:pPr>
            <a:r>
              <a:rPr lang="en-IN" sz="2000" dirty="0" smtClean="0">
                <a:latin typeface="Times New Roman" pitchFamily="18" charset="0"/>
                <a:cs typeface="Times New Roman" pitchFamily="18" charset="0"/>
              </a:rPr>
              <a:t>Forward Collision Warning.</a:t>
            </a:r>
            <a:endParaRPr lang="en-IN"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08920"/>
            <a:ext cx="8305800" cy="1143000"/>
          </a:xfrm>
        </p:spPr>
        <p:txBody>
          <a:bodyPr/>
          <a:lstStyle/>
          <a:p>
            <a:pPr algn="ctr"/>
            <a:r>
              <a:rPr lang="en-IN" dirty="0" smtClean="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68728"/>
          </a:xfrm>
        </p:spPr>
        <p:txBody>
          <a:bodyPr>
            <a:normAutofit/>
          </a:bodyPr>
          <a:lstStyle/>
          <a:p>
            <a:r>
              <a:rPr lang="en-IN" sz="4400" dirty="0" smtClean="0">
                <a:latin typeface="Times New Roman" pitchFamily="18" charset="0"/>
                <a:cs typeface="Times New Roman" pitchFamily="18" charset="0"/>
              </a:rPr>
              <a:t>Introduction</a:t>
            </a:r>
            <a:endParaRPr lang="en-IN" sz="4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72816"/>
            <a:ext cx="8229600" cy="4680520"/>
          </a:xfrm>
        </p:spPr>
        <p:txBody>
          <a:bodyPr>
            <a:normAutofit/>
          </a:bodyPr>
          <a:lstStyle/>
          <a:p>
            <a:pPr algn="just">
              <a:buNone/>
            </a:pPr>
            <a:r>
              <a:rPr lang="en-IN" sz="2400" dirty="0" smtClean="0"/>
              <a:t>     </a:t>
            </a:r>
          </a:p>
          <a:p>
            <a:pPr algn="just">
              <a:buNone/>
            </a:pPr>
            <a:r>
              <a:rPr lang="en-IN" sz="2000" dirty="0" smtClean="0"/>
              <a:t>    </a:t>
            </a:r>
            <a:r>
              <a:rPr lang="en-IN" sz="1800" dirty="0" smtClean="0">
                <a:latin typeface="Times New Roman" pitchFamily="18" charset="0"/>
                <a:cs typeface="Times New Roman" pitchFamily="18" charset="0"/>
              </a:rPr>
              <a:t>Advanced </a:t>
            </a:r>
            <a:r>
              <a:rPr lang="en-IN" sz="1800" dirty="0">
                <a:latin typeface="Times New Roman" pitchFamily="18" charset="0"/>
                <a:cs typeface="Times New Roman" pitchFamily="18" charset="0"/>
              </a:rPr>
              <a:t>Driver Assistance Systems, commonly called ADAS, are the systems to help the driver in the driving process. When designed with a safe and appropriate Human-Machine Interface, they should increase the safety of car and more generally the road safety. Advanced driver assistance systems (ADAS) are technologies that provide a driver with needed information, automate difficult and repetitive tasks, and lead to the overall increase in safety of the car for. Some of these technologies have proven to an improved driving experience and better overall road safety</a:t>
            </a:r>
            <a:r>
              <a:rPr lang="en-IN" sz="1800" dirty="0" smtClean="0">
                <a:latin typeface="Times New Roman" pitchFamily="18" charset="0"/>
                <a:cs typeface="Times New Roman" pitchFamily="18" charset="0"/>
              </a:rPr>
              <a:t>.</a:t>
            </a:r>
          </a:p>
          <a:p>
            <a:pPr algn="just">
              <a:buNone/>
            </a:pPr>
            <a:r>
              <a:rPr lang="en-IN" sz="1800" dirty="0" smtClean="0">
                <a:latin typeface="Times New Roman" pitchFamily="18" charset="0"/>
                <a:cs typeface="Times New Roman" pitchFamily="18" charset="0"/>
              </a:rPr>
              <a:t>     GPS navigation, taking an example, has become increasingly the most common in OEM infotainment systems since first being introduced in the 1990s. However, a lot more of ADAS are right on the cutting edge of the emerging automotive technologies. Some of these systems will have staying power to stick around, and you can expect to see at least a few of them in future car.</a:t>
            </a:r>
            <a:endParaRPr lang="en-IN" sz="1800" dirty="0">
              <a:latin typeface="Times New Roman" pitchFamily="18" charset="0"/>
              <a:cs typeface="Times New Roman" pitchFamily="18" charset="0"/>
            </a:endParaRPr>
          </a:p>
          <a:p>
            <a:pPr>
              <a:buNone/>
            </a:pPr>
            <a:endParaRPr lang="en-I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latin typeface="Times New Roman" pitchFamily="18" charset="0"/>
                <a:cs typeface="Times New Roman" pitchFamily="18" charset="0"/>
              </a:rPr>
              <a:t>History</a:t>
            </a:r>
            <a:endParaRPr lang="en-IN"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IN" sz="2000" dirty="0" smtClean="0"/>
              <a:t>      </a:t>
            </a:r>
          </a:p>
          <a:p>
            <a:pPr algn="just">
              <a:buNone/>
            </a:pPr>
            <a:endParaRPr lang="en-IN" sz="2000" dirty="0" smtClean="0"/>
          </a:p>
          <a:p>
            <a:pPr algn="just">
              <a:buNone/>
            </a:pPr>
            <a:r>
              <a:rPr lang="en-IN" sz="1800" dirty="0" smtClean="0"/>
              <a:t>     </a:t>
            </a:r>
            <a:r>
              <a:rPr lang="en-IN" sz="1800" dirty="0" smtClean="0">
                <a:latin typeface="Times New Roman" pitchFamily="18" charset="0"/>
                <a:cs typeface="Times New Roman" pitchFamily="18" charset="0"/>
              </a:rPr>
              <a:t>Advanced driver assistance systems were first being used around 50 years ago with the adoption of the anti-lock braking system. Early ADAS include electronic stability control, anti-lock brakes, blind spot information systems, lane departure warning, adaptive cruise control, and traction control. These systems can be affected by mechanical alignment adjustments or damage from a collision. This has led many manufacturers to require automatic resets for these systems after a mechanical alignment is performed. </a:t>
            </a:r>
            <a:r>
              <a:rPr lang="en-IN" sz="1800" dirty="0">
                <a:latin typeface="Times New Roman" pitchFamily="18" charset="0"/>
                <a:cs typeface="Times New Roman" pitchFamily="18" charset="0"/>
              </a:rPr>
              <a:t>The Google Car in 2010 and Mercedes’ “Bertha” in 2013 were amongst the first. Now, dozens of cars with vehicle-to-vehicle and vehicle-to-infrastructure communications have been launched all over the </a:t>
            </a:r>
            <a:r>
              <a:rPr lang="en-IN" sz="1800" dirty="0" smtClean="0">
                <a:latin typeface="Times New Roman" pitchFamily="18" charset="0"/>
                <a:cs typeface="Times New Roman" pitchFamily="18" charset="0"/>
              </a:rPr>
              <a:t>world.</a:t>
            </a: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normAutofit/>
          </a:bodyPr>
          <a:lstStyle/>
          <a:p>
            <a:r>
              <a:rPr lang="en-IN" sz="4400" dirty="0" smtClean="0">
                <a:latin typeface="Times New Roman" pitchFamily="18" charset="0"/>
                <a:cs typeface="Times New Roman" pitchFamily="18" charset="0"/>
              </a:rPr>
              <a:t>Levels</a:t>
            </a:r>
            <a:endParaRPr lang="en-IN" sz="4400" dirty="0">
              <a:latin typeface="Times New Roman" pitchFamily="18" charset="0"/>
              <a:cs typeface="Times New Roman" pitchFamily="18" charset="0"/>
            </a:endParaRPr>
          </a:p>
        </p:txBody>
      </p:sp>
      <p:sp>
        <p:nvSpPr>
          <p:cNvPr id="3" name="Content Placeholder 2"/>
          <p:cNvSpPr>
            <a:spLocks noGrp="1"/>
          </p:cNvSpPr>
          <p:nvPr>
            <p:ph idx="1"/>
          </p:nvPr>
        </p:nvSpPr>
        <p:spPr>
          <a:xfrm>
            <a:off x="323528" y="1844824"/>
            <a:ext cx="8363272" cy="4608512"/>
          </a:xfrm>
        </p:spPr>
        <p:txBody>
          <a:bodyPr>
            <a:normAutofit/>
          </a:bodyPr>
          <a:lstStyle/>
          <a:p>
            <a:pPr algn="just">
              <a:buNone/>
            </a:pPr>
            <a:r>
              <a:rPr lang="en-IN" sz="1800" dirty="0" smtClean="0"/>
              <a:t>      </a:t>
            </a:r>
          </a:p>
          <a:p>
            <a:pPr algn="just">
              <a:buNone/>
            </a:pPr>
            <a:r>
              <a:rPr lang="en-IN" sz="1800" dirty="0" smtClean="0">
                <a:latin typeface="Times New Roman" pitchFamily="18" charset="0"/>
                <a:cs typeface="Times New Roman" pitchFamily="18" charset="0"/>
              </a:rPr>
              <a:t>     ADAS </a:t>
            </a:r>
            <a:r>
              <a:rPr lang="en-IN" sz="1800" dirty="0">
                <a:latin typeface="Times New Roman" pitchFamily="18" charset="0"/>
                <a:cs typeface="Times New Roman" pitchFamily="18" charset="0"/>
              </a:rPr>
              <a:t>are categorized into different levels based on the amount of automation, and the scale provided by The Society of Automotive Engineers (SAE</a:t>
            </a:r>
            <a:r>
              <a:rPr lang="en-IN" sz="1800" dirty="0" smtClean="0">
                <a:latin typeface="Times New Roman" pitchFamily="18" charset="0"/>
                <a:cs typeface="Times New Roman" pitchFamily="18" charset="0"/>
              </a:rPr>
              <a:t>).</a:t>
            </a:r>
          </a:p>
          <a:p>
            <a:pPr algn="just">
              <a:buNone/>
            </a:pPr>
            <a:endParaRPr lang="en-IN" sz="1800" dirty="0"/>
          </a:p>
          <a:p>
            <a:pPr algn="just">
              <a:buNone/>
            </a:pPr>
            <a:r>
              <a:rPr lang="en-IN" sz="1800" dirty="0" smtClean="0">
                <a:latin typeface="Times New Roman" pitchFamily="18" charset="0"/>
                <a:cs typeface="Times New Roman" pitchFamily="18" charset="0"/>
              </a:rPr>
              <a:t>      ADAS </a:t>
            </a:r>
            <a:r>
              <a:rPr lang="en-IN" sz="1800" dirty="0">
                <a:latin typeface="Times New Roman" pitchFamily="18" charset="0"/>
                <a:cs typeface="Times New Roman" pitchFamily="18" charset="0"/>
              </a:rPr>
              <a:t>can be divided into six </a:t>
            </a:r>
            <a:r>
              <a:rPr lang="en-IN" sz="1800" dirty="0" smtClean="0">
                <a:latin typeface="Times New Roman" pitchFamily="18" charset="0"/>
                <a:cs typeface="Times New Roman" pitchFamily="18" charset="0"/>
              </a:rPr>
              <a:t>levels :  </a:t>
            </a:r>
          </a:p>
          <a:p>
            <a:pPr algn="just">
              <a:buNone/>
            </a:pPr>
            <a:endParaRPr lang="en-IN" sz="1600" dirty="0">
              <a:latin typeface="Times New Roman" pitchFamily="18" charset="0"/>
              <a:cs typeface="Times New Roman" pitchFamily="18" charset="0"/>
            </a:endParaRPr>
          </a:p>
          <a:p>
            <a:pPr marL="457200" indent="-457200" algn="just"/>
            <a:r>
              <a:rPr lang="en-IN" sz="1800" dirty="0">
                <a:latin typeface="Times New Roman" pitchFamily="18" charset="0"/>
                <a:cs typeface="Times New Roman" pitchFamily="18" charset="0"/>
              </a:rPr>
              <a:t>Level  0 - No automation</a:t>
            </a:r>
          </a:p>
          <a:p>
            <a:pPr marL="457200" indent="-457200" algn="just"/>
            <a:r>
              <a:rPr lang="en-IN" sz="1800" dirty="0">
                <a:latin typeface="Times New Roman" pitchFamily="18" charset="0"/>
                <a:cs typeface="Times New Roman" pitchFamily="18" charset="0"/>
              </a:rPr>
              <a:t>Level  1 - Driver assistance</a:t>
            </a:r>
          </a:p>
          <a:p>
            <a:pPr marL="457200" indent="-457200" algn="just"/>
            <a:r>
              <a:rPr lang="en-IN" sz="1800" dirty="0">
                <a:latin typeface="Times New Roman" pitchFamily="18" charset="0"/>
                <a:cs typeface="Times New Roman" pitchFamily="18" charset="0"/>
              </a:rPr>
              <a:t>Level  2 - Partial automation</a:t>
            </a:r>
            <a:r>
              <a:rPr lang="en-IN" sz="1800" dirty="0" smtClean="0">
                <a:latin typeface="Times New Roman" pitchFamily="18" charset="0"/>
                <a:cs typeface="Times New Roman" pitchFamily="18" charset="0"/>
              </a:rPr>
              <a:t>     </a:t>
            </a:r>
          </a:p>
          <a:p>
            <a:pPr marL="457200" indent="-457200" algn="just"/>
            <a:r>
              <a:rPr lang="en-IN" sz="1800" dirty="0">
                <a:latin typeface="Times New Roman" pitchFamily="18" charset="0"/>
                <a:cs typeface="Times New Roman" pitchFamily="18" charset="0"/>
              </a:rPr>
              <a:t>Level  3 - Conditional driving automation</a:t>
            </a:r>
          </a:p>
          <a:p>
            <a:pPr marL="457200" indent="-457200" algn="just"/>
            <a:r>
              <a:rPr lang="en-IN" sz="1800" dirty="0">
                <a:latin typeface="Times New Roman" pitchFamily="18" charset="0"/>
                <a:cs typeface="Times New Roman" pitchFamily="18" charset="0"/>
              </a:rPr>
              <a:t>Level  4 - High driving automation</a:t>
            </a:r>
          </a:p>
          <a:p>
            <a:pPr marL="457200" indent="-457200" algn="just"/>
            <a:r>
              <a:rPr lang="en-IN" sz="1800" dirty="0">
                <a:latin typeface="Times New Roman" pitchFamily="18" charset="0"/>
                <a:cs typeface="Times New Roman" pitchFamily="18" charset="0"/>
              </a:rPr>
              <a:t>Level  5 - Full driving automation</a:t>
            </a:r>
          </a:p>
          <a:p>
            <a:pPr marL="457200" indent="-457200" algn="just">
              <a:buNone/>
            </a:pPr>
            <a:r>
              <a:rPr lang="en-IN" sz="1800"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algn="just">
              <a:buNone/>
            </a:pP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evels-of-driving-automation.jpg.imgw.850.x.jpg"/>
          <p:cNvPicPr>
            <a:picLocks noChangeAspect="1"/>
          </p:cNvPicPr>
          <p:nvPr/>
        </p:nvPicPr>
        <p:blipFill>
          <a:blip r:embed="rId2" cstate="print"/>
          <a:stretch>
            <a:fillRect/>
          </a:stretch>
        </p:blipFill>
        <p:spPr>
          <a:xfrm>
            <a:off x="0" y="1052736"/>
            <a:ext cx="9144000" cy="561662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616624"/>
          </a:xfrm>
        </p:spPr>
        <p:txBody>
          <a:bodyPr>
            <a:normAutofit/>
          </a:bodyPr>
          <a:lstStyle/>
          <a:p>
            <a:pPr lvl="0"/>
            <a:endParaRPr lang="en-IN" sz="2000" dirty="0" smtClean="0"/>
          </a:p>
          <a:p>
            <a:r>
              <a:rPr lang="en-IN" sz="1800" dirty="0" smtClean="0"/>
              <a:t> </a:t>
            </a:r>
            <a:r>
              <a:rPr lang="en-IN" sz="1800" dirty="0" smtClean="0">
                <a:latin typeface="Times New Roman" pitchFamily="18" charset="0"/>
                <a:cs typeface="Times New Roman" pitchFamily="18" charset="0"/>
              </a:rPr>
              <a:t>Level 0 - No automation</a:t>
            </a:r>
          </a:p>
          <a:p>
            <a:pPr lvl="0"/>
            <a:endParaRPr lang="en-IN" sz="1800" dirty="0" smtClean="0"/>
          </a:p>
          <a:p>
            <a:pPr>
              <a:buNone/>
            </a:pPr>
            <a:endParaRPr lang="en-IN" sz="1800" dirty="0" smtClean="0">
              <a:latin typeface="Times New Roman" pitchFamily="18" charset="0"/>
              <a:cs typeface="Times New Roman" pitchFamily="18" charset="0"/>
            </a:endParaRPr>
          </a:p>
          <a:p>
            <a:pPr algn="just">
              <a:buNone/>
            </a:pP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As </a:t>
            </a:r>
            <a:r>
              <a:rPr lang="en-IN" sz="1800" dirty="0">
                <a:latin typeface="Times New Roman" pitchFamily="18" charset="0"/>
                <a:cs typeface="Times New Roman" pitchFamily="18" charset="0"/>
              </a:rPr>
              <a:t>the name suggests, Level 0 relies completely on the driver to perform all longitudinal and lateral tasks, such as acceleration or steering. The driver is in complete control of – and responsible for – the act of driving</a:t>
            </a:r>
            <a:r>
              <a:rPr lang="en-IN" sz="1800" dirty="0" smtClean="0">
                <a:latin typeface="Times New Roman" pitchFamily="18" charset="0"/>
                <a:cs typeface="Times New Roman" pitchFamily="18" charset="0"/>
              </a:rPr>
              <a:t>.</a:t>
            </a:r>
          </a:p>
          <a:p>
            <a:pPr algn="just">
              <a:buNone/>
            </a:pP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Most </a:t>
            </a:r>
            <a:r>
              <a:rPr lang="en-IN" sz="1800" dirty="0">
                <a:latin typeface="Times New Roman" pitchFamily="18" charset="0"/>
                <a:cs typeface="Times New Roman" pitchFamily="18" charset="0"/>
              </a:rPr>
              <a:t>vehicles on the road today are Level 0: manually controlled. The human provides the "dynamic driving task" although there may be systems in place to help the driver. An example would be the emergency braking system―since it technically doesn’t "drive" the vehicle, it does not qualify as </a:t>
            </a:r>
            <a:r>
              <a:rPr lang="en-IN" sz="1800" dirty="0" smtClean="0">
                <a:latin typeface="Times New Roman" pitchFamily="18" charset="0"/>
                <a:cs typeface="Times New Roman" pitchFamily="18" charset="0"/>
              </a:rPr>
              <a:t>automation</a:t>
            </a:r>
            <a:r>
              <a:rPr lang="en-IN" sz="1600" dirty="0" smtClean="0">
                <a:latin typeface="Times New Roman" pitchFamily="18" charset="0"/>
                <a:cs typeface="Times New Roman" pitchFamily="18" charset="0"/>
              </a:rPr>
              <a:t>.</a:t>
            </a:r>
          </a:p>
          <a:p>
            <a:pPr lvl="0" algn="just"/>
            <a:endParaRPr lang="en-IN" sz="2000" dirty="0" smtClean="0"/>
          </a:p>
          <a:p>
            <a:pPr algn="just">
              <a:buNone/>
            </a:pPr>
            <a:endParaRPr lang="en-IN" sz="2000" dirty="0"/>
          </a:p>
          <a:p>
            <a:pPr>
              <a:buNone/>
            </a:pPr>
            <a:r>
              <a:rPr lang="en-IN" sz="2000" dirty="0" smtClean="0"/>
              <a:t>        </a:t>
            </a: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229600" cy="5040560"/>
          </a:xfrm>
        </p:spPr>
        <p:txBody>
          <a:bodyPr>
            <a:normAutofit/>
          </a:bodyPr>
          <a:lstStyle/>
          <a:p>
            <a:r>
              <a:rPr lang="en-IN" sz="1800" dirty="0" smtClean="0">
                <a:latin typeface="Times New Roman" pitchFamily="18" charset="0"/>
                <a:cs typeface="Times New Roman" pitchFamily="18" charset="0"/>
              </a:rPr>
              <a:t>Level 1 - Driver assistance</a:t>
            </a:r>
          </a:p>
          <a:p>
            <a:pPr>
              <a:buNone/>
            </a:pP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This is the lowest level of automation. The vehicle features a single automated system for driver assistance, such as steering or accelerating (cruise control). Adaptive cruise control, where the vehicle can be kept at a safe distance behind the next car, qualifies as Level 1 because the human driver monitors the other aspects of driving such as steering and braking. At this level, the vehicle only controls or intervenes to control the speed or steering of the vehicle, but not both at the same time. </a:t>
            </a:r>
          </a:p>
          <a:p>
            <a:pPr algn="just">
              <a:buNone/>
            </a:pPr>
            <a:r>
              <a:rPr lang="en-IN" sz="1800" dirty="0" smtClean="0">
                <a:latin typeface="Times New Roman" pitchFamily="18" charset="0"/>
                <a:cs typeface="Times New Roman" pitchFamily="18" charset="0"/>
              </a:rPr>
              <a:t>     An example of such an ADAS function is adaptive cruise control, where the car will keep a set speed and safe distance between the car ahead by automatically applying the brake when traffic slows and resuming its original speed when traffic clears.</a:t>
            </a:r>
          </a:p>
          <a:p>
            <a:pPr algn="just">
              <a:buNone/>
            </a:pPr>
            <a:endParaRPr lang="en-IN" sz="1800" dirty="0" smtClean="0"/>
          </a:p>
          <a:p>
            <a:pPr algn="just">
              <a:buNone/>
            </a:pP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5256584"/>
          </a:xfrm>
        </p:spPr>
        <p:txBody>
          <a:bodyPr>
            <a:normAutofit/>
          </a:bodyPr>
          <a:lstStyle/>
          <a:p>
            <a:pPr lvl="0"/>
            <a:r>
              <a:rPr lang="en-IN" sz="1800" dirty="0" smtClean="0"/>
              <a:t>Level 2 - Partial automation</a:t>
            </a:r>
          </a:p>
          <a:p>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r>
              <a:rPr lang="en-IN" sz="1800" dirty="0" smtClean="0"/>
              <a:t>Moving up to Level 2, the driving task is shared between the vehicle and the driver. The vehicle usually takes over the two primary driving functions of lateral and longitudinal control. This can be achieved, for example, by combining adaptive cruise control with lane keeping. In this case, the driver is allowed to temporarily take their hands of the wheel. However, the driver still needs to have constant situational awareness and monitor the surrounding environment.</a:t>
            </a:r>
          </a:p>
          <a:p>
            <a:pPr algn="just">
              <a:buNone/>
            </a:pPr>
            <a:r>
              <a:rPr lang="en-IN" sz="1800" dirty="0" smtClean="0">
                <a:latin typeface="Times New Roman" pitchFamily="18" charset="0"/>
                <a:cs typeface="Times New Roman" pitchFamily="18" charset="0"/>
              </a:rPr>
              <a:t>      </a:t>
            </a:r>
            <a:r>
              <a:rPr lang="en-IN" sz="1800" dirty="0" smtClean="0"/>
              <a:t>Some of the most notable examples of carmakers using Level 2 automation are GM’s Super Cruise, the Mercedes-Benz Drive Pilot, the Tesla Autopilot, Volvo’s Pilot Assist and the Nissan ProPilot Assist 2.0.</a:t>
            </a:r>
          </a:p>
          <a:p>
            <a:pPr algn="just">
              <a:buNone/>
            </a:pPr>
            <a:endParaRPr lang="en-IN"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5112568"/>
          </a:xfrm>
        </p:spPr>
        <p:txBody>
          <a:bodyPr>
            <a:normAutofit/>
          </a:bodyPr>
          <a:lstStyle/>
          <a:p>
            <a:pPr lvl="0"/>
            <a:r>
              <a:rPr lang="en-IN" sz="1800" dirty="0" smtClean="0"/>
              <a:t>Level 3 - Conditional driving automation</a:t>
            </a:r>
          </a:p>
          <a:p>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      </a:t>
            </a:r>
          </a:p>
          <a:p>
            <a:pPr>
              <a:buNone/>
            </a:pPr>
            <a:r>
              <a:rPr lang="en-IN" sz="1800" dirty="0" smtClean="0">
                <a:latin typeface="Times New Roman" pitchFamily="18" charset="0"/>
                <a:cs typeface="Times New Roman" pitchFamily="18" charset="0"/>
              </a:rPr>
              <a:t>      </a:t>
            </a:r>
            <a:r>
              <a:rPr lang="en-IN" sz="1800" dirty="0" smtClean="0"/>
              <a:t>At Level 3, the vehicle can accelerate past a slow-moving vehicle, monitoring its surroundings, changing lanes, and controlling the steering, throttle, and braking. All the driver has to do is keep paying attention and be ready to take back control when the vehicle calls for it.</a:t>
            </a:r>
          </a:p>
          <a:p>
            <a:pPr>
              <a:buNone/>
            </a:pPr>
            <a:r>
              <a:rPr lang="en-IN" sz="1800" dirty="0" smtClean="0">
                <a:latin typeface="Times New Roman" pitchFamily="18" charset="0"/>
                <a:cs typeface="Times New Roman" pitchFamily="18" charset="0"/>
              </a:rPr>
              <a:t>      </a:t>
            </a:r>
            <a:r>
              <a:rPr lang="en-IN" sz="1800" dirty="0" smtClean="0"/>
              <a:t>Level 3 automation allows you to take your hands off the wheel and eyes off the road – as long as you remain alert. The result is a relaxed driver on certain occasions, like when driving in traffic jams. Most car manufacturers allow such a traffic jam pilot function to operate only on specific controlled access highways and operate when traffic is relatively slow – below 40 miles per hour.</a:t>
            </a:r>
          </a:p>
          <a:p>
            <a:pPr>
              <a:buNone/>
            </a:pPr>
            <a:endParaRPr lang="en-IN"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665</TotalTime>
  <Words>1539</Words>
  <Application>Microsoft Office PowerPoint</Application>
  <PresentationFormat>On-screen Show (4:3)</PresentationFormat>
  <Paragraphs>99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ADAS (Advanced Driver Assistance System)</vt:lpstr>
      <vt:lpstr>Introduction</vt:lpstr>
      <vt:lpstr>History</vt:lpstr>
      <vt:lpstr>Levels</vt:lpstr>
      <vt:lpstr>Slide 5</vt:lpstr>
      <vt:lpstr>Slide 6</vt:lpstr>
      <vt:lpstr>Slide 7</vt:lpstr>
      <vt:lpstr>Slide 8</vt:lpstr>
      <vt:lpstr>Slide 9</vt:lpstr>
      <vt:lpstr>Slide 10</vt:lpstr>
      <vt:lpstr>Slide 11</vt:lpstr>
      <vt:lpstr>Need for Standardization</vt:lpstr>
      <vt:lpstr>Pros</vt:lpstr>
      <vt:lpstr>Cons</vt:lpstr>
      <vt:lpstr> Feature Examples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ADAS</dc:title>
  <dc:creator>HP</dc:creator>
  <cp:lastModifiedBy>HP</cp:lastModifiedBy>
  <cp:revision>39</cp:revision>
  <dcterms:created xsi:type="dcterms:W3CDTF">2020-12-23T05:55:38Z</dcterms:created>
  <dcterms:modified xsi:type="dcterms:W3CDTF">2020-12-24T04:20:43Z</dcterms:modified>
</cp:coreProperties>
</file>