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4" r:id="rId5"/>
    <p:sldId id="263" r:id="rId6"/>
    <p:sldId id="261" r:id="rId7"/>
    <p:sldId id="266" r:id="rId8"/>
    <p:sldId id="267" r:id="rId9"/>
    <p:sldId id="268" r:id="rId10"/>
    <p:sldId id="269" r:id="rId11"/>
    <p:sldId id="265" r:id="rId12"/>
    <p:sldId id="270" r:id="rId13"/>
    <p:sldId id="260" r:id="rId14"/>
    <p:sldId id="262"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_trickster_" initials="_" lastIdx="1" clrIdx="0">
    <p:extLst>
      <p:ext uri="{19B8F6BF-5375-455C-9EA6-DF929625EA0E}">
        <p15:presenceInfo xmlns:p15="http://schemas.microsoft.com/office/powerpoint/2012/main" userId="895077dde63f9ef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67" d="100"/>
          <a:sy n="67" d="100"/>
        </p:scale>
        <p:origin x="5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2F68FB-568A-4E37-BDB4-105EC8CCFC37}" type="datetimeFigureOut">
              <a:rPr lang="en-IN" smtClean="0"/>
              <a:t>08-06-2021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9800E9-7056-4EA1-990C-12C023F47CD3}" type="slidenum">
              <a:rPr lang="en-IN" smtClean="0"/>
              <a:t>‹#›</a:t>
            </a:fld>
            <a:endParaRPr lang="en-IN"/>
          </a:p>
        </p:txBody>
      </p:sp>
    </p:spTree>
    <p:extLst>
      <p:ext uri="{BB962C8B-B14F-4D97-AF65-F5344CB8AC3E}">
        <p14:creationId xmlns:p14="http://schemas.microsoft.com/office/powerpoint/2010/main" val="188071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77EABF9-DAE1-4E7A-9BF1-66F48D24D8E7}" type="datetime1">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BB0EBA-BFE2-4BFC-9AFF-AA6A7DA7C425}" type="slidenum">
              <a:rPr lang="en-IN" smtClean="0"/>
              <a:t>‹#›</a:t>
            </a:fld>
            <a:endParaRPr lang="en-IN"/>
          </a:p>
        </p:txBody>
      </p:sp>
    </p:spTree>
    <p:extLst>
      <p:ext uri="{BB962C8B-B14F-4D97-AF65-F5344CB8AC3E}">
        <p14:creationId xmlns:p14="http://schemas.microsoft.com/office/powerpoint/2010/main" val="2410742532"/>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29C9166-2A08-4A60-B520-BA4E6D063BC0}" type="datetime1">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BB0EBA-BFE2-4BFC-9AFF-AA6A7DA7C425}" type="slidenum">
              <a:rPr lang="en-IN" smtClean="0"/>
              <a:t>‹#›</a:t>
            </a:fld>
            <a:endParaRPr lang="en-IN"/>
          </a:p>
        </p:txBody>
      </p:sp>
    </p:spTree>
    <p:extLst>
      <p:ext uri="{BB962C8B-B14F-4D97-AF65-F5344CB8AC3E}">
        <p14:creationId xmlns:p14="http://schemas.microsoft.com/office/powerpoint/2010/main" val="889289309"/>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10C0AFA-4CBE-428B-9760-8D7BC62F9DEA}" type="datetime1">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BB0EBA-BFE2-4BFC-9AFF-AA6A7DA7C425}" type="slidenum">
              <a:rPr lang="en-IN" smtClean="0"/>
              <a:t>‹#›</a:t>
            </a:fld>
            <a:endParaRPr lang="en-IN"/>
          </a:p>
        </p:txBody>
      </p:sp>
    </p:spTree>
    <p:extLst>
      <p:ext uri="{BB962C8B-B14F-4D97-AF65-F5344CB8AC3E}">
        <p14:creationId xmlns:p14="http://schemas.microsoft.com/office/powerpoint/2010/main" val="3048473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A9665B-C0EB-49C8-97A6-C7C866F66260}" type="datetime1">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BB0EBA-BFE2-4BFC-9AFF-AA6A7DA7C425}" type="slidenum">
              <a:rPr lang="en-IN" smtClean="0"/>
              <a:t>‹#›</a:t>
            </a:fld>
            <a:endParaRPr lang="en-IN"/>
          </a:p>
        </p:txBody>
      </p:sp>
    </p:spTree>
    <p:extLst>
      <p:ext uri="{BB962C8B-B14F-4D97-AF65-F5344CB8AC3E}">
        <p14:creationId xmlns:p14="http://schemas.microsoft.com/office/powerpoint/2010/main" val="2629721018"/>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64D214-2A10-4280-809C-61317F582BF2}" type="datetime1">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BB0EBA-BFE2-4BFC-9AFF-AA6A7DA7C425}" type="slidenum">
              <a:rPr lang="en-IN" smtClean="0"/>
              <a:t>‹#›</a:t>
            </a:fld>
            <a:endParaRPr lang="en-IN"/>
          </a:p>
        </p:txBody>
      </p:sp>
    </p:spTree>
    <p:extLst>
      <p:ext uri="{BB962C8B-B14F-4D97-AF65-F5344CB8AC3E}">
        <p14:creationId xmlns:p14="http://schemas.microsoft.com/office/powerpoint/2010/main" val="366474351"/>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2CF14FB-EFB2-43D0-BAB1-5A19D2D9322D}" type="datetime1">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BB0EBA-BFE2-4BFC-9AFF-AA6A7DA7C425}" type="slidenum">
              <a:rPr lang="en-IN" smtClean="0"/>
              <a:t>‹#›</a:t>
            </a:fld>
            <a:endParaRPr lang="en-IN"/>
          </a:p>
        </p:txBody>
      </p:sp>
    </p:spTree>
    <p:extLst>
      <p:ext uri="{BB962C8B-B14F-4D97-AF65-F5344CB8AC3E}">
        <p14:creationId xmlns:p14="http://schemas.microsoft.com/office/powerpoint/2010/main" val="1810343439"/>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D3E0200-288D-4B6A-BCC8-60F2E1B1A84C}" type="datetime1">
              <a:rPr lang="en-IN" smtClean="0"/>
              <a:t>08-06-2021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BB0EBA-BFE2-4BFC-9AFF-AA6A7DA7C425}" type="slidenum">
              <a:rPr lang="en-IN" smtClean="0"/>
              <a:t>‹#›</a:t>
            </a:fld>
            <a:endParaRPr lang="en-IN"/>
          </a:p>
        </p:txBody>
      </p:sp>
    </p:spTree>
    <p:extLst>
      <p:ext uri="{BB962C8B-B14F-4D97-AF65-F5344CB8AC3E}">
        <p14:creationId xmlns:p14="http://schemas.microsoft.com/office/powerpoint/2010/main" val="1338035935"/>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AFA287C-B9BE-42FF-97DD-2DD0944D2A34}" type="datetime1">
              <a:rPr lang="en-IN" smtClean="0"/>
              <a:t>08-06-2021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BB0EBA-BFE2-4BFC-9AFF-AA6A7DA7C425}" type="slidenum">
              <a:rPr lang="en-IN" smtClean="0"/>
              <a:t>‹#›</a:t>
            </a:fld>
            <a:endParaRPr lang="en-IN"/>
          </a:p>
        </p:txBody>
      </p:sp>
    </p:spTree>
    <p:extLst>
      <p:ext uri="{BB962C8B-B14F-4D97-AF65-F5344CB8AC3E}">
        <p14:creationId xmlns:p14="http://schemas.microsoft.com/office/powerpoint/2010/main" val="1419043883"/>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F8FE7-9190-489B-94C4-F4802AEDD903}" type="datetime1">
              <a:rPr lang="en-IN" smtClean="0"/>
              <a:t>08-06-2021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BB0EBA-BFE2-4BFC-9AFF-AA6A7DA7C425}" type="slidenum">
              <a:rPr lang="en-IN" smtClean="0"/>
              <a:t>‹#›</a:t>
            </a:fld>
            <a:endParaRPr lang="en-IN"/>
          </a:p>
        </p:txBody>
      </p:sp>
    </p:spTree>
    <p:extLst>
      <p:ext uri="{BB962C8B-B14F-4D97-AF65-F5344CB8AC3E}">
        <p14:creationId xmlns:p14="http://schemas.microsoft.com/office/powerpoint/2010/main" val="2701331272"/>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BDAA48-4FAE-4291-A067-5004EE6C192C}" type="datetime1">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BB0EBA-BFE2-4BFC-9AFF-AA6A7DA7C425}" type="slidenum">
              <a:rPr lang="en-IN" smtClean="0"/>
              <a:t>‹#›</a:t>
            </a:fld>
            <a:endParaRPr lang="en-IN"/>
          </a:p>
        </p:txBody>
      </p:sp>
    </p:spTree>
    <p:extLst>
      <p:ext uri="{BB962C8B-B14F-4D97-AF65-F5344CB8AC3E}">
        <p14:creationId xmlns:p14="http://schemas.microsoft.com/office/powerpoint/2010/main" val="222699708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62D65D-A849-4D49-AF15-7F31C2E31C26}" type="datetime1">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BB0EBA-BFE2-4BFC-9AFF-AA6A7DA7C425}" type="slidenum">
              <a:rPr lang="en-IN" smtClean="0"/>
              <a:t>‹#›</a:t>
            </a:fld>
            <a:endParaRPr lang="en-IN"/>
          </a:p>
        </p:txBody>
      </p:sp>
    </p:spTree>
    <p:extLst>
      <p:ext uri="{BB962C8B-B14F-4D97-AF65-F5344CB8AC3E}">
        <p14:creationId xmlns:p14="http://schemas.microsoft.com/office/powerpoint/2010/main" val="1519526011"/>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16CC31-4794-4514-8441-AF0B28D05A3C}" type="datetime1">
              <a:rPr lang="en-IN" smtClean="0"/>
              <a:t>08-06-2021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B0EBA-BFE2-4BFC-9AFF-AA6A7DA7C425}" type="slidenum">
              <a:rPr lang="en-IN" smtClean="0"/>
              <a:t>‹#›</a:t>
            </a:fld>
            <a:endParaRPr lang="en-IN"/>
          </a:p>
        </p:txBody>
      </p:sp>
    </p:spTree>
    <p:extLst>
      <p:ext uri="{BB962C8B-B14F-4D97-AF65-F5344CB8AC3E}">
        <p14:creationId xmlns:p14="http://schemas.microsoft.com/office/powerpoint/2010/main" val="3090151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629" y="-65233"/>
            <a:ext cx="11669919" cy="6951061"/>
          </a:xfrm>
          <a:prstGeom prst="rect">
            <a:avLst/>
          </a:prstGeom>
        </p:spPr>
      </p:pic>
      <p:sp>
        <p:nvSpPr>
          <p:cNvPr id="8" name="Rectangle 7"/>
          <p:cNvSpPr/>
          <p:nvPr/>
        </p:nvSpPr>
        <p:spPr>
          <a:xfrm>
            <a:off x="-144379" y="-65233"/>
            <a:ext cx="1322446" cy="69510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TextBox 8"/>
          <p:cNvSpPr txBox="1"/>
          <p:nvPr/>
        </p:nvSpPr>
        <p:spPr>
          <a:xfrm>
            <a:off x="725904" y="808090"/>
            <a:ext cx="3902242" cy="1446550"/>
          </a:xfrm>
          <a:prstGeom prst="rect">
            <a:avLst/>
          </a:prstGeom>
          <a:noFill/>
        </p:spPr>
        <p:txBody>
          <a:bodyPr wrap="square" rtlCol="0">
            <a:spAutoFit/>
          </a:bodyPr>
          <a:lstStyle/>
          <a:p>
            <a:r>
              <a:rPr lang="en-IN" sz="4400" dirty="0">
                <a:solidFill>
                  <a:schemeClr val="accent4"/>
                </a:solidFill>
              </a:rPr>
              <a:t>Q</a:t>
            </a:r>
            <a:r>
              <a:rPr lang="en-IN" sz="4400" dirty="0">
                <a:solidFill>
                  <a:schemeClr val="bg1"/>
                </a:solidFill>
              </a:rPr>
              <a:t>UANTU</a:t>
            </a:r>
            <a:r>
              <a:rPr lang="en-IN" sz="4400" dirty="0">
                <a:solidFill>
                  <a:schemeClr val="accent4"/>
                </a:solidFill>
              </a:rPr>
              <a:t>M</a:t>
            </a:r>
            <a:r>
              <a:rPr lang="en-IN" sz="4400" dirty="0">
                <a:solidFill>
                  <a:schemeClr val="bg1"/>
                </a:solidFill>
              </a:rPr>
              <a:t> </a:t>
            </a:r>
            <a:r>
              <a:rPr lang="en-IN" sz="4400" dirty="0">
                <a:solidFill>
                  <a:schemeClr val="accent4"/>
                </a:solidFill>
              </a:rPr>
              <a:t>C</a:t>
            </a:r>
            <a:r>
              <a:rPr lang="en-IN" sz="4400" dirty="0">
                <a:solidFill>
                  <a:schemeClr val="bg1"/>
                </a:solidFill>
              </a:rPr>
              <a:t>RYPTOGRAPH</a:t>
            </a:r>
            <a:r>
              <a:rPr lang="en-IN" sz="4400" dirty="0">
                <a:solidFill>
                  <a:schemeClr val="accent4"/>
                </a:solidFill>
              </a:rPr>
              <a:t>Y</a:t>
            </a:r>
          </a:p>
        </p:txBody>
      </p:sp>
      <p:sp>
        <p:nvSpPr>
          <p:cNvPr id="10" name="TextBox 9"/>
          <p:cNvSpPr txBox="1"/>
          <p:nvPr/>
        </p:nvSpPr>
        <p:spPr>
          <a:xfrm>
            <a:off x="2103489" y="2881345"/>
            <a:ext cx="1144987" cy="369332"/>
          </a:xfrm>
          <a:prstGeom prst="rect">
            <a:avLst/>
          </a:prstGeom>
          <a:noFill/>
        </p:spPr>
        <p:txBody>
          <a:bodyPr wrap="square" rtlCol="0">
            <a:spAutoFit/>
          </a:bodyPr>
          <a:lstStyle/>
          <a:p>
            <a:r>
              <a:rPr lang="en-IN" dirty="0">
                <a:solidFill>
                  <a:schemeClr val="bg1"/>
                </a:solidFill>
              </a:rPr>
              <a:t>GIVEN BY</a:t>
            </a:r>
          </a:p>
        </p:txBody>
      </p:sp>
      <p:sp>
        <p:nvSpPr>
          <p:cNvPr id="11" name="TextBox 10"/>
          <p:cNvSpPr txBox="1"/>
          <p:nvPr/>
        </p:nvSpPr>
        <p:spPr>
          <a:xfrm>
            <a:off x="1322429" y="3443537"/>
            <a:ext cx="2707106" cy="738664"/>
          </a:xfrm>
          <a:prstGeom prst="rect">
            <a:avLst/>
          </a:prstGeom>
          <a:noFill/>
        </p:spPr>
        <p:txBody>
          <a:bodyPr wrap="square" rtlCol="0">
            <a:spAutoFit/>
          </a:bodyPr>
          <a:lstStyle/>
          <a:p>
            <a:pPr algn="ctr"/>
            <a:r>
              <a:rPr lang="en-IN" sz="2400" dirty="0" err="1">
                <a:solidFill>
                  <a:schemeClr val="bg1"/>
                </a:solidFill>
              </a:rPr>
              <a:t>Mr.</a:t>
            </a:r>
            <a:r>
              <a:rPr lang="en-IN" sz="2400" dirty="0">
                <a:solidFill>
                  <a:schemeClr val="bg1"/>
                </a:solidFill>
              </a:rPr>
              <a:t> </a:t>
            </a:r>
            <a:r>
              <a:rPr lang="en-IN" sz="2400" dirty="0" err="1">
                <a:solidFill>
                  <a:schemeClr val="bg1"/>
                </a:solidFill>
              </a:rPr>
              <a:t>Rishikesh</a:t>
            </a:r>
            <a:r>
              <a:rPr lang="en-IN" sz="2400" dirty="0">
                <a:solidFill>
                  <a:schemeClr val="bg1"/>
                </a:solidFill>
              </a:rPr>
              <a:t> Sutar</a:t>
            </a:r>
          </a:p>
          <a:p>
            <a:pPr algn="ctr"/>
            <a:r>
              <a:rPr lang="en-IN" dirty="0">
                <a:solidFill>
                  <a:schemeClr val="bg1"/>
                </a:solidFill>
              </a:rPr>
              <a:t>(10303320181124510024)</a:t>
            </a:r>
          </a:p>
        </p:txBody>
      </p:sp>
      <p:sp>
        <p:nvSpPr>
          <p:cNvPr id="12" name="TextBox 11"/>
          <p:cNvSpPr txBox="1"/>
          <p:nvPr/>
        </p:nvSpPr>
        <p:spPr>
          <a:xfrm>
            <a:off x="1519067" y="4515466"/>
            <a:ext cx="2313829" cy="338554"/>
          </a:xfrm>
          <a:prstGeom prst="rect">
            <a:avLst/>
          </a:prstGeom>
          <a:noFill/>
        </p:spPr>
        <p:txBody>
          <a:bodyPr wrap="square" rtlCol="0">
            <a:spAutoFit/>
          </a:bodyPr>
          <a:lstStyle/>
          <a:p>
            <a:r>
              <a:rPr lang="en-IN" sz="1600" dirty="0">
                <a:solidFill>
                  <a:schemeClr val="bg1"/>
                </a:solidFill>
              </a:rPr>
              <a:t>Under the guidance of</a:t>
            </a:r>
          </a:p>
        </p:txBody>
      </p:sp>
      <p:sp>
        <p:nvSpPr>
          <p:cNvPr id="13" name="TextBox 12"/>
          <p:cNvSpPr txBox="1"/>
          <p:nvPr/>
        </p:nvSpPr>
        <p:spPr>
          <a:xfrm>
            <a:off x="1156823" y="4956452"/>
            <a:ext cx="3038315" cy="461665"/>
          </a:xfrm>
          <a:prstGeom prst="rect">
            <a:avLst/>
          </a:prstGeom>
          <a:noFill/>
        </p:spPr>
        <p:txBody>
          <a:bodyPr wrap="square" rtlCol="0">
            <a:spAutoFit/>
          </a:bodyPr>
          <a:lstStyle/>
          <a:p>
            <a:pPr algn="ctr"/>
            <a:r>
              <a:rPr lang="en-IN" sz="2400" dirty="0" err="1">
                <a:solidFill>
                  <a:schemeClr val="bg1"/>
                </a:solidFill>
              </a:rPr>
              <a:t>Prof.</a:t>
            </a:r>
            <a:r>
              <a:rPr lang="en-IN" sz="2400" dirty="0">
                <a:solidFill>
                  <a:schemeClr val="bg1"/>
                </a:solidFill>
              </a:rPr>
              <a:t> </a:t>
            </a:r>
            <a:r>
              <a:rPr lang="en-IN" sz="2400" dirty="0" err="1">
                <a:solidFill>
                  <a:schemeClr val="bg1"/>
                </a:solidFill>
              </a:rPr>
              <a:t>Iram</a:t>
            </a:r>
            <a:r>
              <a:rPr lang="en-IN" sz="2400" dirty="0">
                <a:solidFill>
                  <a:schemeClr val="bg1"/>
                </a:solidFill>
              </a:rPr>
              <a:t> R. A. </a:t>
            </a:r>
            <a:r>
              <a:rPr lang="en-IN" sz="2400" dirty="0" err="1">
                <a:solidFill>
                  <a:schemeClr val="bg1"/>
                </a:solidFill>
              </a:rPr>
              <a:t>Jhetam</a:t>
            </a:r>
            <a:endParaRPr lang="en-IN" sz="2400" dirty="0">
              <a:solidFill>
                <a:schemeClr val="bg1"/>
              </a:solidFill>
            </a:endParaRPr>
          </a:p>
        </p:txBody>
      </p:sp>
      <p:sp>
        <p:nvSpPr>
          <p:cNvPr id="2" name="Date Placeholder 1">
            <a:extLst>
              <a:ext uri="{FF2B5EF4-FFF2-40B4-BE49-F238E27FC236}">
                <a16:creationId xmlns:a16="http://schemas.microsoft.com/office/drawing/2014/main" id="{E0BC881E-FB38-4EC9-8A21-3E05F99748E8}"/>
              </a:ext>
            </a:extLst>
          </p:cNvPr>
          <p:cNvSpPr>
            <a:spLocks noGrp="1"/>
          </p:cNvSpPr>
          <p:nvPr>
            <p:ph type="dt" sz="half" idx="10"/>
          </p:nvPr>
        </p:nvSpPr>
        <p:spPr/>
        <p:txBody>
          <a:bodyPr/>
          <a:lstStyle/>
          <a:p>
            <a:fld id="{6835D16A-DF87-4D58-9C27-12EB1B3DB4A5}" type="datetime1">
              <a:rPr lang="en-IN" smtClean="0"/>
              <a:t>08-06-2021</a:t>
            </a:fld>
            <a:endParaRPr lang="en-IN"/>
          </a:p>
        </p:txBody>
      </p:sp>
      <p:sp>
        <p:nvSpPr>
          <p:cNvPr id="3" name="Slide Number Placeholder 2">
            <a:extLst>
              <a:ext uri="{FF2B5EF4-FFF2-40B4-BE49-F238E27FC236}">
                <a16:creationId xmlns:a16="http://schemas.microsoft.com/office/drawing/2014/main" id="{E6A45C91-6D12-41DB-8E0C-C5341B23C1E4}"/>
              </a:ext>
            </a:extLst>
          </p:cNvPr>
          <p:cNvSpPr>
            <a:spLocks noGrp="1"/>
          </p:cNvSpPr>
          <p:nvPr>
            <p:ph type="sldNum" sz="quarter" idx="12"/>
          </p:nvPr>
        </p:nvSpPr>
        <p:spPr/>
        <p:txBody>
          <a:bodyPr/>
          <a:lstStyle/>
          <a:p>
            <a:fld id="{06BB0EBA-BFE2-4BFC-9AFF-AA6A7DA7C425}" type="slidenum">
              <a:rPr lang="en-IN" smtClean="0"/>
              <a:t>1</a:t>
            </a:fld>
            <a:endParaRPr lang="en-IN"/>
          </a:p>
        </p:txBody>
      </p:sp>
    </p:spTree>
    <p:extLst>
      <p:ext uri="{BB962C8B-B14F-4D97-AF65-F5344CB8AC3E}">
        <p14:creationId xmlns:p14="http://schemas.microsoft.com/office/powerpoint/2010/main" val="2760192911"/>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prstClr val="black"/>
              <a:schemeClr val="accent5">
                <a:tint val="45000"/>
                <a:satMod val="400000"/>
              </a:schemeClr>
            </a:duotone>
          </a:blip>
          <a:stretch>
            <a:fillRect/>
          </a:stretch>
        </p:blipFill>
        <p:spPr>
          <a:xfrm>
            <a:off x="7684167" y="0"/>
            <a:ext cx="4507833" cy="6937849"/>
          </a:xfrm>
          <a:prstGeom prst="rect">
            <a:avLst/>
          </a:prstGeom>
        </p:spPr>
      </p:pic>
      <p:sp>
        <p:nvSpPr>
          <p:cNvPr id="5" name="TextBox 4"/>
          <p:cNvSpPr txBox="1"/>
          <p:nvPr/>
        </p:nvSpPr>
        <p:spPr>
          <a:xfrm>
            <a:off x="8277725" y="2614863"/>
            <a:ext cx="3320716" cy="1323439"/>
          </a:xfrm>
          <a:prstGeom prst="rect">
            <a:avLst/>
          </a:prstGeom>
          <a:noFill/>
        </p:spPr>
        <p:txBody>
          <a:bodyPr wrap="square" rtlCol="0">
            <a:spAutoFit/>
          </a:bodyPr>
          <a:lstStyle/>
          <a:p>
            <a:pPr algn="r"/>
            <a:r>
              <a:rPr lang="en-IN" sz="4000" dirty="0">
                <a:solidFill>
                  <a:schemeClr val="bg1"/>
                </a:solidFill>
              </a:rPr>
              <a:t>Quantum Key Distribution</a:t>
            </a:r>
          </a:p>
        </p:txBody>
      </p:sp>
      <p:sp>
        <p:nvSpPr>
          <p:cNvPr id="6" name="TextBox 5"/>
          <p:cNvSpPr txBox="1"/>
          <p:nvPr/>
        </p:nvSpPr>
        <p:spPr>
          <a:xfrm>
            <a:off x="721894" y="1620253"/>
            <a:ext cx="6336632" cy="3728200"/>
          </a:xfrm>
          <a:prstGeom prst="rect">
            <a:avLst/>
          </a:prstGeom>
          <a:noFill/>
        </p:spPr>
        <p:txBody>
          <a:bodyPr wrap="square" rtlCol="0">
            <a:spAutoFit/>
          </a:bodyPr>
          <a:lstStyle/>
          <a:p>
            <a:pPr marL="457200" lvl="0" indent="-457200">
              <a:lnSpc>
                <a:spcPct val="90000"/>
              </a:lnSpc>
              <a:spcBef>
                <a:spcPts val="1000"/>
              </a:spcBef>
              <a:buFont typeface="Arial" panose="020B0604020202020204" pitchFamily="34" charset="0"/>
              <a:buChar char="•"/>
            </a:pPr>
            <a:r>
              <a:rPr lang="en-US" sz="2800" dirty="0">
                <a:solidFill>
                  <a:prstClr val="black"/>
                </a:solidFill>
              </a:rPr>
              <a:t>Alice communicates with Bob via a quantum channel sending him photons.</a:t>
            </a:r>
          </a:p>
          <a:p>
            <a:pPr marL="457200" lvl="0" indent="-457200">
              <a:lnSpc>
                <a:spcPct val="90000"/>
              </a:lnSpc>
              <a:spcBef>
                <a:spcPts val="1000"/>
              </a:spcBef>
              <a:buFont typeface="Arial" panose="020B0604020202020204" pitchFamily="34" charset="0"/>
              <a:buChar char="•"/>
            </a:pPr>
            <a:r>
              <a:rPr lang="en-US" sz="2800" dirty="0">
                <a:solidFill>
                  <a:prstClr val="black"/>
                </a:solidFill>
              </a:rPr>
              <a:t>Then they discuss results using a public channel.</a:t>
            </a:r>
          </a:p>
          <a:p>
            <a:pPr marL="457200" lvl="0" indent="-457200">
              <a:lnSpc>
                <a:spcPct val="90000"/>
              </a:lnSpc>
              <a:spcBef>
                <a:spcPts val="1000"/>
              </a:spcBef>
              <a:buFont typeface="Arial" panose="020B0604020202020204" pitchFamily="34" charset="0"/>
              <a:buChar char="•"/>
            </a:pPr>
            <a:r>
              <a:rPr lang="en-US" sz="2800" dirty="0">
                <a:solidFill>
                  <a:prstClr val="black"/>
                </a:solidFill>
              </a:rPr>
              <a:t> After getting an encryption key Bob can encrypt his messages and send them by any public channel.</a:t>
            </a:r>
          </a:p>
          <a:p>
            <a:pPr marL="285750" indent="-285750">
              <a:buFont typeface="Arial" panose="020B0604020202020204" pitchFamily="34" charset="0"/>
              <a:buChar char="•"/>
            </a:pPr>
            <a:endParaRPr lang="en-IN" dirty="0"/>
          </a:p>
        </p:txBody>
      </p:sp>
      <p:sp>
        <p:nvSpPr>
          <p:cNvPr id="2" name="Date Placeholder 1">
            <a:extLst>
              <a:ext uri="{FF2B5EF4-FFF2-40B4-BE49-F238E27FC236}">
                <a16:creationId xmlns:a16="http://schemas.microsoft.com/office/drawing/2014/main" id="{41231B51-4DBE-4281-9D70-3ABDF86A1AB7}"/>
              </a:ext>
            </a:extLst>
          </p:cNvPr>
          <p:cNvSpPr>
            <a:spLocks noGrp="1"/>
          </p:cNvSpPr>
          <p:nvPr>
            <p:ph type="dt" sz="half" idx="10"/>
          </p:nvPr>
        </p:nvSpPr>
        <p:spPr/>
        <p:txBody>
          <a:bodyPr/>
          <a:lstStyle/>
          <a:p>
            <a:fld id="{48AAAC11-6F81-475D-823C-F90BDAFDA7DF}" type="datetime1">
              <a:rPr lang="en-IN" smtClean="0"/>
              <a:t>08-06-2021</a:t>
            </a:fld>
            <a:endParaRPr lang="en-IN"/>
          </a:p>
        </p:txBody>
      </p:sp>
      <p:sp>
        <p:nvSpPr>
          <p:cNvPr id="3" name="Slide Number Placeholder 2">
            <a:extLst>
              <a:ext uri="{FF2B5EF4-FFF2-40B4-BE49-F238E27FC236}">
                <a16:creationId xmlns:a16="http://schemas.microsoft.com/office/drawing/2014/main" id="{ACECB74C-E0C3-4789-8611-AC631E833004}"/>
              </a:ext>
            </a:extLst>
          </p:cNvPr>
          <p:cNvSpPr>
            <a:spLocks noGrp="1"/>
          </p:cNvSpPr>
          <p:nvPr>
            <p:ph type="sldNum" sz="quarter" idx="12"/>
          </p:nvPr>
        </p:nvSpPr>
        <p:spPr/>
        <p:txBody>
          <a:bodyPr/>
          <a:lstStyle/>
          <a:p>
            <a:fld id="{06BB0EBA-BFE2-4BFC-9AFF-AA6A7DA7C425}" type="slidenum">
              <a:rPr lang="en-IN" smtClean="0"/>
              <a:t>10</a:t>
            </a:fld>
            <a:endParaRPr lang="en-IN"/>
          </a:p>
        </p:txBody>
      </p:sp>
    </p:spTree>
    <p:extLst>
      <p:ext uri="{BB962C8B-B14F-4D97-AF65-F5344CB8AC3E}">
        <p14:creationId xmlns:p14="http://schemas.microsoft.com/office/powerpoint/2010/main" val="298187260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an0001"/>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96779" y="956510"/>
            <a:ext cx="11277600" cy="5715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 name="Picture 1"/>
          <p:cNvPicPr>
            <a:picLocks noChangeAspect="1"/>
          </p:cNvPicPr>
          <p:nvPr/>
        </p:nvPicPr>
        <p:blipFill>
          <a:blip r:embed="rId3">
            <a:duotone>
              <a:prstClr val="black"/>
              <a:schemeClr val="accent5">
                <a:tint val="45000"/>
                <a:satMod val="400000"/>
              </a:schemeClr>
            </a:duotone>
          </a:blip>
          <a:stretch>
            <a:fillRect/>
          </a:stretch>
        </p:blipFill>
        <p:spPr>
          <a:xfrm>
            <a:off x="-175315" y="-137692"/>
            <a:ext cx="3699452" cy="2957932"/>
          </a:xfrm>
          <a:prstGeom prst="rect">
            <a:avLst/>
          </a:prstGeom>
        </p:spPr>
      </p:pic>
      <p:sp>
        <p:nvSpPr>
          <p:cNvPr id="5" name="TextBox 4"/>
          <p:cNvSpPr txBox="1"/>
          <p:nvPr/>
        </p:nvSpPr>
        <p:spPr>
          <a:xfrm>
            <a:off x="1048701" y="2584174"/>
            <a:ext cx="2640527" cy="707886"/>
          </a:xfrm>
          <a:prstGeom prst="rect">
            <a:avLst/>
          </a:prstGeom>
          <a:noFill/>
        </p:spPr>
        <p:txBody>
          <a:bodyPr wrap="square" rtlCol="0">
            <a:spAutoFit/>
          </a:bodyPr>
          <a:lstStyle/>
          <a:p>
            <a:pPr algn="ctr"/>
            <a:endParaRPr lang="en-IN" sz="4000" dirty="0">
              <a:solidFill>
                <a:schemeClr val="bg1"/>
              </a:solidFill>
            </a:endParaRPr>
          </a:p>
        </p:txBody>
      </p:sp>
      <p:sp>
        <p:nvSpPr>
          <p:cNvPr id="6" name="TextBox 5"/>
          <p:cNvSpPr txBox="1"/>
          <p:nvPr/>
        </p:nvSpPr>
        <p:spPr>
          <a:xfrm>
            <a:off x="137089" y="434816"/>
            <a:ext cx="3196424" cy="2062103"/>
          </a:xfrm>
          <a:prstGeom prst="rect">
            <a:avLst/>
          </a:prstGeom>
          <a:noFill/>
        </p:spPr>
        <p:txBody>
          <a:bodyPr wrap="square" rtlCol="0">
            <a:spAutoFit/>
          </a:bodyPr>
          <a:lstStyle/>
          <a:p>
            <a:pPr algn="ctr"/>
            <a:r>
              <a:rPr lang="en-IN" sz="3200" dirty="0">
                <a:solidFill>
                  <a:schemeClr val="bg1"/>
                </a:solidFill>
              </a:rPr>
              <a:t>Example of how Quantum Cryptography works</a:t>
            </a:r>
          </a:p>
        </p:txBody>
      </p:sp>
      <p:sp>
        <p:nvSpPr>
          <p:cNvPr id="3" name="Date Placeholder 2">
            <a:extLst>
              <a:ext uri="{FF2B5EF4-FFF2-40B4-BE49-F238E27FC236}">
                <a16:creationId xmlns:a16="http://schemas.microsoft.com/office/drawing/2014/main" id="{463CDA1C-05CF-4A51-9207-33DDC2D17E75}"/>
              </a:ext>
            </a:extLst>
          </p:cNvPr>
          <p:cNvSpPr>
            <a:spLocks noGrp="1"/>
          </p:cNvSpPr>
          <p:nvPr>
            <p:ph type="dt" sz="half" idx="10"/>
          </p:nvPr>
        </p:nvSpPr>
        <p:spPr/>
        <p:txBody>
          <a:bodyPr/>
          <a:lstStyle/>
          <a:p>
            <a:fld id="{BB915627-4FCE-49D5-9B66-36EAE75A4994}" type="datetime1">
              <a:rPr lang="en-IN" smtClean="0"/>
              <a:t>08-06-2021</a:t>
            </a:fld>
            <a:endParaRPr lang="en-IN"/>
          </a:p>
        </p:txBody>
      </p:sp>
      <p:sp>
        <p:nvSpPr>
          <p:cNvPr id="4" name="Slide Number Placeholder 3">
            <a:extLst>
              <a:ext uri="{FF2B5EF4-FFF2-40B4-BE49-F238E27FC236}">
                <a16:creationId xmlns:a16="http://schemas.microsoft.com/office/drawing/2014/main" id="{CFBD24D1-DF33-4518-BF46-034237CEB38E}"/>
              </a:ext>
            </a:extLst>
          </p:cNvPr>
          <p:cNvSpPr>
            <a:spLocks noGrp="1"/>
          </p:cNvSpPr>
          <p:nvPr>
            <p:ph type="sldNum" sz="quarter" idx="12"/>
          </p:nvPr>
        </p:nvSpPr>
        <p:spPr/>
        <p:txBody>
          <a:bodyPr/>
          <a:lstStyle/>
          <a:p>
            <a:fld id="{06BB0EBA-BFE2-4BFC-9AFF-AA6A7DA7C425}" type="slidenum">
              <a:rPr lang="en-IN" smtClean="0"/>
              <a:t>11</a:t>
            </a:fld>
            <a:endParaRPr lang="en-IN"/>
          </a:p>
        </p:txBody>
      </p:sp>
    </p:spTree>
    <p:extLst>
      <p:ext uri="{BB962C8B-B14F-4D97-AF65-F5344CB8AC3E}">
        <p14:creationId xmlns:p14="http://schemas.microsoft.com/office/powerpoint/2010/main" val="281152797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1684" y="834191"/>
            <a:ext cx="10956757" cy="5519460"/>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3200" dirty="0"/>
              <a:t>Both Alice and Bob have two polarizers  each.</a:t>
            </a:r>
          </a:p>
          <a:p>
            <a:pPr marL="228600" lvl="0" indent="-228600">
              <a:lnSpc>
                <a:spcPct val="90000"/>
              </a:lnSpc>
              <a:spcBef>
                <a:spcPts val="1000"/>
              </a:spcBef>
              <a:buFont typeface="Arial" panose="020B0604020202020204" pitchFamily="34" charset="0"/>
              <a:buChar char="•"/>
            </a:pPr>
            <a:r>
              <a:rPr lang="en-US" sz="3200" dirty="0"/>
              <a:t>One with the 0-90 degree basis (+) and one with 45-135 degree basis  (     )</a:t>
            </a:r>
          </a:p>
          <a:p>
            <a:pPr marL="514350" lvl="0" indent="-514350">
              <a:lnSpc>
                <a:spcPct val="90000"/>
              </a:lnSpc>
              <a:spcBef>
                <a:spcPts val="1000"/>
              </a:spcBef>
              <a:buFont typeface="+mj-lt"/>
              <a:buAutoNum type="alphaLcParenR"/>
            </a:pPr>
            <a:r>
              <a:rPr lang="en-US" sz="3200" dirty="0"/>
              <a:t>Alice uses her polarizers to send randomly photons to Bob in one of the four possible polarizations 0,45,90,135 degree.</a:t>
            </a:r>
          </a:p>
          <a:p>
            <a:pPr marL="514350" lvl="0" indent="-514350" fontAlgn="base">
              <a:spcBef>
                <a:spcPct val="0"/>
              </a:spcBef>
              <a:spcAft>
                <a:spcPct val="0"/>
              </a:spcAft>
              <a:buFont typeface="+mj-lt"/>
              <a:buAutoNum type="alphaLcParenR"/>
            </a:pPr>
            <a:r>
              <a:rPr lang="en-US" sz="3200" dirty="0"/>
              <a:t>Bob uses his polarizers to measure each polarization  of photons he receives.</a:t>
            </a:r>
          </a:p>
          <a:p>
            <a:pPr lvl="0" fontAlgn="base">
              <a:spcBef>
                <a:spcPct val="0"/>
              </a:spcBef>
              <a:spcAft>
                <a:spcPct val="0"/>
              </a:spcAft>
            </a:pPr>
            <a:endParaRPr lang="en-US" sz="3200" dirty="0"/>
          </a:p>
          <a:p>
            <a:pPr lvl="0" fontAlgn="base">
              <a:spcBef>
                <a:spcPct val="0"/>
              </a:spcBef>
              <a:spcAft>
                <a:spcPct val="0"/>
              </a:spcAft>
            </a:pPr>
            <a:r>
              <a:rPr lang="en-US" sz="3200" dirty="0">
                <a:solidFill>
                  <a:srgbClr val="FF0000"/>
                </a:solidFill>
              </a:rPr>
              <a:t>He can use the( + )basis or the (      ) but not both</a:t>
            </a:r>
          </a:p>
          <a:p>
            <a:pPr lvl="0" fontAlgn="base">
              <a:spcBef>
                <a:spcPct val="0"/>
              </a:spcBef>
              <a:spcAft>
                <a:spcPct val="0"/>
              </a:spcAft>
            </a:pPr>
            <a:r>
              <a:rPr lang="en-US" sz="3200" dirty="0">
                <a:solidFill>
                  <a:srgbClr val="FF0000"/>
                </a:solidFill>
              </a:rPr>
              <a:t>simultaneously.</a:t>
            </a:r>
          </a:p>
          <a:p>
            <a:endParaRPr lang="en-IN" sz="3200" dirty="0"/>
          </a:p>
        </p:txBody>
      </p:sp>
      <p:pic>
        <p:nvPicPr>
          <p:cNvPr id="3" name="Picture 2"/>
          <p:cNvPicPr>
            <a:picLocks noChangeAspect="1"/>
          </p:cNvPicPr>
          <p:nvPr/>
        </p:nvPicPr>
        <p:blipFill>
          <a:blip r:embed="rId2"/>
          <a:stretch>
            <a:fillRect/>
          </a:stretch>
        </p:blipFill>
        <p:spPr>
          <a:xfrm>
            <a:off x="2102669" y="1897841"/>
            <a:ext cx="399900" cy="452667"/>
          </a:xfrm>
          <a:prstGeom prst="rect">
            <a:avLst/>
          </a:prstGeom>
        </p:spPr>
      </p:pic>
      <p:pic>
        <p:nvPicPr>
          <p:cNvPr id="4" name="Picture 3"/>
          <p:cNvPicPr>
            <a:picLocks noChangeAspect="1"/>
          </p:cNvPicPr>
          <p:nvPr/>
        </p:nvPicPr>
        <p:blipFill>
          <a:blip r:embed="rId2"/>
          <a:stretch>
            <a:fillRect/>
          </a:stretch>
        </p:blipFill>
        <p:spPr>
          <a:xfrm>
            <a:off x="5975684" y="4881672"/>
            <a:ext cx="399900" cy="452667"/>
          </a:xfrm>
          <a:prstGeom prst="rect">
            <a:avLst/>
          </a:prstGeom>
        </p:spPr>
      </p:pic>
      <p:sp>
        <p:nvSpPr>
          <p:cNvPr id="5" name="Date Placeholder 4">
            <a:extLst>
              <a:ext uri="{FF2B5EF4-FFF2-40B4-BE49-F238E27FC236}">
                <a16:creationId xmlns:a16="http://schemas.microsoft.com/office/drawing/2014/main" id="{8DAED9BC-BBC7-4C62-B60B-E453DB6A1E20}"/>
              </a:ext>
            </a:extLst>
          </p:cNvPr>
          <p:cNvSpPr>
            <a:spLocks noGrp="1"/>
          </p:cNvSpPr>
          <p:nvPr>
            <p:ph type="dt" sz="half" idx="10"/>
          </p:nvPr>
        </p:nvSpPr>
        <p:spPr/>
        <p:txBody>
          <a:bodyPr/>
          <a:lstStyle/>
          <a:p>
            <a:fld id="{FEB1D031-464D-4E21-8A40-BD1F848B8AA0}" type="datetime1">
              <a:rPr lang="en-IN" smtClean="0"/>
              <a:t>08-06-2021</a:t>
            </a:fld>
            <a:endParaRPr lang="en-IN"/>
          </a:p>
        </p:txBody>
      </p:sp>
      <p:sp>
        <p:nvSpPr>
          <p:cNvPr id="6" name="Slide Number Placeholder 5">
            <a:extLst>
              <a:ext uri="{FF2B5EF4-FFF2-40B4-BE49-F238E27FC236}">
                <a16:creationId xmlns:a16="http://schemas.microsoft.com/office/drawing/2014/main" id="{910A38DD-F1D4-40A3-8B70-662BDE71C98C}"/>
              </a:ext>
            </a:extLst>
          </p:cNvPr>
          <p:cNvSpPr>
            <a:spLocks noGrp="1"/>
          </p:cNvSpPr>
          <p:nvPr>
            <p:ph type="sldNum" sz="quarter" idx="12"/>
          </p:nvPr>
        </p:nvSpPr>
        <p:spPr/>
        <p:txBody>
          <a:bodyPr/>
          <a:lstStyle/>
          <a:p>
            <a:fld id="{06BB0EBA-BFE2-4BFC-9AFF-AA6A7DA7C425}" type="slidenum">
              <a:rPr lang="en-IN" smtClean="0"/>
              <a:t>12</a:t>
            </a:fld>
            <a:endParaRPr lang="en-IN"/>
          </a:p>
        </p:txBody>
      </p:sp>
    </p:spTree>
    <p:extLst>
      <p:ext uri="{BB962C8B-B14F-4D97-AF65-F5344CB8AC3E}">
        <p14:creationId xmlns:p14="http://schemas.microsoft.com/office/powerpoint/2010/main" val="323886129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206734"/>
            <a:ext cx="4611757" cy="17492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TextBox 3"/>
          <p:cNvSpPr txBox="1"/>
          <p:nvPr/>
        </p:nvSpPr>
        <p:spPr>
          <a:xfrm>
            <a:off x="411234" y="2336636"/>
            <a:ext cx="9541566" cy="4154984"/>
          </a:xfrm>
          <a:prstGeom prst="rect">
            <a:avLst/>
          </a:prstGeom>
          <a:noFill/>
        </p:spPr>
        <p:txBody>
          <a:bodyPr wrap="square" rtlCol="0">
            <a:spAutoFit/>
          </a:bodyPr>
          <a:lstStyle/>
          <a:p>
            <a:pPr marL="457200" indent="-457200">
              <a:buFont typeface="Arial" panose="020B0604020202020204" pitchFamily="34" charset="0"/>
              <a:buChar char="•"/>
            </a:pPr>
            <a:r>
              <a:rPr lang="en-US" sz="3200" b="1" dirty="0">
                <a:solidFill>
                  <a:srgbClr val="FF0000"/>
                </a:solidFill>
              </a:rPr>
              <a:t>Advantages of Quantum cryptography:</a:t>
            </a:r>
          </a:p>
          <a:p>
            <a:pPr marL="514350" indent="-514350">
              <a:buFont typeface="+mj-lt"/>
              <a:buAutoNum type="arabicPeriod"/>
            </a:pPr>
            <a:r>
              <a:rPr lang="en-US" sz="2800" dirty="0"/>
              <a:t>Virtually un-</a:t>
            </a:r>
            <a:r>
              <a:rPr lang="en-US" sz="2800" dirty="0" err="1"/>
              <a:t>hackable</a:t>
            </a:r>
            <a:endParaRPr lang="en-US" sz="2800" dirty="0"/>
          </a:p>
          <a:p>
            <a:pPr marL="514350" indent="-514350">
              <a:buFont typeface="+mj-lt"/>
              <a:buAutoNum type="arabicPeriod"/>
            </a:pPr>
            <a:r>
              <a:rPr lang="en-US" sz="2800" dirty="0"/>
              <a:t>Simple to use</a:t>
            </a:r>
          </a:p>
          <a:p>
            <a:pPr marL="514350" indent="-514350">
              <a:buFont typeface="+mj-lt"/>
              <a:buAutoNum type="arabicPeriod"/>
            </a:pPr>
            <a:r>
              <a:rPr lang="en-US" sz="2800" dirty="0"/>
              <a:t>Less resources needed to maintain it</a:t>
            </a:r>
          </a:p>
          <a:p>
            <a:pPr marL="514350" indent="-514350">
              <a:buFont typeface="+mj-lt"/>
              <a:buAutoNum type="arabicPeriod"/>
            </a:pPr>
            <a:r>
              <a:rPr lang="en-US" sz="2800" dirty="0"/>
              <a:t>Used to detect eavesdropping in quantum key distribution.</a:t>
            </a:r>
          </a:p>
          <a:p>
            <a:pPr marL="457200" indent="-457200">
              <a:buFont typeface="Arial" panose="020B0604020202020204" pitchFamily="34" charset="0"/>
              <a:buChar char="•"/>
            </a:pPr>
            <a:endParaRPr lang="en-US" sz="3200" b="1" dirty="0"/>
          </a:p>
          <a:p>
            <a:pPr marL="457200" indent="-457200">
              <a:buFont typeface="Arial" panose="020B0604020202020204" pitchFamily="34" charset="0"/>
              <a:buChar char="•"/>
            </a:pPr>
            <a:r>
              <a:rPr lang="en-US" sz="3200" b="1" dirty="0">
                <a:solidFill>
                  <a:srgbClr val="FF0000"/>
                </a:solidFill>
              </a:rPr>
              <a:t>Disadvantages of Quantum cryptography:</a:t>
            </a:r>
          </a:p>
          <a:p>
            <a:pPr marL="514350" indent="-514350">
              <a:buFont typeface="+mj-lt"/>
              <a:buAutoNum type="arabicPeriod"/>
            </a:pPr>
            <a:r>
              <a:rPr lang="en-US" sz="2800" dirty="0"/>
              <a:t>The signal is currently limited to 90 miles</a:t>
            </a:r>
          </a:p>
          <a:p>
            <a:pPr marL="514350" indent="-514350">
              <a:buFont typeface="+mj-lt"/>
              <a:buAutoNum type="arabicPeriod"/>
            </a:pPr>
            <a:r>
              <a:rPr lang="en-US" sz="2800" dirty="0"/>
              <a:t>Could replace a lot of jobs</a:t>
            </a:r>
          </a:p>
        </p:txBody>
      </p:sp>
      <p:sp>
        <p:nvSpPr>
          <p:cNvPr id="5" name="TextBox 4"/>
          <p:cNvSpPr txBox="1"/>
          <p:nvPr/>
        </p:nvSpPr>
        <p:spPr>
          <a:xfrm>
            <a:off x="560565" y="419657"/>
            <a:ext cx="3709285" cy="1323439"/>
          </a:xfrm>
          <a:prstGeom prst="rect">
            <a:avLst/>
          </a:prstGeom>
          <a:noFill/>
        </p:spPr>
        <p:txBody>
          <a:bodyPr wrap="square" rtlCol="0">
            <a:spAutoFit/>
          </a:bodyPr>
          <a:lstStyle/>
          <a:p>
            <a:r>
              <a:rPr lang="en-IN" sz="4000" dirty="0">
                <a:solidFill>
                  <a:schemeClr val="bg1"/>
                </a:solidFill>
              </a:rPr>
              <a:t>Advantages and Disadvantages</a:t>
            </a:r>
          </a:p>
        </p:txBody>
      </p:sp>
      <p:pic>
        <p:nvPicPr>
          <p:cNvPr id="9" name="Picture 8"/>
          <p:cNvPicPr>
            <a:picLocks noChangeAspect="1"/>
          </p:cNvPicPr>
          <p:nvPr/>
        </p:nvPicPr>
        <p:blipFill>
          <a:blip r:embed="rId2">
            <a:duotone>
              <a:prstClr val="black"/>
              <a:schemeClr val="accent5">
                <a:tint val="45000"/>
                <a:satMod val="400000"/>
              </a:schemeClr>
            </a:duotone>
          </a:blip>
          <a:stretch>
            <a:fillRect/>
          </a:stretch>
        </p:blipFill>
        <p:spPr>
          <a:xfrm rot="5400000">
            <a:off x="7761537" y="2449263"/>
            <a:ext cx="6935874" cy="2037347"/>
          </a:xfrm>
          <a:prstGeom prst="rect">
            <a:avLst/>
          </a:prstGeom>
        </p:spPr>
      </p:pic>
      <p:sp>
        <p:nvSpPr>
          <p:cNvPr id="2" name="Date Placeholder 1">
            <a:extLst>
              <a:ext uri="{FF2B5EF4-FFF2-40B4-BE49-F238E27FC236}">
                <a16:creationId xmlns:a16="http://schemas.microsoft.com/office/drawing/2014/main" id="{A875CE2A-8927-447D-832B-E2CA6B790C15}"/>
              </a:ext>
            </a:extLst>
          </p:cNvPr>
          <p:cNvSpPr>
            <a:spLocks noGrp="1"/>
          </p:cNvSpPr>
          <p:nvPr>
            <p:ph type="dt" sz="half" idx="10"/>
          </p:nvPr>
        </p:nvSpPr>
        <p:spPr/>
        <p:txBody>
          <a:bodyPr/>
          <a:lstStyle/>
          <a:p>
            <a:fld id="{9CA5AF5F-06D0-474B-A0F5-90F7123998E9}" type="datetime1">
              <a:rPr lang="en-IN" smtClean="0"/>
              <a:t>08-06-2021</a:t>
            </a:fld>
            <a:endParaRPr lang="en-IN"/>
          </a:p>
        </p:txBody>
      </p:sp>
      <p:sp>
        <p:nvSpPr>
          <p:cNvPr id="3" name="Slide Number Placeholder 2">
            <a:extLst>
              <a:ext uri="{FF2B5EF4-FFF2-40B4-BE49-F238E27FC236}">
                <a16:creationId xmlns:a16="http://schemas.microsoft.com/office/drawing/2014/main" id="{91CB9BFE-5A64-45BB-9195-3FE82BD7A4EA}"/>
              </a:ext>
            </a:extLst>
          </p:cNvPr>
          <p:cNvSpPr>
            <a:spLocks noGrp="1"/>
          </p:cNvSpPr>
          <p:nvPr>
            <p:ph type="sldNum" sz="quarter" idx="12"/>
          </p:nvPr>
        </p:nvSpPr>
        <p:spPr/>
        <p:txBody>
          <a:bodyPr/>
          <a:lstStyle/>
          <a:p>
            <a:fld id="{06BB0EBA-BFE2-4BFC-9AFF-AA6A7DA7C425}" type="slidenum">
              <a:rPr lang="en-IN" smtClean="0"/>
              <a:t>13</a:t>
            </a:fld>
            <a:endParaRPr lang="en-IN"/>
          </a:p>
        </p:txBody>
      </p:sp>
    </p:spTree>
    <p:extLst>
      <p:ext uri="{BB962C8B-B14F-4D97-AF65-F5344CB8AC3E}">
        <p14:creationId xmlns:p14="http://schemas.microsoft.com/office/powerpoint/2010/main" val="321916490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prstClr val="black"/>
              <a:schemeClr val="accent5">
                <a:tint val="45000"/>
                <a:satMod val="400000"/>
              </a:schemeClr>
            </a:duotone>
          </a:blip>
          <a:stretch>
            <a:fillRect/>
          </a:stretch>
        </p:blipFill>
        <p:spPr>
          <a:xfrm>
            <a:off x="519240" y="2137967"/>
            <a:ext cx="3699452" cy="2957932"/>
          </a:xfrm>
          <a:prstGeom prst="rect">
            <a:avLst/>
          </a:prstGeom>
        </p:spPr>
      </p:pic>
      <p:sp>
        <p:nvSpPr>
          <p:cNvPr id="7" name="TextBox 6"/>
          <p:cNvSpPr txBox="1"/>
          <p:nvPr/>
        </p:nvSpPr>
        <p:spPr>
          <a:xfrm>
            <a:off x="930302" y="2863908"/>
            <a:ext cx="2622884" cy="1569660"/>
          </a:xfrm>
          <a:prstGeom prst="rect">
            <a:avLst/>
          </a:prstGeom>
          <a:noFill/>
        </p:spPr>
        <p:txBody>
          <a:bodyPr wrap="square" rtlCol="0">
            <a:spAutoFit/>
          </a:bodyPr>
          <a:lstStyle/>
          <a:p>
            <a:pPr algn="ctr"/>
            <a:r>
              <a:rPr lang="en-US" sz="3200" dirty="0">
                <a:solidFill>
                  <a:schemeClr val="bg1"/>
                </a:solidFill>
              </a:rPr>
              <a:t>Conclusion and Future scope</a:t>
            </a:r>
            <a:endParaRPr lang="en-IN" sz="3200" dirty="0">
              <a:solidFill>
                <a:schemeClr val="bg1"/>
              </a:solidFill>
            </a:endParaRPr>
          </a:p>
        </p:txBody>
      </p:sp>
      <p:sp>
        <p:nvSpPr>
          <p:cNvPr id="9" name="TextBox 8"/>
          <p:cNvSpPr txBox="1"/>
          <p:nvPr/>
        </p:nvSpPr>
        <p:spPr>
          <a:xfrm>
            <a:off x="4649210" y="1356305"/>
            <a:ext cx="6737684"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Quantum cryptography promises to </a:t>
            </a:r>
            <a:r>
              <a:rPr lang="en-US" sz="2400" dirty="0">
                <a:solidFill>
                  <a:srgbClr val="FF0000"/>
                </a:solidFill>
              </a:rPr>
              <a:t>revolutionize secure communication </a:t>
            </a:r>
            <a:r>
              <a:rPr lang="en-US" sz="2400" dirty="0"/>
              <a:t>by providing </a:t>
            </a:r>
            <a:r>
              <a:rPr lang="en-US" sz="2400" dirty="0">
                <a:solidFill>
                  <a:srgbClr val="0070C0"/>
                </a:solidFill>
              </a:rPr>
              <a:t>security based on the fundamental laws of physics</a:t>
            </a:r>
            <a:r>
              <a:rPr lang="en-US" sz="2400" dirty="0"/>
              <a:t>, instead of the current state of mathematical algorithms or computing technology. </a:t>
            </a:r>
          </a:p>
          <a:p>
            <a:pPr marL="342900" indent="-342900">
              <a:buFont typeface="Arial" panose="020B0604020202020204" pitchFamily="34" charset="0"/>
              <a:buChar char="•"/>
            </a:pPr>
            <a:r>
              <a:rPr lang="en-US" sz="2400" dirty="0"/>
              <a:t>The devices for implementing such methods exist and the performance of demonstration systems is being </a:t>
            </a:r>
            <a:r>
              <a:rPr lang="en-US" sz="2400" dirty="0">
                <a:solidFill>
                  <a:srgbClr val="00B050"/>
                </a:solidFill>
              </a:rPr>
              <a:t>continuously improved</a:t>
            </a:r>
            <a:r>
              <a:rPr lang="en-US" sz="2400" dirty="0"/>
              <a:t>. </a:t>
            </a:r>
          </a:p>
          <a:p>
            <a:pPr marL="342900" indent="-342900">
              <a:buFont typeface="Arial" panose="020B0604020202020204" pitchFamily="34" charset="0"/>
              <a:buChar char="•"/>
            </a:pPr>
            <a:r>
              <a:rPr lang="en-US" sz="2400" dirty="0"/>
              <a:t>Within the next few years, if not months, such systems could start encrypting some of the most valuable secrets of government and industry.</a:t>
            </a:r>
          </a:p>
        </p:txBody>
      </p:sp>
      <p:sp>
        <p:nvSpPr>
          <p:cNvPr id="2" name="Date Placeholder 1">
            <a:extLst>
              <a:ext uri="{FF2B5EF4-FFF2-40B4-BE49-F238E27FC236}">
                <a16:creationId xmlns:a16="http://schemas.microsoft.com/office/drawing/2014/main" id="{354C3F95-6759-4C22-A650-9ECA52705F9F}"/>
              </a:ext>
            </a:extLst>
          </p:cNvPr>
          <p:cNvSpPr>
            <a:spLocks noGrp="1"/>
          </p:cNvSpPr>
          <p:nvPr>
            <p:ph type="dt" sz="half" idx="10"/>
          </p:nvPr>
        </p:nvSpPr>
        <p:spPr/>
        <p:txBody>
          <a:bodyPr/>
          <a:lstStyle/>
          <a:p>
            <a:fld id="{E6C56815-5BF6-4293-96CF-1E1285178D0F}" type="datetime1">
              <a:rPr lang="en-IN" smtClean="0"/>
              <a:t>08-06-2021</a:t>
            </a:fld>
            <a:endParaRPr lang="en-IN"/>
          </a:p>
        </p:txBody>
      </p:sp>
      <p:sp>
        <p:nvSpPr>
          <p:cNvPr id="3" name="Slide Number Placeholder 2">
            <a:extLst>
              <a:ext uri="{FF2B5EF4-FFF2-40B4-BE49-F238E27FC236}">
                <a16:creationId xmlns:a16="http://schemas.microsoft.com/office/drawing/2014/main" id="{5948F446-C7E8-4951-8575-9D81B15EA450}"/>
              </a:ext>
            </a:extLst>
          </p:cNvPr>
          <p:cNvSpPr>
            <a:spLocks noGrp="1"/>
          </p:cNvSpPr>
          <p:nvPr>
            <p:ph type="sldNum" sz="quarter" idx="12"/>
          </p:nvPr>
        </p:nvSpPr>
        <p:spPr/>
        <p:txBody>
          <a:bodyPr/>
          <a:lstStyle/>
          <a:p>
            <a:fld id="{06BB0EBA-BFE2-4BFC-9AFF-AA6A7DA7C425}" type="slidenum">
              <a:rPr lang="en-IN" smtClean="0"/>
              <a:t>14</a:t>
            </a:fld>
            <a:endParaRPr lang="en-IN"/>
          </a:p>
        </p:txBody>
      </p:sp>
    </p:spTree>
    <p:extLst>
      <p:ext uri="{BB962C8B-B14F-4D97-AF65-F5344CB8AC3E}">
        <p14:creationId xmlns:p14="http://schemas.microsoft.com/office/powerpoint/2010/main" val="418721934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44273" y="1987511"/>
            <a:ext cx="4206605" cy="4218798"/>
          </a:xfrm>
          <a:prstGeom prst="rect">
            <a:avLst/>
          </a:prstGeom>
        </p:spPr>
      </p:pic>
      <p:sp>
        <p:nvSpPr>
          <p:cNvPr id="10" name="TextBox 9"/>
          <p:cNvSpPr txBox="1"/>
          <p:nvPr/>
        </p:nvSpPr>
        <p:spPr>
          <a:xfrm>
            <a:off x="2631882" y="1463040"/>
            <a:ext cx="6631388" cy="1569660"/>
          </a:xfrm>
          <a:prstGeom prst="rect">
            <a:avLst/>
          </a:prstGeom>
          <a:noFill/>
        </p:spPr>
        <p:txBody>
          <a:bodyPr wrap="square" rtlCol="0">
            <a:spAutoFit/>
          </a:bodyPr>
          <a:lstStyle/>
          <a:p>
            <a:pPr algn="ctr"/>
            <a:r>
              <a:rPr lang="en-IN" sz="9600" b="1" dirty="0">
                <a:solidFill>
                  <a:schemeClr val="accent6">
                    <a:lumMod val="75000"/>
                  </a:schemeClr>
                </a:solidFill>
              </a:rPr>
              <a:t>T</a:t>
            </a:r>
            <a:r>
              <a:rPr lang="en-IN" sz="9600" b="1" dirty="0"/>
              <a:t>H</a:t>
            </a:r>
            <a:r>
              <a:rPr lang="en-IN" sz="9600" b="1" dirty="0">
                <a:solidFill>
                  <a:schemeClr val="accent6">
                    <a:lumMod val="75000"/>
                  </a:schemeClr>
                </a:solidFill>
              </a:rPr>
              <a:t>A</a:t>
            </a:r>
            <a:r>
              <a:rPr lang="en-IN" sz="9600" b="1" dirty="0"/>
              <a:t>NK Y</a:t>
            </a:r>
            <a:r>
              <a:rPr lang="en-IN" sz="9600" b="1" dirty="0">
                <a:solidFill>
                  <a:schemeClr val="accent6">
                    <a:lumMod val="75000"/>
                  </a:schemeClr>
                </a:solidFill>
              </a:rPr>
              <a:t>O</a:t>
            </a:r>
            <a:r>
              <a:rPr lang="en-IN" sz="9600" b="1" dirty="0"/>
              <a:t>U</a:t>
            </a:r>
          </a:p>
        </p:txBody>
      </p:sp>
      <p:sp>
        <p:nvSpPr>
          <p:cNvPr id="2" name="Date Placeholder 1">
            <a:extLst>
              <a:ext uri="{FF2B5EF4-FFF2-40B4-BE49-F238E27FC236}">
                <a16:creationId xmlns:a16="http://schemas.microsoft.com/office/drawing/2014/main" id="{8D9F043B-6391-4B28-9807-B5A50674A6A7}"/>
              </a:ext>
            </a:extLst>
          </p:cNvPr>
          <p:cNvSpPr>
            <a:spLocks noGrp="1"/>
          </p:cNvSpPr>
          <p:nvPr>
            <p:ph type="dt" sz="half" idx="10"/>
          </p:nvPr>
        </p:nvSpPr>
        <p:spPr/>
        <p:txBody>
          <a:bodyPr/>
          <a:lstStyle/>
          <a:p>
            <a:fld id="{12C74103-6BBC-4CBE-A4CF-96FE8FC58FCE}" type="datetime1">
              <a:rPr lang="en-IN" smtClean="0"/>
              <a:t>08-06-2021</a:t>
            </a:fld>
            <a:endParaRPr lang="en-IN"/>
          </a:p>
        </p:txBody>
      </p:sp>
      <p:sp>
        <p:nvSpPr>
          <p:cNvPr id="3" name="Slide Number Placeholder 2">
            <a:extLst>
              <a:ext uri="{FF2B5EF4-FFF2-40B4-BE49-F238E27FC236}">
                <a16:creationId xmlns:a16="http://schemas.microsoft.com/office/drawing/2014/main" id="{5138EA65-94C7-4C51-AA55-260A5B661F5F}"/>
              </a:ext>
            </a:extLst>
          </p:cNvPr>
          <p:cNvSpPr>
            <a:spLocks noGrp="1"/>
          </p:cNvSpPr>
          <p:nvPr>
            <p:ph type="sldNum" sz="quarter" idx="12"/>
          </p:nvPr>
        </p:nvSpPr>
        <p:spPr/>
        <p:txBody>
          <a:bodyPr/>
          <a:lstStyle/>
          <a:p>
            <a:fld id="{06BB0EBA-BFE2-4BFC-9AFF-AA6A7DA7C425}" type="slidenum">
              <a:rPr lang="en-IN" smtClean="0"/>
              <a:t>15</a:t>
            </a:fld>
            <a:endParaRPr lang="en-IN"/>
          </a:p>
        </p:txBody>
      </p:sp>
    </p:spTree>
    <p:extLst>
      <p:ext uri="{BB962C8B-B14F-4D97-AF65-F5344CB8AC3E}">
        <p14:creationId xmlns:p14="http://schemas.microsoft.com/office/powerpoint/2010/main" val="8975897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 y="0"/>
            <a:ext cx="12191550" cy="6858000"/>
          </a:xfrm>
          <a:prstGeom prst="rect">
            <a:avLst/>
          </a:prstGeom>
        </p:spPr>
      </p:pic>
      <p:sp>
        <p:nvSpPr>
          <p:cNvPr id="13" name="TextBox 12"/>
          <p:cNvSpPr txBox="1"/>
          <p:nvPr/>
        </p:nvSpPr>
        <p:spPr>
          <a:xfrm>
            <a:off x="4779834" y="580445"/>
            <a:ext cx="2631882" cy="923330"/>
          </a:xfrm>
          <a:prstGeom prst="rect">
            <a:avLst/>
          </a:prstGeom>
          <a:noFill/>
        </p:spPr>
        <p:txBody>
          <a:bodyPr wrap="square" rtlCol="0">
            <a:spAutoFit/>
          </a:bodyPr>
          <a:lstStyle/>
          <a:p>
            <a:pPr algn="ctr"/>
            <a:r>
              <a:rPr lang="en-IN" sz="5400" dirty="0">
                <a:solidFill>
                  <a:schemeClr val="bg1"/>
                </a:solidFill>
              </a:rPr>
              <a:t>Agenda</a:t>
            </a:r>
          </a:p>
        </p:txBody>
      </p:sp>
      <p:sp>
        <p:nvSpPr>
          <p:cNvPr id="14" name="TextBox 13"/>
          <p:cNvSpPr txBox="1"/>
          <p:nvPr/>
        </p:nvSpPr>
        <p:spPr>
          <a:xfrm>
            <a:off x="1273953" y="2584174"/>
            <a:ext cx="4651513" cy="3416320"/>
          </a:xfrm>
          <a:prstGeom prst="rect">
            <a:avLst/>
          </a:prstGeom>
          <a:noFill/>
        </p:spPr>
        <p:txBody>
          <a:bodyPr wrap="square" rtlCol="0">
            <a:spAutoFit/>
          </a:bodyPr>
          <a:lstStyle/>
          <a:p>
            <a:pPr marL="342900" lvl="0" indent="-342900">
              <a:lnSpc>
                <a:spcPct val="150000"/>
              </a:lnSpc>
              <a:buFont typeface="Wingdings" panose="05000000000000000000" pitchFamily="2" charset="2"/>
              <a:buChar char="v"/>
            </a:pPr>
            <a:r>
              <a:rPr lang="en-IN" sz="2400" dirty="0"/>
              <a:t>Introduction  		</a:t>
            </a:r>
          </a:p>
          <a:p>
            <a:pPr marL="342900" lvl="0" indent="-342900">
              <a:lnSpc>
                <a:spcPct val="150000"/>
              </a:lnSpc>
              <a:buFont typeface="Wingdings" panose="05000000000000000000" pitchFamily="2" charset="2"/>
              <a:buChar char="v"/>
            </a:pPr>
            <a:r>
              <a:rPr lang="en-IN" sz="2400" dirty="0"/>
              <a:t>History			</a:t>
            </a:r>
          </a:p>
          <a:p>
            <a:pPr marL="342900" lvl="0" indent="-342900">
              <a:lnSpc>
                <a:spcPct val="150000"/>
              </a:lnSpc>
              <a:buFont typeface="Wingdings" panose="05000000000000000000" pitchFamily="2" charset="2"/>
              <a:buChar char="v"/>
            </a:pPr>
            <a:r>
              <a:rPr lang="en-IN" sz="2400" dirty="0"/>
              <a:t>Quantum v/s Conventional Cryptography                              </a:t>
            </a:r>
          </a:p>
          <a:p>
            <a:pPr marL="342900" lvl="0" indent="-342900">
              <a:lnSpc>
                <a:spcPct val="150000"/>
              </a:lnSpc>
              <a:buFont typeface="Wingdings" panose="05000000000000000000" pitchFamily="2" charset="2"/>
              <a:buChar char="v"/>
            </a:pPr>
            <a:r>
              <a:rPr lang="en-IN" sz="2400" dirty="0"/>
              <a:t>How Quantum Cryptography Works	                                      </a:t>
            </a:r>
          </a:p>
        </p:txBody>
      </p:sp>
      <p:sp>
        <p:nvSpPr>
          <p:cNvPr id="15" name="TextBox 14"/>
          <p:cNvSpPr txBox="1"/>
          <p:nvPr/>
        </p:nvSpPr>
        <p:spPr>
          <a:xfrm>
            <a:off x="6162261" y="2584174"/>
            <a:ext cx="4786685" cy="2805063"/>
          </a:xfrm>
          <a:prstGeom prst="rect">
            <a:avLst/>
          </a:prstGeom>
          <a:noFill/>
        </p:spPr>
        <p:txBody>
          <a:bodyPr wrap="square" rtlCol="0">
            <a:spAutoFit/>
          </a:bodyPr>
          <a:lstStyle/>
          <a:p>
            <a:pPr marL="342900" lvl="0" indent="-342900">
              <a:lnSpc>
                <a:spcPct val="150000"/>
              </a:lnSpc>
              <a:buFont typeface="Wingdings" panose="05000000000000000000" pitchFamily="2" charset="2"/>
              <a:buChar char="v"/>
            </a:pPr>
            <a:r>
              <a:rPr lang="en-IN" sz="2400" dirty="0"/>
              <a:t>An example of how quantum encryption works</a:t>
            </a:r>
          </a:p>
          <a:p>
            <a:pPr marL="342900" lvl="0" indent="-342900">
              <a:lnSpc>
                <a:spcPct val="150000"/>
              </a:lnSpc>
              <a:buFont typeface="Wingdings" panose="05000000000000000000" pitchFamily="2" charset="2"/>
              <a:buChar char="v"/>
            </a:pPr>
            <a:r>
              <a:rPr lang="en-IN" sz="2400" dirty="0"/>
              <a:t>Advantages                                                                               </a:t>
            </a:r>
          </a:p>
          <a:p>
            <a:pPr marL="342900" lvl="0" indent="-342900">
              <a:lnSpc>
                <a:spcPct val="150000"/>
              </a:lnSpc>
              <a:buFont typeface="Wingdings" panose="05000000000000000000" pitchFamily="2" charset="2"/>
              <a:buChar char="v"/>
            </a:pPr>
            <a:r>
              <a:rPr lang="en-IN" sz="2400" dirty="0"/>
              <a:t>Application 		</a:t>
            </a:r>
          </a:p>
          <a:p>
            <a:pPr marL="342900" lvl="0" indent="-342900">
              <a:lnSpc>
                <a:spcPct val="150000"/>
              </a:lnSpc>
              <a:buFont typeface="Wingdings" panose="05000000000000000000" pitchFamily="2" charset="2"/>
              <a:buChar char="v"/>
            </a:pPr>
            <a:r>
              <a:rPr lang="en-IN" sz="2400" dirty="0"/>
              <a:t>Conclusion and Future Scope	</a:t>
            </a:r>
          </a:p>
        </p:txBody>
      </p:sp>
      <p:pic>
        <p:nvPicPr>
          <p:cNvPr id="24" name="Picture 23"/>
          <p:cNvPicPr>
            <a:picLocks noChangeAspect="1"/>
          </p:cNvPicPr>
          <p:nvPr/>
        </p:nvPicPr>
        <p:blipFill>
          <a:blip r:embed="rId3"/>
          <a:stretch>
            <a:fillRect/>
          </a:stretch>
        </p:blipFill>
        <p:spPr>
          <a:xfrm>
            <a:off x="3120669" y="1531849"/>
            <a:ext cx="5950212" cy="109738"/>
          </a:xfrm>
          <a:prstGeom prst="rect">
            <a:avLst/>
          </a:prstGeom>
        </p:spPr>
      </p:pic>
      <p:sp>
        <p:nvSpPr>
          <p:cNvPr id="2" name="Date Placeholder 1">
            <a:extLst>
              <a:ext uri="{FF2B5EF4-FFF2-40B4-BE49-F238E27FC236}">
                <a16:creationId xmlns:a16="http://schemas.microsoft.com/office/drawing/2014/main" id="{6FBFBAA4-8109-4F98-BE67-BA8F4310D1B2}"/>
              </a:ext>
            </a:extLst>
          </p:cNvPr>
          <p:cNvSpPr>
            <a:spLocks noGrp="1"/>
          </p:cNvSpPr>
          <p:nvPr>
            <p:ph type="dt" sz="half" idx="10"/>
          </p:nvPr>
        </p:nvSpPr>
        <p:spPr/>
        <p:txBody>
          <a:bodyPr/>
          <a:lstStyle/>
          <a:p>
            <a:fld id="{8104853B-1B83-451E-8092-1B2E21F72A2B}" type="datetime1">
              <a:rPr lang="en-IN" smtClean="0"/>
              <a:t>08-06-2021</a:t>
            </a:fld>
            <a:endParaRPr lang="en-IN"/>
          </a:p>
        </p:txBody>
      </p:sp>
      <p:sp>
        <p:nvSpPr>
          <p:cNvPr id="3" name="Slide Number Placeholder 2">
            <a:extLst>
              <a:ext uri="{FF2B5EF4-FFF2-40B4-BE49-F238E27FC236}">
                <a16:creationId xmlns:a16="http://schemas.microsoft.com/office/drawing/2014/main" id="{18B4FAE8-6013-4C67-B76D-D614653FFB38}"/>
              </a:ext>
            </a:extLst>
          </p:cNvPr>
          <p:cNvSpPr>
            <a:spLocks noGrp="1"/>
          </p:cNvSpPr>
          <p:nvPr>
            <p:ph type="sldNum" sz="quarter" idx="12"/>
          </p:nvPr>
        </p:nvSpPr>
        <p:spPr/>
        <p:txBody>
          <a:bodyPr/>
          <a:lstStyle/>
          <a:p>
            <a:fld id="{06BB0EBA-BFE2-4BFC-9AFF-AA6A7DA7C425}" type="slidenum">
              <a:rPr lang="en-IN" smtClean="0"/>
              <a:t>2</a:t>
            </a:fld>
            <a:endParaRPr lang="en-IN"/>
          </a:p>
        </p:txBody>
      </p:sp>
    </p:spTree>
    <p:extLst>
      <p:ext uri="{BB962C8B-B14F-4D97-AF65-F5344CB8AC3E}">
        <p14:creationId xmlns:p14="http://schemas.microsoft.com/office/powerpoint/2010/main" val="206434627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 y="0"/>
            <a:ext cx="12191550" cy="6858000"/>
          </a:xfrm>
          <a:prstGeom prst="rect">
            <a:avLst/>
          </a:prstGeom>
        </p:spPr>
      </p:pic>
      <p:sp>
        <p:nvSpPr>
          <p:cNvPr id="4" name="TextBox 3"/>
          <p:cNvSpPr txBox="1"/>
          <p:nvPr/>
        </p:nvSpPr>
        <p:spPr>
          <a:xfrm>
            <a:off x="882595" y="413468"/>
            <a:ext cx="2775005" cy="707886"/>
          </a:xfrm>
          <a:prstGeom prst="rect">
            <a:avLst/>
          </a:prstGeom>
          <a:noFill/>
        </p:spPr>
        <p:txBody>
          <a:bodyPr wrap="square" rtlCol="0">
            <a:spAutoFit/>
          </a:bodyPr>
          <a:lstStyle/>
          <a:p>
            <a:pPr algn="ctr"/>
            <a:r>
              <a:rPr lang="en-IN" sz="4000" dirty="0">
                <a:solidFill>
                  <a:schemeClr val="bg1"/>
                </a:solidFill>
              </a:rPr>
              <a:t>Introduction</a:t>
            </a:r>
          </a:p>
        </p:txBody>
      </p:sp>
      <p:pic>
        <p:nvPicPr>
          <p:cNvPr id="5" name="Picture 4"/>
          <p:cNvPicPr>
            <a:picLocks noChangeAspect="1"/>
          </p:cNvPicPr>
          <p:nvPr/>
        </p:nvPicPr>
        <p:blipFill>
          <a:blip r:embed="rId3">
            <a:duotone>
              <a:prstClr val="black"/>
              <a:srgbClr val="000000">
                <a:tint val="45000"/>
                <a:satMod val="400000"/>
              </a:srgbClr>
            </a:duotone>
          </a:blip>
          <a:stretch>
            <a:fillRect/>
          </a:stretch>
        </p:blipFill>
        <p:spPr>
          <a:xfrm>
            <a:off x="687568" y="1198258"/>
            <a:ext cx="10786163" cy="198926"/>
          </a:xfrm>
          <a:prstGeom prst="rect">
            <a:avLst/>
          </a:prstGeom>
        </p:spPr>
      </p:pic>
      <p:sp>
        <p:nvSpPr>
          <p:cNvPr id="9" name="TextBox 8"/>
          <p:cNvSpPr txBox="1"/>
          <p:nvPr/>
        </p:nvSpPr>
        <p:spPr>
          <a:xfrm>
            <a:off x="747423" y="2297490"/>
            <a:ext cx="8698726"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bg1"/>
                </a:solidFill>
              </a:rPr>
              <a:t>Cryptography is the process of encrypting data, or converting plain text into scrambled text so that only someone who has the right “key” can read it.</a:t>
            </a:r>
          </a:p>
          <a:p>
            <a:endParaRPr lang="en-US" sz="2800" dirty="0">
              <a:solidFill>
                <a:schemeClr val="bg1"/>
              </a:solidFill>
            </a:endParaRPr>
          </a:p>
          <a:p>
            <a:pPr marL="457200" indent="-457200">
              <a:buFont typeface="Arial" panose="020B0604020202020204" pitchFamily="34" charset="0"/>
              <a:buChar char="•"/>
            </a:pPr>
            <a:r>
              <a:rPr lang="en-US" sz="2800" dirty="0">
                <a:solidFill>
                  <a:schemeClr val="bg1"/>
                </a:solidFill>
              </a:rPr>
              <a:t>Quantum cryptography, by extension, simply uses the principles of quantum mechanics to encrypt data and transmit it in a way that cannot be hacked.</a:t>
            </a:r>
            <a:endParaRPr lang="en-IN" sz="2800" dirty="0">
              <a:solidFill>
                <a:schemeClr val="bg1"/>
              </a:solidFill>
            </a:endParaRPr>
          </a:p>
        </p:txBody>
      </p:sp>
      <p:sp>
        <p:nvSpPr>
          <p:cNvPr id="2" name="Date Placeholder 1">
            <a:extLst>
              <a:ext uri="{FF2B5EF4-FFF2-40B4-BE49-F238E27FC236}">
                <a16:creationId xmlns:a16="http://schemas.microsoft.com/office/drawing/2014/main" id="{6ACFDB31-7432-4319-9722-5904A0F05E76}"/>
              </a:ext>
            </a:extLst>
          </p:cNvPr>
          <p:cNvSpPr>
            <a:spLocks noGrp="1"/>
          </p:cNvSpPr>
          <p:nvPr>
            <p:ph type="dt" sz="half" idx="10"/>
          </p:nvPr>
        </p:nvSpPr>
        <p:spPr/>
        <p:txBody>
          <a:bodyPr/>
          <a:lstStyle/>
          <a:p>
            <a:fld id="{9C126746-916C-4A7E-ADA6-A30571068EC5}" type="datetime1">
              <a:rPr lang="en-IN" smtClean="0"/>
              <a:t>08-06-2021</a:t>
            </a:fld>
            <a:endParaRPr lang="en-IN"/>
          </a:p>
        </p:txBody>
      </p:sp>
      <p:sp>
        <p:nvSpPr>
          <p:cNvPr id="3" name="Slide Number Placeholder 2">
            <a:extLst>
              <a:ext uri="{FF2B5EF4-FFF2-40B4-BE49-F238E27FC236}">
                <a16:creationId xmlns:a16="http://schemas.microsoft.com/office/drawing/2014/main" id="{A8F04299-AEEE-4B3C-A94F-5B1B899A081D}"/>
              </a:ext>
            </a:extLst>
          </p:cNvPr>
          <p:cNvSpPr>
            <a:spLocks noGrp="1"/>
          </p:cNvSpPr>
          <p:nvPr>
            <p:ph type="sldNum" sz="quarter" idx="12"/>
          </p:nvPr>
        </p:nvSpPr>
        <p:spPr/>
        <p:txBody>
          <a:bodyPr/>
          <a:lstStyle/>
          <a:p>
            <a:fld id="{06BB0EBA-BFE2-4BFC-9AFF-AA6A7DA7C425}" type="slidenum">
              <a:rPr lang="en-IN" smtClean="0"/>
              <a:t>3</a:t>
            </a:fld>
            <a:endParaRPr lang="en-IN"/>
          </a:p>
        </p:txBody>
      </p:sp>
    </p:spTree>
    <p:extLst>
      <p:ext uri="{BB962C8B-B14F-4D97-AF65-F5344CB8AC3E}">
        <p14:creationId xmlns:p14="http://schemas.microsoft.com/office/powerpoint/2010/main" val="245036300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033350" y="886012"/>
            <a:ext cx="4241602" cy="6760825"/>
          </a:xfrm>
          <a:prstGeom prst="rect">
            <a:avLst/>
          </a:prstGeom>
          <a:noFill/>
        </p:spPr>
        <p:txBody>
          <a:bodyPr wrap="square" rtlCol="0">
            <a:spAutoFit/>
          </a:bodyPr>
          <a:lstStyle/>
          <a:p>
            <a:pPr marL="342900" indent="-342900" algn="just">
              <a:spcAft>
                <a:spcPts val="100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Quantum cryptography is different from other symmetric and asymmetric cryptography techniques as instead of mathematics; it relies more on the concepts of physics as a key aspect of its security model.</a:t>
            </a:r>
          </a:p>
          <a:p>
            <a:pPr marL="342900" indent="-342900" algn="just">
              <a:spcAft>
                <a:spcPts val="100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Due to Quantum Computers, cracking mathematics based encryption has become easier.</a:t>
            </a:r>
            <a:endParaRPr lang="en-US" sz="2000" dirty="0">
              <a:effectLst/>
              <a:ea typeface="Calibri" panose="020F0502020204030204" pitchFamily="34" charset="0"/>
              <a:cs typeface="Times New Roman" panose="02020603050405020304" pitchFamily="18" charset="0"/>
            </a:endParaRPr>
          </a:p>
          <a:p>
            <a:pPr marL="342900" indent="-342900" algn="just">
              <a:spcAft>
                <a:spcPts val="100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 This type of cryptography uses photons (particles/waves of light) and their intrinsic properties to develop an unbreakable cryptosystem. It works by sending photons across an optical link, ensuring high security from hacking.</a:t>
            </a:r>
          </a:p>
          <a:p>
            <a:pPr marL="342900" indent="-342900" algn="just">
              <a:spcAft>
                <a:spcPts val="1000"/>
              </a:spcAft>
              <a:buFont typeface="Arial" panose="020B0604020202020204" pitchFamily="34" charset="0"/>
              <a:buChar char="•"/>
            </a:pPr>
            <a:endParaRPr lang="en-IN" sz="2000" dirty="0">
              <a:effectLst/>
              <a:ea typeface="Calibri" panose="020F0502020204030204" pitchFamily="34" charset="0"/>
              <a:cs typeface="Times New Roman" panose="02020603050405020304" pitchFamily="18" charset="0"/>
            </a:endParaRPr>
          </a:p>
          <a:p>
            <a:pPr algn="just"/>
            <a:endParaRPr lang="en-IN" sz="2000" dirty="0"/>
          </a:p>
        </p:txBody>
      </p:sp>
      <p:pic>
        <p:nvPicPr>
          <p:cNvPr id="9" name="Picture 8"/>
          <p:cNvPicPr>
            <a:picLocks noChangeAspect="1"/>
          </p:cNvPicPr>
          <p:nvPr/>
        </p:nvPicPr>
        <p:blipFill>
          <a:blip r:embed="rId2">
            <a:duotone>
              <a:prstClr val="black"/>
              <a:schemeClr val="accent5">
                <a:tint val="45000"/>
                <a:satMod val="400000"/>
              </a:schemeClr>
            </a:duotone>
          </a:blip>
          <a:stretch>
            <a:fillRect/>
          </a:stretch>
        </p:blipFill>
        <p:spPr>
          <a:xfrm>
            <a:off x="0" y="-9525"/>
            <a:ext cx="6376946" cy="6858594"/>
          </a:xfrm>
          <a:prstGeom prst="rect">
            <a:avLst/>
          </a:prstGeom>
        </p:spPr>
      </p:pic>
      <p:sp>
        <p:nvSpPr>
          <p:cNvPr id="8" name="TextBox 7"/>
          <p:cNvSpPr txBox="1"/>
          <p:nvPr/>
        </p:nvSpPr>
        <p:spPr>
          <a:xfrm>
            <a:off x="931348" y="1935585"/>
            <a:ext cx="4062071" cy="2585323"/>
          </a:xfrm>
          <a:prstGeom prst="rect">
            <a:avLst/>
          </a:prstGeom>
          <a:noFill/>
        </p:spPr>
        <p:txBody>
          <a:bodyPr wrap="square" rtlCol="0">
            <a:spAutoFit/>
          </a:bodyPr>
          <a:lstStyle/>
          <a:p>
            <a:r>
              <a:rPr lang="en-IN" sz="5400" dirty="0">
                <a:solidFill>
                  <a:schemeClr val="bg1"/>
                </a:solidFill>
              </a:rPr>
              <a:t>Why need of </a:t>
            </a:r>
            <a:r>
              <a:rPr lang="en-IN" sz="5400" dirty="0">
                <a:solidFill>
                  <a:schemeClr val="accent4">
                    <a:lumMod val="60000"/>
                    <a:lumOff val="40000"/>
                  </a:schemeClr>
                </a:solidFill>
              </a:rPr>
              <a:t>Quantum Cryptography</a:t>
            </a:r>
          </a:p>
        </p:txBody>
      </p:sp>
      <p:sp>
        <p:nvSpPr>
          <p:cNvPr id="2" name="Date Placeholder 1">
            <a:extLst>
              <a:ext uri="{FF2B5EF4-FFF2-40B4-BE49-F238E27FC236}">
                <a16:creationId xmlns:a16="http://schemas.microsoft.com/office/drawing/2014/main" id="{96F0BC9A-C346-4126-AAC6-BEAEC16FC2D6}"/>
              </a:ext>
            </a:extLst>
          </p:cNvPr>
          <p:cNvSpPr>
            <a:spLocks noGrp="1"/>
          </p:cNvSpPr>
          <p:nvPr>
            <p:ph type="dt" sz="half" idx="10"/>
          </p:nvPr>
        </p:nvSpPr>
        <p:spPr/>
        <p:txBody>
          <a:bodyPr/>
          <a:lstStyle/>
          <a:p>
            <a:fld id="{C85A491B-64A1-4126-A4EC-CC5E84475148}" type="datetime1">
              <a:rPr lang="en-IN" smtClean="0"/>
              <a:t>08-06-2021</a:t>
            </a:fld>
            <a:endParaRPr lang="en-IN"/>
          </a:p>
        </p:txBody>
      </p:sp>
      <p:sp>
        <p:nvSpPr>
          <p:cNvPr id="3" name="Slide Number Placeholder 2">
            <a:extLst>
              <a:ext uri="{FF2B5EF4-FFF2-40B4-BE49-F238E27FC236}">
                <a16:creationId xmlns:a16="http://schemas.microsoft.com/office/drawing/2014/main" id="{DD2B9C65-92AC-4E1F-ACAF-202E3908661B}"/>
              </a:ext>
            </a:extLst>
          </p:cNvPr>
          <p:cNvSpPr>
            <a:spLocks noGrp="1"/>
          </p:cNvSpPr>
          <p:nvPr>
            <p:ph type="sldNum" sz="quarter" idx="12"/>
          </p:nvPr>
        </p:nvSpPr>
        <p:spPr/>
        <p:txBody>
          <a:bodyPr/>
          <a:lstStyle/>
          <a:p>
            <a:fld id="{06BB0EBA-BFE2-4BFC-9AFF-AA6A7DA7C425}" type="slidenum">
              <a:rPr lang="en-IN" smtClean="0"/>
              <a:t>4</a:t>
            </a:fld>
            <a:endParaRPr lang="en-IN"/>
          </a:p>
        </p:txBody>
      </p:sp>
    </p:spTree>
    <p:extLst>
      <p:ext uri="{BB962C8B-B14F-4D97-AF65-F5344CB8AC3E}">
        <p14:creationId xmlns:p14="http://schemas.microsoft.com/office/powerpoint/2010/main" val="324607985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prstClr val="black"/>
              <a:schemeClr val="accent5">
                <a:tint val="45000"/>
                <a:satMod val="400000"/>
              </a:schemeClr>
            </a:duotone>
          </a:blip>
          <a:stretch>
            <a:fillRect/>
          </a:stretch>
        </p:blipFill>
        <p:spPr>
          <a:xfrm rot="16200000">
            <a:off x="4962906" y="-4962905"/>
            <a:ext cx="2266190" cy="12192001"/>
          </a:xfrm>
          <a:prstGeom prst="rect">
            <a:avLst/>
          </a:prstGeom>
        </p:spPr>
      </p:pic>
      <p:sp>
        <p:nvSpPr>
          <p:cNvPr id="5" name="TextBox 4"/>
          <p:cNvSpPr txBox="1"/>
          <p:nvPr/>
        </p:nvSpPr>
        <p:spPr>
          <a:xfrm>
            <a:off x="1949116" y="649705"/>
            <a:ext cx="8678779" cy="769441"/>
          </a:xfrm>
          <a:prstGeom prst="rect">
            <a:avLst/>
          </a:prstGeom>
          <a:noFill/>
        </p:spPr>
        <p:txBody>
          <a:bodyPr wrap="square" rtlCol="0">
            <a:spAutoFit/>
          </a:bodyPr>
          <a:lstStyle/>
          <a:p>
            <a:pPr algn="ctr"/>
            <a:r>
              <a:rPr lang="en-US" sz="4400" dirty="0">
                <a:solidFill>
                  <a:schemeClr val="bg1"/>
                </a:solidFill>
              </a:rPr>
              <a:t>Elements of the Quantum Theory</a:t>
            </a:r>
            <a:endParaRPr lang="en-IN" sz="4400" dirty="0">
              <a:solidFill>
                <a:schemeClr val="bg1"/>
              </a:solidFill>
            </a:endParaRPr>
          </a:p>
        </p:txBody>
      </p:sp>
      <p:sp>
        <p:nvSpPr>
          <p:cNvPr id="6" name="TextBox 5"/>
          <p:cNvSpPr txBox="1"/>
          <p:nvPr/>
        </p:nvSpPr>
        <p:spPr>
          <a:xfrm>
            <a:off x="1259307" y="2703095"/>
            <a:ext cx="9673389" cy="3707682"/>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2800" dirty="0">
                <a:solidFill>
                  <a:prstClr val="black"/>
                </a:solidFill>
              </a:rPr>
              <a:t>Light waves are propagated as discrete quanta called photons.</a:t>
            </a:r>
          </a:p>
          <a:p>
            <a:pPr marL="228600" lvl="0" indent="-228600">
              <a:lnSpc>
                <a:spcPct val="90000"/>
              </a:lnSpc>
              <a:spcBef>
                <a:spcPts val="1000"/>
              </a:spcBef>
              <a:buFont typeface="Arial" panose="020B0604020202020204" pitchFamily="34" charset="0"/>
              <a:buChar char="•"/>
            </a:pPr>
            <a:r>
              <a:rPr lang="en-US" sz="2800" dirty="0">
                <a:solidFill>
                  <a:prstClr val="black"/>
                </a:solidFill>
              </a:rPr>
              <a:t>They are massless and have energy,  momentum and angular momentum called spin.</a:t>
            </a:r>
          </a:p>
          <a:p>
            <a:pPr marL="228600" lvl="0" indent="-228600">
              <a:lnSpc>
                <a:spcPct val="90000"/>
              </a:lnSpc>
              <a:spcBef>
                <a:spcPts val="1000"/>
              </a:spcBef>
              <a:buFont typeface="Arial" panose="020B0604020202020204" pitchFamily="34" charset="0"/>
              <a:buChar char="•"/>
            </a:pPr>
            <a:r>
              <a:rPr lang="en-US" sz="2800" dirty="0">
                <a:solidFill>
                  <a:prstClr val="black"/>
                </a:solidFill>
              </a:rPr>
              <a:t>Spin carries the polarization.</a:t>
            </a:r>
          </a:p>
          <a:p>
            <a:pPr marL="228600" lvl="0" indent="-228600">
              <a:lnSpc>
                <a:spcPct val="90000"/>
              </a:lnSpc>
              <a:spcBef>
                <a:spcPts val="1000"/>
              </a:spcBef>
              <a:buFont typeface="Arial" panose="020B0604020202020204" pitchFamily="34" charset="0"/>
              <a:buChar char="•"/>
            </a:pPr>
            <a:r>
              <a:rPr lang="en-US" sz="2800" dirty="0">
                <a:solidFill>
                  <a:prstClr val="black"/>
                </a:solidFill>
              </a:rPr>
              <a:t>If on its way we put a polarization filter a photon may pass through it or may not.</a:t>
            </a:r>
          </a:p>
          <a:p>
            <a:pPr marL="228600" lvl="0" indent="-228600">
              <a:lnSpc>
                <a:spcPct val="90000"/>
              </a:lnSpc>
              <a:spcBef>
                <a:spcPts val="1000"/>
              </a:spcBef>
              <a:buFont typeface="Arial" panose="020B0604020202020204" pitchFamily="34" charset="0"/>
              <a:buChar char="•"/>
            </a:pPr>
            <a:r>
              <a:rPr lang="en-US" sz="2800" dirty="0">
                <a:solidFill>
                  <a:prstClr val="black"/>
                </a:solidFill>
              </a:rPr>
              <a:t>We can use a detector to check of a photon has passed through  a filter</a:t>
            </a:r>
            <a:r>
              <a:rPr lang="en-US" sz="2400" dirty="0">
                <a:solidFill>
                  <a:prstClr val="black"/>
                </a:solidFill>
              </a:rPr>
              <a:t>.</a:t>
            </a:r>
          </a:p>
        </p:txBody>
      </p:sp>
      <p:sp>
        <p:nvSpPr>
          <p:cNvPr id="2" name="Date Placeholder 1">
            <a:extLst>
              <a:ext uri="{FF2B5EF4-FFF2-40B4-BE49-F238E27FC236}">
                <a16:creationId xmlns:a16="http://schemas.microsoft.com/office/drawing/2014/main" id="{35339596-DAB5-479E-A0A0-0D00B05D0317}"/>
              </a:ext>
            </a:extLst>
          </p:cNvPr>
          <p:cNvSpPr>
            <a:spLocks noGrp="1"/>
          </p:cNvSpPr>
          <p:nvPr>
            <p:ph type="dt" sz="half" idx="10"/>
          </p:nvPr>
        </p:nvSpPr>
        <p:spPr/>
        <p:txBody>
          <a:bodyPr/>
          <a:lstStyle/>
          <a:p>
            <a:fld id="{CE4FFD1D-5DC0-4BEC-85F6-8912F41FC115}" type="datetime1">
              <a:rPr lang="en-IN" smtClean="0"/>
              <a:t>08-06-2021</a:t>
            </a:fld>
            <a:endParaRPr lang="en-IN"/>
          </a:p>
        </p:txBody>
      </p:sp>
      <p:sp>
        <p:nvSpPr>
          <p:cNvPr id="3" name="Slide Number Placeholder 2">
            <a:extLst>
              <a:ext uri="{FF2B5EF4-FFF2-40B4-BE49-F238E27FC236}">
                <a16:creationId xmlns:a16="http://schemas.microsoft.com/office/drawing/2014/main" id="{14E18977-CEEE-4A53-95A1-39378C66BD97}"/>
              </a:ext>
            </a:extLst>
          </p:cNvPr>
          <p:cNvSpPr>
            <a:spLocks noGrp="1"/>
          </p:cNvSpPr>
          <p:nvPr>
            <p:ph type="sldNum" sz="quarter" idx="12"/>
          </p:nvPr>
        </p:nvSpPr>
        <p:spPr/>
        <p:txBody>
          <a:bodyPr/>
          <a:lstStyle/>
          <a:p>
            <a:fld id="{06BB0EBA-BFE2-4BFC-9AFF-AA6A7DA7C425}" type="slidenum">
              <a:rPr lang="en-IN" smtClean="0"/>
              <a:t>5</a:t>
            </a:fld>
            <a:endParaRPr lang="en-IN"/>
          </a:p>
        </p:txBody>
      </p:sp>
    </p:spTree>
    <p:extLst>
      <p:ext uri="{BB962C8B-B14F-4D97-AF65-F5344CB8AC3E}">
        <p14:creationId xmlns:p14="http://schemas.microsoft.com/office/powerpoint/2010/main" val="292825658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prstClr val="black"/>
              <a:schemeClr val="accent5">
                <a:tint val="45000"/>
                <a:satMod val="400000"/>
              </a:schemeClr>
            </a:duotone>
          </a:blip>
          <a:stretch>
            <a:fillRect/>
          </a:stretch>
        </p:blipFill>
        <p:spPr>
          <a:xfrm>
            <a:off x="7684167" y="0"/>
            <a:ext cx="4507833" cy="6937849"/>
          </a:xfrm>
          <a:prstGeom prst="rect">
            <a:avLst/>
          </a:prstGeom>
        </p:spPr>
      </p:pic>
      <p:sp>
        <p:nvSpPr>
          <p:cNvPr id="5" name="TextBox 4"/>
          <p:cNvSpPr txBox="1"/>
          <p:nvPr/>
        </p:nvSpPr>
        <p:spPr>
          <a:xfrm>
            <a:off x="8424547" y="1769584"/>
            <a:ext cx="3605777" cy="3046988"/>
          </a:xfrm>
          <a:prstGeom prst="rect">
            <a:avLst/>
          </a:prstGeom>
          <a:noFill/>
        </p:spPr>
        <p:txBody>
          <a:bodyPr wrap="square" rtlCol="0">
            <a:spAutoFit/>
          </a:bodyPr>
          <a:lstStyle/>
          <a:p>
            <a:pPr algn="r"/>
            <a:r>
              <a:rPr lang="en-IN" sz="4800" dirty="0">
                <a:solidFill>
                  <a:schemeClr val="bg1"/>
                </a:solidFill>
              </a:rPr>
              <a:t>How </a:t>
            </a:r>
            <a:r>
              <a:rPr lang="en-IN" sz="4800" dirty="0">
                <a:solidFill>
                  <a:schemeClr val="accent4">
                    <a:lumMod val="60000"/>
                    <a:lumOff val="40000"/>
                  </a:schemeClr>
                </a:solidFill>
              </a:rPr>
              <a:t>Quantum Cryptography </a:t>
            </a:r>
            <a:r>
              <a:rPr lang="en-IN" sz="4800" dirty="0">
                <a:solidFill>
                  <a:schemeClr val="bg1"/>
                </a:solidFill>
              </a:rPr>
              <a:t>Works ??</a:t>
            </a:r>
          </a:p>
        </p:txBody>
      </p:sp>
      <p:sp>
        <p:nvSpPr>
          <p:cNvPr id="6" name="TextBox 5"/>
          <p:cNvSpPr txBox="1"/>
          <p:nvPr/>
        </p:nvSpPr>
        <p:spPr>
          <a:xfrm>
            <a:off x="715618" y="636104"/>
            <a:ext cx="6042991" cy="5940088"/>
          </a:xfrm>
          <a:prstGeom prst="rect">
            <a:avLst/>
          </a:prstGeom>
          <a:noFill/>
        </p:spPr>
        <p:txBody>
          <a:bodyPr wrap="square" rtlCol="0">
            <a:spAutoFit/>
          </a:bodyPr>
          <a:lstStyle/>
          <a:p>
            <a:pPr marL="342900" indent="-342900">
              <a:buFont typeface="+mj-lt"/>
              <a:buAutoNum type="arabicPeriod"/>
            </a:pPr>
            <a:r>
              <a:rPr lang="en-US" sz="2000" dirty="0"/>
              <a:t>The sender transmits photons through a filter (or polarizer) which randomly gives them one of four possible polarizations and bit designations: Vertical (One bit), Horizontal (Zero bit), 45 degree right (One bit), or 45 degree left (Zero bit).</a:t>
            </a:r>
          </a:p>
          <a:p>
            <a:pPr marL="342900" indent="-342900">
              <a:buFont typeface="+mj-lt"/>
              <a:buAutoNum type="arabicPeriod"/>
            </a:pPr>
            <a:r>
              <a:rPr lang="en-US" sz="2000" dirty="0"/>
              <a:t>The photons travel to a receiver, which uses two beam splitters (horizontal/vertical and diagonal) to “read” the polarization of each photon. The receiver does not know which beam splitter to use for each photon and has to guess which one to use.</a:t>
            </a:r>
          </a:p>
          <a:p>
            <a:pPr marL="342900" indent="-342900">
              <a:buFont typeface="+mj-lt"/>
              <a:buAutoNum type="arabicPeriod"/>
            </a:pPr>
            <a:r>
              <a:rPr lang="en-US" sz="2000" dirty="0"/>
              <a:t>Once the stream of photons has been sent, the receiver tells the sender which beam splitter was used for each of the photons in the sequence they were sent, and the sender compares that information with the sequence of polarizers used to send the key. The photons that were read using the wrong beam splitter are discarded, and the resulting sequence of bits becomes the key.</a:t>
            </a:r>
          </a:p>
          <a:p>
            <a:pPr marL="342900" indent="-342900">
              <a:buFont typeface="+mj-lt"/>
              <a:buAutoNum type="arabicPeriod"/>
            </a:pPr>
            <a:endParaRPr lang="en-IN" sz="2000" dirty="0"/>
          </a:p>
        </p:txBody>
      </p:sp>
      <p:sp>
        <p:nvSpPr>
          <p:cNvPr id="2" name="Date Placeholder 1">
            <a:extLst>
              <a:ext uri="{FF2B5EF4-FFF2-40B4-BE49-F238E27FC236}">
                <a16:creationId xmlns:a16="http://schemas.microsoft.com/office/drawing/2014/main" id="{060A46B5-0FB6-4D0F-8162-E02DA08261A4}"/>
              </a:ext>
            </a:extLst>
          </p:cNvPr>
          <p:cNvSpPr>
            <a:spLocks noGrp="1"/>
          </p:cNvSpPr>
          <p:nvPr>
            <p:ph type="dt" sz="half" idx="10"/>
          </p:nvPr>
        </p:nvSpPr>
        <p:spPr/>
        <p:txBody>
          <a:bodyPr/>
          <a:lstStyle/>
          <a:p>
            <a:fld id="{81DEBCEF-CD41-406E-BE9A-609405B04C9C}" type="datetime1">
              <a:rPr lang="en-IN" smtClean="0"/>
              <a:t>08-06-2021</a:t>
            </a:fld>
            <a:endParaRPr lang="en-IN"/>
          </a:p>
        </p:txBody>
      </p:sp>
      <p:sp>
        <p:nvSpPr>
          <p:cNvPr id="3" name="Slide Number Placeholder 2">
            <a:extLst>
              <a:ext uri="{FF2B5EF4-FFF2-40B4-BE49-F238E27FC236}">
                <a16:creationId xmlns:a16="http://schemas.microsoft.com/office/drawing/2014/main" id="{5E714E60-1112-4820-A6C6-5B05F8960365}"/>
              </a:ext>
            </a:extLst>
          </p:cNvPr>
          <p:cNvSpPr>
            <a:spLocks noGrp="1"/>
          </p:cNvSpPr>
          <p:nvPr>
            <p:ph type="sldNum" sz="quarter" idx="12"/>
          </p:nvPr>
        </p:nvSpPr>
        <p:spPr/>
        <p:txBody>
          <a:bodyPr/>
          <a:lstStyle/>
          <a:p>
            <a:fld id="{06BB0EBA-BFE2-4BFC-9AFF-AA6A7DA7C425}" type="slidenum">
              <a:rPr lang="en-IN" smtClean="0"/>
              <a:t>6</a:t>
            </a:fld>
            <a:endParaRPr lang="en-IN"/>
          </a:p>
        </p:txBody>
      </p:sp>
    </p:spTree>
    <p:extLst>
      <p:ext uri="{BB962C8B-B14F-4D97-AF65-F5344CB8AC3E}">
        <p14:creationId xmlns:p14="http://schemas.microsoft.com/office/powerpoint/2010/main" val="83984436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prstClr val="black"/>
              <a:schemeClr val="accent5">
                <a:tint val="45000"/>
                <a:satMod val="400000"/>
              </a:schemeClr>
            </a:duotone>
          </a:blip>
          <a:stretch>
            <a:fillRect/>
          </a:stretch>
        </p:blipFill>
        <p:spPr>
          <a:xfrm>
            <a:off x="0" y="0"/>
            <a:ext cx="4708567" cy="6858594"/>
          </a:xfrm>
          <a:prstGeom prst="rect">
            <a:avLst/>
          </a:prstGeom>
        </p:spPr>
      </p:pic>
      <p:sp>
        <p:nvSpPr>
          <p:cNvPr id="5" name="TextBox 4"/>
          <p:cNvSpPr txBox="1"/>
          <p:nvPr/>
        </p:nvSpPr>
        <p:spPr>
          <a:xfrm>
            <a:off x="385011" y="2614863"/>
            <a:ext cx="3529263" cy="1200329"/>
          </a:xfrm>
          <a:prstGeom prst="rect">
            <a:avLst/>
          </a:prstGeom>
          <a:noFill/>
        </p:spPr>
        <p:txBody>
          <a:bodyPr wrap="square" rtlCol="0">
            <a:spAutoFit/>
          </a:bodyPr>
          <a:lstStyle/>
          <a:p>
            <a:r>
              <a:rPr lang="en-IN" sz="3600" dirty="0">
                <a:solidFill>
                  <a:schemeClr val="bg1"/>
                </a:solidFill>
              </a:rPr>
              <a:t>Sender-Receiver of Photons</a:t>
            </a:r>
          </a:p>
        </p:txBody>
      </p:sp>
      <p:sp>
        <p:nvSpPr>
          <p:cNvPr id="6" name="TextBox 5"/>
          <p:cNvSpPr txBox="1"/>
          <p:nvPr/>
        </p:nvSpPr>
        <p:spPr>
          <a:xfrm>
            <a:off x="5093578" y="641685"/>
            <a:ext cx="6545179" cy="5964710"/>
          </a:xfrm>
          <a:prstGeom prst="rect">
            <a:avLst/>
          </a:prstGeom>
          <a:noFill/>
        </p:spPr>
        <p:txBody>
          <a:bodyPr wrap="square" rtlCol="0">
            <a:spAutoFit/>
          </a:bodyPr>
          <a:lstStyle/>
          <a:p>
            <a:pPr marL="228600" lvl="0" indent="-228600">
              <a:lnSpc>
                <a:spcPct val="80000"/>
              </a:lnSpc>
              <a:spcBef>
                <a:spcPts val="1000"/>
              </a:spcBef>
              <a:buFont typeface="Arial" panose="020B0604020202020204" pitchFamily="34" charset="0"/>
              <a:buChar char="•"/>
            </a:pPr>
            <a:r>
              <a:rPr lang="en-US" sz="2800" dirty="0">
                <a:solidFill>
                  <a:prstClr val="black"/>
                </a:solidFill>
              </a:rPr>
              <a:t>Suppose Alice uses 0-deg/90-deg polarizer sending photons to Bob. But she  does not reveal which.</a:t>
            </a:r>
          </a:p>
          <a:p>
            <a:pPr marL="228600" lvl="0" indent="-228600">
              <a:lnSpc>
                <a:spcPct val="80000"/>
              </a:lnSpc>
              <a:spcBef>
                <a:spcPts val="1000"/>
              </a:spcBef>
              <a:buFont typeface="Arial" panose="020B0604020202020204" pitchFamily="34" charset="0"/>
              <a:buChar char="•"/>
            </a:pPr>
            <a:endParaRPr lang="en-US" sz="2800" dirty="0">
              <a:solidFill>
                <a:prstClr val="black"/>
              </a:solidFill>
            </a:endParaRPr>
          </a:p>
          <a:p>
            <a:pPr marL="228600" lvl="0" indent="-228600">
              <a:lnSpc>
                <a:spcPct val="80000"/>
              </a:lnSpc>
              <a:spcBef>
                <a:spcPts val="1000"/>
              </a:spcBef>
              <a:buFont typeface="Arial" panose="020B0604020202020204" pitchFamily="34" charset="0"/>
              <a:buChar char="•"/>
            </a:pPr>
            <a:r>
              <a:rPr lang="en-US" sz="2800" dirty="0">
                <a:solidFill>
                  <a:prstClr val="black"/>
                </a:solidFill>
              </a:rPr>
              <a:t>Bob can determine photons by using filter aligned to the same basis.</a:t>
            </a:r>
          </a:p>
          <a:p>
            <a:pPr marL="228600" lvl="0" indent="-228600">
              <a:lnSpc>
                <a:spcPct val="80000"/>
              </a:lnSpc>
              <a:spcBef>
                <a:spcPts val="1000"/>
              </a:spcBef>
            </a:pPr>
            <a:endParaRPr lang="en-US" sz="2800" dirty="0">
              <a:solidFill>
                <a:prstClr val="black"/>
              </a:solidFill>
            </a:endParaRPr>
          </a:p>
          <a:p>
            <a:pPr marL="228600" lvl="0" indent="-228600">
              <a:lnSpc>
                <a:spcPct val="80000"/>
              </a:lnSpc>
              <a:spcBef>
                <a:spcPts val="1000"/>
              </a:spcBef>
              <a:buFont typeface="Arial" panose="020B0604020202020204" pitchFamily="34" charset="0"/>
              <a:buChar char="•"/>
            </a:pPr>
            <a:r>
              <a:rPr lang="en-US" sz="2800" dirty="0">
                <a:solidFill>
                  <a:prstClr val="black"/>
                </a:solidFill>
              </a:rPr>
              <a:t>But if he uses 45deg/135 </a:t>
            </a:r>
            <a:r>
              <a:rPr lang="en-US" sz="2800" dirty="0" err="1">
                <a:solidFill>
                  <a:prstClr val="black"/>
                </a:solidFill>
              </a:rPr>
              <a:t>deg</a:t>
            </a:r>
            <a:r>
              <a:rPr lang="en-US" sz="2800" dirty="0">
                <a:solidFill>
                  <a:prstClr val="black"/>
                </a:solidFill>
              </a:rPr>
              <a:t> polarizer to measure the photon he will not be able to determine any information about the initial polarization of the photon.</a:t>
            </a:r>
          </a:p>
          <a:p>
            <a:pPr marL="228600" lvl="0" indent="-228600">
              <a:lnSpc>
                <a:spcPct val="80000"/>
              </a:lnSpc>
              <a:spcBef>
                <a:spcPts val="1000"/>
              </a:spcBef>
              <a:buFont typeface="Arial" panose="020B0604020202020204" pitchFamily="34" charset="0"/>
              <a:buChar char="•"/>
            </a:pPr>
            <a:endParaRPr lang="en-US" sz="2800" dirty="0">
              <a:solidFill>
                <a:prstClr val="black"/>
              </a:solidFill>
            </a:endParaRPr>
          </a:p>
          <a:p>
            <a:pPr marL="228600" lvl="0" indent="-228600">
              <a:lnSpc>
                <a:spcPct val="80000"/>
              </a:lnSpc>
              <a:spcBef>
                <a:spcPts val="1000"/>
              </a:spcBef>
              <a:buFont typeface="Arial" panose="020B0604020202020204" pitchFamily="34" charset="0"/>
              <a:buChar char="•"/>
            </a:pPr>
            <a:r>
              <a:rPr lang="en-US" sz="2800" dirty="0">
                <a:solidFill>
                  <a:prstClr val="black"/>
                </a:solidFill>
              </a:rPr>
              <a:t>The result of his measurement will be completely random</a:t>
            </a:r>
          </a:p>
          <a:p>
            <a:endParaRPr lang="en-IN" dirty="0"/>
          </a:p>
        </p:txBody>
      </p:sp>
      <p:sp>
        <p:nvSpPr>
          <p:cNvPr id="2" name="Date Placeholder 1">
            <a:extLst>
              <a:ext uri="{FF2B5EF4-FFF2-40B4-BE49-F238E27FC236}">
                <a16:creationId xmlns:a16="http://schemas.microsoft.com/office/drawing/2014/main" id="{EC5F879B-0CA0-4F5D-8577-30ABE855CBDB}"/>
              </a:ext>
            </a:extLst>
          </p:cNvPr>
          <p:cNvSpPr>
            <a:spLocks noGrp="1"/>
          </p:cNvSpPr>
          <p:nvPr>
            <p:ph type="dt" sz="half" idx="10"/>
          </p:nvPr>
        </p:nvSpPr>
        <p:spPr/>
        <p:txBody>
          <a:bodyPr/>
          <a:lstStyle/>
          <a:p>
            <a:fld id="{238386FF-8327-436D-993F-74C5EF62E44E}" type="datetime1">
              <a:rPr lang="en-IN" smtClean="0"/>
              <a:t>08-06-2021</a:t>
            </a:fld>
            <a:endParaRPr lang="en-IN"/>
          </a:p>
        </p:txBody>
      </p:sp>
      <p:sp>
        <p:nvSpPr>
          <p:cNvPr id="3" name="Slide Number Placeholder 2">
            <a:extLst>
              <a:ext uri="{FF2B5EF4-FFF2-40B4-BE49-F238E27FC236}">
                <a16:creationId xmlns:a16="http://schemas.microsoft.com/office/drawing/2014/main" id="{701A2C1E-6A57-426C-BD18-0E5EDA683D71}"/>
              </a:ext>
            </a:extLst>
          </p:cNvPr>
          <p:cNvSpPr>
            <a:spLocks noGrp="1"/>
          </p:cNvSpPr>
          <p:nvPr>
            <p:ph type="sldNum" sz="quarter" idx="12"/>
          </p:nvPr>
        </p:nvSpPr>
        <p:spPr/>
        <p:txBody>
          <a:bodyPr/>
          <a:lstStyle/>
          <a:p>
            <a:fld id="{06BB0EBA-BFE2-4BFC-9AFF-AA6A7DA7C425}" type="slidenum">
              <a:rPr lang="en-IN" smtClean="0"/>
              <a:t>7</a:t>
            </a:fld>
            <a:endParaRPr lang="en-IN"/>
          </a:p>
        </p:txBody>
      </p:sp>
    </p:spTree>
    <p:extLst>
      <p:ext uri="{BB962C8B-B14F-4D97-AF65-F5344CB8AC3E}">
        <p14:creationId xmlns:p14="http://schemas.microsoft.com/office/powerpoint/2010/main" val="6906986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duotone>
              <a:prstClr val="black"/>
              <a:schemeClr val="accent5">
                <a:tint val="45000"/>
                <a:satMod val="400000"/>
              </a:schemeClr>
            </a:duotone>
          </a:blip>
          <a:stretch>
            <a:fillRect/>
          </a:stretch>
        </p:blipFill>
        <p:spPr>
          <a:xfrm rot="16200000">
            <a:off x="4962906" y="-4962905"/>
            <a:ext cx="2266190" cy="12192001"/>
          </a:xfrm>
          <a:prstGeom prst="rect">
            <a:avLst/>
          </a:prstGeom>
        </p:spPr>
      </p:pic>
      <p:sp>
        <p:nvSpPr>
          <p:cNvPr id="5" name="TextBox 4"/>
          <p:cNvSpPr txBox="1"/>
          <p:nvPr/>
        </p:nvSpPr>
        <p:spPr>
          <a:xfrm>
            <a:off x="3853122" y="748374"/>
            <a:ext cx="4485757" cy="769441"/>
          </a:xfrm>
          <a:prstGeom prst="rect">
            <a:avLst/>
          </a:prstGeom>
          <a:noFill/>
        </p:spPr>
        <p:txBody>
          <a:bodyPr wrap="square" rtlCol="0">
            <a:spAutoFit/>
          </a:bodyPr>
          <a:lstStyle/>
          <a:p>
            <a:pPr algn="ctr"/>
            <a:r>
              <a:rPr lang="en-IN" sz="4400" dirty="0">
                <a:solidFill>
                  <a:schemeClr val="bg1"/>
                </a:solidFill>
              </a:rPr>
              <a:t>Eavesdropper Eve</a:t>
            </a:r>
          </a:p>
        </p:txBody>
      </p:sp>
      <p:sp>
        <p:nvSpPr>
          <p:cNvPr id="6" name="TextBox 5"/>
          <p:cNvSpPr txBox="1"/>
          <p:nvPr/>
        </p:nvSpPr>
        <p:spPr>
          <a:xfrm>
            <a:off x="914401" y="2635306"/>
            <a:ext cx="10700084" cy="4222694"/>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2400" dirty="0">
                <a:solidFill>
                  <a:prstClr val="black"/>
                </a:solidFill>
              </a:rPr>
              <a:t>If </a:t>
            </a:r>
            <a:r>
              <a:rPr lang="en-US" sz="2400" b="1" i="1" u="sng" dirty="0">
                <a:solidFill>
                  <a:prstClr val="black"/>
                </a:solidFill>
              </a:rPr>
              <a:t>EVE</a:t>
            </a:r>
            <a:r>
              <a:rPr lang="en-US" sz="2400" dirty="0">
                <a:solidFill>
                  <a:prstClr val="black"/>
                </a:solidFill>
              </a:rPr>
              <a:t> uses the filter aligned with Alice’s  she can recover the original polarization of the photon.</a:t>
            </a:r>
          </a:p>
          <a:p>
            <a:pPr marL="228600" lvl="0" indent="-228600">
              <a:lnSpc>
                <a:spcPct val="90000"/>
              </a:lnSpc>
              <a:spcBef>
                <a:spcPts val="1000"/>
              </a:spcBef>
              <a:buFont typeface="Arial" panose="020B0604020202020204" pitchFamily="34" charset="0"/>
              <a:buChar char="•"/>
            </a:pPr>
            <a:endParaRPr lang="en-US" sz="2400" dirty="0">
              <a:solidFill>
                <a:prstClr val="black"/>
              </a:solidFill>
            </a:endParaRPr>
          </a:p>
          <a:p>
            <a:pPr marL="228600" lvl="0" indent="-228600">
              <a:lnSpc>
                <a:spcPct val="90000"/>
              </a:lnSpc>
              <a:spcBef>
                <a:spcPts val="1000"/>
              </a:spcBef>
              <a:buFont typeface="Arial" panose="020B0604020202020204" pitchFamily="34" charset="0"/>
              <a:buChar char="•"/>
            </a:pPr>
            <a:r>
              <a:rPr lang="en-US" sz="2400" dirty="0">
                <a:solidFill>
                  <a:prstClr val="black"/>
                </a:solidFill>
              </a:rPr>
              <a:t>If she uses the misaligned  filter she will receive no information about the photon .</a:t>
            </a:r>
          </a:p>
          <a:p>
            <a:pPr marL="228600" lvl="0" indent="-228600">
              <a:lnSpc>
                <a:spcPct val="90000"/>
              </a:lnSpc>
              <a:spcBef>
                <a:spcPts val="1000"/>
              </a:spcBef>
              <a:buFont typeface="Arial" panose="020B0604020202020204" pitchFamily="34" charset="0"/>
              <a:buChar char="•"/>
            </a:pPr>
            <a:endParaRPr lang="en-US" sz="2400" dirty="0">
              <a:solidFill>
                <a:prstClr val="black"/>
              </a:solidFill>
            </a:endParaRPr>
          </a:p>
          <a:p>
            <a:pPr marL="228600" lvl="0" indent="-228600">
              <a:lnSpc>
                <a:spcPct val="90000"/>
              </a:lnSpc>
              <a:spcBef>
                <a:spcPts val="1000"/>
              </a:spcBef>
              <a:buFont typeface="Arial" panose="020B0604020202020204" pitchFamily="34" charset="0"/>
              <a:buChar char="•"/>
            </a:pPr>
            <a:r>
              <a:rPr lang="en-US" sz="2400" dirty="0">
                <a:solidFill>
                  <a:prstClr val="black"/>
                </a:solidFill>
              </a:rPr>
              <a:t>Also she will influence the original photon and be unable to retransmit it with the original polarization.</a:t>
            </a:r>
          </a:p>
          <a:p>
            <a:pPr marL="228600" lvl="0" indent="-228600">
              <a:lnSpc>
                <a:spcPct val="90000"/>
              </a:lnSpc>
              <a:spcBef>
                <a:spcPts val="1000"/>
              </a:spcBef>
              <a:buFont typeface="Arial" panose="020B0604020202020204" pitchFamily="34" charset="0"/>
              <a:buChar char="•"/>
            </a:pPr>
            <a:endParaRPr lang="en-US" sz="2400" dirty="0">
              <a:solidFill>
                <a:prstClr val="black"/>
              </a:solidFill>
            </a:endParaRPr>
          </a:p>
          <a:p>
            <a:pPr marL="228600" lvl="0" indent="-228600">
              <a:lnSpc>
                <a:spcPct val="90000"/>
              </a:lnSpc>
              <a:spcBef>
                <a:spcPts val="1000"/>
              </a:spcBef>
              <a:buFont typeface="Arial" panose="020B0604020202020204" pitchFamily="34" charset="0"/>
              <a:buChar char="•"/>
            </a:pPr>
            <a:r>
              <a:rPr lang="en-US" sz="2400" dirty="0">
                <a:solidFill>
                  <a:prstClr val="black"/>
                </a:solidFill>
              </a:rPr>
              <a:t>Bob will be able to deduce Ave’s presence.</a:t>
            </a:r>
          </a:p>
          <a:p>
            <a:endParaRPr lang="en-IN" sz="2400" dirty="0"/>
          </a:p>
        </p:txBody>
      </p:sp>
      <p:sp>
        <p:nvSpPr>
          <p:cNvPr id="2" name="Date Placeholder 1">
            <a:extLst>
              <a:ext uri="{FF2B5EF4-FFF2-40B4-BE49-F238E27FC236}">
                <a16:creationId xmlns:a16="http://schemas.microsoft.com/office/drawing/2014/main" id="{DB544752-F134-45E7-B23B-1E4A66695A3A}"/>
              </a:ext>
            </a:extLst>
          </p:cNvPr>
          <p:cNvSpPr>
            <a:spLocks noGrp="1"/>
          </p:cNvSpPr>
          <p:nvPr>
            <p:ph type="dt" sz="half" idx="10"/>
          </p:nvPr>
        </p:nvSpPr>
        <p:spPr/>
        <p:txBody>
          <a:bodyPr/>
          <a:lstStyle/>
          <a:p>
            <a:fld id="{F1F3B73A-5A7C-4D7E-BD14-4F47640CB41F}" type="datetime1">
              <a:rPr lang="en-IN" smtClean="0"/>
              <a:t>08-06-2021</a:t>
            </a:fld>
            <a:endParaRPr lang="en-IN"/>
          </a:p>
        </p:txBody>
      </p:sp>
      <p:sp>
        <p:nvSpPr>
          <p:cNvPr id="3" name="Slide Number Placeholder 2">
            <a:extLst>
              <a:ext uri="{FF2B5EF4-FFF2-40B4-BE49-F238E27FC236}">
                <a16:creationId xmlns:a16="http://schemas.microsoft.com/office/drawing/2014/main" id="{4E0539E0-E2F9-43E3-8664-D2B2CB4B944C}"/>
              </a:ext>
            </a:extLst>
          </p:cNvPr>
          <p:cNvSpPr>
            <a:spLocks noGrp="1"/>
          </p:cNvSpPr>
          <p:nvPr>
            <p:ph type="sldNum" sz="quarter" idx="12"/>
          </p:nvPr>
        </p:nvSpPr>
        <p:spPr/>
        <p:txBody>
          <a:bodyPr/>
          <a:lstStyle/>
          <a:p>
            <a:fld id="{06BB0EBA-BFE2-4BFC-9AFF-AA6A7DA7C425}" type="slidenum">
              <a:rPr lang="en-IN" smtClean="0"/>
              <a:t>8</a:t>
            </a:fld>
            <a:endParaRPr lang="en-IN"/>
          </a:p>
        </p:txBody>
      </p:sp>
    </p:spTree>
    <p:extLst>
      <p:ext uri="{BB962C8B-B14F-4D97-AF65-F5344CB8AC3E}">
        <p14:creationId xmlns:p14="http://schemas.microsoft.com/office/powerpoint/2010/main" val="338940363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duotone>
              <a:prstClr val="black"/>
              <a:schemeClr val="accent5">
                <a:tint val="45000"/>
                <a:satMod val="400000"/>
              </a:schemeClr>
            </a:duotone>
          </a:blip>
          <a:stretch>
            <a:fillRect/>
          </a:stretch>
        </p:blipFill>
        <p:spPr>
          <a:xfrm>
            <a:off x="1" y="0"/>
            <a:ext cx="4154904" cy="6858594"/>
          </a:xfrm>
          <a:prstGeom prst="rect">
            <a:avLst/>
          </a:prstGeom>
        </p:spPr>
      </p:pic>
      <p:sp>
        <p:nvSpPr>
          <p:cNvPr id="5" name="TextBox 4"/>
          <p:cNvSpPr txBox="1"/>
          <p:nvPr/>
        </p:nvSpPr>
        <p:spPr>
          <a:xfrm>
            <a:off x="312821" y="2470485"/>
            <a:ext cx="3529262" cy="1446550"/>
          </a:xfrm>
          <a:prstGeom prst="rect">
            <a:avLst/>
          </a:prstGeom>
          <a:noFill/>
        </p:spPr>
        <p:txBody>
          <a:bodyPr wrap="square" rtlCol="0">
            <a:spAutoFit/>
          </a:bodyPr>
          <a:lstStyle/>
          <a:p>
            <a:pPr algn="ctr"/>
            <a:r>
              <a:rPr lang="en-IN" sz="4400" dirty="0">
                <a:solidFill>
                  <a:schemeClr val="bg1"/>
                </a:solidFill>
              </a:rPr>
              <a:t>Binary Information</a:t>
            </a:r>
          </a:p>
        </p:txBody>
      </p:sp>
      <p:sp>
        <p:nvSpPr>
          <p:cNvPr id="6" name="TextBox 5"/>
          <p:cNvSpPr txBox="1"/>
          <p:nvPr/>
        </p:nvSpPr>
        <p:spPr>
          <a:xfrm>
            <a:off x="4267200" y="240632"/>
            <a:ext cx="7924800" cy="6740307"/>
          </a:xfrm>
          <a:prstGeom prst="rect">
            <a:avLst/>
          </a:prstGeom>
          <a:noFill/>
        </p:spPr>
        <p:txBody>
          <a:bodyPr wrap="square" rtlCol="0">
            <a:spAutoFit/>
          </a:bodyPr>
          <a:lstStyle/>
          <a:p>
            <a:pPr marL="342900" indent="-342900">
              <a:buFont typeface="Arial" panose="020B0604020202020204" pitchFamily="34" charset="0"/>
              <a:buChar char="•"/>
            </a:pPr>
            <a:r>
              <a:rPr lang="en-US" sz="2400" dirty="0"/>
              <a:t>Each photon carries one </a:t>
            </a:r>
            <a:r>
              <a:rPr lang="en-US" sz="2400" dirty="0" err="1"/>
              <a:t>qubit</a:t>
            </a:r>
            <a:r>
              <a:rPr lang="en-US" sz="2400" dirty="0"/>
              <a:t> of information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Polarization can be used to represent a 0 or 1.</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In quantum computation this is called </a:t>
            </a:r>
            <a:r>
              <a:rPr lang="en-US" sz="2400" dirty="0" err="1"/>
              <a:t>qubit</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To determine photon’s polarization the recipient must measure the polarization by ,for example, passing it through a filter.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 user can suggest a key by sending a stream of randomly polarized photons.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This sequence can be converted to a binary key.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If the key was intercepted it could be discarded and a new stream of randomly polarized photons sent.</a:t>
            </a:r>
          </a:p>
          <a:p>
            <a:endParaRPr lang="en-IN" sz="2400" dirty="0"/>
          </a:p>
        </p:txBody>
      </p:sp>
      <p:sp>
        <p:nvSpPr>
          <p:cNvPr id="2" name="Date Placeholder 1">
            <a:extLst>
              <a:ext uri="{FF2B5EF4-FFF2-40B4-BE49-F238E27FC236}">
                <a16:creationId xmlns:a16="http://schemas.microsoft.com/office/drawing/2014/main" id="{D77B2C1C-C12A-4EFD-900E-DF658EBB9F1B}"/>
              </a:ext>
            </a:extLst>
          </p:cNvPr>
          <p:cNvSpPr>
            <a:spLocks noGrp="1"/>
          </p:cNvSpPr>
          <p:nvPr>
            <p:ph type="dt" sz="half" idx="10"/>
          </p:nvPr>
        </p:nvSpPr>
        <p:spPr/>
        <p:txBody>
          <a:bodyPr/>
          <a:lstStyle/>
          <a:p>
            <a:fld id="{5BC3BBFF-E227-41D8-B58E-488ABAC30C8C}" type="datetime1">
              <a:rPr lang="en-IN" smtClean="0"/>
              <a:t>08-06-2021</a:t>
            </a:fld>
            <a:endParaRPr lang="en-IN"/>
          </a:p>
        </p:txBody>
      </p:sp>
      <p:sp>
        <p:nvSpPr>
          <p:cNvPr id="3" name="Slide Number Placeholder 2">
            <a:extLst>
              <a:ext uri="{FF2B5EF4-FFF2-40B4-BE49-F238E27FC236}">
                <a16:creationId xmlns:a16="http://schemas.microsoft.com/office/drawing/2014/main" id="{6BABB7F8-A72F-4042-B54C-0D45B590DAE5}"/>
              </a:ext>
            </a:extLst>
          </p:cNvPr>
          <p:cNvSpPr>
            <a:spLocks noGrp="1"/>
          </p:cNvSpPr>
          <p:nvPr>
            <p:ph type="sldNum" sz="quarter" idx="12"/>
          </p:nvPr>
        </p:nvSpPr>
        <p:spPr/>
        <p:txBody>
          <a:bodyPr/>
          <a:lstStyle/>
          <a:p>
            <a:fld id="{06BB0EBA-BFE2-4BFC-9AFF-AA6A7DA7C425}" type="slidenum">
              <a:rPr lang="en-IN" smtClean="0"/>
              <a:t>9</a:t>
            </a:fld>
            <a:endParaRPr lang="en-IN"/>
          </a:p>
        </p:txBody>
      </p:sp>
    </p:spTree>
    <p:extLst>
      <p:ext uri="{BB962C8B-B14F-4D97-AF65-F5344CB8AC3E}">
        <p14:creationId xmlns:p14="http://schemas.microsoft.com/office/powerpoint/2010/main" val="2060785170"/>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962</Words>
  <Application>Microsoft Office PowerPoint</Application>
  <PresentationFormat>Widescreen</PresentationFormat>
  <Paragraphs>120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_trickster_</dc:creator>
  <cp:lastModifiedBy>Jyoti Khalkar</cp:lastModifiedBy>
  <cp:revision>27</cp:revision>
  <dcterms:created xsi:type="dcterms:W3CDTF">2020-12-24T14:21:48Z</dcterms:created>
  <dcterms:modified xsi:type="dcterms:W3CDTF">2021-06-08T09:53:00Z</dcterms:modified>
</cp:coreProperties>
</file>