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46E1151-091E-4D99-962C-B02D0442EFF8}">
          <p14:sldIdLst>
            <p14:sldId id="256"/>
            <p14:sldId id="267"/>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t rameez" initials="br" lastIdx="1" clrIdx="0">
    <p:extLst>
      <p:ext uri="{19B8F6BF-5375-455C-9EA6-DF929625EA0E}">
        <p15:presenceInfo xmlns:p15="http://schemas.microsoft.com/office/powerpoint/2012/main" userId="0aaad314e7437c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5619"/>
    <a:srgbClr val="6EB3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09" autoAdjust="0"/>
  </p:normalViewPr>
  <p:slideViewPr>
    <p:cSldViewPr>
      <p:cViewPr varScale="1">
        <p:scale>
          <a:sx n="63" d="100"/>
          <a:sy n="63" d="100"/>
        </p:scale>
        <p:origin x="13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06T20:38:19.539"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6301B7-02DA-4EE5-80E1-FB0904019C17}" type="datetimeFigureOut">
              <a:rPr lang="en-IN" smtClean="0"/>
              <a:t>08-06-2021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6D1CA-ED0C-4CEC-A017-E12F3BC8925E}" type="slidenum">
              <a:rPr lang="en-IN" smtClean="0"/>
              <a:t>‹#›</a:t>
            </a:fld>
            <a:endParaRPr lang="en-IN"/>
          </a:p>
        </p:txBody>
      </p:sp>
    </p:spTree>
    <p:extLst>
      <p:ext uri="{BB962C8B-B14F-4D97-AF65-F5344CB8AC3E}">
        <p14:creationId xmlns:p14="http://schemas.microsoft.com/office/powerpoint/2010/main" val="1936035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7D2085E8-6E11-424F-B54A-3CE1B40B17CD}" type="datetime1">
              <a:rPr lang="en-US" smtClean="0"/>
              <a:t>6/8/2021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FB84370-6736-4427-88A0-789307BBFEFE}"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813BA9-4BD1-43B7-8335-163E77B1A1B7}"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84370-6736-4427-88A0-789307BBFEFE}"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E9EC89-F233-4BC3-9D4D-DF500767F316}"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84370-6736-4427-88A0-789307BBFEFE}"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88775C1-93E6-4875-92B4-F92057F8E983}"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84370-6736-4427-88A0-789307BBFEFE}"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7180D4B6-198D-4F25-B8B3-A727D64BF62E}" type="datetime1">
              <a:rPr lang="en-US" smtClean="0"/>
              <a:t>6/8/2021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4FB84370-6736-4427-88A0-789307BBFEFE}"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96A3E36-77DE-4D25-84A8-28A9EE6CAB98}" type="datetime1">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84370-6736-4427-88A0-789307BBFEFE}"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16B76BE-5BB3-4A18-99D7-D1CD3696D5DA}" type="datetime1">
              <a:rPr lang="en-US" smtClean="0"/>
              <a:t>6/8/2021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B84370-6736-4427-88A0-789307BBFEFE}"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89EB0C8-ED94-4AA4-A3D7-D2F119F0EE24}" type="datetime1">
              <a:rPr lang="en-US" smtClean="0"/>
              <a:t>6/8/2021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B84370-6736-4427-88A0-789307BBFEFE}"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C2F04A-10DC-45CF-B336-9C85F56166FB}" type="datetime1">
              <a:rPr lang="en-US" smtClean="0"/>
              <a:t>6/8/2021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B84370-6736-4427-88A0-789307BBFEFE}"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C277FE0-0D0A-4D64-84F9-E335AEF3FF61}" type="datetime1">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84370-6736-4427-88A0-789307BBFEFE}"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03A6CAF-8795-43CC-9549-5F2B50CE46D1}" type="datetime1">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84370-6736-4427-88A0-789307BBFEFE}"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086B282-567F-4BD9-9516-5E66602F5A90}" type="datetime1">
              <a:rPr lang="en-US" smtClean="0"/>
              <a:t>6/8/2021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FB84370-6736-4427-88A0-789307BBFEFE}"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hf hdr="0" ft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6600" b="1" dirty="0">
                <a:solidFill>
                  <a:srgbClr val="0070C0"/>
                </a:solidFill>
                <a:latin typeface="Algerian" pitchFamily="82" charset="0"/>
              </a:rPr>
              <a:t>SMART SENSORS</a:t>
            </a:r>
          </a:p>
        </p:txBody>
      </p:sp>
      <p:pic>
        <p:nvPicPr>
          <p:cNvPr id="12290" name="Picture 2" descr="http://www.panbo.com/Airmar_20smart_20sensor_small.jpg"/>
          <p:cNvPicPr>
            <a:picLocks noChangeAspect="1" noChangeArrowheads="1"/>
          </p:cNvPicPr>
          <p:nvPr/>
        </p:nvPicPr>
        <p:blipFill>
          <a:blip r:embed="rId2"/>
          <a:srcRect/>
          <a:stretch>
            <a:fillRect/>
          </a:stretch>
        </p:blipFill>
        <p:spPr bwMode="auto">
          <a:xfrm>
            <a:off x="990600" y="1600200"/>
            <a:ext cx="2743200" cy="3423038"/>
          </a:xfrm>
          <a:prstGeom prst="rect">
            <a:avLst/>
          </a:prstGeom>
          <a:noFill/>
        </p:spPr>
      </p:pic>
      <p:sp>
        <p:nvSpPr>
          <p:cNvPr id="8" name="TextBox 7">
            <a:extLst>
              <a:ext uri="{FF2B5EF4-FFF2-40B4-BE49-F238E27FC236}">
                <a16:creationId xmlns:a16="http://schemas.microsoft.com/office/drawing/2014/main" id="{6EF30106-CBF7-4B0E-80B9-104A6A467877}"/>
              </a:ext>
            </a:extLst>
          </p:cNvPr>
          <p:cNvSpPr txBox="1"/>
          <p:nvPr/>
        </p:nvSpPr>
        <p:spPr>
          <a:xfrm>
            <a:off x="2286000" y="3052637"/>
            <a:ext cx="6324600" cy="584775"/>
          </a:xfrm>
          <a:prstGeom prst="rect">
            <a:avLst/>
          </a:prstGeom>
          <a:noFill/>
        </p:spPr>
        <p:txBody>
          <a:bodyPr wrap="square">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uLnTx/>
                <a:uFillTx/>
                <a:latin typeface="Calibri"/>
                <a:ea typeface="+mn-ea"/>
                <a:cs typeface="+mn-cs"/>
              </a:rPr>
              <a:t>                   Presented by:</a:t>
            </a:r>
          </a:p>
        </p:txBody>
      </p:sp>
      <p:sp>
        <p:nvSpPr>
          <p:cNvPr id="10" name="TextBox 9">
            <a:extLst>
              <a:ext uri="{FF2B5EF4-FFF2-40B4-BE49-F238E27FC236}">
                <a16:creationId xmlns:a16="http://schemas.microsoft.com/office/drawing/2014/main" id="{C916BBDB-84D0-4F8A-8174-EE85177114F5}"/>
              </a:ext>
            </a:extLst>
          </p:cNvPr>
          <p:cNvSpPr txBox="1"/>
          <p:nvPr/>
        </p:nvSpPr>
        <p:spPr>
          <a:xfrm>
            <a:off x="2286000" y="3055747"/>
            <a:ext cx="6324600" cy="1569660"/>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2400" dirty="0">
              <a:solidFill>
                <a:srgbClr val="000000"/>
              </a:solidFill>
              <a:latin typeface="Calibri"/>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a:ea typeface="+mn-ea"/>
                <a:cs typeface="+mn-cs"/>
              </a:rPr>
              <a:t>                  </a:t>
            </a:r>
            <a:r>
              <a:rPr lang="en-US" dirty="0"/>
              <a:t>Shahid Maqbool LONE     </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                (10303320181124510072</a:t>
            </a:r>
            <a:r>
              <a:rPr kumimoji="0" lang="en-US" sz="2400" b="0" i="0" u="none" strike="noStrike" kern="1200" cap="none" spc="0" normalizeH="0" baseline="0" noProof="0" dirty="0">
                <a:ln>
                  <a:noFill/>
                </a:ln>
                <a:solidFill>
                  <a:srgbClr val="000000"/>
                </a:solidFill>
                <a:effectLst/>
                <a:uLnTx/>
                <a:uFillTx/>
                <a:latin typeface="Calibri"/>
                <a:ea typeface="+mn-ea"/>
                <a:cs typeface="+mn-cs"/>
              </a:rPr>
              <a:t>)</a:t>
            </a:r>
          </a:p>
        </p:txBody>
      </p:sp>
      <p:sp>
        <p:nvSpPr>
          <p:cNvPr id="12" name="TextBox 11">
            <a:extLst>
              <a:ext uri="{FF2B5EF4-FFF2-40B4-BE49-F238E27FC236}">
                <a16:creationId xmlns:a16="http://schemas.microsoft.com/office/drawing/2014/main" id="{FC100B11-07D8-49A0-B63F-D50672B32C72}"/>
              </a:ext>
            </a:extLst>
          </p:cNvPr>
          <p:cNvSpPr txBox="1"/>
          <p:nvPr/>
        </p:nvSpPr>
        <p:spPr>
          <a:xfrm>
            <a:off x="2438400" y="3160358"/>
            <a:ext cx="5638800" cy="2862322"/>
          </a:xfrm>
          <a:prstGeom prst="rect">
            <a:avLst/>
          </a:prstGeom>
          <a:noFill/>
        </p:spPr>
        <p:txBody>
          <a:bodyPr wrap="square">
            <a:spAutoFit/>
          </a:bodyPr>
          <a:lstStyle/>
          <a:p>
            <a:pPr algn="ctr"/>
            <a:endParaRPr lang="en-US" sz="1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n-US" sz="1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p>
          <a:p>
            <a:pPr algn="ct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endParaRPr lang="en-US" sz="1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n-US" sz="1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Under guidance of:</a:t>
            </a:r>
          </a:p>
          <a:p>
            <a:pPr algn="ctr"/>
            <a:endParaRPr lang="en-US" sz="1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dirty="0"/>
              <a:t>Prof. Ankita </a:t>
            </a:r>
            <a:r>
              <a:rPr lang="en-US" dirty="0" err="1"/>
              <a:t>Amburle</a:t>
            </a:r>
            <a:endParaRPr lang="en-US" dirty="0"/>
          </a:p>
          <a:p>
            <a:pPr algn="ctr"/>
            <a:endParaRPr lang="en-US" sz="1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Date Placeholder 1">
            <a:extLst>
              <a:ext uri="{FF2B5EF4-FFF2-40B4-BE49-F238E27FC236}">
                <a16:creationId xmlns:a16="http://schemas.microsoft.com/office/drawing/2014/main" id="{7CBECF5B-9FD4-4031-9084-4B6AAA537506}"/>
              </a:ext>
            </a:extLst>
          </p:cNvPr>
          <p:cNvSpPr>
            <a:spLocks noGrp="1"/>
          </p:cNvSpPr>
          <p:nvPr>
            <p:ph type="dt" sz="half" idx="10"/>
          </p:nvPr>
        </p:nvSpPr>
        <p:spPr/>
        <p:txBody>
          <a:bodyPr/>
          <a:lstStyle/>
          <a:p>
            <a:fld id="{D68B1ACB-91B7-42E2-9CE0-74CB580BEB0F}" type="datetime1">
              <a:rPr lang="en-US" smtClean="0"/>
              <a:t>6/8/2021</a:t>
            </a:fld>
            <a:endParaRPr lang="en-US"/>
          </a:p>
        </p:txBody>
      </p:sp>
      <p:sp>
        <p:nvSpPr>
          <p:cNvPr id="3" name="Slide Number Placeholder 2">
            <a:extLst>
              <a:ext uri="{FF2B5EF4-FFF2-40B4-BE49-F238E27FC236}">
                <a16:creationId xmlns:a16="http://schemas.microsoft.com/office/drawing/2014/main" id="{422193BD-9956-4276-B468-658DC102A92E}"/>
              </a:ext>
            </a:extLst>
          </p:cNvPr>
          <p:cNvSpPr>
            <a:spLocks noGrp="1"/>
          </p:cNvSpPr>
          <p:nvPr>
            <p:ph type="sldNum" sz="quarter" idx="12"/>
          </p:nvPr>
        </p:nvSpPr>
        <p:spPr/>
        <p:txBody>
          <a:bodyPr/>
          <a:lstStyle/>
          <a:p>
            <a:fld id="{4FB84370-6736-4427-88A0-789307BBFEFE}" type="slidenum">
              <a:rPr lang="en-US" smtClean="0"/>
              <a:pPr/>
              <a:t>1</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lstStyle/>
          <a:p>
            <a:r>
              <a:rPr lang="en-US" b="1" dirty="0">
                <a:solidFill>
                  <a:srgbClr val="C00000"/>
                </a:solidFill>
              </a:rPr>
              <a:t>Advantages</a:t>
            </a:r>
            <a:endParaRPr lang="en-US" dirty="0">
              <a:solidFill>
                <a:srgbClr val="C00000"/>
              </a:solidFill>
            </a:endParaRPr>
          </a:p>
        </p:txBody>
      </p:sp>
      <p:sp>
        <p:nvSpPr>
          <p:cNvPr id="3" name="Content Placeholder 2"/>
          <p:cNvSpPr>
            <a:spLocks noGrp="1"/>
          </p:cNvSpPr>
          <p:nvPr>
            <p:ph sz="quarter" idx="1"/>
          </p:nvPr>
        </p:nvSpPr>
        <p:spPr/>
        <p:txBody>
          <a:bodyPr/>
          <a:lstStyle/>
          <a:p>
            <a:pPr>
              <a:buFont typeface="Wingdings" pitchFamily="2" charset="2"/>
              <a:buChar char="Ø"/>
            </a:pPr>
            <a:r>
              <a:rPr lang="en-US" b="1" dirty="0">
                <a:solidFill>
                  <a:srgbClr val="002060"/>
                </a:solidFill>
              </a:rPr>
              <a:t>Minimum Interconnecting Cables</a:t>
            </a:r>
            <a:endParaRPr lang="en-US" dirty="0">
              <a:solidFill>
                <a:srgbClr val="002060"/>
              </a:solidFill>
            </a:endParaRPr>
          </a:p>
          <a:p>
            <a:pPr>
              <a:buFont typeface="Wingdings" pitchFamily="2" charset="2"/>
              <a:buChar char="Ø"/>
            </a:pPr>
            <a:r>
              <a:rPr lang="en-US" b="1" dirty="0">
                <a:solidFill>
                  <a:srgbClr val="002060"/>
                </a:solidFill>
              </a:rPr>
              <a:t>High Reliability</a:t>
            </a:r>
            <a:endParaRPr lang="en-US" dirty="0">
              <a:solidFill>
                <a:srgbClr val="002060"/>
              </a:solidFill>
            </a:endParaRPr>
          </a:p>
          <a:p>
            <a:pPr>
              <a:buFont typeface="Wingdings" pitchFamily="2" charset="2"/>
              <a:buChar char="Ø"/>
            </a:pPr>
            <a:r>
              <a:rPr lang="en-US" b="1" dirty="0">
                <a:solidFill>
                  <a:srgbClr val="002060"/>
                </a:solidFill>
              </a:rPr>
              <a:t>High Performance</a:t>
            </a:r>
            <a:endParaRPr lang="en-US" dirty="0">
              <a:solidFill>
                <a:srgbClr val="002060"/>
              </a:solidFill>
            </a:endParaRPr>
          </a:p>
          <a:p>
            <a:pPr>
              <a:buFont typeface="Wingdings" pitchFamily="2" charset="2"/>
              <a:buChar char="Ø"/>
            </a:pPr>
            <a:r>
              <a:rPr lang="en-US" b="1" dirty="0">
                <a:solidFill>
                  <a:srgbClr val="002060"/>
                </a:solidFill>
              </a:rPr>
              <a:t>Easy to Design, Use and Maintain</a:t>
            </a:r>
            <a:endParaRPr lang="en-US" dirty="0">
              <a:solidFill>
                <a:srgbClr val="002060"/>
              </a:solidFill>
            </a:endParaRPr>
          </a:p>
          <a:p>
            <a:pPr>
              <a:buFont typeface="Wingdings" pitchFamily="2" charset="2"/>
              <a:buChar char="Ø"/>
            </a:pPr>
            <a:r>
              <a:rPr lang="en-US" b="1" dirty="0">
                <a:solidFill>
                  <a:srgbClr val="002060"/>
                </a:solidFill>
              </a:rPr>
              <a:t>Scalable -Flexible System</a:t>
            </a:r>
            <a:endParaRPr lang="en-US" dirty="0">
              <a:solidFill>
                <a:srgbClr val="002060"/>
              </a:solidFill>
            </a:endParaRPr>
          </a:p>
          <a:p>
            <a:pPr>
              <a:buFont typeface="Wingdings" pitchFamily="2" charset="2"/>
              <a:buChar char="Ø"/>
            </a:pPr>
            <a:r>
              <a:rPr lang="en-US" b="1" dirty="0">
                <a:solidFill>
                  <a:srgbClr val="002060"/>
                </a:solidFill>
              </a:rPr>
              <a:t>Small Rugged Packaging</a:t>
            </a:r>
            <a:endParaRPr lang="en-US" dirty="0">
              <a:solidFill>
                <a:srgbClr val="002060"/>
              </a:solidFill>
            </a:endParaRPr>
          </a:p>
          <a:p>
            <a:pPr>
              <a:buFont typeface="Wingdings" pitchFamily="2" charset="2"/>
              <a:buChar char="Ø"/>
            </a:pPr>
            <a:r>
              <a:rPr lang="en-US" b="1" dirty="0">
                <a:solidFill>
                  <a:srgbClr val="002060"/>
                </a:solidFill>
              </a:rPr>
              <a:t>Minimum Cost</a:t>
            </a:r>
            <a:endParaRPr lang="en-US" dirty="0">
              <a:solidFill>
                <a:srgbClr val="002060"/>
              </a:solidFill>
            </a:endParaRPr>
          </a:p>
          <a:p>
            <a:endParaRPr lang="en-US" dirty="0"/>
          </a:p>
        </p:txBody>
      </p:sp>
      <p:sp>
        <p:nvSpPr>
          <p:cNvPr id="4" name="Date Placeholder 3">
            <a:extLst>
              <a:ext uri="{FF2B5EF4-FFF2-40B4-BE49-F238E27FC236}">
                <a16:creationId xmlns:a16="http://schemas.microsoft.com/office/drawing/2014/main" id="{DB4F10D7-B9D8-4F36-BBBC-C4E9D95E118E}"/>
              </a:ext>
            </a:extLst>
          </p:cNvPr>
          <p:cNvSpPr>
            <a:spLocks noGrp="1"/>
          </p:cNvSpPr>
          <p:nvPr>
            <p:ph type="dt" sz="half" idx="10"/>
          </p:nvPr>
        </p:nvSpPr>
        <p:spPr/>
        <p:txBody>
          <a:bodyPr/>
          <a:lstStyle/>
          <a:p>
            <a:fld id="{0D1EEE35-746B-4AE1-889B-DF74252F1D1A}" type="datetime1">
              <a:rPr lang="en-US" smtClean="0"/>
              <a:t>6/8/2021</a:t>
            </a:fld>
            <a:endParaRPr lang="en-US"/>
          </a:p>
        </p:txBody>
      </p:sp>
      <p:sp>
        <p:nvSpPr>
          <p:cNvPr id="5" name="Slide Number Placeholder 4">
            <a:extLst>
              <a:ext uri="{FF2B5EF4-FFF2-40B4-BE49-F238E27FC236}">
                <a16:creationId xmlns:a16="http://schemas.microsoft.com/office/drawing/2014/main" id="{62FD0E26-C125-43C3-85D7-0611A120AEBF}"/>
              </a:ext>
            </a:extLst>
          </p:cNvPr>
          <p:cNvSpPr>
            <a:spLocks noGrp="1"/>
          </p:cNvSpPr>
          <p:nvPr>
            <p:ph type="sldNum" sz="quarter" idx="12"/>
          </p:nvPr>
        </p:nvSpPr>
        <p:spPr/>
        <p:txBody>
          <a:bodyPr/>
          <a:lstStyle/>
          <a:p>
            <a:fld id="{4FB84370-6736-4427-88A0-789307BBFEFE}" type="slidenum">
              <a:rPr lang="en-US" smtClean="0"/>
              <a:pPr/>
              <a:t>10</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239000" cy="685800"/>
          </a:xfrm>
        </p:spPr>
        <p:txBody>
          <a:bodyPr>
            <a:normAutofit/>
          </a:bodyPr>
          <a:lstStyle/>
          <a:p>
            <a:r>
              <a:rPr lang="en-US" b="1" dirty="0">
                <a:solidFill>
                  <a:srgbClr val="C00000"/>
                </a:solidFill>
              </a:rPr>
              <a:t>Applications</a:t>
            </a:r>
            <a:endParaRPr lang="en-US" dirty="0">
              <a:solidFill>
                <a:srgbClr val="C00000"/>
              </a:solidFill>
            </a:endParaRPr>
          </a:p>
        </p:txBody>
      </p:sp>
      <p:sp>
        <p:nvSpPr>
          <p:cNvPr id="3" name="Content Placeholder 2"/>
          <p:cNvSpPr>
            <a:spLocks noGrp="1"/>
          </p:cNvSpPr>
          <p:nvPr>
            <p:ph sz="quarter" idx="1"/>
          </p:nvPr>
        </p:nvSpPr>
        <p:spPr>
          <a:xfrm>
            <a:off x="457200" y="1219200"/>
            <a:ext cx="7239000" cy="4846320"/>
          </a:xfrm>
        </p:spPr>
        <p:txBody>
          <a:bodyPr>
            <a:noAutofit/>
          </a:bodyPr>
          <a:lstStyle/>
          <a:p>
            <a:pPr>
              <a:buFont typeface="Wingdings" pitchFamily="2" charset="2"/>
              <a:buChar char="Ø"/>
            </a:pPr>
            <a:r>
              <a:rPr lang="en-US" sz="2800" dirty="0">
                <a:solidFill>
                  <a:srgbClr val="002060"/>
                </a:solidFill>
              </a:rPr>
              <a:t>Bluetooth Smart Sensor Module Rear Panel.</a:t>
            </a:r>
            <a:br>
              <a:rPr lang="en-US" sz="2800" dirty="0">
                <a:solidFill>
                  <a:srgbClr val="002060"/>
                </a:solidFill>
              </a:rPr>
            </a:br>
            <a:r>
              <a:rPr lang="en-US" sz="2800" dirty="0">
                <a:solidFill>
                  <a:srgbClr val="002060"/>
                </a:solidFill>
              </a:rPr>
              <a:t>In-chamber and on-wafer sensors.</a:t>
            </a:r>
          </a:p>
          <a:p>
            <a:pPr>
              <a:buFont typeface="Wingdings" pitchFamily="2" charset="2"/>
              <a:buChar char="Ø"/>
            </a:pPr>
            <a:r>
              <a:rPr lang="en-US" sz="2800" dirty="0">
                <a:solidFill>
                  <a:srgbClr val="002060"/>
                </a:solidFill>
              </a:rPr>
              <a:t>Monitoring of Temperature Using Smart Sensors Based on CAN Architecture.</a:t>
            </a:r>
          </a:p>
          <a:p>
            <a:pPr>
              <a:buFont typeface="Wingdings" pitchFamily="2" charset="2"/>
              <a:buChar char="Ø"/>
            </a:pPr>
            <a:r>
              <a:rPr lang="en-US" sz="2800" dirty="0">
                <a:solidFill>
                  <a:srgbClr val="002060"/>
                </a:solidFill>
              </a:rPr>
              <a:t>Compatible sensors with microprocessors.</a:t>
            </a:r>
            <a:br>
              <a:rPr lang="en-US" sz="2800" dirty="0">
                <a:solidFill>
                  <a:srgbClr val="002060"/>
                </a:solidFill>
              </a:rPr>
            </a:br>
            <a:r>
              <a:rPr lang="en-US" sz="2800" dirty="0">
                <a:solidFill>
                  <a:srgbClr val="002060"/>
                </a:solidFill>
              </a:rPr>
              <a:t>Smart sensors vie for vision applications: smart sensors can provide the functionality needed for simple, low-cost machine-vision applications.</a:t>
            </a:r>
          </a:p>
          <a:p>
            <a:pPr>
              <a:buFont typeface="Wingdings" pitchFamily="2" charset="2"/>
              <a:buChar char="Ø"/>
            </a:pPr>
            <a:r>
              <a:rPr lang="en-US" sz="2800" dirty="0">
                <a:solidFill>
                  <a:srgbClr val="002060"/>
                </a:solidFill>
              </a:rPr>
              <a:t>A Smart Sensor Architecture for Marine Sensor Networks</a:t>
            </a:r>
          </a:p>
        </p:txBody>
      </p:sp>
      <p:sp>
        <p:nvSpPr>
          <p:cNvPr id="4" name="Date Placeholder 3">
            <a:extLst>
              <a:ext uri="{FF2B5EF4-FFF2-40B4-BE49-F238E27FC236}">
                <a16:creationId xmlns:a16="http://schemas.microsoft.com/office/drawing/2014/main" id="{2EC79B0A-9375-4D22-BE3D-B435370714E0}"/>
              </a:ext>
            </a:extLst>
          </p:cNvPr>
          <p:cNvSpPr>
            <a:spLocks noGrp="1"/>
          </p:cNvSpPr>
          <p:nvPr>
            <p:ph type="dt" sz="half" idx="10"/>
          </p:nvPr>
        </p:nvSpPr>
        <p:spPr/>
        <p:txBody>
          <a:bodyPr/>
          <a:lstStyle/>
          <a:p>
            <a:fld id="{EC876318-5C3D-4C03-B73D-D5ADE8345230}" type="datetime1">
              <a:rPr lang="en-US" smtClean="0"/>
              <a:t>6/8/2021</a:t>
            </a:fld>
            <a:endParaRPr lang="en-US"/>
          </a:p>
        </p:txBody>
      </p:sp>
      <p:sp>
        <p:nvSpPr>
          <p:cNvPr id="5" name="Slide Number Placeholder 4">
            <a:extLst>
              <a:ext uri="{FF2B5EF4-FFF2-40B4-BE49-F238E27FC236}">
                <a16:creationId xmlns:a16="http://schemas.microsoft.com/office/drawing/2014/main" id="{FB7F683C-8FF6-4290-AAAF-A022A424BFF0}"/>
              </a:ext>
            </a:extLst>
          </p:cNvPr>
          <p:cNvSpPr>
            <a:spLocks noGrp="1"/>
          </p:cNvSpPr>
          <p:nvPr>
            <p:ph type="sldNum" sz="quarter" idx="12"/>
          </p:nvPr>
        </p:nvSpPr>
        <p:spPr/>
        <p:txBody>
          <a:bodyPr/>
          <a:lstStyle/>
          <a:p>
            <a:fld id="{4FB84370-6736-4427-88A0-789307BBFEFE}" type="slidenum">
              <a:rPr lang="en-US" smtClean="0"/>
              <a:pPr/>
              <a:t>11</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normAutofit fontScale="90000"/>
          </a:bodyPr>
          <a:lstStyle/>
          <a:p>
            <a:r>
              <a:rPr lang="en-US" b="1" dirty="0">
                <a:solidFill>
                  <a:srgbClr val="C00000"/>
                </a:solidFill>
              </a:rPr>
              <a:t>Conclusion</a:t>
            </a:r>
            <a:br>
              <a:rPr lang="en-US" dirty="0"/>
            </a:b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600" dirty="0">
                <a:solidFill>
                  <a:srgbClr val="002060"/>
                </a:solidFill>
              </a:rPr>
              <a:t>Smart Sensors has developed and proved a new miniaturized Smart Sensor Network Measurement System, which represents a paradigm shift from a centralized to a distributed processing measurement approach. </a:t>
            </a:r>
          </a:p>
          <a:p>
            <a:pPr>
              <a:buFont typeface="Wingdings" pitchFamily="2" charset="2"/>
              <a:buChar char="Ø"/>
            </a:pPr>
            <a:r>
              <a:rPr lang="en-US" sz="2600" dirty="0">
                <a:solidFill>
                  <a:srgbClr val="002060"/>
                </a:solidFill>
              </a:rPr>
              <a:t>It significantly reduces the number and lengths of cables, the components size, and system weight. It provides greater flexibility in design, configuration and installation.</a:t>
            </a:r>
          </a:p>
          <a:p>
            <a:pPr>
              <a:buFont typeface="Wingdings" pitchFamily="2" charset="2"/>
              <a:buChar char="Ø"/>
            </a:pPr>
            <a:r>
              <a:rPr lang="en-US" sz="2600" dirty="0">
                <a:solidFill>
                  <a:srgbClr val="002060"/>
                </a:solidFill>
              </a:rPr>
              <a:t>All of these advantages translate into cost savings throughout the life of a program.</a:t>
            </a:r>
          </a:p>
        </p:txBody>
      </p:sp>
      <p:sp>
        <p:nvSpPr>
          <p:cNvPr id="4" name="Date Placeholder 3">
            <a:extLst>
              <a:ext uri="{FF2B5EF4-FFF2-40B4-BE49-F238E27FC236}">
                <a16:creationId xmlns:a16="http://schemas.microsoft.com/office/drawing/2014/main" id="{D57B9DB7-B695-4833-BE1D-DBBA3D091B3C}"/>
              </a:ext>
            </a:extLst>
          </p:cNvPr>
          <p:cNvSpPr>
            <a:spLocks noGrp="1"/>
          </p:cNvSpPr>
          <p:nvPr>
            <p:ph type="dt" sz="half" idx="10"/>
          </p:nvPr>
        </p:nvSpPr>
        <p:spPr/>
        <p:txBody>
          <a:bodyPr/>
          <a:lstStyle/>
          <a:p>
            <a:fld id="{D42FDB8F-F06A-41B1-85FE-A93C435055F0}" type="datetime1">
              <a:rPr lang="en-US" smtClean="0"/>
              <a:t>6/8/2021</a:t>
            </a:fld>
            <a:endParaRPr lang="en-US"/>
          </a:p>
        </p:txBody>
      </p:sp>
      <p:sp>
        <p:nvSpPr>
          <p:cNvPr id="5" name="Slide Number Placeholder 4">
            <a:extLst>
              <a:ext uri="{FF2B5EF4-FFF2-40B4-BE49-F238E27FC236}">
                <a16:creationId xmlns:a16="http://schemas.microsoft.com/office/drawing/2014/main" id="{199C724B-3597-4559-B91C-7447C8083DC1}"/>
              </a:ext>
            </a:extLst>
          </p:cNvPr>
          <p:cNvSpPr>
            <a:spLocks noGrp="1"/>
          </p:cNvSpPr>
          <p:nvPr>
            <p:ph type="sldNum" sz="quarter" idx="12"/>
          </p:nvPr>
        </p:nvSpPr>
        <p:spPr/>
        <p:txBody>
          <a:bodyPr/>
          <a:lstStyle/>
          <a:p>
            <a:fld id="{4FB84370-6736-4427-88A0-789307BBFEFE}" type="slidenum">
              <a:rPr lang="en-US" smtClean="0"/>
              <a:pPr/>
              <a:t>12</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A40969-5AC9-4B68-B702-6CE3F061279A}"/>
              </a:ext>
            </a:extLst>
          </p:cNvPr>
          <p:cNvSpPr txBox="1"/>
          <p:nvPr/>
        </p:nvSpPr>
        <p:spPr>
          <a:xfrm>
            <a:off x="762000" y="83725"/>
            <a:ext cx="7391400" cy="6114431"/>
          </a:xfrm>
          <a:prstGeom prst="rect">
            <a:avLst/>
          </a:prstGeom>
          <a:noFill/>
        </p:spPr>
        <p:txBody>
          <a:bodyPr wrap="square">
            <a:spAutoFit/>
          </a:bodyPr>
          <a:lstStyle/>
          <a:p>
            <a:pPr marL="0" marR="0" indent="45720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457200">
              <a:lnSpc>
                <a:spcPct val="150000"/>
              </a:lnSpc>
              <a:spcBef>
                <a:spcPts val="0"/>
              </a:spcBef>
              <a:spcAft>
                <a:spcPts val="0"/>
              </a:spcAft>
            </a:pPr>
            <a:r>
              <a:rPr lang="en-US" sz="2900" b="1" dirty="0">
                <a:solidFill>
                  <a:srgbClr val="C00000"/>
                </a:solidFill>
                <a:latin typeface="+mj-lt"/>
                <a:ea typeface="+mj-ea"/>
                <a:cs typeface="+mj-cs"/>
              </a:rPr>
              <a:t>                            INTRODUCTION</a:t>
            </a:r>
          </a:p>
          <a:p>
            <a:pPr marL="285750" marR="0" indent="-285750" algn="just">
              <a:lnSpc>
                <a:spcPct val="150000"/>
              </a:lnSpc>
              <a:spcBef>
                <a:spcPts val="0"/>
              </a:spcBef>
              <a:spcAft>
                <a:spcPts val="0"/>
              </a:spcAft>
              <a:buFont typeface="Arial" panose="020B0604020202020204" pitchFamily="34" charset="0"/>
              <a:buChar char="•"/>
            </a:pPr>
            <a:r>
              <a:rPr lang="en-US" dirty="0">
                <a:solidFill>
                  <a:srgbClr val="00B0F0"/>
                </a:solidFill>
                <a:effectLst/>
                <a:ea typeface="Times New Roman" panose="02020603050405020304" pitchFamily="18" charset="0"/>
              </a:rPr>
              <a:t>The advent of integrated circuits, which became possible because of the tremendous progress in semiconductor technology, resulted in the low cost microprocessor.</a:t>
            </a:r>
          </a:p>
          <a:p>
            <a:pPr marL="285750" marR="0" indent="-285750" algn="just">
              <a:lnSpc>
                <a:spcPct val="150000"/>
              </a:lnSpc>
              <a:spcBef>
                <a:spcPts val="0"/>
              </a:spcBef>
              <a:spcAft>
                <a:spcPts val="0"/>
              </a:spcAft>
              <a:buFont typeface="Arial" panose="020B0604020202020204" pitchFamily="34" charset="0"/>
              <a:buChar char="•"/>
            </a:pPr>
            <a:r>
              <a:rPr lang="en-US" dirty="0">
                <a:solidFill>
                  <a:srgbClr val="00B050"/>
                </a:solidFill>
                <a:effectLst/>
                <a:ea typeface="Times New Roman" panose="02020603050405020304" pitchFamily="18" charset="0"/>
              </a:rPr>
              <a:t>We can have integrated sensors which has electronics and the transduction element together on one silicon chip. This complete system can be called as system-on-chip.</a:t>
            </a:r>
          </a:p>
          <a:p>
            <a:pPr marL="285750" marR="0" indent="-285750" algn="just">
              <a:lnSpc>
                <a:spcPct val="150000"/>
              </a:lnSpc>
              <a:spcBef>
                <a:spcPts val="0"/>
              </a:spcBef>
              <a:spcAft>
                <a:spcPts val="0"/>
              </a:spcAft>
              <a:buFont typeface="Arial" panose="020B0604020202020204" pitchFamily="34" charset="0"/>
              <a:buChar char="•"/>
            </a:pPr>
            <a:r>
              <a:rPr lang="en-US" dirty="0">
                <a:solidFill>
                  <a:srgbClr val="7030A0"/>
                </a:solidFill>
                <a:effectLst/>
                <a:ea typeface="Times New Roman" panose="02020603050405020304" pitchFamily="18" charset="0"/>
              </a:rPr>
              <a:t>The main aim of integrating the electronics and the sensor is to make an intelligent sensor, which can be called as smart sensor. </a:t>
            </a:r>
          </a:p>
          <a:p>
            <a:pPr marL="285750" marR="0" indent="-285750" algn="just">
              <a:lnSpc>
                <a:spcPct val="150000"/>
              </a:lnSpc>
              <a:spcBef>
                <a:spcPts val="0"/>
              </a:spcBef>
              <a:spcAft>
                <a:spcPts val="0"/>
              </a:spcAft>
              <a:buFont typeface="Arial" panose="020B0604020202020204" pitchFamily="34" charset="0"/>
              <a:buChar char="•"/>
            </a:pPr>
            <a:r>
              <a:rPr lang="en-US" dirty="0">
                <a:solidFill>
                  <a:schemeClr val="accent1">
                    <a:lumMod val="75000"/>
                  </a:schemeClr>
                </a:solidFill>
                <a:effectLst/>
                <a:ea typeface="Times New Roman" panose="02020603050405020304" pitchFamily="18" charset="0"/>
              </a:rPr>
              <a:t> </a:t>
            </a:r>
            <a:r>
              <a:rPr lang="en-US" dirty="0">
                <a:solidFill>
                  <a:schemeClr val="accent4">
                    <a:lumMod val="75000"/>
                  </a:schemeClr>
                </a:solidFill>
                <a:effectLst/>
                <a:ea typeface="Times New Roman" panose="02020603050405020304" pitchFamily="18" charset="0"/>
              </a:rPr>
              <a:t>In this report the usefulness of silicon technology as a smart sensor, physical phenomena of conversion to electrical output using silicon sensors, characteristics of smart sensors. A general architecture of smart sensor is presented.</a:t>
            </a:r>
            <a:endParaRPr lang="en-IN" sz="1600" dirty="0">
              <a:solidFill>
                <a:schemeClr val="accent4">
                  <a:lumMod val="75000"/>
                </a:schemeClr>
              </a:solidFill>
              <a:effectLst/>
              <a:ea typeface="Times New Roman" panose="02020603050405020304" pitchFamily="18" charset="0"/>
            </a:endParaRPr>
          </a:p>
        </p:txBody>
      </p:sp>
      <p:sp>
        <p:nvSpPr>
          <p:cNvPr id="2" name="Date Placeholder 1">
            <a:extLst>
              <a:ext uri="{FF2B5EF4-FFF2-40B4-BE49-F238E27FC236}">
                <a16:creationId xmlns:a16="http://schemas.microsoft.com/office/drawing/2014/main" id="{AE2ACF83-2FEC-47DB-A3AD-046EA8C4216A}"/>
              </a:ext>
            </a:extLst>
          </p:cNvPr>
          <p:cNvSpPr>
            <a:spLocks noGrp="1"/>
          </p:cNvSpPr>
          <p:nvPr>
            <p:ph type="dt" sz="half" idx="10"/>
          </p:nvPr>
        </p:nvSpPr>
        <p:spPr/>
        <p:txBody>
          <a:bodyPr/>
          <a:lstStyle/>
          <a:p>
            <a:fld id="{F7AF7A69-241F-4E0F-AB71-59322120862B}" type="datetime1">
              <a:rPr lang="en-US" smtClean="0"/>
              <a:t>6/8/2021</a:t>
            </a:fld>
            <a:endParaRPr lang="en-US"/>
          </a:p>
        </p:txBody>
      </p:sp>
      <p:sp>
        <p:nvSpPr>
          <p:cNvPr id="3" name="Slide Number Placeholder 2">
            <a:extLst>
              <a:ext uri="{FF2B5EF4-FFF2-40B4-BE49-F238E27FC236}">
                <a16:creationId xmlns:a16="http://schemas.microsoft.com/office/drawing/2014/main" id="{22829FAC-776F-4314-8AEE-B6562B291AD2}"/>
              </a:ext>
            </a:extLst>
          </p:cNvPr>
          <p:cNvSpPr>
            <a:spLocks noGrp="1"/>
          </p:cNvSpPr>
          <p:nvPr>
            <p:ph type="sldNum" sz="quarter" idx="12"/>
          </p:nvPr>
        </p:nvSpPr>
        <p:spPr/>
        <p:txBody>
          <a:bodyPr/>
          <a:lstStyle/>
          <a:p>
            <a:fld id="{4FB84370-6736-4427-88A0-789307BBFEFE}" type="slidenum">
              <a:rPr lang="en-US" smtClean="0"/>
              <a:pPr/>
              <a:t>2</a:t>
            </a:fld>
            <a:endParaRPr lang="en-US"/>
          </a:p>
        </p:txBody>
      </p:sp>
    </p:spTree>
    <p:extLst>
      <p:ext uri="{BB962C8B-B14F-4D97-AF65-F5344CB8AC3E}">
        <p14:creationId xmlns:p14="http://schemas.microsoft.com/office/powerpoint/2010/main" val="186337513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normAutofit fontScale="90000"/>
          </a:bodyPr>
          <a:lstStyle/>
          <a:p>
            <a:r>
              <a:rPr lang="en-US" b="1" dirty="0">
                <a:solidFill>
                  <a:srgbClr val="C00000"/>
                </a:solidFill>
              </a:rPr>
              <a:t>What is a smart sensor?</a:t>
            </a:r>
            <a:br>
              <a:rPr lang="en-US" b="1" dirty="0"/>
            </a:b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a:solidFill>
                  <a:srgbClr val="002060"/>
                </a:solidFill>
              </a:rPr>
              <a:t>Smart sensors are "sensors and instrument packages that are microprocessor driven and include features such as communication capability and on-board diagnostics that provide information to a monitoring system and/or operator to increase operational efficiency and reduce maintenance costs."</a:t>
            </a:r>
          </a:p>
          <a:p>
            <a:endParaRPr lang="en-US" dirty="0"/>
          </a:p>
        </p:txBody>
      </p:sp>
      <p:sp>
        <p:nvSpPr>
          <p:cNvPr id="4" name="Date Placeholder 3">
            <a:extLst>
              <a:ext uri="{FF2B5EF4-FFF2-40B4-BE49-F238E27FC236}">
                <a16:creationId xmlns:a16="http://schemas.microsoft.com/office/drawing/2014/main" id="{241DA165-2CD3-4EFF-A012-9CD08939F696}"/>
              </a:ext>
            </a:extLst>
          </p:cNvPr>
          <p:cNvSpPr>
            <a:spLocks noGrp="1"/>
          </p:cNvSpPr>
          <p:nvPr>
            <p:ph type="dt" sz="half" idx="10"/>
          </p:nvPr>
        </p:nvSpPr>
        <p:spPr/>
        <p:txBody>
          <a:bodyPr/>
          <a:lstStyle/>
          <a:p>
            <a:fld id="{F0F7A1C8-E05E-46F5-A58A-C8B9E8E15FF3}" type="datetime1">
              <a:rPr lang="en-US" smtClean="0"/>
              <a:t>6/8/2021</a:t>
            </a:fld>
            <a:endParaRPr lang="en-US"/>
          </a:p>
        </p:txBody>
      </p:sp>
      <p:sp>
        <p:nvSpPr>
          <p:cNvPr id="5" name="Slide Number Placeholder 4">
            <a:extLst>
              <a:ext uri="{FF2B5EF4-FFF2-40B4-BE49-F238E27FC236}">
                <a16:creationId xmlns:a16="http://schemas.microsoft.com/office/drawing/2014/main" id="{AFA7975C-D869-4ED1-810A-F3AA00E662A1}"/>
              </a:ext>
            </a:extLst>
          </p:cNvPr>
          <p:cNvSpPr>
            <a:spLocks noGrp="1"/>
          </p:cNvSpPr>
          <p:nvPr>
            <p:ph type="sldNum" sz="quarter" idx="12"/>
          </p:nvPr>
        </p:nvSpPr>
        <p:spPr/>
        <p:txBody>
          <a:bodyPr/>
          <a:lstStyle/>
          <a:p>
            <a:fld id="{4FB84370-6736-4427-88A0-789307BBFEFE}" type="slidenum">
              <a:rPr lang="en-US" smtClean="0"/>
              <a:pPr/>
              <a:t>3</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dirty="0">
                <a:solidFill>
                  <a:srgbClr val="C00000"/>
                </a:solidFill>
              </a:rPr>
              <a:t>General Architecture of </a:t>
            </a:r>
            <a:br>
              <a:rPr lang="en-US" b="1" dirty="0">
                <a:solidFill>
                  <a:srgbClr val="C00000"/>
                </a:solidFill>
              </a:rPr>
            </a:br>
            <a:r>
              <a:rPr lang="en-US" b="1" dirty="0">
                <a:solidFill>
                  <a:srgbClr val="C00000"/>
                </a:solidFill>
              </a:rPr>
              <a:t>Smart Sensor</a:t>
            </a:r>
            <a:br>
              <a:rPr lang="en-US" dirty="0"/>
            </a:b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a:solidFill>
                  <a:srgbClr val="002060"/>
                </a:solidFill>
              </a:rPr>
              <a:t>Sensing element/transduction element,</a:t>
            </a:r>
          </a:p>
          <a:p>
            <a:pPr>
              <a:buFont typeface="Wingdings" pitchFamily="2" charset="2"/>
              <a:buChar char="Ø"/>
            </a:pPr>
            <a:r>
              <a:rPr lang="en-US" dirty="0">
                <a:solidFill>
                  <a:srgbClr val="002060"/>
                </a:solidFill>
              </a:rPr>
              <a:t>Amplifier,</a:t>
            </a:r>
          </a:p>
          <a:p>
            <a:pPr>
              <a:buFont typeface="Wingdings" pitchFamily="2" charset="2"/>
              <a:buChar char="Ø"/>
            </a:pPr>
            <a:r>
              <a:rPr lang="en-US" dirty="0">
                <a:solidFill>
                  <a:srgbClr val="002060"/>
                </a:solidFill>
              </a:rPr>
              <a:t>Sample and hold,</a:t>
            </a:r>
          </a:p>
          <a:p>
            <a:pPr>
              <a:buFont typeface="Wingdings" pitchFamily="2" charset="2"/>
              <a:buChar char="Ø"/>
            </a:pPr>
            <a:r>
              <a:rPr lang="en-US" dirty="0">
                <a:solidFill>
                  <a:srgbClr val="002060"/>
                </a:solidFill>
              </a:rPr>
              <a:t>Analog multiplexer,</a:t>
            </a:r>
          </a:p>
          <a:p>
            <a:pPr>
              <a:buFont typeface="Wingdings" pitchFamily="2" charset="2"/>
              <a:buChar char="Ø"/>
            </a:pPr>
            <a:r>
              <a:rPr lang="en-US" dirty="0">
                <a:solidFill>
                  <a:srgbClr val="002060"/>
                </a:solidFill>
              </a:rPr>
              <a:t>Analog to digital converter (ADC),</a:t>
            </a:r>
          </a:p>
          <a:p>
            <a:pPr>
              <a:buFont typeface="Wingdings" pitchFamily="2" charset="2"/>
              <a:buChar char="Ø"/>
            </a:pPr>
            <a:r>
              <a:rPr lang="en-US" dirty="0">
                <a:solidFill>
                  <a:srgbClr val="002060"/>
                </a:solidFill>
              </a:rPr>
              <a:t>Offset and temperature compensation,</a:t>
            </a:r>
          </a:p>
          <a:p>
            <a:pPr>
              <a:buFont typeface="Wingdings" pitchFamily="2" charset="2"/>
              <a:buChar char="Ø"/>
            </a:pPr>
            <a:r>
              <a:rPr lang="en-US" dirty="0">
                <a:solidFill>
                  <a:srgbClr val="002060"/>
                </a:solidFill>
              </a:rPr>
              <a:t>Digital to analog converter (DAC),</a:t>
            </a:r>
          </a:p>
          <a:p>
            <a:pPr>
              <a:buFont typeface="Wingdings" pitchFamily="2" charset="2"/>
              <a:buChar char="Ø"/>
            </a:pPr>
            <a:r>
              <a:rPr lang="en-US" dirty="0">
                <a:solidFill>
                  <a:srgbClr val="002060"/>
                </a:solidFill>
              </a:rPr>
              <a:t>Memory,</a:t>
            </a:r>
          </a:p>
          <a:p>
            <a:pPr>
              <a:buFont typeface="Wingdings" pitchFamily="2" charset="2"/>
              <a:buChar char="Ø"/>
            </a:pPr>
            <a:r>
              <a:rPr lang="en-US" dirty="0">
                <a:solidFill>
                  <a:srgbClr val="002060"/>
                </a:solidFill>
              </a:rPr>
              <a:t>Serial communication</a:t>
            </a:r>
          </a:p>
          <a:p>
            <a:pPr>
              <a:buFont typeface="Wingdings" pitchFamily="2" charset="2"/>
              <a:buChar char="Ø"/>
            </a:pPr>
            <a:r>
              <a:rPr lang="en-US" dirty="0">
                <a:solidFill>
                  <a:srgbClr val="002060"/>
                </a:solidFill>
              </a:rPr>
              <a:t>Processor</a:t>
            </a:r>
          </a:p>
          <a:p>
            <a:endParaRPr lang="en-US" dirty="0"/>
          </a:p>
        </p:txBody>
      </p:sp>
      <p:sp>
        <p:nvSpPr>
          <p:cNvPr id="4" name="Date Placeholder 3">
            <a:extLst>
              <a:ext uri="{FF2B5EF4-FFF2-40B4-BE49-F238E27FC236}">
                <a16:creationId xmlns:a16="http://schemas.microsoft.com/office/drawing/2014/main" id="{6CB19AFC-41C7-40CD-812C-B94B16AAC59A}"/>
              </a:ext>
            </a:extLst>
          </p:cNvPr>
          <p:cNvSpPr>
            <a:spLocks noGrp="1"/>
          </p:cNvSpPr>
          <p:nvPr>
            <p:ph type="dt" sz="half" idx="10"/>
          </p:nvPr>
        </p:nvSpPr>
        <p:spPr/>
        <p:txBody>
          <a:bodyPr/>
          <a:lstStyle/>
          <a:p>
            <a:fld id="{C36F12CC-DD9D-4601-98C4-692B6865A201}" type="datetime1">
              <a:rPr lang="en-US" smtClean="0"/>
              <a:t>6/8/2021</a:t>
            </a:fld>
            <a:endParaRPr lang="en-US"/>
          </a:p>
        </p:txBody>
      </p:sp>
      <p:sp>
        <p:nvSpPr>
          <p:cNvPr id="5" name="Slide Number Placeholder 4">
            <a:extLst>
              <a:ext uri="{FF2B5EF4-FFF2-40B4-BE49-F238E27FC236}">
                <a16:creationId xmlns:a16="http://schemas.microsoft.com/office/drawing/2014/main" id="{D3B81E2C-0DE7-4D68-979E-A35AA3266F49}"/>
              </a:ext>
            </a:extLst>
          </p:cNvPr>
          <p:cNvSpPr>
            <a:spLocks noGrp="1"/>
          </p:cNvSpPr>
          <p:nvPr>
            <p:ph type="sldNum" sz="quarter" idx="12"/>
          </p:nvPr>
        </p:nvSpPr>
        <p:spPr/>
        <p:txBody>
          <a:bodyPr/>
          <a:lstStyle/>
          <a:p>
            <a:fld id="{4FB84370-6736-4427-88A0-789307BBFEFE}" type="slidenum">
              <a:rPr lang="en-US" smtClean="0"/>
              <a:pPr/>
              <a:t>4</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ormAutofit fontScale="90000"/>
          </a:bodyPr>
          <a:lstStyle/>
          <a:p>
            <a:r>
              <a:rPr lang="en-US" b="1" dirty="0">
                <a:solidFill>
                  <a:srgbClr val="C00000"/>
                </a:solidFill>
              </a:rPr>
              <a:t>Types of Smart Sensors</a:t>
            </a:r>
            <a:br>
              <a:rPr lang="en-US" dirty="0"/>
            </a:b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US" b="1" dirty="0">
                <a:solidFill>
                  <a:srgbClr val="002060"/>
                </a:solidFill>
              </a:rPr>
              <a:t>Optical Sensor</a:t>
            </a:r>
            <a:endParaRPr lang="en-US" dirty="0">
              <a:solidFill>
                <a:srgbClr val="002060"/>
              </a:solidFill>
            </a:endParaRPr>
          </a:p>
          <a:p>
            <a:pPr>
              <a:buFont typeface="Wingdings" pitchFamily="2" charset="2"/>
              <a:buChar char="Ø"/>
            </a:pPr>
            <a:r>
              <a:rPr lang="en-US" b="1" dirty="0">
                <a:solidFill>
                  <a:srgbClr val="002060"/>
                </a:solidFill>
              </a:rPr>
              <a:t>Infrared detector array</a:t>
            </a:r>
            <a:endParaRPr lang="en-US" dirty="0">
              <a:solidFill>
                <a:srgbClr val="002060"/>
              </a:solidFill>
            </a:endParaRPr>
          </a:p>
          <a:p>
            <a:pPr>
              <a:buFont typeface="Wingdings" pitchFamily="2" charset="2"/>
              <a:buChar char="Ø"/>
            </a:pPr>
            <a:r>
              <a:rPr lang="en-US" b="1" dirty="0">
                <a:solidFill>
                  <a:srgbClr val="002060"/>
                </a:solidFill>
              </a:rPr>
              <a:t>Accelerometer</a:t>
            </a:r>
            <a:endParaRPr lang="en-US" dirty="0">
              <a:solidFill>
                <a:srgbClr val="002060"/>
              </a:solidFill>
            </a:endParaRPr>
          </a:p>
          <a:p>
            <a:pPr>
              <a:buFont typeface="Wingdings" pitchFamily="2" charset="2"/>
              <a:buChar char="Ø"/>
            </a:pPr>
            <a:r>
              <a:rPr lang="en-US" b="1" dirty="0">
                <a:solidFill>
                  <a:srgbClr val="002060"/>
                </a:solidFill>
              </a:rPr>
              <a:t>Integrated multisensor</a:t>
            </a:r>
            <a:endParaRPr lang="en-US" dirty="0">
              <a:solidFill>
                <a:srgbClr val="002060"/>
              </a:solidFill>
            </a:endParaRPr>
          </a:p>
          <a:p>
            <a:endParaRPr lang="en-US" dirty="0"/>
          </a:p>
        </p:txBody>
      </p:sp>
      <p:sp>
        <p:nvSpPr>
          <p:cNvPr id="4" name="Date Placeholder 3">
            <a:extLst>
              <a:ext uri="{FF2B5EF4-FFF2-40B4-BE49-F238E27FC236}">
                <a16:creationId xmlns:a16="http://schemas.microsoft.com/office/drawing/2014/main" id="{E6A9F60F-66E0-4CE6-839A-0E2370642183}"/>
              </a:ext>
            </a:extLst>
          </p:cNvPr>
          <p:cNvSpPr>
            <a:spLocks noGrp="1"/>
          </p:cNvSpPr>
          <p:nvPr>
            <p:ph type="dt" sz="half" idx="10"/>
          </p:nvPr>
        </p:nvSpPr>
        <p:spPr/>
        <p:txBody>
          <a:bodyPr/>
          <a:lstStyle/>
          <a:p>
            <a:fld id="{6D8026D0-71BB-4EBF-B43B-34495DD6573B}" type="datetime1">
              <a:rPr lang="en-US" smtClean="0"/>
              <a:t>6/8/2021</a:t>
            </a:fld>
            <a:endParaRPr lang="en-US"/>
          </a:p>
        </p:txBody>
      </p:sp>
      <p:sp>
        <p:nvSpPr>
          <p:cNvPr id="5" name="Slide Number Placeholder 4">
            <a:extLst>
              <a:ext uri="{FF2B5EF4-FFF2-40B4-BE49-F238E27FC236}">
                <a16:creationId xmlns:a16="http://schemas.microsoft.com/office/drawing/2014/main" id="{9F2A361F-58FB-4D97-97A9-BDA20E1A1C9C}"/>
              </a:ext>
            </a:extLst>
          </p:cNvPr>
          <p:cNvSpPr>
            <a:spLocks noGrp="1"/>
          </p:cNvSpPr>
          <p:nvPr>
            <p:ph type="sldNum" sz="quarter" idx="12"/>
          </p:nvPr>
        </p:nvSpPr>
        <p:spPr/>
        <p:txBody>
          <a:bodyPr/>
          <a:lstStyle/>
          <a:p>
            <a:fld id="{4FB84370-6736-4427-88A0-789307BBFEFE}" type="slidenum">
              <a:rPr lang="en-US" smtClean="0"/>
              <a:pPr/>
              <a:t>5</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lstStyle/>
          <a:p>
            <a:r>
              <a:rPr lang="en-US" b="1" dirty="0">
                <a:solidFill>
                  <a:srgbClr val="C00000"/>
                </a:solidFill>
              </a:rPr>
              <a:t>Optical Sensor</a:t>
            </a:r>
            <a:endParaRPr lang="en-US" dirty="0">
              <a:solidFill>
                <a:srgbClr val="C00000"/>
              </a:solidFill>
            </a:endParaRPr>
          </a:p>
        </p:txBody>
      </p:sp>
      <p:sp>
        <p:nvSpPr>
          <p:cNvPr id="3" name="Content Placeholder 2"/>
          <p:cNvSpPr>
            <a:spLocks noGrp="1"/>
          </p:cNvSpPr>
          <p:nvPr>
            <p:ph sz="quarter" idx="1"/>
          </p:nvPr>
        </p:nvSpPr>
        <p:spPr/>
        <p:txBody>
          <a:bodyPr/>
          <a:lstStyle/>
          <a:p>
            <a:pPr>
              <a:buFont typeface="Wingdings" pitchFamily="2" charset="2"/>
              <a:buChar char="Ø"/>
            </a:pPr>
            <a:r>
              <a:rPr lang="en-US" dirty="0">
                <a:solidFill>
                  <a:srgbClr val="002060"/>
                </a:solidFill>
              </a:rPr>
              <a:t>Optical sensor is one of the examples of smart sensor, which are used for measuring exposure in cameras, optical angle encoders and optical arrays. Similar examples are load cells silicon based pressure sensors.</a:t>
            </a:r>
          </a:p>
          <a:p>
            <a:endParaRPr lang="en-US" dirty="0"/>
          </a:p>
        </p:txBody>
      </p:sp>
      <p:sp>
        <p:nvSpPr>
          <p:cNvPr id="4" name="Date Placeholder 3">
            <a:extLst>
              <a:ext uri="{FF2B5EF4-FFF2-40B4-BE49-F238E27FC236}">
                <a16:creationId xmlns:a16="http://schemas.microsoft.com/office/drawing/2014/main" id="{FE8EDCC9-83AC-4EEC-B8C6-912BC7990376}"/>
              </a:ext>
            </a:extLst>
          </p:cNvPr>
          <p:cNvSpPr>
            <a:spLocks noGrp="1"/>
          </p:cNvSpPr>
          <p:nvPr>
            <p:ph type="dt" sz="half" idx="10"/>
          </p:nvPr>
        </p:nvSpPr>
        <p:spPr/>
        <p:txBody>
          <a:bodyPr/>
          <a:lstStyle/>
          <a:p>
            <a:fld id="{CC2206FB-3211-46B0-B619-9C57F883C71C}" type="datetime1">
              <a:rPr lang="en-US" smtClean="0"/>
              <a:t>6/8/2021</a:t>
            </a:fld>
            <a:endParaRPr lang="en-US"/>
          </a:p>
        </p:txBody>
      </p:sp>
      <p:sp>
        <p:nvSpPr>
          <p:cNvPr id="5" name="Slide Number Placeholder 4">
            <a:extLst>
              <a:ext uri="{FF2B5EF4-FFF2-40B4-BE49-F238E27FC236}">
                <a16:creationId xmlns:a16="http://schemas.microsoft.com/office/drawing/2014/main" id="{1E0198F1-DE1D-4B12-B20E-251C9037370F}"/>
              </a:ext>
            </a:extLst>
          </p:cNvPr>
          <p:cNvSpPr>
            <a:spLocks noGrp="1"/>
          </p:cNvSpPr>
          <p:nvPr>
            <p:ph type="sldNum" sz="quarter" idx="12"/>
          </p:nvPr>
        </p:nvSpPr>
        <p:spPr/>
        <p:txBody>
          <a:bodyPr/>
          <a:lstStyle/>
          <a:p>
            <a:fld id="{4FB84370-6736-4427-88A0-789307BBFEFE}" type="slidenum">
              <a:rPr lang="en-US" smtClean="0"/>
              <a:pPr/>
              <a:t>6</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ormAutofit fontScale="90000"/>
          </a:bodyPr>
          <a:lstStyle/>
          <a:p>
            <a:r>
              <a:rPr lang="en-US" b="1" dirty="0">
                <a:solidFill>
                  <a:srgbClr val="C00000"/>
                </a:solidFill>
              </a:rPr>
              <a:t>Infrared detector array</a:t>
            </a:r>
            <a:br>
              <a:rPr lang="en-US" dirty="0"/>
            </a:br>
            <a:endParaRPr lang="en-US" dirty="0"/>
          </a:p>
        </p:txBody>
      </p:sp>
      <p:sp>
        <p:nvSpPr>
          <p:cNvPr id="3" name="Content Placeholder 2"/>
          <p:cNvSpPr>
            <a:spLocks noGrp="1"/>
          </p:cNvSpPr>
          <p:nvPr>
            <p:ph sz="quarter" idx="1"/>
          </p:nvPr>
        </p:nvSpPr>
        <p:spPr/>
        <p:txBody>
          <a:bodyPr>
            <a:normAutofit/>
          </a:bodyPr>
          <a:lstStyle/>
          <a:p>
            <a:pPr>
              <a:buFont typeface="Wingdings" panose="05000000000000000000" pitchFamily="2" charset="2"/>
              <a:buChar char="v"/>
            </a:pPr>
            <a:r>
              <a:rPr lang="en-US" sz="2400" dirty="0">
                <a:solidFill>
                  <a:srgbClr val="002060"/>
                </a:solidFill>
              </a:rPr>
              <a:t>Integrated sensor is the infrared detector array developed at the solid laboratory of the University of Michigan.</a:t>
            </a:r>
          </a:p>
          <a:p>
            <a:pPr>
              <a:buFont typeface="Wingdings" panose="05000000000000000000" pitchFamily="2" charset="2"/>
              <a:buChar char="v"/>
            </a:pPr>
            <a:r>
              <a:rPr lang="en-US" sz="2400" dirty="0">
                <a:solidFill>
                  <a:srgbClr val="002060"/>
                </a:solidFill>
              </a:rPr>
              <a:t>The Infrared-sensing element was developed using polysilicon -Au thermocouples and thin film dielectric diaphragm to support the thermocouples.</a:t>
            </a:r>
          </a:p>
          <a:p>
            <a:pPr>
              <a:buFont typeface="Wingdings" panose="05000000000000000000" pitchFamily="2" charset="2"/>
              <a:buChar char="v"/>
            </a:pPr>
            <a:r>
              <a:rPr lang="en-US" sz="2400" dirty="0">
                <a:solidFill>
                  <a:srgbClr val="002060"/>
                </a:solidFill>
              </a:rPr>
              <a:t>On-chip multiplexer was fabricated by using silicon gate MOS processing.</a:t>
            </a:r>
          </a:p>
          <a:p>
            <a:pPr>
              <a:buFont typeface="Wingdings" panose="05000000000000000000" pitchFamily="2" charset="2"/>
              <a:buChar char="v"/>
            </a:pPr>
            <a:r>
              <a:rPr lang="en-US" sz="2400" dirty="0">
                <a:solidFill>
                  <a:srgbClr val="002060"/>
                </a:solidFill>
              </a:rPr>
              <a:t>This detector operates over a temperature range of 0 to 100 degree centigrade with a 10msec response time. </a:t>
            </a:r>
          </a:p>
        </p:txBody>
      </p:sp>
      <p:sp>
        <p:nvSpPr>
          <p:cNvPr id="4" name="Date Placeholder 3">
            <a:extLst>
              <a:ext uri="{FF2B5EF4-FFF2-40B4-BE49-F238E27FC236}">
                <a16:creationId xmlns:a16="http://schemas.microsoft.com/office/drawing/2014/main" id="{33FD7486-A097-4139-B4CB-D52DD2A835D5}"/>
              </a:ext>
            </a:extLst>
          </p:cNvPr>
          <p:cNvSpPr>
            <a:spLocks noGrp="1"/>
          </p:cNvSpPr>
          <p:nvPr>
            <p:ph type="dt" sz="half" idx="10"/>
          </p:nvPr>
        </p:nvSpPr>
        <p:spPr/>
        <p:txBody>
          <a:bodyPr/>
          <a:lstStyle/>
          <a:p>
            <a:fld id="{F670E7B9-F66B-4163-8975-35332D9AEA77}" type="datetime1">
              <a:rPr lang="en-US" smtClean="0"/>
              <a:t>6/8/2021</a:t>
            </a:fld>
            <a:endParaRPr lang="en-US"/>
          </a:p>
        </p:txBody>
      </p:sp>
      <p:sp>
        <p:nvSpPr>
          <p:cNvPr id="5" name="Slide Number Placeholder 4">
            <a:extLst>
              <a:ext uri="{FF2B5EF4-FFF2-40B4-BE49-F238E27FC236}">
                <a16:creationId xmlns:a16="http://schemas.microsoft.com/office/drawing/2014/main" id="{66CCD970-E0D0-41FC-9F17-BF9E0FBAD608}"/>
              </a:ext>
            </a:extLst>
          </p:cNvPr>
          <p:cNvSpPr>
            <a:spLocks noGrp="1"/>
          </p:cNvSpPr>
          <p:nvPr>
            <p:ph type="sldNum" sz="quarter" idx="12"/>
          </p:nvPr>
        </p:nvSpPr>
        <p:spPr/>
        <p:txBody>
          <a:bodyPr/>
          <a:lstStyle/>
          <a:p>
            <a:fld id="{4FB84370-6736-4427-88A0-789307BBFEFE}" type="slidenum">
              <a:rPr lang="en-US" smtClean="0"/>
              <a:pPr/>
              <a:t>7</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ormAutofit fontScale="90000"/>
          </a:bodyPr>
          <a:lstStyle/>
          <a:p>
            <a:r>
              <a:rPr lang="en-US" b="1" dirty="0">
                <a:solidFill>
                  <a:srgbClr val="C00000"/>
                </a:solidFill>
              </a:rPr>
              <a:t>Accelerometer</a:t>
            </a:r>
            <a:br>
              <a:rPr lang="en-US" dirty="0">
                <a:solidFill>
                  <a:srgbClr val="C00000"/>
                </a:solidFill>
              </a:rPr>
            </a:br>
            <a:endParaRPr lang="en-US" dirty="0">
              <a:solidFill>
                <a:srgbClr val="C00000"/>
              </a:solidFill>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a:solidFill>
                  <a:srgbClr val="002060"/>
                </a:solidFill>
              </a:rPr>
              <a:t>Accelerometer fabricated at the IBM Research laboratory at San Jose California, which consists of the sensing element and electronics on silicon.</a:t>
            </a:r>
          </a:p>
          <a:p>
            <a:pPr>
              <a:buFont typeface="Wingdings" pitchFamily="2" charset="2"/>
              <a:buChar char="Ø"/>
            </a:pPr>
            <a:r>
              <a:rPr lang="en-US" dirty="0">
                <a:solidFill>
                  <a:srgbClr val="002060"/>
                </a:solidFill>
              </a:rPr>
              <a:t>The accelerometer itself is a metal-coated SiO2 cantilever beam that is fabricated on silicon chip where the capacitance between the beam and the substrate provides the output signal.</a:t>
            </a:r>
          </a:p>
          <a:p>
            <a:endParaRPr lang="en-US" dirty="0"/>
          </a:p>
        </p:txBody>
      </p:sp>
      <p:sp>
        <p:nvSpPr>
          <p:cNvPr id="4" name="Date Placeholder 3">
            <a:extLst>
              <a:ext uri="{FF2B5EF4-FFF2-40B4-BE49-F238E27FC236}">
                <a16:creationId xmlns:a16="http://schemas.microsoft.com/office/drawing/2014/main" id="{E7C8722F-14A4-413D-8E8D-3766A086D917}"/>
              </a:ext>
            </a:extLst>
          </p:cNvPr>
          <p:cNvSpPr>
            <a:spLocks noGrp="1"/>
          </p:cNvSpPr>
          <p:nvPr>
            <p:ph type="dt" sz="half" idx="10"/>
          </p:nvPr>
        </p:nvSpPr>
        <p:spPr/>
        <p:txBody>
          <a:bodyPr/>
          <a:lstStyle/>
          <a:p>
            <a:fld id="{F93B218E-D7D3-4E57-B4C5-16B66D27AE9E}" type="datetime1">
              <a:rPr lang="en-US" smtClean="0"/>
              <a:t>6/8/2021</a:t>
            </a:fld>
            <a:endParaRPr lang="en-US"/>
          </a:p>
        </p:txBody>
      </p:sp>
      <p:sp>
        <p:nvSpPr>
          <p:cNvPr id="5" name="Slide Number Placeholder 4">
            <a:extLst>
              <a:ext uri="{FF2B5EF4-FFF2-40B4-BE49-F238E27FC236}">
                <a16:creationId xmlns:a16="http://schemas.microsoft.com/office/drawing/2014/main" id="{6F2A1BA1-F3E7-4EDD-AFD8-29A4AB7A4E2F}"/>
              </a:ext>
            </a:extLst>
          </p:cNvPr>
          <p:cNvSpPr>
            <a:spLocks noGrp="1"/>
          </p:cNvSpPr>
          <p:nvPr>
            <p:ph type="sldNum" sz="quarter" idx="12"/>
          </p:nvPr>
        </p:nvSpPr>
        <p:spPr/>
        <p:txBody>
          <a:bodyPr/>
          <a:lstStyle/>
          <a:p>
            <a:fld id="{4FB84370-6736-4427-88A0-789307BBFEFE}" type="slidenum">
              <a:rPr lang="en-US" smtClean="0"/>
              <a:pPr/>
              <a:t>8</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lstStyle/>
          <a:p>
            <a:r>
              <a:rPr lang="en-US" b="1" dirty="0">
                <a:solidFill>
                  <a:srgbClr val="C00000"/>
                </a:solidFill>
              </a:rPr>
              <a:t>Integrated multisensor</a:t>
            </a:r>
            <a:endParaRPr lang="en-US" dirty="0">
              <a:solidFill>
                <a:srgbClr val="C00000"/>
              </a:solidFill>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400" dirty="0">
                <a:solidFill>
                  <a:srgbClr val="002060"/>
                </a:solidFill>
              </a:rPr>
              <a:t>Integrated multisensor chip developed at the electronics research Laboratory University of California. </a:t>
            </a:r>
          </a:p>
          <a:p>
            <a:pPr>
              <a:buFont typeface="Wingdings" pitchFamily="2" charset="2"/>
              <a:buChar char="Ø"/>
            </a:pPr>
            <a:r>
              <a:rPr lang="en-US" sz="2400" dirty="0">
                <a:solidFill>
                  <a:srgbClr val="002060"/>
                </a:solidFill>
              </a:rPr>
              <a:t>This chip contains MOS devices for signal conditioning with on chip sensor, a gas flow sensor, an infrared sensing array, a chemical reaction sensor, a cantilever beam, accelerometer, surface acoustic wave vapor sensor, a tactile sensor array and an infrared charge coupled device imager. </a:t>
            </a:r>
          </a:p>
          <a:p>
            <a:pPr>
              <a:buFont typeface="Wingdings" pitchFamily="2" charset="2"/>
              <a:buChar char="Ø"/>
            </a:pPr>
            <a:r>
              <a:rPr lang="en-US" sz="2400" dirty="0">
                <a:solidFill>
                  <a:srgbClr val="002060"/>
                </a:solidFill>
              </a:rPr>
              <a:t>This chip was fabricated using conventional silicon planer processing, silicon micromachining and thin deposition techniques.</a:t>
            </a:r>
          </a:p>
        </p:txBody>
      </p:sp>
      <p:sp>
        <p:nvSpPr>
          <p:cNvPr id="4" name="Date Placeholder 3">
            <a:extLst>
              <a:ext uri="{FF2B5EF4-FFF2-40B4-BE49-F238E27FC236}">
                <a16:creationId xmlns:a16="http://schemas.microsoft.com/office/drawing/2014/main" id="{8F9239A2-B76D-426E-B983-CA28978AFE55}"/>
              </a:ext>
            </a:extLst>
          </p:cNvPr>
          <p:cNvSpPr>
            <a:spLocks noGrp="1"/>
          </p:cNvSpPr>
          <p:nvPr>
            <p:ph type="dt" sz="half" idx="10"/>
          </p:nvPr>
        </p:nvSpPr>
        <p:spPr/>
        <p:txBody>
          <a:bodyPr/>
          <a:lstStyle/>
          <a:p>
            <a:fld id="{4F2FBDE9-41F9-45A7-8024-AC59F7B68DF0}" type="datetime1">
              <a:rPr lang="en-US" smtClean="0"/>
              <a:t>6/8/2021</a:t>
            </a:fld>
            <a:endParaRPr lang="en-US"/>
          </a:p>
        </p:txBody>
      </p:sp>
      <p:sp>
        <p:nvSpPr>
          <p:cNvPr id="5" name="Slide Number Placeholder 4">
            <a:extLst>
              <a:ext uri="{FF2B5EF4-FFF2-40B4-BE49-F238E27FC236}">
                <a16:creationId xmlns:a16="http://schemas.microsoft.com/office/drawing/2014/main" id="{A2840C59-BE45-4AF9-9790-78A496EC53E3}"/>
              </a:ext>
            </a:extLst>
          </p:cNvPr>
          <p:cNvSpPr>
            <a:spLocks noGrp="1"/>
          </p:cNvSpPr>
          <p:nvPr>
            <p:ph type="sldNum" sz="quarter" idx="12"/>
          </p:nvPr>
        </p:nvSpPr>
        <p:spPr/>
        <p:txBody>
          <a:bodyPr/>
          <a:lstStyle/>
          <a:p>
            <a:fld id="{4FB84370-6736-4427-88A0-789307BBFEFE}" type="slidenum">
              <a:rPr lang="en-US" smtClean="0"/>
              <a:pPr/>
              <a:t>9</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132</TotalTime>
  <Words>684</Words>
  <Application>Microsoft Office PowerPoint</Application>
  <PresentationFormat>On-screen Show (4:3)</PresentationFormat>
  <Paragraphs>94</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Bookman Old Style</vt:lpstr>
      <vt:lpstr>Calibri</vt:lpstr>
      <vt:lpstr>Gill Sans MT</vt:lpstr>
      <vt:lpstr>Times New Roman</vt:lpstr>
      <vt:lpstr>Wingdings</vt:lpstr>
      <vt:lpstr>Wingdings 3</vt:lpstr>
      <vt:lpstr>Origin</vt:lpstr>
      <vt:lpstr>SMART SENSORS</vt:lpstr>
      <vt:lpstr>PowerPoint Presentation</vt:lpstr>
      <vt:lpstr>What is a smart sensor? </vt:lpstr>
      <vt:lpstr>General Architecture of  Smart Sensor </vt:lpstr>
      <vt:lpstr>Types of Smart Sensors </vt:lpstr>
      <vt:lpstr>Optical Sensor</vt:lpstr>
      <vt:lpstr>Infrared detector array </vt:lpstr>
      <vt:lpstr>Accelerometer </vt:lpstr>
      <vt:lpstr>Integrated multisensor</vt:lpstr>
      <vt:lpstr>Advantages</vt:lpstr>
      <vt:lpstr>Applications</vt:lpstr>
      <vt:lpstr>Conclusion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SENSORS</dc:title>
  <dc:creator>SUBRAMANIAN</dc:creator>
  <cp:lastModifiedBy>Jyoti Khalkar</cp:lastModifiedBy>
  <cp:revision>19</cp:revision>
  <dcterms:created xsi:type="dcterms:W3CDTF">2010-10-15T10:58:22Z</dcterms:created>
  <dcterms:modified xsi:type="dcterms:W3CDTF">2021-06-08T10:08:49Z</dcterms:modified>
</cp:coreProperties>
</file>