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4" r:id="rId11"/>
    <p:sldId id="265" r:id="rId12"/>
    <p:sldId id="267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4660"/>
  </p:normalViewPr>
  <p:slideViewPr>
    <p:cSldViewPr snapToGrid="0">
      <p:cViewPr varScale="1">
        <p:scale>
          <a:sx n="63" d="100"/>
          <a:sy n="63" d="100"/>
        </p:scale>
        <p:origin x="9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416327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251171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595601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196764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050627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096497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129418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719217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064294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056702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808671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905209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633391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865058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675319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81119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556090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4818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ransition spd="slow">
    <p:wipe/>
  </p:transition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cbi.nlm.nih.gov" TargetMode="External"/><Relationship Id="rId2" Type="http://schemas.openxmlformats.org/officeDocument/2006/relationships/hyperlink" Target="http://www.researchgate.ne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aguna.net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9D5CB-4572-A44E-B96C-DB6464827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891" y="366126"/>
            <a:ext cx="9404723" cy="6491873"/>
          </a:xfrm>
        </p:spPr>
        <p:txBody>
          <a:bodyPr/>
          <a:lstStyle/>
          <a:p>
            <a:pPr algn="ctr"/>
            <a:br>
              <a:rPr lang="en-GB" sz="1800" b="1" i="1" kern="1200">
                <a:solidFill>
                  <a:srgbClr val="EBEBEB"/>
                </a:solidFill>
                <a:effectLst/>
                <a:latin typeface="Calibri" panose="020F0502020204030204" pitchFamily="34" charset="0"/>
                <a:ea typeface="+mj-ea"/>
                <a:cs typeface="+mj-cs"/>
              </a:rPr>
            </a:br>
            <a:r>
              <a:rPr lang="en-GB"/>
              <a:t>Seminar Report
On
</a:t>
            </a:r>
            <a:r>
              <a:rPr lang="en-GB" sz="4400" b="1" i="1">
                <a:latin typeface="Calibri" panose="020F0502020204030204" pitchFamily="34" charset="0"/>
              </a:rPr>
              <a:t>Smart Healthcare with
Edge Computing</a:t>
            </a:r>
            <a:r>
              <a:rPr lang="en-GB"/>
              <a:t>
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FAFF6EC-E6C7-2244-9837-104AE0052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151" y="3724490"/>
            <a:ext cx="4690883" cy="313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518173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3F963-D56F-3345-B9E4-FF0CF0D08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Disadvantages/Challenges:</a:t>
            </a:r>
            <a:endParaRPr 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1B48C-9E8F-904D-9493-4BD015AF1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requires more storage capacity.</a:t>
            </a:r>
          </a:p>
          <a:p>
            <a:r>
              <a:rPr lang="en-GB" dirty="0"/>
              <a:t>Security challenges in edge Computing is high due to huge amount of data.</a:t>
            </a:r>
          </a:p>
          <a:p>
            <a:r>
              <a:rPr lang="en-GB" dirty="0"/>
              <a:t>It only analyse the data.</a:t>
            </a:r>
          </a:p>
          <a:p>
            <a:r>
              <a:rPr lang="en-GB" dirty="0"/>
              <a:t>Cost of edge Computing is very high.</a:t>
            </a:r>
          </a:p>
          <a:p>
            <a:r>
              <a:rPr lang="en-GB" dirty="0"/>
              <a:t>It requires advanced infrastructure.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6881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773E1-A03D-9244-82CE-2BFE16000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EF7E6-D8EA-5140-9C70-ECFE667CC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In this presentation smart healthcare with edge Computing is proposed.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The IOT devices can authenticate </a:t>
            </a:r>
            <a:r>
              <a:rPr lang="en-GB" dirty="0" err="1"/>
              <a:t>data.After</a:t>
            </a:r>
            <a:r>
              <a:rPr lang="en-GB" dirty="0"/>
              <a:t> authentication, data from patient are sent to edge server for processing.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The edge Computing has better edge collaboration and efficient resource utilisation via optimal network configuration.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281985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8BCE8-5FBE-9F41-B567-C97EC3150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References</a:t>
            </a:r>
            <a:endParaRPr 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9C38E-F2D4-324C-9E0F-7324F47F3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>
                <a:hlinkClick r:id="rId2"/>
              </a:rPr>
              <a:t>www.researchgate.net</a:t>
            </a:r>
            <a:endParaRPr lang="en-IN"/>
          </a:p>
          <a:p>
            <a:r>
              <a:rPr lang="en-IN">
                <a:hlinkClick r:id="rId3"/>
              </a:rPr>
              <a:t>www.ncbi.nlm.nih.gov</a:t>
            </a:r>
            <a:endParaRPr lang="en-IN"/>
          </a:p>
          <a:p>
            <a:r>
              <a:rPr lang="en-IN"/>
              <a:t>M.bizcommunity.com</a:t>
            </a:r>
          </a:p>
          <a:p>
            <a:r>
              <a:rPr lang="en-IN">
                <a:hlinkClick r:id="rId4"/>
              </a:rPr>
              <a:t>www.saguna.net</a:t>
            </a:r>
            <a:endParaRPr lang="en-IN"/>
          </a:p>
          <a:p>
            <a:r>
              <a:rPr lang="en-IN"/>
              <a:t>Healthtechmagazine-net.cdn.ampproject.org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23449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EDD32-6855-4341-BD44-722BA890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6723" y="1294179"/>
            <a:ext cx="8946541" cy="556382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4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IN" sz="6600" b="1" i="1">
                <a:latin typeface="Arial" panose="020B0604020202020204" pitchFamily="34" charset="0"/>
                <a:cs typeface="Arial" panose="020B0604020202020204" pitchFamily="34" charset="0"/>
              </a:rPr>
              <a:t>Thank</a:t>
            </a:r>
          </a:p>
          <a:p>
            <a:pPr marL="0" indent="0" algn="ctr">
              <a:buNone/>
            </a:pPr>
            <a:r>
              <a:rPr lang="en-IN" sz="6600" b="1" i="1">
                <a:latin typeface="Arial" panose="020B0604020202020204" pitchFamily="34" charset="0"/>
                <a:cs typeface="Arial" panose="020B0604020202020204" pitchFamily="34" charset="0"/>
              </a:rPr>
              <a:t>You!!</a:t>
            </a:r>
            <a:endParaRPr lang="en-US" sz="6600" b="1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06923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D66BA-5457-B040-843B-D8D1D92C9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793" y="1058853"/>
            <a:ext cx="9404723" cy="1400530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  <a:latin typeface="Calibri" panose="020F0502020204030204" pitchFamily="34" charset="0"/>
              </a:rPr>
              <a:t>What is Edge Computing?</a:t>
            </a:r>
            <a:endParaRPr lang="en-US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AB680-9636-084D-B036-4AF3A872D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Edge Computing is computing that done at or near the source of data.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err="1"/>
              <a:t>i.e</a:t>
            </a:r>
            <a:r>
              <a:rPr lang="en-GB" dirty="0"/>
              <a:t>  it is the practice of </a:t>
            </a:r>
            <a:r>
              <a:rPr lang="en-GB" dirty="0" err="1"/>
              <a:t>capturing,storing</a:t>
            </a:r>
            <a:r>
              <a:rPr lang="en-GB" dirty="0"/>
              <a:t>, processing and </a:t>
            </a:r>
            <a:r>
              <a:rPr lang="en-GB" dirty="0" err="1"/>
              <a:t>analyzing</a:t>
            </a:r>
            <a:r>
              <a:rPr lang="en-GB" dirty="0"/>
              <a:t> data near the </a:t>
            </a:r>
            <a:r>
              <a:rPr lang="en-GB" dirty="0" err="1"/>
              <a:t>client,where</a:t>
            </a:r>
            <a:r>
              <a:rPr lang="en-GB" dirty="0"/>
              <a:t> the data is </a:t>
            </a:r>
            <a:r>
              <a:rPr lang="en-GB" dirty="0" err="1"/>
              <a:t>generated,instead</a:t>
            </a:r>
            <a:r>
              <a:rPr lang="en-GB" dirty="0"/>
              <a:t> of in a centralised data processing warehouse.</a:t>
            </a:r>
          </a:p>
          <a:p>
            <a:r>
              <a:rPr lang="en-GB" dirty="0"/>
              <a:t>It is also known as Fog computing.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79298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384C9-EF1E-2842-9F4D-7F93D48C5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559" y="168205"/>
            <a:ext cx="9404723" cy="1400530"/>
          </a:xfrm>
        </p:spPr>
        <p:txBody>
          <a:bodyPr/>
          <a:lstStyle/>
          <a:p>
            <a:r>
              <a:rPr lang="en-GB" b="1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Introductory Video</a:t>
            </a:r>
            <a:endParaRPr lang="en-US" b="1" u="sng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VID-20201224-WA0001.mp4">
            <a:hlinkClick r:id="" action="ppaction://media"/>
            <a:extLst>
              <a:ext uri="{FF2B5EF4-FFF2-40B4-BE49-F238E27FC236}">
                <a16:creationId xmlns:a16="http://schemas.microsoft.com/office/drawing/2014/main" id="{BED3A328-C096-B34B-999C-0A29B902956E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846262" y="2052638"/>
            <a:ext cx="8816789" cy="4651972"/>
          </a:xfrm>
        </p:spPr>
      </p:pic>
    </p:spTree>
    <p:extLst>
      <p:ext uri="{BB962C8B-B14F-4D97-AF65-F5344CB8AC3E}">
        <p14:creationId xmlns:p14="http://schemas.microsoft.com/office/powerpoint/2010/main" val="33710896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7768B-9E75-DA4F-A477-F19800E5E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Proposed System Model</a:t>
            </a:r>
            <a:endParaRPr 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F61FCF-D364-8F40-99D1-9C6BC3B151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8975" y="1447306"/>
            <a:ext cx="9404723" cy="495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92492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20A2B-0B54-3247-AE28-7382198CE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29017"/>
            <a:ext cx="9404723" cy="140053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FAEFD8F-D635-7E4D-8895-79C3294BA5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45" y="2041071"/>
            <a:ext cx="10873345" cy="4364211"/>
          </a:xfrm>
        </p:spPr>
      </p:pic>
    </p:spTree>
    <p:extLst>
      <p:ext uri="{BB962C8B-B14F-4D97-AF65-F5344CB8AC3E}">
        <p14:creationId xmlns:p14="http://schemas.microsoft.com/office/powerpoint/2010/main" val="67323870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E8909-BD3D-A342-B594-755FCEF36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324" y="494805"/>
            <a:ext cx="11355780" cy="6284026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GB" b="1" i="1" u="sng" dirty="0">
                <a:solidFill>
                  <a:srgbClr val="FFC000"/>
                </a:solidFill>
              </a:rPr>
              <a:t>Infrastructure Layer</a:t>
            </a:r>
            <a:r>
              <a:rPr lang="en-GB" dirty="0">
                <a:solidFill>
                  <a:srgbClr val="FFC000"/>
                </a:solidFill>
              </a:rPr>
              <a:t>: </a:t>
            </a:r>
            <a:r>
              <a:rPr lang="en-GB" dirty="0">
                <a:solidFill>
                  <a:srgbClr val="00B0F0"/>
                </a:solidFill>
              </a:rPr>
              <a:t>also called IOT enabled healthcare architecture layer.</a:t>
            </a:r>
          </a:p>
          <a:p>
            <a:pPr marL="0" indent="0" algn="justLow">
              <a:buNone/>
            </a:pPr>
            <a:r>
              <a:rPr lang="en-GB" dirty="0">
                <a:solidFill>
                  <a:srgbClr val="00B0F0"/>
                </a:solidFill>
              </a:rPr>
              <a:t>It is composed of low powered embedded sensors and IOT Devices. These devices are either attached to patients body or installed in the Hospital</a:t>
            </a:r>
          </a:p>
          <a:p>
            <a:pPr marL="0" indent="0" algn="justLow">
              <a:buNone/>
            </a:pPr>
            <a:endParaRPr lang="en-GB" dirty="0"/>
          </a:p>
          <a:p>
            <a:pPr algn="justLow">
              <a:buFont typeface="Wingdings" panose="05000000000000000000" pitchFamily="2" charset="2"/>
              <a:buChar char="q"/>
            </a:pPr>
            <a:r>
              <a:rPr lang="en-GB" b="1" i="1" u="sng" dirty="0">
                <a:solidFill>
                  <a:srgbClr val="FFC000"/>
                </a:solidFill>
              </a:rPr>
              <a:t>Edge Computing </a:t>
            </a:r>
            <a:r>
              <a:rPr lang="en-GB" b="1" i="1" u="sng" dirty="0" err="1">
                <a:solidFill>
                  <a:srgbClr val="FFC000"/>
                </a:solidFill>
              </a:rPr>
              <a:t>Layer</a:t>
            </a:r>
            <a:r>
              <a:rPr lang="en-GB" b="1" u="sng" dirty="0" err="1"/>
              <a:t>:</a:t>
            </a:r>
            <a:r>
              <a:rPr lang="en-GB" dirty="0" err="1">
                <a:solidFill>
                  <a:srgbClr val="92D050"/>
                </a:solidFill>
              </a:rPr>
              <a:t>This</a:t>
            </a:r>
            <a:r>
              <a:rPr lang="en-GB" dirty="0">
                <a:solidFill>
                  <a:srgbClr val="92D050"/>
                </a:solidFill>
              </a:rPr>
              <a:t> layer consist of different kinds of edge </a:t>
            </a:r>
            <a:r>
              <a:rPr lang="en-GB" dirty="0" err="1">
                <a:solidFill>
                  <a:srgbClr val="92D050"/>
                </a:solidFill>
              </a:rPr>
              <a:t>servers.This</a:t>
            </a:r>
            <a:r>
              <a:rPr lang="en-GB" dirty="0">
                <a:solidFill>
                  <a:srgbClr val="92D050"/>
                </a:solidFill>
              </a:rPr>
              <a:t> layer performs functions such as data </a:t>
            </a:r>
            <a:r>
              <a:rPr lang="en-GB" dirty="0" err="1">
                <a:solidFill>
                  <a:srgbClr val="92D050"/>
                </a:solidFill>
              </a:rPr>
              <a:t>exchange,storage</a:t>
            </a:r>
            <a:r>
              <a:rPr lang="en-GB" dirty="0">
                <a:solidFill>
                  <a:srgbClr val="92D050"/>
                </a:solidFill>
              </a:rPr>
              <a:t>, processing and job migration between different edge </a:t>
            </a:r>
            <a:r>
              <a:rPr lang="en-GB" dirty="0" err="1">
                <a:solidFill>
                  <a:srgbClr val="92D050"/>
                </a:solidFill>
              </a:rPr>
              <a:t>servers.The</a:t>
            </a:r>
            <a:r>
              <a:rPr lang="en-GB" dirty="0">
                <a:solidFill>
                  <a:srgbClr val="92D050"/>
                </a:solidFill>
              </a:rPr>
              <a:t> data come from IOT layer may suffer from man in </a:t>
            </a:r>
            <a:r>
              <a:rPr lang="en-GB" dirty="0" err="1">
                <a:solidFill>
                  <a:srgbClr val="92D050"/>
                </a:solidFill>
              </a:rPr>
              <a:t>middle,confidentiality,data</a:t>
            </a:r>
            <a:r>
              <a:rPr lang="en-GB" dirty="0">
                <a:solidFill>
                  <a:srgbClr val="92D050"/>
                </a:solidFill>
              </a:rPr>
              <a:t> integrity and spoofing attacks which cause a higher delay and control overhead in the network.</a:t>
            </a:r>
          </a:p>
          <a:p>
            <a:pPr marL="0" indent="0" algn="justLow">
              <a:buNone/>
            </a:pPr>
            <a:endParaRPr lang="en-GB" dirty="0"/>
          </a:p>
          <a:p>
            <a:pPr algn="justLow">
              <a:buFont typeface="Wingdings" panose="05000000000000000000" pitchFamily="2" charset="2"/>
              <a:buChar char="q"/>
            </a:pPr>
            <a:r>
              <a:rPr lang="en-GB" b="1" i="1" u="sng" dirty="0">
                <a:solidFill>
                  <a:srgbClr val="FFC000"/>
                </a:solidFill>
              </a:rPr>
              <a:t>Core computing layer</a:t>
            </a:r>
            <a:r>
              <a:rPr lang="en-GB" i="1" dirty="0">
                <a:solidFill>
                  <a:srgbClr val="FFC000"/>
                </a:solidFill>
              </a:rPr>
              <a:t>: </a:t>
            </a:r>
            <a:r>
              <a:rPr lang="en-GB" dirty="0">
                <a:solidFill>
                  <a:srgbClr val="FF0000"/>
                </a:solidFill>
              </a:rPr>
              <a:t>It has two parts ,the core networks and cloud </a:t>
            </a:r>
            <a:r>
              <a:rPr lang="en-GB" dirty="0" err="1">
                <a:solidFill>
                  <a:srgbClr val="FF0000"/>
                </a:solidFill>
              </a:rPr>
              <a:t>services.The</a:t>
            </a:r>
            <a:r>
              <a:rPr lang="en-GB" dirty="0">
                <a:solidFill>
                  <a:srgbClr val="FF0000"/>
                </a:solidFill>
              </a:rPr>
              <a:t> core network responsible for hosting various applications that provide different services and manages architecture of IOT.</a:t>
            </a:r>
          </a:p>
        </p:txBody>
      </p:sp>
    </p:spTree>
    <p:extLst>
      <p:ext uri="{BB962C8B-B14F-4D97-AF65-F5344CB8AC3E}">
        <p14:creationId xmlns:p14="http://schemas.microsoft.com/office/powerpoint/2010/main" val="372929915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45C18-5604-F046-8A32-9667FC9330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647" y="88329"/>
            <a:ext cx="10057452" cy="673417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04F82AD-4F78-B148-9012-3FFA0477543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70" y="123826"/>
            <a:ext cx="9962794" cy="5625102"/>
          </a:xfr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1EEE56BC-3C97-4C09-9EC7-7F292BCC11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387024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B5DEF-3DEA-974B-9EFD-171AE5056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7"/>
            <a:ext cx="9404723" cy="6102375"/>
          </a:xfrm>
        </p:spPr>
        <p:txBody>
          <a:bodyPr/>
          <a:lstStyle/>
          <a:p>
            <a:r>
              <a:rPr lang="en-IN" sz="1800" b="1" u="sng" dirty="0">
                <a:latin typeface="Arial" panose="020B0604020202020204" pitchFamily="34" charset="0"/>
                <a:cs typeface="Arial" panose="020B0604020202020204" pitchFamily="34" charset="0"/>
              </a:rPr>
              <a:t>1. BODY AREA SENSOR NETWORK: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sences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data from patient and transfer to attach IOT devices.</a:t>
            </a:r>
            <a:b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1800" b="1" u="sng" dirty="0">
                <a:latin typeface="Arial" panose="020B0604020202020204" pitchFamily="34" charset="0"/>
                <a:cs typeface="Arial" panose="020B0604020202020204" pitchFamily="34" charset="0"/>
              </a:rPr>
              <a:t>IOT DEVICES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: collect sensed data from different sensors and forward for further processing.</a:t>
            </a:r>
            <a:b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1800" b="1" u="sng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800" b="1" u="sng" dirty="0">
                <a:latin typeface="Arial" panose="020B0604020202020204" pitchFamily="34" charset="0"/>
                <a:cs typeface="Arial" panose="020B0604020202020204" pitchFamily="34" charset="0"/>
              </a:rPr>
              <a:t>3. EDGE </a:t>
            </a:r>
            <a:r>
              <a:rPr lang="en-IN" sz="18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:In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this there are four modules.</a:t>
            </a:r>
            <a:b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1.listner module: receive request from edge device </a:t>
            </a:r>
            <a:b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2.security module: provide secure communication.</a:t>
            </a:r>
            <a:b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3.Message Handler: manages the received data along with patient details.</a:t>
            </a:r>
            <a:b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4.service 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broker:provides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patient data in term of workloads for further processing.</a:t>
            </a:r>
            <a:b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1800" b="1" u="sng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800" b="1" u="sng" dirty="0">
                <a:latin typeface="Arial" panose="020B0604020202020204" pitchFamily="34" charset="0"/>
                <a:cs typeface="Arial" panose="020B0604020202020204" pitchFamily="34" charset="0"/>
              </a:rPr>
              <a:t>4.RESOURCE </a:t>
            </a:r>
            <a:r>
              <a:rPr lang="en-IN" sz="18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MANAGER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:contains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two main modules.</a:t>
            </a:r>
            <a:b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i.workload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manager:handles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patient data in term of bulk of workloads and maintain workload queue.</a:t>
            </a:r>
            <a:b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ii.Resource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Scheduler: schedule resources for processing workloads.</a:t>
            </a:r>
            <a:b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1800" b="1" u="sng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800" b="1" u="sng" dirty="0">
                <a:latin typeface="Arial" panose="020B0604020202020204" pitchFamily="34" charset="0"/>
                <a:cs typeface="Arial" panose="020B0604020202020204" pitchFamily="34" charset="0"/>
              </a:rPr>
              <a:t>5.CLOUD DATA </a:t>
            </a:r>
            <a:r>
              <a:rPr lang="en-IN" sz="18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CENTER: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component perform data processing.</a:t>
            </a:r>
            <a:b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Based on health it makes decisions 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automatically,which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recommend medication and 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sutaible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checkup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711407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6AB7B-D4D4-AD43-B853-C7B72ADBB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Advantages/Use cases:</a:t>
            </a:r>
            <a:endParaRPr 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4F58A-929E-6442-A6A0-53165CDA8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Rural Medicine
Patient Generated Health Data
Improved patient experience</a:t>
            </a:r>
          </a:p>
          <a:p>
            <a:r>
              <a:rPr lang="en-GB" dirty="0"/>
              <a:t>Supply chain</a:t>
            </a:r>
          </a:p>
          <a:p>
            <a:r>
              <a:rPr lang="en-GB" dirty="0"/>
              <a:t>Cost savings</a:t>
            </a:r>
          </a:p>
        </p:txBody>
      </p:sp>
    </p:spTree>
    <p:extLst>
      <p:ext uri="{BB962C8B-B14F-4D97-AF65-F5344CB8AC3E}">
        <p14:creationId xmlns:p14="http://schemas.microsoft.com/office/powerpoint/2010/main" val="1570035942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543</Words>
  <Application>Microsoft Office PowerPoint</Application>
  <PresentationFormat>Widescreen</PresentationFormat>
  <Paragraphs>38</Paragraphs>
  <Slides>13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Wingdings</vt:lpstr>
      <vt:lpstr>Wingdings 3</vt:lpstr>
      <vt:lpstr>Ion</vt:lpstr>
      <vt:lpstr> Seminar Report
On
Smart Healthcare with
Edge Computing
</vt:lpstr>
      <vt:lpstr>What is Edge Computing?</vt:lpstr>
      <vt:lpstr>Introductory Video</vt:lpstr>
      <vt:lpstr>Proposed System Model</vt:lpstr>
      <vt:lpstr>PowerPoint Presentation</vt:lpstr>
      <vt:lpstr>PowerPoint Presentation</vt:lpstr>
      <vt:lpstr>PowerPoint Presentation</vt:lpstr>
      <vt:lpstr>1. BODY AREA SENSOR NETWORK: sences data from patient and transfer to attach IOT devices. 2. IOT DEVICES: collect sensed data from different sensors and forward for further processing.  3. EDGE SERVER:In this there are four modules. 1.listner module: receive request from edge device  2.security module: provide secure communication. 3.Message Handler: manages the received data along with patient details. 4.service broker:provides patient data in term of workloads for further processing.  4.RESOURCE MANAGER:contains two main modules. i.workload manager:handles patient data in term of bulk of workloads and maintain workload queue. ii.Resource Scheduler: schedule resources for processing workloads.  5.CLOUD DATA CENTER:This component perform data processing.  Based on health it makes decisions automatically,which recommend medication and sutaible checkup.  </vt:lpstr>
      <vt:lpstr>Advantages/Use cases:</vt:lpstr>
      <vt:lpstr>Disadvantages/Challenges: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Seminar Report
On
Smart Healthcare with
Edge Computing
</dc:title>
  <dc:creator>Shruti Chinke</dc:creator>
  <cp:lastModifiedBy>Jyoti Khalkar</cp:lastModifiedBy>
  <cp:revision>12</cp:revision>
  <dcterms:created xsi:type="dcterms:W3CDTF">2020-12-23T21:02:25Z</dcterms:created>
  <dcterms:modified xsi:type="dcterms:W3CDTF">2021-06-08T13:09:37Z</dcterms:modified>
</cp:coreProperties>
</file>