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Limelight"/>
      <p:regular r:id="rId20"/>
    </p:embeddedFont>
    <p:embeddedFont>
      <p:font typeface="Libre Franklin"/>
      <p:regular r:id="rId21"/>
      <p:bold r:id="rId22"/>
      <p:italic r:id="rId23"/>
      <p:boldItalic r:id="rId24"/>
    </p:embeddedFont>
    <p:embeddedFont>
      <p:font typeface="Corben"/>
      <p:bold r:id="rId25"/>
    </p:embeddedFont>
    <p:embeddedFont>
      <p:font typeface="Libre Baskerville"/>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i32x28+DUmV3JaIuJW/HZIRjIH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melight-regular.fntdata"/><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regular.fntdata"/><Relationship Id="rId25" Type="http://schemas.openxmlformats.org/officeDocument/2006/relationships/font" Target="fonts/Corben-bold.fntdata"/><Relationship Id="rId28" Type="http://schemas.openxmlformats.org/officeDocument/2006/relationships/font" Target="fonts/LibreBaskerville-italic.fntdata"/><Relationship Id="rId27"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1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16"/>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16"/>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16"/>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16"/>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16"/>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16"/>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5"/>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6"/>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6"/>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9" name="Google Shape;39;p18"/>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0" name="Google Shape;40;p18"/>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1" name="Shape 41"/>
        <p:cNvGrpSpPr/>
        <p:nvPr/>
      </p:nvGrpSpPr>
      <p:grpSpPr>
        <a:xfrm>
          <a:off x="0" y="0"/>
          <a:ext cx="0" cy="0"/>
          <a:chOff x="0" y="0"/>
          <a:chExt cx="0" cy="0"/>
        </a:xfrm>
      </p:grpSpPr>
      <p:sp>
        <p:nvSpPr>
          <p:cNvPr id="42" name="Google Shape;42;p1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3" name="Google Shape;43;p19"/>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4" name="Google Shape;44;p1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6" name="Google Shape;46;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9" name="Google Shape;49;p19"/>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0" name="Google Shape;50;p19"/>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1" name="Google Shape;51;p19"/>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2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2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2" name="Google Shape;72;p23"/>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3" name="Google Shape;73;p23"/>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23"/>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4"/>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24"/>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6" name="Google Shape;86;p24"/>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7" name="Google Shape;87;p24"/>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8" name="Google Shape;88;p24"/>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5"/>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apacity.com/cloud-driv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google.com/" TargetMode="External"/><Relationship Id="rId4" Type="http://schemas.openxmlformats.org/officeDocument/2006/relationships/hyperlink" Target="http://www.wikipedia.com/" TargetMode="External"/><Relationship Id="rId5" Type="http://schemas.openxmlformats.org/officeDocument/2006/relationships/hyperlink" Target="http://www.studymafia.org/" TargetMode="External"/><Relationship Id="rId6" Type="http://schemas.openxmlformats.org/officeDocument/2006/relationships/hyperlink" Target="http://www.pptplane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0000"/>
          </a:blip>
          <a:stretch>
            <a:fillRect/>
          </a:stretch>
        </a:blipFill>
      </p:bgPr>
    </p:bg>
    <p:spTree>
      <p:nvGrpSpPr>
        <p:cNvPr id="104" name="Shape 104"/>
        <p:cNvGrpSpPr/>
        <p:nvPr/>
      </p:nvGrpSpPr>
      <p:grpSpPr>
        <a:xfrm>
          <a:off x="0" y="0"/>
          <a:ext cx="0" cy="0"/>
          <a:chOff x="0" y="0"/>
          <a:chExt cx="0" cy="0"/>
        </a:xfrm>
      </p:grpSpPr>
      <p:sp>
        <p:nvSpPr>
          <p:cNvPr id="105" name="Google Shape;105;p1"/>
          <p:cNvSpPr txBox="1"/>
          <p:nvPr>
            <p:ph type="ctrTitle"/>
          </p:nvPr>
        </p:nvSpPr>
        <p:spPr>
          <a:xfrm>
            <a:off x="381000" y="152400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7200"/>
              <a:buFont typeface="Corben"/>
              <a:buNone/>
            </a:pPr>
            <a:r>
              <a:rPr lang="en-US" sz="7200">
                <a:latin typeface="Corben"/>
                <a:ea typeface="Corben"/>
                <a:cs typeface="Corben"/>
                <a:sym typeface="Corben"/>
              </a:rPr>
              <a:t>Cloud Storage</a:t>
            </a:r>
            <a:endParaRPr/>
          </a:p>
        </p:txBody>
      </p:sp>
      <p:sp>
        <p:nvSpPr>
          <p:cNvPr id="106" name="Google Shape;106;p1"/>
          <p:cNvSpPr txBox="1"/>
          <p:nvPr/>
        </p:nvSpPr>
        <p:spPr>
          <a:xfrm>
            <a:off x="2514600" y="3581400"/>
            <a:ext cx="369570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Submitted By Siddhant A. Tompe</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PRN-10303320181124510068</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Under the Guidance of</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Prof. Rasika Kalyane</a:t>
            </a:r>
            <a:endParaRPr b="1" sz="1800">
              <a:solidFill>
                <a:schemeClr val="dk1"/>
              </a:solidFill>
              <a:latin typeface="Times New Roman"/>
              <a:ea typeface="Times New Roman"/>
              <a:cs typeface="Times New Roman"/>
              <a:sym typeface="Times New Roman"/>
            </a:endParaRPr>
          </a:p>
        </p:txBody>
      </p:sp>
      <p:sp>
        <p:nvSpPr>
          <p:cNvPr id="107" name="Google Shape;107;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08" name="Google Shape;108;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lang="en-US"/>
              <a:t>Types of Cloud Storage</a:t>
            </a:r>
            <a:br>
              <a:rPr lang="en-US"/>
            </a:br>
            <a:endParaRPr/>
          </a:p>
        </p:txBody>
      </p:sp>
      <p:pic>
        <p:nvPicPr>
          <p:cNvPr id="186" name="Google Shape;186;p1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7" name="Google Shape;187;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88" name="Google Shape;188;p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br>
              <a:rPr lang="en-US"/>
            </a:br>
            <a:endParaRPr/>
          </a:p>
        </p:txBody>
      </p:sp>
      <p:pic>
        <p:nvPicPr>
          <p:cNvPr id="194" name="Google Shape;194;p11"/>
          <p:cNvPicPr preferRelativeResize="0"/>
          <p:nvPr/>
        </p:nvPicPr>
        <p:blipFill rotWithShape="1">
          <a:blip r:embed="rId3">
            <a:alphaModFix/>
          </a:blip>
          <a:srcRect b="0" l="0" r="0" t="0"/>
          <a:stretch/>
        </p:blipFill>
        <p:spPr>
          <a:xfrm>
            <a:off x="0" y="0"/>
            <a:ext cx="9144000" cy="7162800"/>
          </a:xfrm>
          <a:prstGeom prst="rect">
            <a:avLst/>
          </a:prstGeom>
          <a:noFill/>
          <a:ln>
            <a:noFill/>
          </a:ln>
        </p:spPr>
      </p:pic>
      <p:sp>
        <p:nvSpPr>
          <p:cNvPr id="195" name="Google Shape;195;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96" name="Google Shape;196;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accent1"/>
              </a:buClr>
              <a:buSzPct val="100000"/>
              <a:buFont typeface="Libre Franklin"/>
              <a:buNone/>
            </a:pPr>
            <a:r>
              <a:rPr b="1" lang="en-US">
                <a:solidFill>
                  <a:schemeClr val="accent1"/>
                </a:solidFill>
              </a:rPr>
              <a:t>Conclusion </a:t>
            </a:r>
            <a:br>
              <a:rPr lang="en-US">
                <a:solidFill>
                  <a:schemeClr val="accent1"/>
                </a:solidFill>
              </a:rPr>
            </a:br>
            <a:endParaRPr>
              <a:solidFill>
                <a:schemeClr val="accent1"/>
              </a:solidFill>
            </a:endParaRPr>
          </a:p>
        </p:txBody>
      </p:sp>
      <p:sp>
        <p:nvSpPr>
          <p:cNvPr id="202" name="Google Shape;202;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US"/>
              <a:t>   In the very near future, the thought of storing data on physical machines may seem outlandish. </a:t>
            </a:r>
            <a:endParaRPr/>
          </a:p>
          <a:p>
            <a:pPr indent="-274320" lvl="0" marL="274320" rtl="0" algn="l">
              <a:spcBef>
                <a:spcPts val="580"/>
              </a:spcBef>
              <a:spcAft>
                <a:spcPts val="0"/>
              </a:spcAft>
              <a:buSzPts val="2210"/>
              <a:buChar char="⚫"/>
            </a:pPr>
            <a:r>
              <a:rPr lang="en-US"/>
              <a:t>It’s difficult to ignore the multiple benefits received from </a:t>
            </a:r>
            <a:r>
              <a:rPr i="1" lang="en-US" u="sng">
                <a:solidFill>
                  <a:schemeClr val="hlink"/>
                </a:solidFill>
                <a:hlinkClick r:id="rId3"/>
              </a:rPr>
              <a:t>cloud drives</a:t>
            </a:r>
            <a:r>
              <a:rPr i="1" lang="en-US"/>
              <a:t> </a:t>
            </a:r>
            <a:r>
              <a:rPr lang="en-US"/>
              <a:t>such as flexibility, backup, mobility, connectivity, and scalability. </a:t>
            </a:r>
            <a:endParaRPr/>
          </a:p>
          <a:p>
            <a:pPr indent="-274320" lvl="0" marL="274320" rtl="0" algn="l">
              <a:spcBef>
                <a:spcPts val="580"/>
              </a:spcBef>
              <a:spcAft>
                <a:spcPts val="0"/>
              </a:spcAft>
              <a:buSzPts val="2210"/>
              <a:buChar char="⚫"/>
            </a:pPr>
            <a:r>
              <a:rPr lang="en-US"/>
              <a:t>As the ideal way for delivering applications, cloud storage is the preferred means for organizations extending their infrastructure or developing new technologies.</a:t>
            </a:r>
            <a:endParaRPr/>
          </a:p>
          <a:p>
            <a:pPr indent="-133985" lvl="0" marL="274320" rtl="0" algn="l">
              <a:spcBef>
                <a:spcPts val="580"/>
              </a:spcBef>
              <a:spcAft>
                <a:spcPts val="0"/>
              </a:spcAft>
              <a:buSzPts val="2210"/>
              <a:buNone/>
            </a:pPr>
            <a:r>
              <a:t/>
            </a:r>
            <a:endParaRPr/>
          </a:p>
        </p:txBody>
      </p:sp>
      <p:sp>
        <p:nvSpPr>
          <p:cNvPr id="203" name="Google Shape;203;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204" name="Google Shape;204;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000"/>
              <a:buFont typeface="Libre Franklin"/>
              <a:buNone/>
            </a:pPr>
            <a:r>
              <a:rPr lang="en-US">
                <a:solidFill>
                  <a:schemeClr val="accent1"/>
                </a:solidFill>
              </a:rPr>
              <a:t>References </a:t>
            </a:r>
            <a:endParaRPr/>
          </a:p>
        </p:txBody>
      </p:sp>
      <p:sp>
        <p:nvSpPr>
          <p:cNvPr id="210" name="Google Shape;210;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US" u="sng">
                <a:solidFill>
                  <a:schemeClr val="hlink"/>
                </a:solidFill>
                <a:hlinkClick r:id="rId3"/>
              </a:rPr>
              <a:t>www.google.com</a:t>
            </a:r>
            <a:endParaRPr/>
          </a:p>
          <a:p>
            <a:pPr indent="-274320" lvl="0" marL="274320" rtl="0" algn="l">
              <a:spcBef>
                <a:spcPts val="580"/>
              </a:spcBef>
              <a:spcAft>
                <a:spcPts val="0"/>
              </a:spcAft>
              <a:buSzPts val="2210"/>
              <a:buChar char="⚫"/>
            </a:pPr>
            <a:r>
              <a:rPr lang="en-US" u="sng">
                <a:solidFill>
                  <a:schemeClr val="hlink"/>
                </a:solidFill>
                <a:hlinkClick r:id="rId4"/>
              </a:rPr>
              <a:t>www.wikipedia.com</a:t>
            </a:r>
            <a:endParaRPr/>
          </a:p>
          <a:p>
            <a:pPr indent="-274320" lvl="0" marL="274320" rtl="0" algn="l">
              <a:spcBef>
                <a:spcPts val="580"/>
              </a:spcBef>
              <a:spcAft>
                <a:spcPts val="0"/>
              </a:spcAft>
              <a:buSzPts val="2210"/>
              <a:buChar char="⚫"/>
            </a:pPr>
            <a:r>
              <a:rPr lang="en-US" u="sng">
                <a:solidFill>
                  <a:schemeClr val="hlink"/>
                </a:solidFill>
                <a:hlinkClick r:id="rId5"/>
              </a:rPr>
              <a:t>www.studymafia.org</a:t>
            </a:r>
            <a:endParaRPr/>
          </a:p>
          <a:p>
            <a:pPr indent="-274320" lvl="0" marL="274320" rtl="0" algn="l">
              <a:spcBef>
                <a:spcPts val="580"/>
              </a:spcBef>
              <a:spcAft>
                <a:spcPts val="0"/>
              </a:spcAft>
              <a:buSzPts val="2210"/>
              <a:buChar char="⚫"/>
            </a:pPr>
            <a:r>
              <a:rPr lang="en-US" u="sng">
                <a:solidFill>
                  <a:schemeClr val="hlink"/>
                </a:solidFill>
                <a:hlinkClick r:id="rId6"/>
              </a:rPr>
              <a:t>www.pptplanet.com</a:t>
            </a:r>
            <a:endParaRPr/>
          </a:p>
          <a:p>
            <a:pPr indent="-274320" lvl="0" marL="274320" rtl="0" algn="l">
              <a:spcBef>
                <a:spcPts val="580"/>
              </a:spcBef>
              <a:spcAft>
                <a:spcPts val="0"/>
              </a:spcAft>
              <a:buSzPts val="2210"/>
              <a:buNone/>
            </a:pPr>
            <a:r>
              <a:t/>
            </a:r>
            <a:endParaRPr/>
          </a:p>
          <a:p>
            <a:pPr indent="-274320" lvl="0" marL="274320" rtl="0" algn="l">
              <a:spcBef>
                <a:spcPts val="580"/>
              </a:spcBef>
              <a:spcAft>
                <a:spcPts val="0"/>
              </a:spcAft>
              <a:buSzPts val="2210"/>
              <a:buNone/>
            </a:pPr>
            <a:r>
              <a:t/>
            </a:r>
            <a:endParaRPr/>
          </a:p>
        </p:txBody>
      </p:sp>
      <p:sp>
        <p:nvSpPr>
          <p:cNvPr id="211" name="Google Shape;211;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212" name="Google Shape;212;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609600" y="2667000"/>
            <a:ext cx="77724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accent1"/>
              </a:buClr>
              <a:buSzPts val="6600"/>
              <a:buFont typeface="Times New Roman"/>
              <a:buNone/>
            </a:pPr>
            <a:r>
              <a:rPr lang="en-US" sz="6600">
                <a:solidFill>
                  <a:schemeClr val="accent1"/>
                </a:solidFill>
                <a:latin typeface="Times New Roman"/>
                <a:ea typeface="Times New Roman"/>
                <a:cs typeface="Times New Roman"/>
                <a:sym typeface="Times New Roman"/>
              </a:rPr>
              <a:t>Thanks</a:t>
            </a:r>
            <a:r>
              <a:rPr lang="en-US">
                <a:solidFill>
                  <a:schemeClr val="accent1"/>
                </a:solidFill>
              </a:rPr>
              <a:t> </a:t>
            </a:r>
            <a:endParaRPr/>
          </a:p>
        </p:txBody>
      </p:sp>
      <p:sp>
        <p:nvSpPr>
          <p:cNvPr id="218" name="Google Shape;218;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219" name="Google Shape;219;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Content</a:t>
            </a:r>
            <a:r>
              <a:rPr lang="en-US">
                <a:latin typeface="Times New Roman"/>
                <a:ea typeface="Times New Roman"/>
                <a:cs typeface="Times New Roman"/>
                <a:sym typeface="Times New Roman"/>
              </a:rPr>
              <a:t> </a:t>
            </a:r>
            <a:endParaRPr/>
          </a:p>
        </p:txBody>
      </p:sp>
      <p:sp>
        <p:nvSpPr>
          <p:cNvPr id="114" name="Google Shape;114;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sz="2800"/>
              <a:t>Introduction</a:t>
            </a:r>
            <a:endParaRPr/>
          </a:p>
          <a:p>
            <a:pPr indent="-274320" lvl="0" marL="274320" rtl="0" algn="l">
              <a:spcBef>
                <a:spcPts val="580"/>
              </a:spcBef>
              <a:spcAft>
                <a:spcPts val="0"/>
              </a:spcAft>
              <a:buSzPct val="85000"/>
              <a:buChar char="⚫"/>
            </a:pPr>
            <a:r>
              <a:rPr lang="en-US" sz="2800"/>
              <a:t>What is cloud storage?</a:t>
            </a:r>
            <a:endParaRPr/>
          </a:p>
          <a:p>
            <a:pPr indent="-274320" lvl="0" marL="274320" rtl="0" algn="l">
              <a:spcBef>
                <a:spcPts val="580"/>
              </a:spcBef>
              <a:spcAft>
                <a:spcPts val="0"/>
              </a:spcAft>
              <a:buSzPct val="85000"/>
              <a:buChar char="⚫"/>
            </a:pPr>
            <a:r>
              <a:rPr lang="en-US" sz="2800"/>
              <a:t>How does cloud storage work?</a:t>
            </a:r>
            <a:endParaRPr/>
          </a:p>
          <a:p>
            <a:pPr indent="-274320" lvl="0" marL="274320" rtl="0" algn="l">
              <a:spcBef>
                <a:spcPts val="580"/>
              </a:spcBef>
              <a:spcAft>
                <a:spcPts val="0"/>
              </a:spcAft>
              <a:buSzPct val="85000"/>
              <a:buChar char="⚫"/>
            </a:pPr>
            <a:r>
              <a:rPr lang="en-US" sz="2800"/>
              <a:t>Cloud Storage - Business Benefits</a:t>
            </a:r>
            <a:endParaRPr/>
          </a:p>
          <a:p>
            <a:pPr indent="-274320" lvl="0" marL="274320" rtl="0" algn="l">
              <a:spcBef>
                <a:spcPts val="580"/>
              </a:spcBef>
              <a:spcAft>
                <a:spcPts val="0"/>
              </a:spcAft>
              <a:buSzPct val="85000"/>
              <a:buChar char="⚫"/>
            </a:pPr>
            <a:r>
              <a:rPr lang="en-US" sz="2800"/>
              <a:t>What does it cost to users? </a:t>
            </a:r>
            <a:endParaRPr/>
          </a:p>
          <a:p>
            <a:pPr indent="-274320" lvl="0" marL="274320" rtl="0" algn="l">
              <a:spcBef>
                <a:spcPts val="580"/>
              </a:spcBef>
              <a:spcAft>
                <a:spcPts val="0"/>
              </a:spcAft>
              <a:buSzPct val="85000"/>
              <a:buChar char="⚫"/>
            </a:pPr>
            <a:r>
              <a:rPr lang="en-US" sz="2800"/>
              <a:t>Types of Cloud Storage</a:t>
            </a:r>
            <a:endParaRPr/>
          </a:p>
          <a:p>
            <a:pPr indent="-274320" lvl="0" marL="274320" rtl="0" algn="l">
              <a:spcBef>
                <a:spcPts val="580"/>
              </a:spcBef>
              <a:spcAft>
                <a:spcPts val="0"/>
              </a:spcAft>
              <a:buSzPct val="85000"/>
              <a:buChar char="⚫"/>
            </a:pPr>
            <a:r>
              <a:rPr lang="en-US" sz="2800"/>
              <a:t>Advantages of Cloud Storage</a:t>
            </a:r>
            <a:endParaRPr/>
          </a:p>
          <a:p>
            <a:pPr indent="-274320" lvl="0" marL="274320" rtl="0" algn="l">
              <a:spcBef>
                <a:spcPts val="580"/>
              </a:spcBef>
              <a:spcAft>
                <a:spcPts val="0"/>
              </a:spcAft>
              <a:buSzPct val="85000"/>
              <a:buChar char="⚫"/>
            </a:pPr>
            <a:r>
              <a:rPr lang="en-US" sz="2800"/>
              <a:t>Disadvantages of Cloud Storage</a:t>
            </a:r>
            <a:endParaRPr/>
          </a:p>
          <a:p>
            <a:pPr indent="-274320" lvl="0" marL="274320" rtl="0" algn="l">
              <a:spcBef>
                <a:spcPts val="580"/>
              </a:spcBef>
              <a:spcAft>
                <a:spcPts val="0"/>
              </a:spcAft>
              <a:buSzPct val="85000"/>
              <a:buChar char="⚫"/>
            </a:pPr>
            <a:r>
              <a:rPr lang="en-US" sz="2800"/>
              <a:t>Conclusion </a:t>
            </a:r>
            <a:endParaRPr/>
          </a:p>
          <a:p>
            <a:pPr indent="-274320" lvl="0" marL="274320" rtl="0" algn="l">
              <a:spcBef>
                <a:spcPts val="580"/>
              </a:spcBef>
              <a:spcAft>
                <a:spcPts val="0"/>
              </a:spcAft>
              <a:buSzPct val="85000"/>
              <a:buChar char="⚫"/>
            </a:pPr>
            <a:r>
              <a:rPr lang="en-US" sz="2800"/>
              <a:t>References </a:t>
            </a:r>
            <a:br>
              <a:rPr lang="en-US"/>
            </a:br>
            <a:br>
              <a:rPr lang="en-US"/>
            </a:br>
            <a:br>
              <a:rPr lang="en-US"/>
            </a:br>
            <a:r>
              <a:rPr lang="en-US">
                <a:latin typeface="Times New Roman"/>
                <a:ea typeface="Times New Roman"/>
                <a:cs typeface="Times New Roman"/>
                <a:sym typeface="Times New Roman"/>
              </a:rPr>
              <a:t> </a:t>
            </a:r>
            <a:endParaRPr/>
          </a:p>
          <a:p>
            <a:pPr indent="-155035" lvl="0" marL="274320" rtl="0" algn="l">
              <a:spcBef>
                <a:spcPts val="580"/>
              </a:spcBef>
              <a:spcAft>
                <a:spcPts val="0"/>
              </a:spcAft>
              <a:buSzPct val="85000"/>
              <a:buNone/>
            </a:pPr>
            <a:r>
              <a:t/>
            </a:r>
            <a:endParaRPr/>
          </a:p>
        </p:txBody>
      </p:sp>
      <p:sp>
        <p:nvSpPr>
          <p:cNvPr id="115" name="Google Shape;115;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16" name="Google Shape;116;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a:solidFill>
                  <a:schemeClr val="accent1"/>
                </a:solidFill>
                <a:latin typeface="Times New Roman"/>
                <a:ea typeface="Times New Roman"/>
                <a:cs typeface="Times New Roman"/>
                <a:sym typeface="Times New Roman"/>
              </a:rPr>
              <a:t>Introduction</a:t>
            </a:r>
            <a:r>
              <a:rPr lang="en-US">
                <a:latin typeface="Times New Roman"/>
                <a:ea typeface="Times New Roman"/>
                <a:cs typeface="Times New Roman"/>
                <a:sym typeface="Times New Roman"/>
              </a:rPr>
              <a:t> </a:t>
            </a:r>
            <a:br>
              <a:rPr lang="en-US"/>
            </a:br>
            <a:endParaRPr/>
          </a:p>
        </p:txBody>
      </p:sp>
      <p:sp>
        <p:nvSpPr>
          <p:cNvPr id="122" name="Google Shape;122;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marR="0" rtl="0" algn="l">
              <a:spcBef>
                <a:spcPts val="0"/>
              </a:spcBef>
              <a:spcAft>
                <a:spcPts val="0"/>
              </a:spcAft>
              <a:buClr>
                <a:schemeClr val="accent3"/>
              </a:buClr>
              <a:buSzPts val="247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With Cloud storage, data is stored on multiple servers, rather than on the dedicated servers used in traditional networked data storage.</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Data is stored on virtual servers from the users point of view and seems like it has been stored to a particular place, but it isn’t.</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 user’s data could be stored on any one or more of the computers used to create the cloud.</a:t>
            </a:r>
            <a:endParaRPr/>
          </a:p>
          <a:p>
            <a:pPr indent="-274320" lvl="0" marL="274320" marR="0" rtl="0" algn="l">
              <a:spcBef>
                <a:spcPts val="520"/>
              </a:spcBef>
              <a:spcAft>
                <a:spcPts val="0"/>
              </a:spcAft>
              <a:buClr>
                <a:schemeClr val="accent3"/>
              </a:buClr>
              <a:buSzPts val="247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 actual storage location may even differ from day to day or even minute to minute, as the cloud dynamically manages available storage space.</a:t>
            </a:r>
            <a:endParaRPr/>
          </a:p>
        </p:txBody>
      </p:sp>
      <p:sp>
        <p:nvSpPr>
          <p:cNvPr id="123" name="Google Shape;123;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24" name="Google Shape;124;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0000"/>
          </a:blip>
          <a:stretch>
            <a:fillRect/>
          </a:stretch>
        </a:blipFill>
      </p:bgPr>
    </p:bg>
    <p:spTree>
      <p:nvGrpSpPr>
        <p:cNvPr id="128" name="Shape 128"/>
        <p:cNvGrpSpPr/>
        <p:nvPr/>
      </p:nvGrpSpPr>
      <p:grpSpPr>
        <a:xfrm>
          <a:off x="0" y="0"/>
          <a:ext cx="0" cy="0"/>
          <a:chOff x="0" y="0"/>
          <a:chExt cx="0" cy="0"/>
        </a:xfrm>
      </p:grpSpPr>
      <p:pic>
        <p:nvPicPr>
          <p:cNvPr id="129" name="Google Shape;129;p4"/>
          <p:cNvPicPr preferRelativeResize="0"/>
          <p:nvPr/>
        </p:nvPicPr>
        <p:blipFill rotWithShape="1">
          <a:blip r:embed="rId4">
            <a:alphaModFix/>
          </a:blip>
          <a:srcRect b="0" l="0" r="0" t="0"/>
          <a:stretch/>
        </p:blipFill>
        <p:spPr>
          <a:xfrm>
            <a:off x="7162800" y="1917793"/>
            <a:ext cx="1828800" cy="2349407"/>
          </a:xfrm>
          <a:prstGeom prst="rect">
            <a:avLst/>
          </a:prstGeom>
          <a:noFill/>
          <a:ln>
            <a:noFill/>
          </a:ln>
        </p:spPr>
      </p:pic>
      <p:sp>
        <p:nvSpPr>
          <p:cNvPr id="130" name="Google Shape;130;p4"/>
          <p:cNvSpPr txBox="1"/>
          <p:nvPr>
            <p:ph type="title"/>
          </p:nvPr>
        </p:nvSpPr>
        <p:spPr>
          <a:xfrm>
            <a:off x="457200" y="228600"/>
            <a:ext cx="82296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600"/>
              <a:buFont typeface="Times New Roman"/>
              <a:buNone/>
            </a:pPr>
            <a:r>
              <a:rPr lang="en-US" sz="4600">
                <a:solidFill>
                  <a:schemeClr val="accent1"/>
                </a:solidFill>
                <a:latin typeface="Times New Roman"/>
                <a:ea typeface="Times New Roman"/>
                <a:cs typeface="Times New Roman"/>
                <a:sym typeface="Times New Roman"/>
              </a:rPr>
              <a:t>What is cloud storage?</a:t>
            </a:r>
            <a:endParaRPr/>
          </a:p>
        </p:txBody>
      </p:sp>
      <p:sp>
        <p:nvSpPr>
          <p:cNvPr id="131" name="Google Shape;131;p4"/>
          <p:cNvSpPr txBox="1"/>
          <p:nvPr>
            <p:ph idx="1" type="body"/>
          </p:nvPr>
        </p:nvSpPr>
        <p:spPr>
          <a:xfrm>
            <a:off x="457200" y="1600201"/>
            <a:ext cx="6858000" cy="2514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Font typeface="Noto Sans Symbols"/>
              <a:buChar char="⮚"/>
            </a:pPr>
            <a:r>
              <a:rPr lang="en-US" sz="3200"/>
              <a:t>History</a:t>
            </a:r>
            <a:endParaRPr/>
          </a:p>
          <a:p>
            <a:pPr indent="-228600" lvl="1" marL="548640" rtl="0" algn="l">
              <a:spcBef>
                <a:spcPts val="370"/>
              </a:spcBef>
              <a:spcAft>
                <a:spcPts val="0"/>
              </a:spcAft>
              <a:buSzPts val="2040"/>
              <a:buFont typeface="Noto Sans Symbols"/>
              <a:buChar char="▪"/>
            </a:pPr>
            <a:r>
              <a:rPr lang="en-US" sz="2400">
                <a:solidFill>
                  <a:srgbClr val="0070C0"/>
                </a:solidFill>
              </a:rPr>
              <a:t>J.C.R. Licklider – One of the fathers of the cloud based computing idea.</a:t>
            </a:r>
            <a:endParaRPr/>
          </a:p>
          <a:p>
            <a:pPr indent="-228600" lvl="1" marL="548640" rtl="0" algn="l">
              <a:spcBef>
                <a:spcPts val="370"/>
              </a:spcBef>
              <a:spcAft>
                <a:spcPts val="0"/>
              </a:spcAft>
              <a:buSzPts val="2040"/>
              <a:buFont typeface="Noto Sans Symbols"/>
              <a:buChar char="▪"/>
            </a:pPr>
            <a:r>
              <a:rPr lang="en-US" sz="2400">
                <a:solidFill>
                  <a:srgbClr val="0070C0"/>
                </a:solidFill>
              </a:rPr>
              <a:t>Global network that allows access from anywhere at anytime.</a:t>
            </a:r>
            <a:endParaRPr/>
          </a:p>
        </p:txBody>
      </p:sp>
      <p:sp>
        <p:nvSpPr>
          <p:cNvPr id="132" name="Google Shape;132;p4"/>
          <p:cNvSpPr txBox="1"/>
          <p:nvPr>
            <p:ph idx="2" type="body"/>
          </p:nvPr>
        </p:nvSpPr>
        <p:spPr>
          <a:xfrm>
            <a:off x="457200" y="4191000"/>
            <a:ext cx="8229600" cy="2163763"/>
          </a:xfrm>
          <a:prstGeom prst="rect">
            <a:avLst/>
          </a:prstGeom>
          <a:noFill/>
          <a:ln>
            <a:noFill/>
          </a:ln>
        </p:spPr>
        <p:txBody>
          <a:bodyPr anchorCtr="0" anchor="t" bIns="45700" lIns="91425" spcFirstLastPara="1" rIns="91425" wrap="square" tIns="45700">
            <a:normAutofit/>
          </a:bodyPr>
          <a:lstStyle/>
          <a:p>
            <a:pPr indent="-457200" lvl="2" marL="457200" rtl="0" algn="l">
              <a:spcBef>
                <a:spcPts val="0"/>
              </a:spcBef>
              <a:spcAft>
                <a:spcPts val="0"/>
              </a:spcAft>
              <a:buSzPts val="2720"/>
              <a:buFont typeface="Noto Sans Symbols"/>
              <a:buChar char="⮚"/>
            </a:pPr>
            <a:r>
              <a:rPr lang="en-US" sz="3200"/>
              <a:t>Concept</a:t>
            </a:r>
            <a:endParaRPr/>
          </a:p>
          <a:p>
            <a:pPr indent="-457200" lvl="3" marL="914400" rtl="0" algn="l">
              <a:spcBef>
                <a:spcPts val="370"/>
              </a:spcBef>
              <a:spcAft>
                <a:spcPts val="0"/>
              </a:spcAft>
              <a:buSzPts val="2080"/>
              <a:buFont typeface="Noto Sans Symbols"/>
              <a:buChar char="▪"/>
            </a:pPr>
            <a:r>
              <a:rPr lang="en-US" sz="2600">
                <a:solidFill>
                  <a:srgbClr val="00B050"/>
                </a:solidFill>
              </a:rPr>
              <a:t>Cloud storage is a service model in which data is maintained, managed and backed up remotely and made available to users over a network (typically the Internet).</a:t>
            </a:r>
            <a:endParaRPr/>
          </a:p>
          <a:p>
            <a:pPr indent="-133985" lvl="0" marL="274320" rtl="0" algn="l">
              <a:spcBef>
                <a:spcPts val="580"/>
              </a:spcBef>
              <a:spcAft>
                <a:spcPts val="0"/>
              </a:spcAft>
              <a:buSzPts val="2210"/>
              <a:buNone/>
            </a:pPr>
            <a:r>
              <a:t/>
            </a:r>
            <a:endParaRPr/>
          </a:p>
        </p:txBody>
      </p:sp>
      <p:sp>
        <p:nvSpPr>
          <p:cNvPr id="133" name="Google Shape;133;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34" name="Google Shape;134;p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0000"/>
          </a:blip>
          <a:stretch>
            <a:fillRect/>
          </a:stretch>
        </a:blipFill>
      </p:bgPr>
    </p:bg>
    <p:spTree>
      <p:nvGrpSpPr>
        <p:cNvPr id="138" name="Shape 138"/>
        <p:cNvGrpSpPr/>
        <p:nvPr/>
      </p:nvGrpSpPr>
      <p:grpSpPr>
        <a:xfrm>
          <a:off x="0" y="0"/>
          <a:ext cx="0" cy="0"/>
          <a:chOff x="0" y="0"/>
          <a:chExt cx="0" cy="0"/>
        </a:xfrm>
      </p:grpSpPr>
      <p:sp>
        <p:nvSpPr>
          <p:cNvPr id="139" name="Google Shape;139;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How does cloud storage work? </a:t>
            </a:r>
            <a:endParaRPr/>
          </a:p>
        </p:txBody>
      </p:sp>
      <p:sp>
        <p:nvSpPr>
          <p:cNvPr id="140" name="Google Shape;140;p5"/>
          <p:cNvSpPr txBox="1"/>
          <p:nvPr>
            <p:ph idx="1" type="body"/>
          </p:nvPr>
        </p:nvSpPr>
        <p:spPr>
          <a:xfrm>
            <a:off x="457200" y="1600201"/>
            <a:ext cx="3657600" cy="418737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700"/>
              <a:buFont typeface="Noto Sans Symbols"/>
              <a:buChar char="⮚"/>
            </a:pPr>
            <a:r>
              <a:rPr b="1" lang="en-US" sz="2000">
                <a:latin typeface="Arial"/>
                <a:ea typeface="Arial"/>
                <a:cs typeface="Arial"/>
                <a:sym typeface="Arial"/>
              </a:rPr>
              <a:t>Cloud storage involves </a:t>
            </a:r>
            <a:r>
              <a:rPr b="1" lang="en-US" sz="2000">
                <a:latin typeface="Arial"/>
                <a:ea typeface="Arial"/>
                <a:cs typeface="Arial"/>
                <a:sym typeface="Arial"/>
              </a:rPr>
              <a:t>at least one data server that a user connects via the internet. </a:t>
            </a:r>
            <a:endParaRPr/>
          </a:p>
          <a:p>
            <a:pPr indent="-274320" lvl="0" marL="274320" rtl="0" algn="l">
              <a:spcBef>
                <a:spcPts val="580"/>
              </a:spcBef>
              <a:spcAft>
                <a:spcPts val="0"/>
              </a:spcAft>
              <a:buSzPts val="1700"/>
              <a:buFont typeface="Noto Sans Symbols"/>
              <a:buChar char="⮚"/>
            </a:pPr>
            <a:r>
              <a:rPr b="1" lang="en-US" sz="2000">
                <a:latin typeface="Arial"/>
                <a:ea typeface="Arial"/>
                <a:cs typeface="Arial"/>
                <a:sym typeface="Arial"/>
              </a:rPr>
              <a:t>The user sends files manually over the Internet to the data server which forwards the information to multiple servers.</a:t>
            </a:r>
            <a:endParaRPr/>
          </a:p>
          <a:p>
            <a:pPr indent="-274320" lvl="0" marL="274320" rtl="0" algn="l">
              <a:spcBef>
                <a:spcPts val="580"/>
              </a:spcBef>
              <a:spcAft>
                <a:spcPts val="0"/>
              </a:spcAft>
              <a:buSzPts val="1700"/>
              <a:buFont typeface="Noto Sans Symbols"/>
              <a:buChar char="⮚"/>
            </a:pPr>
            <a:r>
              <a:rPr b="1" lang="en-US" sz="2000">
                <a:latin typeface="Arial"/>
                <a:ea typeface="Arial"/>
                <a:cs typeface="Arial"/>
                <a:sym typeface="Arial"/>
              </a:rPr>
              <a:t> The stored data is then accessible through a web-based interface.</a:t>
            </a:r>
            <a:endParaRPr/>
          </a:p>
          <a:p>
            <a:pPr indent="-166370" lvl="0" marL="274320" rtl="0" algn="l">
              <a:spcBef>
                <a:spcPts val="580"/>
              </a:spcBef>
              <a:spcAft>
                <a:spcPts val="0"/>
              </a:spcAft>
              <a:buSzPts val="1700"/>
              <a:buNone/>
            </a:pPr>
            <a:r>
              <a:t/>
            </a:r>
            <a:endParaRPr b="1" sz="2000"/>
          </a:p>
        </p:txBody>
      </p:sp>
      <p:pic>
        <p:nvPicPr>
          <p:cNvPr id="141" name="Google Shape;141;p5"/>
          <p:cNvPicPr preferRelativeResize="0"/>
          <p:nvPr/>
        </p:nvPicPr>
        <p:blipFill rotWithShape="1">
          <a:blip r:embed="rId4">
            <a:alphaModFix/>
          </a:blip>
          <a:srcRect b="0" l="0" r="0" t="0"/>
          <a:stretch/>
        </p:blipFill>
        <p:spPr>
          <a:xfrm>
            <a:off x="4458750" y="1786826"/>
            <a:ext cx="4114800" cy="241435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42" name="Google Shape;142;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43" name="Google Shape;143;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6"/>
          <p:cNvSpPr txBox="1"/>
          <p:nvPr>
            <p:ph type="title"/>
          </p:nvPr>
        </p:nvSpPr>
        <p:spPr>
          <a:xfrm>
            <a:off x="304800" y="274638"/>
            <a:ext cx="83820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Cloud Storage - Personal Use Benefits</a:t>
            </a:r>
            <a:endParaRPr/>
          </a:p>
        </p:txBody>
      </p:sp>
      <p:pic>
        <p:nvPicPr>
          <p:cNvPr id="149" name="Google Shape;149;p6"/>
          <p:cNvPicPr preferRelativeResize="0"/>
          <p:nvPr>
            <p:ph idx="1" type="body"/>
          </p:nvPr>
        </p:nvPicPr>
        <p:blipFill rotWithShape="1">
          <a:blip r:embed="rId4">
            <a:alphaModFix/>
          </a:blip>
          <a:srcRect b="0" l="0" r="0" t="0"/>
          <a:stretch/>
        </p:blipFill>
        <p:spPr>
          <a:xfrm>
            <a:off x="152400" y="2590800"/>
            <a:ext cx="4468360" cy="3429000"/>
          </a:xfrm>
          <a:prstGeom prst="rect">
            <a:avLst/>
          </a:prstGeom>
          <a:noFill/>
          <a:ln>
            <a:noFill/>
          </a:ln>
        </p:spPr>
      </p:pic>
      <p:sp>
        <p:nvSpPr>
          <p:cNvPr id="150" name="Google Shape;150;p6"/>
          <p:cNvSpPr txBox="1"/>
          <p:nvPr/>
        </p:nvSpPr>
        <p:spPr>
          <a:xfrm>
            <a:off x="3276600" y="1752600"/>
            <a:ext cx="18288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Limelight"/>
                <a:ea typeface="Limelight"/>
                <a:cs typeface="Limelight"/>
                <a:sym typeface="Limelight"/>
              </a:rPr>
              <a:t>iCloud</a:t>
            </a:r>
            <a:endParaRPr b="1" sz="3000">
              <a:solidFill>
                <a:schemeClr val="dk1"/>
              </a:solidFill>
              <a:latin typeface="Limelight"/>
              <a:ea typeface="Limelight"/>
              <a:cs typeface="Limelight"/>
              <a:sym typeface="Limelight"/>
            </a:endParaRPr>
          </a:p>
        </p:txBody>
      </p:sp>
      <p:sp>
        <p:nvSpPr>
          <p:cNvPr id="151" name="Google Shape;151;p6"/>
          <p:cNvSpPr txBox="1"/>
          <p:nvPr/>
        </p:nvSpPr>
        <p:spPr>
          <a:xfrm>
            <a:off x="4847208" y="2367716"/>
            <a:ext cx="3810000" cy="3970318"/>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iCloud is a service provided by Apple</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5GB storage space is free of cost</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Once the iCloud is used  you can share your stored data on any  of your different Apple devices</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Aceess to all files, music, calendar, email</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Only works for iOS,Mac Devices</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p:txBody>
      </p:sp>
      <p:sp>
        <p:nvSpPr>
          <p:cNvPr id="152" name="Google Shape;1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53" name="Google Shape;153;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Cloud Storage - Business Benefits</a:t>
            </a:r>
            <a:endParaRPr/>
          </a:p>
        </p:txBody>
      </p:sp>
      <p:sp>
        <p:nvSpPr>
          <p:cNvPr id="159" name="Google Shape;159;p7"/>
          <p:cNvSpPr txBox="1"/>
          <p:nvPr>
            <p:ph idx="1" type="body"/>
          </p:nvPr>
        </p:nvSpPr>
        <p:spPr>
          <a:xfrm>
            <a:off x="228600" y="1600201"/>
            <a:ext cx="6096000" cy="1524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With cloud storage, there's no need for CDs, external hard drives, or localized servers</a:t>
            </a:r>
            <a:endParaRPr/>
          </a:p>
          <a:p>
            <a:pPr indent="-274320" lvl="0" marL="274320" rtl="0" algn="l">
              <a:spcBef>
                <a:spcPts val="580"/>
              </a:spcBef>
              <a:spcAft>
                <a:spcPts val="0"/>
              </a:spcAft>
              <a:buSzPct val="85000"/>
              <a:buChar char="⚫"/>
            </a:pPr>
            <a:r>
              <a:rPr lang="en-US"/>
              <a:t>Data is quickly and automatically updated in the cloud and available for your retrieval whenever you need it</a:t>
            </a:r>
            <a:endParaRPr/>
          </a:p>
        </p:txBody>
      </p:sp>
      <p:pic>
        <p:nvPicPr>
          <p:cNvPr id="160" name="Google Shape;160;p7"/>
          <p:cNvPicPr preferRelativeResize="0"/>
          <p:nvPr/>
        </p:nvPicPr>
        <p:blipFill rotWithShape="1">
          <a:blip r:embed="rId4">
            <a:alphaModFix/>
          </a:blip>
          <a:srcRect b="0" l="0" r="0" t="0"/>
          <a:stretch/>
        </p:blipFill>
        <p:spPr>
          <a:xfrm>
            <a:off x="6553200" y="1417638"/>
            <a:ext cx="2047875" cy="1697037"/>
          </a:xfrm>
          <a:prstGeom prst="rect">
            <a:avLst/>
          </a:prstGeom>
          <a:noFill/>
          <a:ln>
            <a:noFill/>
          </a:ln>
        </p:spPr>
      </p:pic>
      <p:sp>
        <p:nvSpPr>
          <p:cNvPr id="161" name="Google Shape;161;p7"/>
          <p:cNvSpPr txBox="1"/>
          <p:nvPr/>
        </p:nvSpPr>
        <p:spPr>
          <a:xfrm>
            <a:off x="152400" y="3124200"/>
            <a:ext cx="8610600" cy="3352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marR="0" rtl="0" algn="l">
              <a:spcBef>
                <a:spcPts val="0"/>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Should your office become the victim of a burglary, fire, or natural disaster, your data is safe and secure in the cloud, even if your physical assets are destroyed.</a:t>
            </a:r>
            <a:endParaRPr/>
          </a:p>
          <a:p>
            <a:pPr indent="-342900" lvl="0" marL="342900" marR="0" rtl="0" algn="l">
              <a:spcBef>
                <a:spcPts val="448"/>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One of the greatest benefits of cloud storage is its ability to grow with its users</a:t>
            </a:r>
            <a:endParaRPr/>
          </a:p>
          <a:p>
            <a:pPr indent="-342900" lvl="0" marL="342900" marR="0" rtl="0" algn="l">
              <a:spcBef>
                <a:spcPts val="448"/>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With no need for physical, on-site storage space, you can have a smaller workspace, less equipment to buy, and fewer IT employees to maintain your equipment and manage your data</a:t>
            </a:r>
            <a:endParaRPr/>
          </a:p>
          <a:p>
            <a:pPr indent="-342900" lvl="0" marL="342900" marR="0" rtl="0" algn="l">
              <a:spcBef>
                <a:spcPts val="448"/>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IT staff's  can spend more time to focusing on other important tasks to help your business growth.</a:t>
            </a:r>
            <a:endParaRPr/>
          </a:p>
          <a:p>
            <a:pPr indent="-200660" lvl="0" marL="342900" marR="0" rtl="0" algn="l">
              <a:spcBef>
                <a:spcPts val="448"/>
              </a:spcBef>
              <a:spcAft>
                <a:spcPts val="0"/>
              </a:spcAft>
              <a:buClr>
                <a:schemeClr val="dk1"/>
              </a:buClr>
              <a:buSzPct val="100000"/>
              <a:buFont typeface="Arial"/>
              <a:buNone/>
            </a:pPr>
            <a:r>
              <a:t/>
            </a:r>
            <a:endParaRPr sz="3200">
              <a:solidFill>
                <a:schemeClr val="dk1"/>
              </a:solidFill>
              <a:latin typeface="Libre Baskerville"/>
              <a:ea typeface="Libre Baskerville"/>
              <a:cs typeface="Libre Baskerville"/>
              <a:sym typeface="Libre Baskerville"/>
            </a:endParaRPr>
          </a:p>
        </p:txBody>
      </p:sp>
      <p:sp>
        <p:nvSpPr>
          <p:cNvPr id="162" name="Google Shape;162;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63" name="Google Shape;163;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0000"/>
          </a:blip>
          <a:stretch>
            <a:fillRect/>
          </a:stretch>
        </a:blipFill>
      </p:bgPr>
    </p:bg>
    <p:spTree>
      <p:nvGrpSpPr>
        <p:cNvPr id="167" name="Shape 167"/>
        <p:cNvGrpSpPr/>
        <p:nvPr/>
      </p:nvGrpSpPr>
      <p:grpSpPr>
        <a:xfrm>
          <a:off x="0" y="0"/>
          <a:ext cx="0" cy="0"/>
          <a:chOff x="0" y="0"/>
          <a:chExt cx="0" cy="0"/>
        </a:xfrm>
      </p:grpSpPr>
      <p:sp>
        <p:nvSpPr>
          <p:cNvPr id="168" name="Google Shape;168;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a:solidFill>
                  <a:schemeClr val="accent1"/>
                </a:solidFill>
                <a:latin typeface="Times New Roman"/>
                <a:ea typeface="Times New Roman"/>
                <a:cs typeface="Times New Roman"/>
                <a:sym typeface="Times New Roman"/>
              </a:rPr>
              <a:t>What are the negatives to cloud storage? </a:t>
            </a:r>
            <a:endParaRPr/>
          </a:p>
        </p:txBody>
      </p:sp>
      <p:sp>
        <p:nvSpPr>
          <p:cNvPr id="169" name="Google Shape;169;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b="1" lang="en-US" u="sng">
                <a:solidFill>
                  <a:srgbClr val="FFC000"/>
                </a:solidFill>
              </a:rPr>
              <a:t>Security: </a:t>
            </a:r>
            <a:r>
              <a:rPr lang="en-US" sz="2400">
                <a:solidFill>
                  <a:srgbClr val="7030A0"/>
                </a:solidFill>
              </a:rPr>
              <a:t>Many companies may not want to hand over their data to an external organization to store, fearing that they may not have the right security software to protect the company’s data. </a:t>
            </a:r>
            <a:endParaRPr/>
          </a:p>
          <a:p>
            <a:pPr indent="0" lvl="0" marL="0" rtl="0" algn="l">
              <a:spcBef>
                <a:spcPts val="580"/>
              </a:spcBef>
              <a:spcAft>
                <a:spcPts val="0"/>
              </a:spcAft>
              <a:buSzPts val="2040"/>
              <a:buNone/>
            </a:pPr>
            <a:r>
              <a:t/>
            </a:r>
            <a:endParaRPr sz="2400"/>
          </a:p>
          <a:p>
            <a:pPr indent="-342900" lvl="2" marL="342900" rtl="0" algn="l">
              <a:spcBef>
                <a:spcPts val="370"/>
              </a:spcBef>
              <a:spcAft>
                <a:spcPts val="0"/>
              </a:spcAft>
              <a:buSzPts val="2720"/>
              <a:buChar char="⚫"/>
            </a:pPr>
            <a:r>
              <a:rPr b="1" lang="en-US" sz="3200" u="sng">
                <a:solidFill>
                  <a:srgbClr val="FFC000"/>
                </a:solidFill>
              </a:rPr>
              <a:t>Performance:</a:t>
            </a:r>
            <a:r>
              <a:rPr lang="en-US" sz="3200">
                <a:solidFill>
                  <a:srgbClr val="FFC000"/>
                </a:solidFill>
              </a:rPr>
              <a:t> </a:t>
            </a:r>
            <a:r>
              <a:rPr lang="en-US">
                <a:solidFill>
                  <a:srgbClr val="0070C0"/>
                </a:solidFill>
              </a:rPr>
              <a:t>There were several incidents that some cloud-service providers temporarily went down or lost customer’s data.</a:t>
            </a:r>
            <a:endParaRPr sz="2000">
              <a:solidFill>
                <a:srgbClr val="0070C0"/>
              </a:solidFill>
            </a:endParaRPr>
          </a:p>
          <a:p>
            <a:pPr indent="-144780" lvl="0" marL="274320" rtl="0" algn="l">
              <a:spcBef>
                <a:spcPts val="580"/>
              </a:spcBef>
              <a:spcAft>
                <a:spcPts val="0"/>
              </a:spcAft>
              <a:buSzPts val="2040"/>
              <a:buNone/>
            </a:pPr>
            <a:r>
              <a:t/>
            </a:r>
            <a:endParaRPr sz="2400"/>
          </a:p>
        </p:txBody>
      </p:sp>
      <p:pic>
        <p:nvPicPr>
          <p:cNvPr id="170" name="Google Shape;170;p8"/>
          <p:cNvPicPr preferRelativeResize="0"/>
          <p:nvPr/>
        </p:nvPicPr>
        <p:blipFill rotWithShape="1">
          <a:blip r:embed="rId4">
            <a:alphaModFix/>
          </a:blip>
          <a:srcRect b="0" l="0" r="0" t="0"/>
          <a:stretch/>
        </p:blipFill>
        <p:spPr>
          <a:xfrm>
            <a:off x="7010400" y="4800600"/>
            <a:ext cx="1732580" cy="1673347"/>
          </a:xfrm>
          <a:prstGeom prst="rect">
            <a:avLst/>
          </a:prstGeom>
          <a:noFill/>
          <a:ln>
            <a:noFill/>
          </a:ln>
        </p:spPr>
      </p:pic>
      <p:sp>
        <p:nvSpPr>
          <p:cNvPr id="171" name="Google Shape;171;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72" name="Google Shape;172;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0000"/>
          </a:blip>
          <a:stretch>
            <a:fillRect/>
          </a:stretch>
        </a:blipFill>
      </p:bgPr>
    </p:bg>
    <p:spTree>
      <p:nvGrpSpPr>
        <p:cNvPr id="176" name="Shape 176"/>
        <p:cNvGrpSpPr/>
        <p:nvPr/>
      </p:nvGrpSpPr>
      <p:grpSpPr>
        <a:xfrm>
          <a:off x="0" y="0"/>
          <a:ext cx="0" cy="0"/>
          <a:chOff x="0" y="0"/>
          <a:chExt cx="0" cy="0"/>
        </a:xfrm>
      </p:grpSpPr>
      <p:sp>
        <p:nvSpPr>
          <p:cNvPr id="177" name="Google Shape;177;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What does it cost to users? </a:t>
            </a:r>
            <a:endParaRPr/>
          </a:p>
        </p:txBody>
      </p:sp>
      <p:sp>
        <p:nvSpPr>
          <p:cNvPr id="178" name="Google Shape;178;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Font typeface="Noto Sans Symbols"/>
              <a:buChar char="▪"/>
            </a:pPr>
            <a:r>
              <a:rPr b="1" lang="en-US">
                <a:solidFill>
                  <a:srgbClr val="FFC000"/>
                </a:solidFill>
              </a:rPr>
              <a:t>GOOGLE DRIVE</a:t>
            </a:r>
            <a:endParaRPr/>
          </a:p>
          <a:p>
            <a:pPr indent="0" lvl="0" marL="0" rtl="0" algn="l">
              <a:spcBef>
                <a:spcPts val="580"/>
              </a:spcBef>
              <a:spcAft>
                <a:spcPts val="0"/>
              </a:spcAft>
              <a:buSzPts val="2210"/>
              <a:buNone/>
            </a:pPr>
            <a:r>
              <a:rPr lang="en-US"/>
              <a:t>  -</a:t>
            </a:r>
            <a:r>
              <a:rPr lang="en-US">
                <a:solidFill>
                  <a:srgbClr val="00B050"/>
                </a:solidFill>
              </a:rPr>
              <a:t>15GB Free and later charges 100GB- $1.99 per month</a:t>
            </a:r>
            <a:endParaRPr/>
          </a:p>
          <a:p>
            <a:pPr indent="-274320" lvl="0" marL="274320" rtl="0" algn="l">
              <a:spcBef>
                <a:spcPts val="580"/>
              </a:spcBef>
              <a:spcAft>
                <a:spcPts val="0"/>
              </a:spcAft>
              <a:buSzPts val="2210"/>
              <a:buFont typeface="Noto Sans Symbols"/>
              <a:buChar char="▪"/>
            </a:pPr>
            <a:r>
              <a:rPr b="1" lang="en-US">
                <a:solidFill>
                  <a:srgbClr val="FFC000"/>
                </a:solidFill>
              </a:rPr>
              <a:t>DROPBOX </a:t>
            </a:r>
            <a:endParaRPr/>
          </a:p>
          <a:p>
            <a:pPr indent="0" lvl="0" marL="0" rtl="0" algn="l">
              <a:spcBef>
                <a:spcPts val="580"/>
              </a:spcBef>
              <a:spcAft>
                <a:spcPts val="0"/>
              </a:spcAft>
              <a:buSzPts val="2210"/>
              <a:buNone/>
            </a:pPr>
            <a:r>
              <a:rPr lang="en-US"/>
              <a:t>-</a:t>
            </a:r>
            <a:r>
              <a:rPr lang="en-US">
                <a:solidFill>
                  <a:srgbClr val="00B0F0"/>
                </a:solidFill>
              </a:rPr>
              <a:t>2gb free and later charges 1TB- $9.99 per month</a:t>
            </a:r>
            <a:endParaRPr/>
          </a:p>
          <a:p>
            <a:pPr indent="-274320" lvl="0" marL="274320" rtl="0" algn="l">
              <a:spcBef>
                <a:spcPts val="580"/>
              </a:spcBef>
              <a:spcAft>
                <a:spcPts val="0"/>
              </a:spcAft>
              <a:buSzPts val="2210"/>
              <a:buFont typeface="Noto Sans Symbols"/>
              <a:buChar char="▪"/>
            </a:pPr>
            <a:r>
              <a:rPr b="1" lang="en-US">
                <a:solidFill>
                  <a:srgbClr val="FFC000"/>
                </a:solidFill>
              </a:rPr>
              <a:t>iCLOUD </a:t>
            </a:r>
            <a:endParaRPr/>
          </a:p>
          <a:p>
            <a:pPr indent="0" lvl="0" marL="0" rtl="0" algn="l">
              <a:spcBef>
                <a:spcPts val="580"/>
              </a:spcBef>
              <a:spcAft>
                <a:spcPts val="0"/>
              </a:spcAft>
              <a:buSzPts val="2210"/>
              <a:buNone/>
            </a:pPr>
            <a:r>
              <a:rPr lang="en-US"/>
              <a:t>-</a:t>
            </a:r>
            <a:r>
              <a:rPr lang="en-US">
                <a:solidFill>
                  <a:srgbClr val="7030A0"/>
                </a:solidFill>
              </a:rPr>
              <a:t>5GB- Free and later charges 20GB- $0.99 per month</a:t>
            </a:r>
            <a:endParaRPr/>
          </a:p>
          <a:p>
            <a:pPr indent="-274320" lvl="0" marL="274320" rtl="0" algn="l">
              <a:spcBef>
                <a:spcPts val="580"/>
              </a:spcBef>
              <a:spcAft>
                <a:spcPts val="0"/>
              </a:spcAft>
              <a:buSzPts val="2210"/>
              <a:buFont typeface="Noto Sans Symbols"/>
              <a:buChar char="▪"/>
            </a:pPr>
            <a:r>
              <a:rPr b="1" lang="en-US">
                <a:solidFill>
                  <a:srgbClr val="FFC000"/>
                </a:solidFill>
              </a:rPr>
              <a:t>ONEDRIVE</a:t>
            </a:r>
            <a:endParaRPr/>
          </a:p>
          <a:p>
            <a:pPr indent="0" lvl="0" marL="0" rtl="0" algn="l">
              <a:spcBef>
                <a:spcPts val="580"/>
              </a:spcBef>
              <a:spcAft>
                <a:spcPts val="0"/>
              </a:spcAft>
              <a:buSzPts val="2210"/>
              <a:buNone/>
            </a:pPr>
            <a:r>
              <a:rPr lang="en-US"/>
              <a:t>-</a:t>
            </a:r>
            <a:r>
              <a:rPr lang="en-US">
                <a:solidFill>
                  <a:srgbClr val="002060"/>
                </a:solidFill>
              </a:rPr>
              <a:t>15GB- Free 100GB- $1.99 per month</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t/>
            </a:r>
            <a:endParaRPr/>
          </a:p>
        </p:txBody>
      </p:sp>
      <p:sp>
        <p:nvSpPr>
          <p:cNvPr id="179" name="Google Shape;179;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6/8/2021</a:t>
            </a:r>
            <a:endParaRPr/>
          </a:p>
        </p:txBody>
      </p:sp>
      <p:sp>
        <p:nvSpPr>
          <p:cNvPr id="180" name="Google Shape;180;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2011-11-28T10:14:01Z</dcterms:created>
  <dc:creator>kieu</dc:creator>
</cp:coreProperties>
</file>