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0"/>
  </p:notesMasterIdLst>
  <p:sldIdLst>
    <p:sldId id="259" r:id="rId2"/>
    <p:sldId id="260" r:id="rId3"/>
    <p:sldId id="275" r:id="rId4"/>
    <p:sldId id="261" r:id="rId5"/>
    <p:sldId id="262" r:id="rId6"/>
    <p:sldId id="266" r:id="rId7"/>
    <p:sldId id="263" r:id="rId8"/>
    <p:sldId id="269" r:id="rId9"/>
    <p:sldId id="264" r:id="rId10"/>
    <p:sldId id="265" r:id="rId11"/>
    <p:sldId id="268" r:id="rId12"/>
    <p:sldId id="270" r:id="rId13"/>
    <p:sldId id="271" r:id="rId14"/>
    <p:sldId id="272" r:id="rId15"/>
    <p:sldId id="276" r:id="rId16"/>
    <p:sldId id="273" r:id="rId17"/>
    <p:sldId id="277"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dhi kolekar" initials="sk" lastIdx="1" clrIdx="0">
    <p:extLst>
      <p:ext uri="{19B8F6BF-5375-455C-9EA6-DF929625EA0E}">
        <p15:presenceInfo xmlns:p15="http://schemas.microsoft.com/office/powerpoint/2012/main" userId="1dce048cffea42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08442-6911-428D-858B-FC55315973F9}" type="datetimeFigureOut">
              <a:rPr lang="en-IN" smtClean="0"/>
              <a:t>08-06-2021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E4675-E683-4CF6-B593-7DAF4E394D3B}" type="slidenum">
              <a:rPr lang="en-IN" smtClean="0"/>
              <a:t>‹#›</a:t>
            </a:fld>
            <a:endParaRPr lang="en-IN"/>
          </a:p>
        </p:txBody>
      </p:sp>
    </p:spTree>
    <p:extLst>
      <p:ext uri="{BB962C8B-B14F-4D97-AF65-F5344CB8AC3E}">
        <p14:creationId xmlns:p14="http://schemas.microsoft.com/office/powerpoint/2010/main" val="333658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A05444-FF43-4107-B8EA-5D73EE2BB4AE}"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160327733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B3CC0-65AB-491B-866E-D395C53F37FD}"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272740639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6F92B-470F-4AA4-8C9C-4D9C266D2815}"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8B646-FED9-4D84-B764-E40ECB298CC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5304849"/>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F2AB8-251C-4590-BE5D-454218C990D2}"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329814517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AD431-3538-4D83-A94E-EB1F164DB680}"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8B646-FED9-4D84-B764-E40ECB298C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0084890"/>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F5802-34BC-4CCA-A217-B49E14BDF5D2}"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344179990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E34F2-2D13-471B-8F24-EAA1BDEF737D}"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280694932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00AEF-BE0E-4B9F-B896-01794A8B6A45}"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35150934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43836-C97D-471F-8426-DD5522F698B6}"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387156435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2D589D-EA36-48E6-9D5A-6E9015AB3B5A}"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27814306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D7642B-4BFE-43C2-B0E8-1176127CE993}"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128602886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31E7AD-6164-470D-929E-3F8A3F2A3038}" type="datetime1">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157605075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3B8FE7-2708-4A29-BDE4-2B9FB2459A8D}" type="datetime1">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427161704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F2BD1-CCDA-4467-90CA-67BB9DEA48BE}" type="datetime1">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122423284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6307C-276B-4C75-93E4-31978C41B2E1}"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288579779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D5EA6C-564F-4D71-9DB2-6812723E9D67}"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8B646-FED9-4D84-B764-E40ECB298CC4}" type="slidenum">
              <a:rPr lang="en-IN" smtClean="0"/>
              <a:t>‹#›</a:t>
            </a:fld>
            <a:endParaRPr lang="en-IN"/>
          </a:p>
        </p:txBody>
      </p:sp>
    </p:spTree>
    <p:extLst>
      <p:ext uri="{BB962C8B-B14F-4D97-AF65-F5344CB8AC3E}">
        <p14:creationId xmlns:p14="http://schemas.microsoft.com/office/powerpoint/2010/main" val="182175764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1399E5-6D3C-4375-B7AB-075144041180}" type="datetime1">
              <a:rPr lang="en-IN" smtClean="0"/>
              <a:t>08-06-2021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88B646-FED9-4D84-B764-E40ECB298CC4}" type="slidenum">
              <a:rPr lang="en-IN" smtClean="0"/>
              <a:t>‹#›</a:t>
            </a:fld>
            <a:endParaRPr lang="en-IN"/>
          </a:p>
        </p:txBody>
      </p:sp>
    </p:spTree>
    <p:extLst>
      <p:ext uri="{BB962C8B-B14F-4D97-AF65-F5344CB8AC3E}">
        <p14:creationId xmlns:p14="http://schemas.microsoft.com/office/powerpoint/2010/main" val="372796332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ransition spd="slow">
    <p:push dir="u"/>
  </p:transition>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C:\Users\SIDDHI\Downloads\663clarke_files\663Fig3.gif"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E094-243D-4BCB-9A86-07E22BE63F6A}"/>
              </a:ext>
            </a:extLst>
          </p:cNvPr>
          <p:cNvSpPr>
            <a:spLocks noGrp="1"/>
          </p:cNvSpPr>
          <p:nvPr>
            <p:ph type="ctrTitle"/>
          </p:nvPr>
        </p:nvSpPr>
        <p:spPr>
          <a:xfrm>
            <a:off x="2804056" y="1890944"/>
            <a:ext cx="7747247" cy="798990"/>
          </a:xfrm>
        </p:spPr>
        <p:txBody>
          <a:bodyPr>
            <a:noAutofit/>
          </a:bodyPr>
          <a:lstStyle/>
          <a:p>
            <a:br>
              <a:rPr lang="en-IN" sz="2400" dirty="0"/>
            </a:br>
            <a:br>
              <a:rPr lang="en-US" sz="3600" dirty="0">
                <a:latin typeface="Times New Roman" panose="02020603050405020304" pitchFamily="18" charset="0"/>
                <a:cs typeface="Times New Roman" panose="02020603050405020304" pitchFamily="18" charset="0"/>
              </a:rPr>
            </a:br>
            <a:br>
              <a:rPr lang="en-IN" sz="3600" dirty="0"/>
            </a:br>
            <a:endParaRPr lang="en-IN" sz="3600" dirty="0"/>
          </a:p>
        </p:txBody>
      </p:sp>
      <p:sp>
        <p:nvSpPr>
          <p:cNvPr id="3" name="Subtitle 2">
            <a:extLst>
              <a:ext uri="{FF2B5EF4-FFF2-40B4-BE49-F238E27FC236}">
                <a16:creationId xmlns:a16="http://schemas.microsoft.com/office/drawing/2014/main" id="{DAEEC16D-32F1-4BF2-AC78-0A1027FA908E}"/>
              </a:ext>
            </a:extLst>
          </p:cNvPr>
          <p:cNvSpPr>
            <a:spLocks noGrp="1"/>
          </p:cNvSpPr>
          <p:nvPr>
            <p:ph type="subTitle" idx="1"/>
          </p:nvPr>
        </p:nvSpPr>
        <p:spPr>
          <a:xfrm>
            <a:off x="1640697" y="2660175"/>
            <a:ext cx="8022454" cy="907818"/>
          </a:xfrm>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Gesture Recognition Technology</a:t>
            </a:r>
          </a:p>
        </p:txBody>
      </p:sp>
      <p:pic>
        <p:nvPicPr>
          <p:cNvPr id="4" name="Picture 3" descr="DBATU.png">
            <a:extLst>
              <a:ext uri="{FF2B5EF4-FFF2-40B4-BE49-F238E27FC236}">
                <a16:creationId xmlns:a16="http://schemas.microsoft.com/office/drawing/2014/main" id="{C8F08AC9-0386-4C5D-A238-430F823647C5}"/>
              </a:ext>
            </a:extLst>
          </p:cNvPr>
          <p:cNvPicPr>
            <a:picLocks noChangeAspect="1"/>
          </p:cNvPicPr>
          <p:nvPr/>
        </p:nvPicPr>
        <p:blipFill>
          <a:blip r:embed="rId2"/>
          <a:stretch>
            <a:fillRect/>
          </a:stretch>
        </p:blipFill>
        <p:spPr>
          <a:xfrm>
            <a:off x="-1" y="0"/>
            <a:ext cx="2804057" cy="2571720"/>
          </a:xfrm>
          <a:prstGeom prst="rect">
            <a:avLst/>
          </a:prstGeom>
        </p:spPr>
      </p:pic>
      <p:sp>
        <p:nvSpPr>
          <p:cNvPr id="6" name="TextBox 5">
            <a:extLst>
              <a:ext uri="{FF2B5EF4-FFF2-40B4-BE49-F238E27FC236}">
                <a16:creationId xmlns:a16="http://schemas.microsoft.com/office/drawing/2014/main" id="{9CB547DF-31EA-4612-A431-38DBDB747E29}"/>
              </a:ext>
            </a:extLst>
          </p:cNvPr>
          <p:cNvSpPr txBox="1"/>
          <p:nvPr/>
        </p:nvSpPr>
        <p:spPr>
          <a:xfrm>
            <a:off x="5782320" y="5158560"/>
            <a:ext cx="5173462" cy="1015663"/>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Submitted By,</a:t>
            </a:r>
          </a:p>
          <a:p>
            <a:pPr algn="ctr"/>
            <a:r>
              <a:rPr lang="en-IN" sz="2000" dirty="0">
                <a:latin typeface="Times New Roman" panose="02020603050405020304" pitchFamily="18" charset="0"/>
                <a:cs typeface="Times New Roman" panose="02020603050405020304" pitchFamily="18" charset="0"/>
              </a:rPr>
              <a:t>Siddhi </a:t>
            </a:r>
            <a:r>
              <a:rPr lang="en-IN" sz="2000" dirty="0" err="1">
                <a:latin typeface="Times New Roman" panose="02020603050405020304" pitchFamily="18" charset="0"/>
                <a:cs typeface="Times New Roman" panose="02020603050405020304" pitchFamily="18" charset="0"/>
              </a:rPr>
              <a:t>Rajan</a:t>
            </a:r>
            <a:r>
              <a:rPr lang="en-IN" sz="2000" dirty="0">
                <a:latin typeface="Times New Roman" panose="02020603050405020304" pitchFamily="18" charset="0"/>
                <a:cs typeface="Times New Roman" panose="02020603050405020304" pitchFamily="18" charset="0"/>
              </a:rPr>
              <a:t> Kolekar </a:t>
            </a:r>
          </a:p>
          <a:p>
            <a:pPr algn="ctr"/>
            <a:r>
              <a:rPr lang="en-IN" sz="2000" dirty="0">
                <a:latin typeface="Times New Roman" panose="02020603050405020304" pitchFamily="18" charset="0"/>
                <a:cs typeface="Times New Roman" panose="02020603050405020304" pitchFamily="18" charset="0"/>
              </a:rPr>
              <a:t>(10303320181124510066)</a:t>
            </a:r>
          </a:p>
        </p:txBody>
      </p:sp>
      <p:sp>
        <p:nvSpPr>
          <p:cNvPr id="8" name="TextBox 7">
            <a:extLst>
              <a:ext uri="{FF2B5EF4-FFF2-40B4-BE49-F238E27FC236}">
                <a16:creationId xmlns:a16="http://schemas.microsoft.com/office/drawing/2014/main" id="{EA155B8C-6E61-4168-9D3E-065983F095E9}"/>
              </a:ext>
            </a:extLst>
          </p:cNvPr>
          <p:cNvSpPr txBox="1"/>
          <p:nvPr/>
        </p:nvSpPr>
        <p:spPr>
          <a:xfrm>
            <a:off x="64365" y="5158561"/>
            <a:ext cx="6094520" cy="1015663"/>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Guided By,</a:t>
            </a:r>
          </a:p>
          <a:p>
            <a:pPr algn="ctr"/>
            <a:r>
              <a:rPr lang="en-US" sz="2000" dirty="0">
                <a:latin typeface="Times New Roman" panose="02020603050405020304" pitchFamily="18" charset="0"/>
                <a:cs typeface="Times New Roman" panose="02020603050405020304" pitchFamily="18" charset="0"/>
              </a:rPr>
              <a:t>Prof. Rasika </a:t>
            </a:r>
            <a:r>
              <a:rPr lang="en-US" sz="2000" dirty="0" err="1">
                <a:latin typeface="Times New Roman" panose="02020603050405020304" pitchFamily="18" charset="0"/>
                <a:cs typeface="Times New Roman" panose="02020603050405020304" pitchFamily="18" charset="0"/>
              </a:rPr>
              <a:t>Kalyane</a:t>
            </a:r>
            <a:endParaRPr lang="en-IN"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Dr. Babasaheb Ambedkar </a:t>
            </a:r>
            <a:r>
              <a:rPr lang="en-US" sz="2000" dirty="0" err="1">
                <a:latin typeface="Times New Roman" panose="02020603050405020304" pitchFamily="18" charset="0"/>
                <a:cs typeface="Times New Roman" panose="02020603050405020304" pitchFamily="18" charset="0"/>
              </a:rPr>
              <a:t>Technogical</a:t>
            </a:r>
            <a:r>
              <a:rPr lang="en-US" sz="2000" dirty="0">
                <a:latin typeface="Times New Roman" panose="02020603050405020304" pitchFamily="18" charset="0"/>
                <a:cs typeface="Times New Roman" panose="02020603050405020304" pitchFamily="18" charset="0"/>
              </a:rPr>
              <a:t> University, </a:t>
            </a:r>
            <a:r>
              <a:rPr lang="en-US" sz="2000" dirty="0" err="1">
                <a:latin typeface="Times New Roman" panose="02020603050405020304" pitchFamily="18" charset="0"/>
                <a:cs typeface="Times New Roman" panose="02020603050405020304" pitchFamily="18" charset="0"/>
              </a:rPr>
              <a:t>Lonere</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09AB2B0-7398-45AA-92F6-C2E620317B1B}"/>
              </a:ext>
            </a:extLst>
          </p:cNvPr>
          <p:cNvSpPr txBox="1"/>
          <p:nvPr/>
        </p:nvSpPr>
        <p:spPr>
          <a:xfrm>
            <a:off x="3048740" y="1748886"/>
            <a:ext cx="6094520" cy="461665"/>
          </a:xfrm>
          <a:prstGeom prst="rect">
            <a:avLst/>
          </a:prstGeom>
          <a:noFill/>
        </p:spPr>
        <p:txBody>
          <a:bodyPr wrap="square">
            <a:spAutoFit/>
          </a:bodyPr>
          <a:lstStyle/>
          <a:p>
            <a:pPr algn="ctr"/>
            <a:r>
              <a:rPr lang="en-IN" sz="2400" dirty="0">
                <a:latin typeface="Times New Roman" panose="02020603050405020304" pitchFamily="18" charset="0"/>
                <a:cs typeface="Times New Roman" panose="02020603050405020304" pitchFamily="18" charset="0"/>
              </a:rPr>
              <a:t>A Seminar on,</a:t>
            </a: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25855F2-3506-4DD4-88EA-28C7DC0000C6}"/>
              </a:ext>
            </a:extLst>
          </p:cNvPr>
          <p:cNvSpPr>
            <a:spLocks noGrp="1"/>
          </p:cNvSpPr>
          <p:nvPr>
            <p:ph type="dt" sz="half" idx="10"/>
          </p:nvPr>
        </p:nvSpPr>
        <p:spPr/>
        <p:txBody>
          <a:bodyPr/>
          <a:lstStyle/>
          <a:p>
            <a:fld id="{F64060E7-BD03-4F57-BA71-F28C1B8A85F1}" type="datetime1">
              <a:rPr lang="en-IN" smtClean="0"/>
              <a:t>08-06-2021</a:t>
            </a:fld>
            <a:endParaRPr lang="en-IN"/>
          </a:p>
        </p:txBody>
      </p:sp>
      <p:sp>
        <p:nvSpPr>
          <p:cNvPr id="7" name="Slide Number Placeholder 6">
            <a:extLst>
              <a:ext uri="{FF2B5EF4-FFF2-40B4-BE49-F238E27FC236}">
                <a16:creationId xmlns:a16="http://schemas.microsoft.com/office/drawing/2014/main" id="{5016B341-808E-48A2-8B5E-70FA341AD9F2}"/>
              </a:ext>
            </a:extLst>
          </p:cNvPr>
          <p:cNvSpPr>
            <a:spLocks noGrp="1"/>
          </p:cNvSpPr>
          <p:nvPr>
            <p:ph type="sldNum" sz="quarter" idx="12"/>
          </p:nvPr>
        </p:nvSpPr>
        <p:spPr/>
        <p:txBody>
          <a:bodyPr/>
          <a:lstStyle/>
          <a:p>
            <a:fld id="{C188B646-FED9-4D84-B764-E40ECB298CC4}" type="slidenum">
              <a:rPr lang="en-IN" smtClean="0"/>
              <a:t>1</a:t>
            </a:fld>
            <a:endParaRPr lang="en-IN"/>
          </a:p>
        </p:txBody>
      </p:sp>
    </p:spTree>
    <p:extLst>
      <p:ext uri="{BB962C8B-B14F-4D97-AF65-F5344CB8AC3E}">
        <p14:creationId xmlns:p14="http://schemas.microsoft.com/office/powerpoint/2010/main" val="189461718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59A5-191E-49C1-866A-7F095FEA68E3}"/>
              </a:ext>
            </a:extLst>
          </p:cNvPr>
          <p:cNvSpPr>
            <a:spLocks noGrp="1"/>
          </p:cNvSpPr>
          <p:nvPr>
            <p:ph type="ctrTitle"/>
          </p:nvPr>
        </p:nvSpPr>
        <p:spPr>
          <a:xfrm>
            <a:off x="1524000" y="435007"/>
            <a:ext cx="7389181" cy="781234"/>
          </a:xfrm>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Vision based Gesture Recognition</a:t>
            </a:r>
          </a:p>
        </p:txBody>
      </p:sp>
      <p:sp>
        <p:nvSpPr>
          <p:cNvPr id="3" name="Subtitle 2">
            <a:extLst>
              <a:ext uri="{FF2B5EF4-FFF2-40B4-BE49-F238E27FC236}">
                <a16:creationId xmlns:a16="http://schemas.microsoft.com/office/drawing/2014/main" id="{E193BC2F-3813-496A-9042-377036E23D8B}"/>
              </a:ext>
            </a:extLst>
          </p:cNvPr>
          <p:cNvSpPr>
            <a:spLocks noGrp="1"/>
          </p:cNvSpPr>
          <p:nvPr>
            <p:ph type="subTitle" idx="1"/>
          </p:nvPr>
        </p:nvSpPr>
        <p:spPr>
          <a:xfrm>
            <a:off x="1524000" y="1509204"/>
            <a:ext cx="9144000" cy="5113538"/>
          </a:xfrm>
        </p:spPr>
        <p:txBody>
          <a:bodyPr/>
          <a:lstStyle/>
          <a:p>
            <a:pPr algn="l"/>
            <a:endParaRPr lang="en-IN" dirty="0"/>
          </a:p>
          <a:p>
            <a:pPr algn="l"/>
            <a:r>
              <a:rPr lang="en-IN" sz="2000" b="1" dirty="0">
                <a:solidFill>
                  <a:schemeClr val="tx1"/>
                </a:solidFill>
              </a:rPr>
              <a:t>Use of cameras</a:t>
            </a:r>
            <a:r>
              <a:rPr lang="en-IN" dirty="0">
                <a:solidFill>
                  <a:schemeClr val="tx1"/>
                </a:solidFill>
              </a:rPr>
              <a:t>:</a:t>
            </a:r>
          </a:p>
          <a:p>
            <a:pPr algn="l"/>
            <a:endParaRPr lang="en-IN" dirty="0">
              <a:solidFill>
                <a:schemeClr val="tx1"/>
              </a:solidFill>
            </a:endParaRPr>
          </a:p>
          <a:p>
            <a:pPr marL="342900" indent="-342900"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Depth Cameras</a:t>
            </a:r>
          </a:p>
          <a:p>
            <a:pPr marL="342900" indent="-342900"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Stereo Cameras</a:t>
            </a:r>
          </a:p>
          <a:p>
            <a:pPr marL="342900" indent="-342900"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Normal Cameras.</a:t>
            </a:r>
          </a:p>
          <a:p>
            <a:pPr marL="514350" indent="-514350"/>
            <a:r>
              <a:rPr lang="en-US" sz="2400" dirty="0">
                <a:solidFill>
                  <a:schemeClr val="tx1"/>
                </a:solidFill>
              </a:rPr>
              <a:t>     </a:t>
            </a:r>
          </a:p>
          <a:p>
            <a:pPr algn="l"/>
            <a:endParaRPr lang="en-IN" dirty="0"/>
          </a:p>
        </p:txBody>
      </p:sp>
      <p:pic>
        <p:nvPicPr>
          <p:cNvPr id="4" name="Picture 3">
            <a:extLst>
              <a:ext uri="{FF2B5EF4-FFF2-40B4-BE49-F238E27FC236}">
                <a16:creationId xmlns:a16="http://schemas.microsoft.com/office/drawing/2014/main" id="{348A3C8A-F9F3-4C03-8768-F13FA4EF3234}"/>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844031" y="1340528"/>
            <a:ext cx="5948039" cy="4722921"/>
          </a:xfrm>
          <a:prstGeom prst="rect">
            <a:avLst/>
          </a:prstGeom>
          <a:noFill/>
          <a:ln>
            <a:noFill/>
          </a:ln>
        </p:spPr>
      </p:pic>
      <p:sp>
        <p:nvSpPr>
          <p:cNvPr id="5" name="Date Placeholder 4">
            <a:extLst>
              <a:ext uri="{FF2B5EF4-FFF2-40B4-BE49-F238E27FC236}">
                <a16:creationId xmlns:a16="http://schemas.microsoft.com/office/drawing/2014/main" id="{9E5941FF-02AB-4FDC-94EA-64CC2687892E}"/>
              </a:ext>
            </a:extLst>
          </p:cNvPr>
          <p:cNvSpPr>
            <a:spLocks noGrp="1"/>
          </p:cNvSpPr>
          <p:nvPr>
            <p:ph type="dt" sz="half" idx="10"/>
          </p:nvPr>
        </p:nvSpPr>
        <p:spPr/>
        <p:txBody>
          <a:bodyPr/>
          <a:lstStyle/>
          <a:p>
            <a:fld id="{A78491A6-966E-43FC-B719-4F09B7DDC086}" type="datetime1">
              <a:rPr lang="en-IN" smtClean="0"/>
              <a:t>08-06-2021</a:t>
            </a:fld>
            <a:endParaRPr lang="en-IN"/>
          </a:p>
        </p:txBody>
      </p:sp>
      <p:sp>
        <p:nvSpPr>
          <p:cNvPr id="6" name="Slide Number Placeholder 5">
            <a:extLst>
              <a:ext uri="{FF2B5EF4-FFF2-40B4-BE49-F238E27FC236}">
                <a16:creationId xmlns:a16="http://schemas.microsoft.com/office/drawing/2014/main" id="{1B748D71-2C29-48FB-84E8-E2F9811AFAE1}"/>
              </a:ext>
            </a:extLst>
          </p:cNvPr>
          <p:cNvSpPr>
            <a:spLocks noGrp="1"/>
          </p:cNvSpPr>
          <p:nvPr>
            <p:ph type="sldNum" sz="quarter" idx="12"/>
          </p:nvPr>
        </p:nvSpPr>
        <p:spPr/>
        <p:txBody>
          <a:bodyPr/>
          <a:lstStyle/>
          <a:p>
            <a:fld id="{C188B646-FED9-4D84-B764-E40ECB298CC4}" type="slidenum">
              <a:rPr lang="en-IN" smtClean="0"/>
              <a:t>10</a:t>
            </a:fld>
            <a:endParaRPr lang="en-IN"/>
          </a:p>
        </p:txBody>
      </p:sp>
    </p:spTree>
    <p:extLst>
      <p:ext uri="{BB962C8B-B14F-4D97-AF65-F5344CB8AC3E}">
        <p14:creationId xmlns:p14="http://schemas.microsoft.com/office/powerpoint/2010/main" val="144094416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B0FC-A86C-42C2-8A8F-DAB67F62D049}"/>
              </a:ext>
            </a:extLst>
          </p:cNvPr>
          <p:cNvSpPr>
            <a:spLocks noGrp="1"/>
          </p:cNvSpPr>
          <p:nvPr>
            <p:ph type="ctrTitle"/>
          </p:nvPr>
        </p:nvSpPr>
        <p:spPr>
          <a:xfrm>
            <a:off x="1524000" y="767256"/>
            <a:ext cx="5373950" cy="901746"/>
          </a:xfrm>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Input Devices</a:t>
            </a:r>
          </a:p>
        </p:txBody>
      </p:sp>
      <p:sp>
        <p:nvSpPr>
          <p:cNvPr id="3" name="Subtitle 2">
            <a:extLst>
              <a:ext uri="{FF2B5EF4-FFF2-40B4-BE49-F238E27FC236}">
                <a16:creationId xmlns:a16="http://schemas.microsoft.com/office/drawing/2014/main" id="{7908DB2B-8F5D-45DE-B200-A55E5FE32414}"/>
              </a:ext>
            </a:extLst>
          </p:cNvPr>
          <p:cNvSpPr>
            <a:spLocks noGrp="1"/>
          </p:cNvSpPr>
          <p:nvPr>
            <p:ph type="subTitle" idx="1"/>
          </p:nvPr>
        </p:nvSpPr>
        <p:spPr>
          <a:xfrm>
            <a:off x="1524000" y="2263805"/>
            <a:ext cx="9144000" cy="4163627"/>
          </a:xfrm>
        </p:spPr>
        <p:txBody>
          <a:bodyPr>
            <a:normAutofit/>
          </a:bodyPr>
          <a:lstStyle/>
          <a:p>
            <a:pPr algn="l"/>
            <a:r>
              <a:rPr lang="en-IN" sz="2000" dirty="0">
                <a:solidFill>
                  <a:schemeClr val="tx1"/>
                </a:solidFill>
                <a:latin typeface="Times New Roman" panose="02020603050405020304" pitchFamily="18" charset="0"/>
                <a:cs typeface="Times New Roman" panose="02020603050405020304" pitchFamily="18" charset="0"/>
              </a:rPr>
              <a:t>Tools to track a persons movement</a:t>
            </a:r>
          </a:p>
          <a:p>
            <a:pPr algn="l"/>
            <a:endParaRPr lang="en-IN"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Depth aware cameras</a:t>
            </a: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Stereo cameras</a:t>
            </a: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Gestures Based controller</a:t>
            </a: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Single camera</a:t>
            </a:r>
          </a:p>
          <a:p>
            <a:pPr algn="l"/>
            <a:endParaRPr lang="en-IN" sz="2400" dirty="0">
              <a:solidFill>
                <a:schemeClr val="tx1"/>
              </a:solidFill>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4C223F9-BDBA-4011-A7F9-6C512EA5BC7D}"/>
              </a:ext>
            </a:extLst>
          </p:cNvPr>
          <p:cNvSpPr>
            <a:spLocks noGrp="1"/>
          </p:cNvSpPr>
          <p:nvPr>
            <p:ph type="dt" sz="half" idx="10"/>
          </p:nvPr>
        </p:nvSpPr>
        <p:spPr/>
        <p:txBody>
          <a:bodyPr/>
          <a:lstStyle/>
          <a:p>
            <a:fld id="{C5AB6DD5-E85A-43A7-92FB-7BEB5C9299B1}" type="datetime1">
              <a:rPr lang="en-IN" smtClean="0"/>
              <a:t>08-06-2021</a:t>
            </a:fld>
            <a:endParaRPr lang="en-IN"/>
          </a:p>
        </p:txBody>
      </p:sp>
      <p:sp>
        <p:nvSpPr>
          <p:cNvPr id="5" name="Slide Number Placeholder 4">
            <a:extLst>
              <a:ext uri="{FF2B5EF4-FFF2-40B4-BE49-F238E27FC236}">
                <a16:creationId xmlns:a16="http://schemas.microsoft.com/office/drawing/2014/main" id="{890A1EE4-43D3-4363-A5FD-CF061C088C6A}"/>
              </a:ext>
            </a:extLst>
          </p:cNvPr>
          <p:cNvSpPr>
            <a:spLocks noGrp="1"/>
          </p:cNvSpPr>
          <p:nvPr>
            <p:ph type="sldNum" sz="quarter" idx="12"/>
          </p:nvPr>
        </p:nvSpPr>
        <p:spPr/>
        <p:txBody>
          <a:bodyPr/>
          <a:lstStyle/>
          <a:p>
            <a:fld id="{C188B646-FED9-4D84-B764-E40ECB298CC4}" type="slidenum">
              <a:rPr lang="en-IN" smtClean="0"/>
              <a:t>11</a:t>
            </a:fld>
            <a:endParaRPr lang="en-IN"/>
          </a:p>
        </p:txBody>
      </p:sp>
    </p:spTree>
    <p:extLst>
      <p:ext uri="{BB962C8B-B14F-4D97-AF65-F5344CB8AC3E}">
        <p14:creationId xmlns:p14="http://schemas.microsoft.com/office/powerpoint/2010/main" val="90746312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609F-E23E-4F69-9AC8-88337F1D4D85}"/>
              </a:ext>
            </a:extLst>
          </p:cNvPr>
          <p:cNvSpPr>
            <a:spLocks noGrp="1"/>
          </p:cNvSpPr>
          <p:nvPr>
            <p:ph type="ctrTitle"/>
          </p:nvPr>
        </p:nvSpPr>
        <p:spPr>
          <a:xfrm>
            <a:off x="1524000" y="740624"/>
            <a:ext cx="5915487" cy="697559"/>
          </a:xfrm>
        </p:spPr>
        <p:txBody>
          <a:bodyPr>
            <a:normAutofit/>
          </a:bodyPr>
          <a:lstStyle/>
          <a:p>
            <a:r>
              <a:rPr lang="en-IN" sz="3600" u="sng" dirty="0">
                <a:solidFill>
                  <a:schemeClr val="tx1"/>
                </a:solidFill>
                <a:latin typeface="Times New Roman" panose="02020603050405020304" pitchFamily="18" charset="0"/>
                <a:cs typeface="Times New Roman" panose="02020603050405020304" pitchFamily="18" charset="0"/>
              </a:rPr>
              <a:t>Technology Behind it…</a:t>
            </a:r>
          </a:p>
        </p:txBody>
      </p:sp>
      <p:sp>
        <p:nvSpPr>
          <p:cNvPr id="3" name="Subtitle 2">
            <a:extLst>
              <a:ext uri="{FF2B5EF4-FFF2-40B4-BE49-F238E27FC236}">
                <a16:creationId xmlns:a16="http://schemas.microsoft.com/office/drawing/2014/main" id="{596C9106-CBA4-458B-AF79-FB9114E60F73}"/>
              </a:ext>
            </a:extLst>
          </p:cNvPr>
          <p:cNvSpPr>
            <a:spLocks noGrp="1"/>
          </p:cNvSpPr>
          <p:nvPr>
            <p:ph type="subTitle" idx="1"/>
          </p:nvPr>
        </p:nvSpPr>
        <p:spPr>
          <a:xfrm>
            <a:off x="636233" y="2015229"/>
            <a:ext cx="9144000" cy="4385569"/>
          </a:xfrm>
        </p:spPr>
        <p:txBody>
          <a:bodyPr>
            <a:normAutofit/>
          </a:bodyPr>
          <a:lstStyle/>
          <a:p>
            <a:pPr algn="l"/>
            <a:r>
              <a:rPr lang="en-IN" sz="2400" i="1" u="sng" dirty="0">
                <a:solidFill>
                  <a:srgbClr val="0070C0"/>
                </a:solidFill>
                <a:latin typeface="Times New Roman" panose="02020603050405020304" pitchFamily="18" charset="0"/>
                <a:cs typeface="Times New Roman" panose="02020603050405020304" pitchFamily="18" charset="0"/>
              </a:rPr>
              <a:t>Stereo Camera </a:t>
            </a:r>
            <a:r>
              <a:rPr lang="en-IN" sz="2400" i="1" dirty="0">
                <a:solidFill>
                  <a:srgbClr val="0070C0"/>
                </a:solidFill>
                <a:latin typeface="Times New Roman" panose="02020603050405020304" pitchFamily="18" charset="0"/>
                <a:cs typeface="Times New Roman" panose="02020603050405020304" pitchFamily="18" charset="0"/>
              </a:rPr>
              <a:t>:</a:t>
            </a:r>
          </a:p>
          <a:p>
            <a:pPr algn="l"/>
            <a:endParaRPr lang="en-IN"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It has two lenses about the same distance apart as your eyes</a:t>
            </a:r>
          </a:p>
          <a:p>
            <a:pPr algn="l"/>
            <a:r>
              <a:rPr lang="en-IN" sz="2000" dirty="0">
                <a:solidFill>
                  <a:schemeClr val="tx1"/>
                </a:solidFill>
                <a:latin typeface="Times New Roman" panose="02020603050405020304" pitchFamily="18" charset="0"/>
                <a:cs typeface="Times New Roman" panose="02020603050405020304" pitchFamily="18" charset="0"/>
              </a:rPr>
              <a:t>       and take two pictures at a same time.</a:t>
            </a:r>
          </a:p>
          <a:p>
            <a:pPr algn="l"/>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A 3D representation can be approximated by the output </a:t>
            </a:r>
          </a:p>
          <a:p>
            <a:pPr algn="l"/>
            <a:r>
              <a:rPr lang="en-IN" sz="2000" dirty="0">
                <a:solidFill>
                  <a:schemeClr val="tx1"/>
                </a:solidFill>
                <a:latin typeface="Times New Roman" panose="02020603050405020304" pitchFamily="18" charset="0"/>
                <a:cs typeface="Times New Roman" panose="02020603050405020304" pitchFamily="18" charset="0"/>
              </a:rPr>
              <a:t>      of the cameras.</a:t>
            </a:r>
          </a:p>
        </p:txBody>
      </p:sp>
      <p:pic>
        <p:nvPicPr>
          <p:cNvPr id="5" name="Picture 4">
            <a:extLst>
              <a:ext uri="{FF2B5EF4-FFF2-40B4-BE49-F238E27FC236}">
                <a16:creationId xmlns:a16="http://schemas.microsoft.com/office/drawing/2014/main" id="{F7F6877F-67E6-42EE-B698-DB1CFAFA6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610" y="2148397"/>
            <a:ext cx="2832485" cy="3240349"/>
          </a:xfrm>
          <a:prstGeom prst="rect">
            <a:avLst/>
          </a:prstGeom>
        </p:spPr>
      </p:pic>
      <p:sp>
        <p:nvSpPr>
          <p:cNvPr id="4" name="Date Placeholder 3">
            <a:extLst>
              <a:ext uri="{FF2B5EF4-FFF2-40B4-BE49-F238E27FC236}">
                <a16:creationId xmlns:a16="http://schemas.microsoft.com/office/drawing/2014/main" id="{AAB2F7D8-F63C-4D69-8109-E505C7D22096}"/>
              </a:ext>
            </a:extLst>
          </p:cNvPr>
          <p:cNvSpPr>
            <a:spLocks noGrp="1"/>
          </p:cNvSpPr>
          <p:nvPr>
            <p:ph type="dt" sz="half" idx="10"/>
          </p:nvPr>
        </p:nvSpPr>
        <p:spPr/>
        <p:txBody>
          <a:bodyPr/>
          <a:lstStyle/>
          <a:p>
            <a:fld id="{60EAFA3B-E3F7-4AD9-8E03-8E232170FE79}" type="datetime1">
              <a:rPr lang="en-IN" smtClean="0"/>
              <a:t>08-06-2021</a:t>
            </a:fld>
            <a:endParaRPr lang="en-IN"/>
          </a:p>
        </p:txBody>
      </p:sp>
      <p:sp>
        <p:nvSpPr>
          <p:cNvPr id="6" name="Slide Number Placeholder 5">
            <a:extLst>
              <a:ext uri="{FF2B5EF4-FFF2-40B4-BE49-F238E27FC236}">
                <a16:creationId xmlns:a16="http://schemas.microsoft.com/office/drawing/2014/main" id="{0079C4BF-C07D-4647-85BF-8E035DD3C8AD}"/>
              </a:ext>
            </a:extLst>
          </p:cNvPr>
          <p:cNvSpPr>
            <a:spLocks noGrp="1"/>
          </p:cNvSpPr>
          <p:nvPr>
            <p:ph type="sldNum" sz="quarter" idx="12"/>
          </p:nvPr>
        </p:nvSpPr>
        <p:spPr/>
        <p:txBody>
          <a:bodyPr/>
          <a:lstStyle/>
          <a:p>
            <a:fld id="{C188B646-FED9-4D84-B764-E40ECB298CC4}" type="slidenum">
              <a:rPr lang="en-IN" smtClean="0"/>
              <a:t>12</a:t>
            </a:fld>
            <a:endParaRPr lang="en-IN"/>
          </a:p>
        </p:txBody>
      </p:sp>
    </p:spTree>
    <p:extLst>
      <p:ext uri="{BB962C8B-B14F-4D97-AF65-F5344CB8AC3E}">
        <p14:creationId xmlns:p14="http://schemas.microsoft.com/office/powerpoint/2010/main" val="31080031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77E3-16AC-4BB6-8E41-D155A50E859A}"/>
              </a:ext>
            </a:extLst>
          </p:cNvPr>
          <p:cNvSpPr>
            <a:spLocks noGrp="1"/>
          </p:cNvSpPr>
          <p:nvPr>
            <p:ph type="ctrTitle"/>
          </p:nvPr>
        </p:nvSpPr>
        <p:spPr>
          <a:xfrm>
            <a:off x="1524001" y="1122363"/>
            <a:ext cx="4572000" cy="626538"/>
          </a:xfrm>
        </p:spPr>
        <p:txBody>
          <a:bodyPr>
            <a:normAutofit fontScale="90000"/>
          </a:bodyPr>
          <a:lstStyle/>
          <a:p>
            <a:r>
              <a:rPr lang="en-IN" sz="3600" b="1" u="sng" dirty="0">
                <a:solidFill>
                  <a:srgbClr val="FF0000"/>
                </a:solidFill>
                <a:latin typeface="Times New Roman" panose="02020603050405020304" pitchFamily="18" charset="0"/>
                <a:cs typeface="Times New Roman" panose="02020603050405020304" pitchFamily="18" charset="0"/>
              </a:rPr>
              <a:t>Challenges</a:t>
            </a:r>
          </a:p>
        </p:txBody>
      </p:sp>
      <p:sp>
        <p:nvSpPr>
          <p:cNvPr id="3" name="Subtitle 2">
            <a:extLst>
              <a:ext uri="{FF2B5EF4-FFF2-40B4-BE49-F238E27FC236}">
                <a16:creationId xmlns:a16="http://schemas.microsoft.com/office/drawing/2014/main" id="{68457AF8-E87E-4330-8A63-03F0E8777D4D}"/>
              </a:ext>
            </a:extLst>
          </p:cNvPr>
          <p:cNvSpPr>
            <a:spLocks noGrp="1"/>
          </p:cNvSpPr>
          <p:nvPr>
            <p:ph type="subTitle" idx="1"/>
          </p:nvPr>
        </p:nvSpPr>
        <p:spPr>
          <a:xfrm>
            <a:off x="1524000" y="2556769"/>
            <a:ext cx="9144000" cy="3684233"/>
          </a:xfrm>
        </p:spPr>
        <p:txBody>
          <a:bodyPr>
            <a:normAutofit lnSpcReduction="10000"/>
          </a:bodyPr>
          <a:lstStyle/>
          <a:p>
            <a:pPr marL="285750" indent="-285750" algn="l">
              <a:buFont typeface="Wingdings" panose="05000000000000000000" pitchFamily="2" charset="2"/>
              <a:buChar char="Ø"/>
            </a:pPr>
            <a:r>
              <a:rPr lang="en-IN" sz="2400" b="1" i="1" dirty="0">
                <a:solidFill>
                  <a:srgbClr val="FFC000"/>
                </a:solidFill>
                <a:latin typeface="Times New Roman" panose="02020603050405020304" pitchFamily="18" charset="0"/>
                <a:cs typeface="Times New Roman" panose="02020603050405020304" pitchFamily="18" charset="0"/>
              </a:rPr>
              <a:t>Lack of Gesture Language:</a:t>
            </a:r>
          </a:p>
          <a:p>
            <a:pPr algn="l"/>
            <a:r>
              <a:rPr lang="en-IN" sz="2400" dirty="0">
                <a:solidFill>
                  <a:srgbClr val="00B050"/>
                </a:solidFill>
                <a:latin typeface="Times New Roman" panose="02020603050405020304" pitchFamily="18" charset="0"/>
                <a:cs typeface="Times New Roman" panose="02020603050405020304" pitchFamily="18" charset="0"/>
              </a:rPr>
              <a:t>Different Users make gestures differently , causing</a:t>
            </a:r>
          </a:p>
          <a:p>
            <a:pPr algn="l"/>
            <a:r>
              <a:rPr lang="en-IN" sz="2400" dirty="0">
                <a:solidFill>
                  <a:srgbClr val="00B050"/>
                </a:solidFill>
                <a:latin typeface="Times New Roman" panose="02020603050405020304" pitchFamily="18" charset="0"/>
                <a:cs typeface="Times New Roman" panose="02020603050405020304" pitchFamily="18" charset="0"/>
              </a:rPr>
              <a:t> difficulty in identifying motions.   </a:t>
            </a:r>
          </a:p>
          <a:p>
            <a:pPr algn="l"/>
            <a:r>
              <a:rPr lang="en-IN" sz="2400" dirty="0">
                <a:solidFill>
                  <a:schemeClr val="tx1"/>
                </a:solidFill>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IN" sz="2400" b="1" i="1" dirty="0">
                <a:solidFill>
                  <a:srgbClr val="FFC000"/>
                </a:solidFill>
                <a:latin typeface="Times New Roman" panose="02020603050405020304" pitchFamily="18" charset="0"/>
                <a:cs typeface="Times New Roman" panose="02020603050405020304" pitchFamily="18" charset="0"/>
              </a:rPr>
              <a:t>Robustness:</a:t>
            </a:r>
          </a:p>
          <a:p>
            <a:pPr algn="l"/>
            <a:r>
              <a:rPr lang="en-IN" sz="2400" dirty="0">
                <a:solidFill>
                  <a:srgbClr val="00B050"/>
                </a:solidFill>
                <a:latin typeface="Times New Roman" panose="02020603050405020304" pitchFamily="18" charset="0"/>
                <a:cs typeface="Times New Roman" panose="02020603050405020304" pitchFamily="18" charset="0"/>
              </a:rPr>
              <a:t>Many gesture recognition systems do not read motions</a:t>
            </a:r>
          </a:p>
          <a:p>
            <a:pPr algn="l"/>
            <a:r>
              <a:rPr lang="en-IN" sz="2400" dirty="0">
                <a:solidFill>
                  <a:srgbClr val="00B050"/>
                </a:solidFill>
                <a:latin typeface="Times New Roman" panose="02020603050405020304" pitchFamily="18" charset="0"/>
                <a:cs typeface="Times New Roman" panose="02020603050405020304" pitchFamily="18" charset="0"/>
              </a:rPr>
              <a:t> accurately or optimally due to factors like insufficient</a:t>
            </a:r>
          </a:p>
          <a:p>
            <a:pPr algn="l"/>
            <a:r>
              <a:rPr lang="en-IN" sz="2400" dirty="0">
                <a:solidFill>
                  <a:srgbClr val="00B050"/>
                </a:solidFill>
                <a:latin typeface="Times New Roman" panose="02020603050405020304" pitchFamily="18" charset="0"/>
                <a:cs typeface="Times New Roman" panose="02020603050405020304" pitchFamily="18" charset="0"/>
              </a:rPr>
              <a:t> background light, high background noise, etc.   </a:t>
            </a:r>
          </a:p>
          <a:p>
            <a:pPr algn="l"/>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B3CD3B8-0423-4EA1-AF59-6EE75314B9E6}"/>
              </a:ext>
            </a:extLst>
          </p:cNvPr>
          <p:cNvSpPr>
            <a:spLocks noGrp="1"/>
          </p:cNvSpPr>
          <p:nvPr>
            <p:ph type="dt" sz="half" idx="10"/>
          </p:nvPr>
        </p:nvSpPr>
        <p:spPr/>
        <p:txBody>
          <a:bodyPr/>
          <a:lstStyle/>
          <a:p>
            <a:fld id="{2C3BEF8E-A70D-47BF-B05B-86FBE444059E}" type="datetime1">
              <a:rPr lang="en-IN" smtClean="0"/>
              <a:t>08-06-2021</a:t>
            </a:fld>
            <a:endParaRPr lang="en-IN"/>
          </a:p>
        </p:txBody>
      </p:sp>
      <p:sp>
        <p:nvSpPr>
          <p:cNvPr id="5" name="Slide Number Placeholder 4">
            <a:extLst>
              <a:ext uri="{FF2B5EF4-FFF2-40B4-BE49-F238E27FC236}">
                <a16:creationId xmlns:a16="http://schemas.microsoft.com/office/drawing/2014/main" id="{C4D9FDB6-ECA3-4725-AA87-331A8E81F0DD}"/>
              </a:ext>
            </a:extLst>
          </p:cNvPr>
          <p:cNvSpPr>
            <a:spLocks noGrp="1"/>
          </p:cNvSpPr>
          <p:nvPr>
            <p:ph type="sldNum" sz="quarter" idx="12"/>
          </p:nvPr>
        </p:nvSpPr>
        <p:spPr/>
        <p:txBody>
          <a:bodyPr/>
          <a:lstStyle/>
          <a:p>
            <a:fld id="{C188B646-FED9-4D84-B764-E40ECB298CC4}" type="slidenum">
              <a:rPr lang="en-IN" smtClean="0"/>
              <a:t>13</a:t>
            </a:fld>
            <a:endParaRPr lang="en-IN"/>
          </a:p>
        </p:txBody>
      </p:sp>
    </p:spTree>
    <p:extLst>
      <p:ext uri="{BB962C8B-B14F-4D97-AF65-F5344CB8AC3E}">
        <p14:creationId xmlns:p14="http://schemas.microsoft.com/office/powerpoint/2010/main" val="319366081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CD62-6549-41CB-AFDA-BDF5500B27B4}"/>
              </a:ext>
            </a:extLst>
          </p:cNvPr>
          <p:cNvSpPr>
            <a:spLocks noGrp="1"/>
          </p:cNvSpPr>
          <p:nvPr>
            <p:ph type="ctrTitle"/>
          </p:nvPr>
        </p:nvSpPr>
        <p:spPr>
          <a:xfrm>
            <a:off x="1524000" y="577050"/>
            <a:ext cx="5196396" cy="967666"/>
          </a:xfrm>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Applications</a:t>
            </a:r>
          </a:p>
        </p:txBody>
      </p:sp>
      <p:sp>
        <p:nvSpPr>
          <p:cNvPr id="3" name="Subtitle 2">
            <a:extLst>
              <a:ext uri="{FF2B5EF4-FFF2-40B4-BE49-F238E27FC236}">
                <a16:creationId xmlns:a16="http://schemas.microsoft.com/office/drawing/2014/main" id="{BA627DE4-7B74-475E-8592-1A76DBB396CD}"/>
              </a:ext>
            </a:extLst>
          </p:cNvPr>
          <p:cNvSpPr>
            <a:spLocks noGrp="1"/>
          </p:cNvSpPr>
          <p:nvPr>
            <p:ph type="subTitle" idx="1"/>
          </p:nvPr>
        </p:nvSpPr>
        <p:spPr>
          <a:xfrm>
            <a:off x="1524000" y="2636667"/>
            <a:ext cx="9144000" cy="3426781"/>
          </a:xfrm>
        </p:spPr>
        <p:txBody>
          <a:bodyPr>
            <a:normAutofit/>
          </a:bodyPr>
          <a:lstStyle/>
          <a:p>
            <a:pPr marL="342900" indent="-342900" algn="l">
              <a:buFont typeface="Wingdings" panose="05000000000000000000" pitchFamily="2" charset="2"/>
              <a:buChar char="Ø"/>
            </a:pPr>
            <a:r>
              <a:rPr lang="en-IN" sz="2400" dirty="0">
                <a:solidFill>
                  <a:srgbClr val="7030A0"/>
                </a:solidFill>
                <a:latin typeface="Times New Roman" panose="02020603050405020304" pitchFamily="18" charset="0"/>
                <a:cs typeface="Times New Roman" panose="02020603050405020304" pitchFamily="18" charset="0"/>
              </a:rPr>
              <a:t>Sign Language Recognition</a:t>
            </a:r>
          </a:p>
          <a:p>
            <a:pPr algn="l"/>
            <a:endParaRPr lang="en-IN" sz="2400" dirty="0">
              <a:solidFill>
                <a:srgbClr val="7030A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400" dirty="0">
                <a:solidFill>
                  <a:srgbClr val="7030A0"/>
                </a:solidFill>
                <a:latin typeface="Times New Roman" panose="02020603050405020304" pitchFamily="18" charset="0"/>
                <a:cs typeface="Times New Roman" panose="02020603050405020304" pitchFamily="18" charset="0"/>
              </a:rPr>
              <a:t>Virtual Controllers</a:t>
            </a:r>
          </a:p>
          <a:p>
            <a:pPr marL="342900" indent="-342900" algn="l">
              <a:buFont typeface="Wingdings" panose="05000000000000000000" pitchFamily="2" charset="2"/>
              <a:buChar char="Ø"/>
            </a:pPr>
            <a:endParaRPr lang="en-IN" sz="2400" dirty="0">
              <a:solidFill>
                <a:srgbClr val="7030A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400" dirty="0">
                <a:solidFill>
                  <a:srgbClr val="7030A0"/>
                </a:solidFill>
                <a:latin typeface="Times New Roman" panose="02020603050405020304" pitchFamily="18" charset="0"/>
                <a:cs typeface="Times New Roman" panose="02020603050405020304" pitchFamily="18" charset="0"/>
              </a:rPr>
              <a:t>Aid to Physically Challenged</a:t>
            </a:r>
          </a:p>
          <a:p>
            <a:pPr algn="l"/>
            <a:endParaRPr lang="en-IN" sz="2400" dirty="0">
              <a:solidFill>
                <a:srgbClr val="7030A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400" dirty="0">
                <a:solidFill>
                  <a:srgbClr val="7030A0"/>
                </a:solidFill>
                <a:latin typeface="Times New Roman" panose="02020603050405020304" pitchFamily="18" charset="0"/>
                <a:cs typeface="Times New Roman" panose="02020603050405020304" pitchFamily="18" charset="0"/>
              </a:rPr>
              <a:t>Immersive Gaming Technology</a:t>
            </a:r>
          </a:p>
          <a:p>
            <a:pPr marL="342900" indent="-342900" algn="l">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D830976-8E5E-4C3D-9D8C-FBAAE14AD5E2}"/>
              </a:ext>
            </a:extLst>
          </p:cNvPr>
          <p:cNvSpPr>
            <a:spLocks noGrp="1"/>
          </p:cNvSpPr>
          <p:nvPr>
            <p:ph type="dt" sz="half" idx="10"/>
          </p:nvPr>
        </p:nvSpPr>
        <p:spPr/>
        <p:txBody>
          <a:bodyPr/>
          <a:lstStyle/>
          <a:p>
            <a:fld id="{2FDC49E7-A3AA-41CD-AA2C-7F64F33EE860}" type="datetime1">
              <a:rPr lang="en-IN" smtClean="0"/>
              <a:t>08-06-2021</a:t>
            </a:fld>
            <a:endParaRPr lang="en-IN"/>
          </a:p>
        </p:txBody>
      </p:sp>
      <p:sp>
        <p:nvSpPr>
          <p:cNvPr id="5" name="Slide Number Placeholder 4">
            <a:extLst>
              <a:ext uri="{FF2B5EF4-FFF2-40B4-BE49-F238E27FC236}">
                <a16:creationId xmlns:a16="http://schemas.microsoft.com/office/drawing/2014/main" id="{6B6D6C6C-D69A-4C2A-9981-822A0E243FBB}"/>
              </a:ext>
            </a:extLst>
          </p:cNvPr>
          <p:cNvSpPr>
            <a:spLocks noGrp="1"/>
          </p:cNvSpPr>
          <p:nvPr>
            <p:ph type="sldNum" sz="quarter" idx="12"/>
          </p:nvPr>
        </p:nvSpPr>
        <p:spPr/>
        <p:txBody>
          <a:bodyPr/>
          <a:lstStyle/>
          <a:p>
            <a:fld id="{C188B646-FED9-4D84-B764-E40ECB298CC4}" type="slidenum">
              <a:rPr lang="en-IN" smtClean="0"/>
              <a:t>14</a:t>
            </a:fld>
            <a:endParaRPr lang="en-IN"/>
          </a:p>
        </p:txBody>
      </p:sp>
    </p:spTree>
    <p:extLst>
      <p:ext uri="{BB962C8B-B14F-4D97-AF65-F5344CB8AC3E}">
        <p14:creationId xmlns:p14="http://schemas.microsoft.com/office/powerpoint/2010/main" val="346618705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EFFAF-D26C-4602-AE93-CC09EE797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22" y="190870"/>
            <a:ext cx="4059991" cy="2574524"/>
          </a:xfrm>
          <a:prstGeom prst="rect">
            <a:avLst/>
          </a:prstGeom>
        </p:spPr>
      </p:pic>
      <p:pic>
        <p:nvPicPr>
          <p:cNvPr id="5" name="Picture 4">
            <a:extLst>
              <a:ext uri="{FF2B5EF4-FFF2-40B4-BE49-F238E27FC236}">
                <a16:creationId xmlns:a16="http://schemas.microsoft.com/office/drawing/2014/main" id="{03A33424-2872-4B90-86BA-4DEF60BD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582" y="190870"/>
            <a:ext cx="4588509" cy="2949605"/>
          </a:xfrm>
          <a:prstGeom prst="rect">
            <a:avLst/>
          </a:prstGeom>
        </p:spPr>
      </p:pic>
      <p:pic>
        <p:nvPicPr>
          <p:cNvPr id="7" name="Picture 6">
            <a:extLst>
              <a:ext uri="{FF2B5EF4-FFF2-40B4-BE49-F238E27FC236}">
                <a16:creationId xmlns:a16="http://schemas.microsoft.com/office/drawing/2014/main" id="{9DF9662A-402E-4CAA-930F-10A6AF8B6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17" y="3513663"/>
            <a:ext cx="4767311" cy="3100201"/>
          </a:xfrm>
          <a:prstGeom prst="rect">
            <a:avLst/>
          </a:prstGeom>
        </p:spPr>
      </p:pic>
      <p:pic>
        <p:nvPicPr>
          <p:cNvPr id="8" name="Picture 7">
            <a:extLst>
              <a:ext uri="{FF2B5EF4-FFF2-40B4-BE49-F238E27FC236}">
                <a16:creationId xmlns:a16="http://schemas.microsoft.com/office/drawing/2014/main" id="{88FE7717-3930-4707-AE2F-C0716284A57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450890" y="3513663"/>
            <a:ext cx="4678532" cy="2949605"/>
          </a:xfrm>
          <a:prstGeom prst="rect">
            <a:avLst/>
          </a:prstGeom>
          <a:noFill/>
          <a:ln>
            <a:noFill/>
          </a:ln>
        </p:spPr>
      </p:pic>
      <p:sp>
        <p:nvSpPr>
          <p:cNvPr id="2" name="Date Placeholder 1">
            <a:extLst>
              <a:ext uri="{FF2B5EF4-FFF2-40B4-BE49-F238E27FC236}">
                <a16:creationId xmlns:a16="http://schemas.microsoft.com/office/drawing/2014/main" id="{A35D26E6-50D3-43EE-AC2B-69C7F81E4D84}"/>
              </a:ext>
            </a:extLst>
          </p:cNvPr>
          <p:cNvSpPr>
            <a:spLocks noGrp="1"/>
          </p:cNvSpPr>
          <p:nvPr>
            <p:ph type="dt" sz="half" idx="10"/>
          </p:nvPr>
        </p:nvSpPr>
        <p:spPr/>
        <p:txBody>
          <a:bodyPr/>
          <a:lstStyle/>
          <a:p>
            <a:fld id="{A10C9BC4-E556-4E63-9F1B-7F970AAC450F}" type="datetime1">
              <a:rPr lang="en-IN" smtClean="0"/>
              <a:t>08-06-2021</a:t>
            </a:fld>
            <a:endParaRPr lang="en-IN"/>
          </a:p>
        </p:txBody>
      </p:sp>
      <p:sp>
        <p:nvSpPr>
          <p:cNvPr id="4" name="Slide Number Placeholder 3">
            <a:extLst>
              <a:ext uri="{FF2B5EF4-FFF2-40B4-BE49-F238E27FC236}">
                <a16:creationId xmlns:a16="http://schemas.microsoft.com/office/drawing/2014/main" id="{964F5AA7-5BE3-4E66-990C-612FF6CBFCD1}"/>
              </a:ext>
            </a:extLst>
          </p:cNvPr>
          <p:cNvSpPr>
            <a:spLocks noGrp="1"/>
          </p:cNvSpPr>
          <p:nvPr>
            <p:ph type="sldNum" sz="quarter" idx="12"/>
          </p:nvPr>
        </p:nvSpPr>
        <p:spPr/>
        <p:txBody>
          <a:bodyPr/>
          <a:lstStyle/>
          <a:p>
            <a:fld id="{C188B646-FED9-4D84-B764-E40ECB298CC4}" type="slidenum">
              <a:rPr lang="en-IN" smtClean="0"/>
              <a:t>15</a:t>
            </a:fld>
            <a:endParaRPr lang="en-IN"/>
          </a:p>
        </p:txBody>
      </p:sp>
    </p:spTree>
    <p:extLst>
      <p:ext uri="{BB962C8B-B14F-4D97-AF65-F5344CB8AC3E}">
        <p14:creationId xmlns:p14="http://schemas.microsoft.com/office/powerpoint/2010/main" val="272595613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F987-EF3F-4CF0-BA5F-5FB6B4975AB5}"/>
              </a:ext>
            </a:extLst>
          </p:cNvPr>
          <p:cNvSpPr>
            <a:spLocks noGrp="1"/>
          </p:cNvSpPr>
          <p:nvPr>
            <p:ph type="ctrTitle"/>
          </p:nvPr>
        </p:nvSpPr>
        <p:spPr>
          <a:xfrm>
            <a:off x="1524000" y="523783"/>
            <a:ext cx="9144000" cy="754601"/>
          </a:xfrm>
        </p:spPr>
        <p:txBody>
          <a:bodyPr>
            <a:normAutofit/>
          </a:bodyPr>
          <a:lstStyle/>
          <a:p>
            <a:pPr algn="ctr"/>
            <a:r>
              <a:rPr lang="en-IN" sz="3600" b="1" u="sng" dirty="0">
                <a:solidFill>
                  <a:srgbClr val="FF0000"/>
                </a:solidFill>
                <a:latin typeface="Times New Roman" panose="02020603050405020304" pitchFamily="18" charset="0"/>
                <a:cs typeface="Times New Roman" panose="02020603050405020304" pitchFamily="18" charset="0"/>
              </a:rPr>
              <a:t>Future Development</a:t>
            </a:r>
          </a:p>
        </p:txBody>
      </p:sp>
      <p:sp>
        <p:nvSpPr>
          <p:cNvPr id="3" name="Subtitle 2">
            <a:extLst>
              <a:ext uri="{FF2B5EF4-FFF2-40B4-BE49-F238E27FC236}">
                <a16:creationId xmlns:a16="http://schemas.microsoft.com/office/drawing/2014/main" id="{A8B8979E-6B4F-4894-8B06-F11C65470982}"/>
              </a:ext>
            </a:extLst>
          </p:cNvPr>
          <p:cNvSpPr>
            <a:spLocks noGrp="1"/>
          </p:cNvSpPr>
          <p:nvPr>
            <p:ph type="subTitle" idx="1"/>
          </p:nvPr>
        </p:nvSpPr>
        <p:spPr>
          <a:xfrm>
            <a:off x="1524000" y="2183907"/>
            <a:ext cx="9144000" cy="3073893"/>
          </a:xfrm>
        </p:spPr>
        <p:txBody>
          <a:bodyPr>
            <a:normAutofit/>
          </a:bodyPr>
          <a:lstStyle/>
          <a:p>
            <a:pPr marL="342900" indent="-342900" algn="l">
              <a:buFont typeface="Wingdings" panose="05000000000000000000" pitchFamily="2" charset="2"/>
              <a:buChar char="Ø"/>
            </a:pPr>
            <a:r>
              <a:rPr lang="en-IN" sz="2400" b="1" dirty="0">
                <a:solidFill>
                  <a:srgbClr val="0070C0"/>
                </a:solidFill>
                <a:effectLst/>
                <a:latin typeface="Times New Roman" panose="02020603050405020304" pitchFamily="18" charset="0"/>
                <a:ea typeface="Times New Roman" panose="02020603050405020304" pitchFamily="18" charset="0"/>
              </a:rPr>
              <a:t>Rise of 3D Hand Posture Estimation</a:t>
            </a:r>
          </a:p>
          <a:p>
            <a:pPr marL="342900" indent="-342900" algn="l">
              <a:buFont typeface="Wingdings" panose="05000000000000000000" pitchFamily="2" charset="2"/>
              <a:buChar char="Ø"/>
            </a:pPr>
            <a:r>
              <a:rPr lang="en-IN" sz="2400" b="1" dirty="0">
                <a:solidFill>
                  <a:srgbClr val="0070C0"/>
                </a:solidFill>
                <a:effectLst/>
                <a:latin typeface="Times New Roman" panose="02020603050405020304" pitchFamily="18" charset="0"/>
                <a:ea typeface="Times New Roman" panose="02020603050405020304" pitchFamily="18" charset="0"/>
              </a:rPr>
              <a:t>The application of gestures in IoT Scenarios</a:t>
            </a:r>
          </a:p>
          <a:p>
            <a:pPr marL="342900" indent="-342900" algn="l">
              <a:buFont typeface="Wingdings" panose="05000000000000000000" pitchFamily="2" charset="2"/>
              <a:buChar char="Ø"/>
            </a:pPr>
            <a:r>
              <a:rPr lang="en-IN" sz="24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The Application of Gestures in Education Scenarios</a:t>
            </a:r>
            <a:endParaRPr lang="en-IN"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2000" dirty="0"/>
          </a:p>
        </p:txBody>
      </p:sp>
      <p:pic>
        <p:nvPicPr>
          <p:cNvPr id="4" name="Picture 3">
            <a:extLst>
              <a:ext uri="{FF2B5EF4-FFF2-40B4-BE49-F238E27FC236}">
                <a16:creationId xmlns:a16="http://schemas.microsoft.com/office/drawing/2014/main" id="{9A6B47E4-A803-4F03-B2EE-74A35087ED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2979" y="3686452"/>
            <a:ext cx="4885678" cy="2416947"/>
          </a:xfrm>
          <a:prstGeom prst="rect">
            <a:avLst/>
          </a:prstGeom>
          <a:noFill/>
          <a:ln>
            <a:noFill/>
          </a:ln>
        </p:spPr>
      </p:pic>
      <p:sp>
        <p:nvSpPr>
          <p:cNvPr id="8" name="TextBox 7">
            <a:extLst>
              <a:ext uri="{FF2B5EF4-FFF2-40B4-BE49-F238E27FC236}">
                <a16:creationId xmlns:a16="http://schemas.microsoft.com/office/drawing/2014/main" id="{5D3282D6-790D-45E0-A457-599722C3A1F6}"/>
              </a:ext>
            </a:extLst>
          </p:cNvPr>
          <p:cNvSpPr txBox="1"/>
          <p:nvPr/>
        </p:nvSpPr>
        <p:spPr>
          <a:xfrm>
            <a:off x="1125171" y="6103399"/>
            <a:ext cx="6380825" cy="615553"/>
          </a:xfrm>
          <a:prstGeom prst="rect">
            <a:avLst/>
          </a:prstGeom>
          <a:noFill/>
        </p:spPr>
        <p:txBody>
          <a:bodyPr wrap="square">
            <a:spAutoFit/>
          </a:bodyPr>
          <a:lstStyle/>
          <a:p>
            <a:r>
              <a:rPr lang="en-IN" sz="1800" b="1" i="1" dirty="0">
                <a:solidFill>
                  <a:srgbClr val="000000"/>
                </a:solidFill>
                <a:effectLst/>
                <a:ea typeface="Calibri" panose="020F0502020204030204" pitchFamily="34" charset="0"/>
              </a:rPr>
              <a:t>   </a:t>
            </a: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3D hand posture manipulation launched by Oculus Quest this year </a:t>
            </a:r>
          </a:p>
          <a:p>
            <a:r>
              <a:rPr lang="en-IN" sz="1600" b="1" dirty="0">
                <a:solidFill>
                  <a:srgbClr val="000000"/>
                </a:solidFill>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4368250-E7E8-46F8-B418-DB8338C11B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90478" y="3686452"/>
            <a:ext cx="3777522" cy="2450237"/>
          </a:xfrm>
          <a:prstGeom prst="rect">
            <a:avLst/>
          </a:prstGeom>
          <a:noFill/>
          <a:ln>
            <a:noFill/>
          </a:ln>
        </p:spPr>
      </p:pic>
      <p:sp>
        <p:nvSpPr>
          <p:cNvPr id="11" name="TextBox 10">
            <a:extLst>
              <a:ext uri="{FF2B5EF4-FFF2-40B4-BE49-F238E27FC236}">
                <a16:creationId xmlns:a16="http://schemas.microsoft.com/office/drawing/2014/main" id="{E55FDE2A-7F10-44FC-A872-001E298F83B9}"/>
              </a:ext>
            </a:extLst>
          </p:cNvPr>
          <p:cNvSpPr txBox="1"/>
          <p:nvPr/>
        </p:nvSpPr>
        <p:spPr>
          <a:xfrm>
            <a:off x="6987059" y="6180863"/>
            <a:ext cx="3584360" cy="338554"/>
          </a:xfrm>
          <a:prstGeom prst="rect">
            <a:avLst/>
          </a:prstGeom>
          <a:noFill/>
        </p:spPr>
        <p:txBody>
          <a:bodyPr wrap="square">
            <a:spAutoFit/>
          </a:bodyPr>
          <a:lstStyle/>
          <a:p>
            <a:r>
              <a:rPr lang="en-IN" sz="1600" b="1" dirty="0" err="1">
                <a:solidFill>
                  <a:srgbClr val="292929"/>
                </a:solidFill>
                <a:effectLst/>
                <a:latin typeface="Times New Roman" panose="02020603050405020304" pitchFamily="18" charset="0"/>
                <a:ea typeface="Times New Roman" panose="02020603050405020304" pitchFamily="18" charset="0"/>
              </a:rPr>
              <a:t>Bearbot</a:t>
            </a:r>
            <a:r>
              <a:rPr lang="en-IN" sz="1600" b="1" dirty="0">
                <a:solidFill>
                  <a:srgbClr val="292929"/>
                </a:solidFill>
                <a:effectLst/>
                <a:latin typeface="Times New Roman" panose="02020603050405020304" pitchFamily="18" charset="0"/>
                <a:ea typeface="Times New Roman" panose="02020603050405020304" pitchFamily="18" charset="0"/>
              </a:rPr>
              <a:t> gesture remote control</a:t>
            </a:r>
            <a:endParaRPr lang="en-IN" sz="1600" dirty="0"/>
          </a:p>
        </p:txBody>
      </p:sp>
      <p:sp>
        <p:nvSpPr>
          <p:cNvPr id="5" name="Date Placeholder 4">
            <a:extLst>
              <a:ext uri="{FF2B5EF4-FFF2-40B4-BE49-F238E27FC236}">
                <a16:creationId xmlns:a16="http://schemas.microsoft.com/office/drawing/2014/main" id="{146DBB68-E883-496E-88EA-6D0E403082FD}"/>
              </a:ext>
            </a:extLst>
          </p:cNvPr>
          <p:cNvSpPr>
            <a:spLocks noGrp="1"/>
          </p:cNvSpPr>
          <p:nvPr>
            <p:ph type="dt" sz="half" idx="10"/>
          </p:nvPr>
        </p:nvSpPr>
        <p:spPr/>
        <p:txBody>
          <a:bodyPr/>
          <a:lstStyle/>
          <a:p>
            <a:fld id="{E68BF671-A0D7-4E72-8988-57CF79798479}" type="datetime1">
              <a:rPr lang="en-IN" smtClean="0"/>
              <a:t>08-06-2021</a:t>
            </a:fld>
            <a:endParaRPr lang="en-IN"/>
          </a:p>
        </p:txBody>
      </p:sp>
      <p:sp>
        <p:nvSpPr>
          <p:cNvPr id="6" name="Slide Number Placeholder 5">
            <a:extLst>
              <a:ext uri="{FF2B5EF4-FFF2-40B4-BE49-F238E27FC236}">
                <a16:creationId xmlns:a16="http://schemas.microsoft.com/office/drawing/2014/main" id="{AB49960C-36D8-4A9B-8664-9BE2AFB2C880}"/>
              </a:ext>
            </a:extLst>
          </p:cNvPr>
          <p:cNvSpPr>
            <a:spLocks noGrp="1"/>
          </p:cNvSpPr>
          <p:nvPr>
            <p:ph type="sldNum" sz="quarter" idx="12"/>
          </p:nvPr>
        </p:nvSpPr>
        <p:spPr/>
        <p:txBody>
          <a:bodyPr/>
          <a:lstStyle/>
          <a:p>
            <a:fld id="{C188B646-FED9-4D84-B764-E40ECB298CC4}" type="slidenum">
              <a:rPr lang="en-IN" smtClean="0"/>
              <a:t>16</a:t>
            </a:fld>
            <a:endParaRPr lang="en-IN"/>
          </a:p>
        </p:txBody>
      </p:sp>
    </p:spTree>
    <p:extLst>
      <p:ext uri="{BB962C8B-B14F-4D97-AF65-F5344CB8AC3E}">
        <p14:creationId xmlns:p14="http://schemas.microsoft.com/office/powerpoint/2010/main" val="260908488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E750-D527-467C-935E-5BEAF59603A3}"/>
              </a:ext>
            </a:extLst>
          </p:cNvPr>
          <p:cNvSpPr>
            <a:spLocks noGrp="1"/>
          </p:cNvSpPr>
          <p:nvPr>
            <p:ph type="ctrTitle"/>
          </p:nvPr>
        </p:nvSpPr>
        <p:spPr>
          <a:xfrm>
            <a:off x="1390835" y="1083076"/>
            <a:ext cx="9144000" cy="790112"/>
          </a:xfrm>
        </p:spPr>
        <p:txBody>
          <a:bodyPr>
            <a:normAutofit/>
          </a:bodyPr>
          <a:lstStyle/>
          <a:p>
            <a:pPr algn="ctr"/>
            <a:r>
              <a:rPr lang="en-IN" sz="3600" b="1" u="sng" dirty="0">
                <a:solidFill>
                  <a:srgbClr val="FF0000"/>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1893BB7E-2A81-4608-8EDA-FD27222F48E8}"/>
              </a:ext>
            </a:extLst>
          </p:cNvPr>
          <p:cNvSpPr>
            <a:spLocks noGrp="1"/>
          </p:cNvSpPr>
          <p:nvPr>
            <p:ph type="subTitle" idx="1"/>
          </p:nvPr>
        </p:nvSpPr>
        <p:spPr>
          <a:xfrm>
            <a:off x="1088994" y="2629855"/>
            <a:ext cx="8623177" cy="3477981"/>
          </a:xfrm>
        </p:spPr>
        <p:txBody>
          <a:bodyPr>
            <a:normAutofit/>
          </a:bodyPr>
          <a:lstStyle/>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importance of gesture recognition lies in building efficient human machine interaction. Its application range from sign language recognition through medical rehabilitation to virtual reality Gesture recognition 35 soft computing tools pose another promising application to </a:t>
            </a:r>
            <a:r>
              <a:rPr lang="en-IN" sz="2000" dirty="0">
                <a:solidFill>
                  <a:srgbClr val="FF0000"/>
                </a:solidFill>
                <a:latin typeface="Times New Roman" panose="02020603050405020304" pitchFamily="18" charset="0"/>
                <a:cs typeface="Times New Roman" panose="02020603050405020304" pitchFamily="18" charset="0"/>
              </a:rPr>
              <a:t>static hand gesture identification</a:t>
            </a:r>
            <a:r>
              <a:rPr lang="en-IN" sz="2000" dirty="0">
                <a:solidFill>
                  <a:schemeClr val="tx1"/>
                </a:solidFill>
                <a:latin typeface="Times New Roman" panose="02020603050405020304" pitchFamily="18" charset="0"/>
                <a:cs typeface="Times New Roman" panose="02020603050405020304" pitchFamily="18" charset="0"/>
              </a:rPr>
              <a:t>.</a:t>
            </a: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Thus, gesture recognition promises wide-ranging applications in fields from </a:t>
            </a:r>
            <a:r>
              <a:rPr lang="en-IN" sz="2000" dirty="0">
                <a:solidFill>
                  <a:srgbClr val="0070C0"/>
                </a:solidFill>
                <a:latin typeface="Times New Roman" panose="02020603050405020304" pitchFamily="18" charset="0"/>
                <a:cs typeface="Times New Roman" panose="02020603050405020304" pitchFamily="18" charset="0"/>
              </a:rPr>
              <a:t>photojournalism </a:t>
            </a:r>
            <a:r>
              <a:rPr lang="en-IN" sz="2000" dirty="0">
                <a:solidFill>
                  <a:schemeClr val="tx1"/>
                </a:solidFill>
                <a:latin typeface="Times New Roman" panose="02020603050405020304" pitchFamily="18" charset="0"/>
                <a:cs typeface="Times New Roman" panose="02020603050405020304" pitchFamily="18" charset="0"/>
              </a:rPr>
              <a:t>through </a:t>
            </a:r>
            <a:r>
              <a:rPr lang="en-IN" sz="2000" dirty="0">
                <a:solidFill>
                  <a:srgbClr val="0070C0"/>
                </a:solidFill>
                <a:latin typeface="Times New Roman" panose="02020603050405020304" pitchFamily="18" charset="0"/>
                <a:cs typeface="Times New Roman" panose="02020603050405020304" pitchFamily="18" charset="0"/>
              </a:rPr>
              <a:t>medical technology </a:t>
            </a:r>
            <a:r>
              <a:rPr lang="en-IN" sz="2000" dirty="0">
                <a:solidFill>
                  <a:schemeClr val="tx1"/>
                </a:solidFill>
                <a:latin typeface="Times New Roman" panose="02020603050405020304" pitchFamily="18" charset="0"/>
                <a:cs typeface="Times New Roman" panose="02020603050405020304" pitchFamily="18" charset="0"/>
              </a:rPr>
              <a:t>to </a:t>
            </a:r>
            <a:r>
              <a:rPr lang="en-IN" sz="2000" dirty="0">
                <a:solidFill>
                  <a:srgbClr val="0070C0"/>
                </a:solidFill>
                <a:latin typeface="Times New Roman" panose="02020603050405020304" pitchFamily="18" charset="0"/>
                <a:cs typeface="Times New Roman" panose="02020603050405020304" pitchFamily="18" charset="0"/>
              </a:rPr>
              <a:t>biometrics</a:t>
            </a:r>
            <a:r>
              <a:rPr lang="en-IN" sz="2000" dirty="0">
                <a:solidFill>
                  <a:schemeClr val="tx1"/>
                </a:solidFill>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0DD98A0C-4DD9-4AA6-89B2-270B602AF0CA}"/>
              </a:ext>
            </a:extLst>
          </p:cNvPr>
          <p:cNvSpPr>
            <a:spLocks noGrp="1"/>
          </p:cNvSpPr>
          <p:nvPr>
            <p:ph type="dt" sz="half" idx="10"/>
          </p:nvPr>
        </p:nvSpPr>
        <p:spPr/>
        <p:txBody>
          <a:bodyPr/>
          <a:lstStyle/>
          <a:p>
            <a:fld id="{3D640150-9A5C-4BC3-8125-D0114443F4B1}" type="datetime1">
              <a:rPr lang="en-IN" smtClean="0"/>
              <a:t>08-06-2021</a:t>
            </a:fld>
            <a:endParaRPr lang="en-IN"/>
          </a:p>
        </p:txBody>
      </p:sp>
      <p:sp>
        <p:nvSpPr>
          <p:cNvPr id="5" name="Slide Number Placeholder 4">
            <a:extLst>
              <a:ext uri="{FF2B5EF4-FFF2-40B4-BE49-F238E27FC236}">
                <a16:creationId xmlns:a16="http://schemas.microsoft.com/office/drawing/2014/main" id="{74510F10-704C-43BC-90C8-603789ABFCF2}"/>
              </a:ext>
            </a:extLst>
          </p:cNvPr>
          <p:cNvSpPr>
            <a:spLocks noGrp="1"/>
          </p:cNvSpPr>
          <p:nvPr>
            <p:ph type="sldNum" sz="quarter" idx="12"/>
          </p:nvPr>
        </p:nvSpPr>
        <p:spPr/>
        <p:txBody>
          <a:bodyPr/>
          <a:lstStyle/>
          <a:p>
            <a:fld id="{C188B646-FED9-4D84-B764-E40ECB298CC4}" type="slidenum">
              <a:rPr lang="en-IN" smtClean="0"/>
              <a:t>17</a:t>
            </a:fld>
            <a:endParaRPr lang="en-IN"/>
          </a:p>
        </p:txBody>
      </p:sp>
    </p:spTree>
    <p:extLst>
      <p:ext uri="{BB962C8B-B14F-4D97-AF65-F5344CB8AC3E}">
        <p14:creationId xmlns:p14="http://schemas.microsoft.com/office/powerpoint/2010/main" val="269661483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395BE2-AF2A-443A-83DC-9094723CA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540" y="626427"/>
            <a:ext cx="5169334" cy="5146360"/>
          </a:xfrm>
          <a:prstGeom prst="rect">
            <a:avLst/>
          </a:prstGeom>
        </p:spPr>
      </p:pic>
      <p:sp>
        <p:nvSpPr>
          <p:cNvPr id="2" name="Date Placeholder 1">
            <a:extLst>
              <a:ext uri="{FF2B5EF4-FFF2-40B4-BE49-F238E27FC236}">
                <a16:creationId xmlns:a16="http://schemas.microsoft.com/office/drawing/2014/main" id="{1FD0A7A4-8309-42CC-BAD6-30B2DE56A7DA}"/>
              </a:ext>
            </a:extLst>
          </p:cNvPr>
          <p:cNvSpPr>
            <a:spLocks noGrp="1"/>
          </p:cNvSpPr>
          <p:nvPr>
            <p:ph type="dt" sz="half" idx="10"/>
          </p:nvPr>
        </p:nvSpPr>
        <p:spPr/>
        <p:txBody>
          <a:bodyPr/>
          <a:lstStyle/>
          <a:p>
            <a:fld id="{040FF6FF-AB6B-40AC-865F-A8F279BBDEC1}" type="datetime1">
              <a:rPr lang="en-IN" smtClean="0"/>
              <a:t>08-06-2021</a:t>
            </a:fld>
            <a:endParaRPr lang="en-IN"/>
          </a:p>
        </p:txBody>
      </p:sp>
      <p:sp>
        <p:nvSpPr>
          <p:cNvPr id="3" name="Slide Number Placeholder 2">
            <a:extLst>
              <a:ext uri="{FF2B5EF4-FFF2-40B4-BE49-F238E27FC236}">
                <a16:creationId xmlns:a16="http://schemas.microsoft.com/office/drawing/2014/main" id="{477DEDFF-6322-43FE-9077-060B6552C68E}"/>
              </a:ext>
            </a:extLst>
          </p:cNvPr>
          <p:cNvSpPr>
            <a:spLocks noGrp="1"/>
          </p:cNvSpPr>
          <p:nvPr>
            <p:ph type="sldNum" sz="quarter" idx="12"/>
          </p:nvPr>
        </p:nvSpPr>
        <p:spPr/>
        <p:txBody>
          <a:bodyPr/>
          <a:lstStyle/>
          <a:p>
            <a:fld id="{C188B646-FED9-4D84-B764-E40ECB298CC4}" type="slidenum">
              <a:rPr lang="en-IN" smtClean="0"/>
              <a:t>18</a:t>
            </a:fld>
            <a:endParaRPr lang="en-IN"/>
          </a:p>
        </p:txBody>
      </p:sp>
    </p:spTree>
    <p:extLst>
      <p:ext uri="{BB962C8B-B14F-4D97-AF65-F5344CB8AC3E}">
        <p14:creationId xmlns:p14="http://schemas.microsoft.com/office/powerpoint/2010/main" val="10168586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E90C-0BBA-4213-B9B8-12D1E9A64EB6}"/>
              </a:ext>
            </a:extLst>
          </p:cNvPr>
          <p:cNvSpPr>
            <a:spLocks noGrp="1"/>
          </p:cNvSpPr>
          <p:nvPr>
            <p:ph type="ctrTitle"/>
          </p:nvPr>
        </p:nvSpPr>
        <p:spPr>
          <a:xfrm>
            <a:off x="1923495" y="820522"/>
            <a:ext cx="4172505" cy="546639"/>
          </a:xfrm>
        </p:spPr>
        <p:txBody>
          <a:bodyPr>
            <a:normAutofit fontScale="90000"/>
          </a:bodyPr>
          <a:lstStyle/>
          <a:p>
            <a:r>
              <a:rPr lang="en-IN" sz="3600" b="1" u="sng" dirty="0">
                <a:solidFill>
                  <a:srgbClr val="FF0000"/>
                </a:solidFill>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36FD25D8-1ED6-40D8-B6C5-64EEF01FAC67}"/>
              </a:ext>
            </a:extLst>
          </p:cNvPr>
          <p:cNvSpPr>
            <a:spLocks noGrp="1"/>
          </p:cNvSpPr>
          <p:nvPr>
            <p:ph type="subTitle" idx="1"/>
          </p:nvPr>
        </p:nvSpPr>
        <p:spPr>
          <a:xfrm>
            <a:off x="1524000" y="1997475"/>
            <a:ext cx="9144000" cy="4687409"/>
          </a:xfrm>
        </p:spPr>
        <p:txBody>
          <a:bodyPr>
            <a:normAutofit/>
          </a:bodyPr>
          <a:lstStyle/>
          <a:p>
            <a:pPr marL="457200" indent="-457200" algn="l">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Introduction</a:t>
            </a:r>
          </a:p>
          <a:p>
            <a:pPr marL="457200" indent="-457200" algn="l">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Gesture Types</a:t>
            </a:r>
          </a:p>
          <a:p>
            <a:pPr marL="457200" indent="-457200" algn="l">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Input Devices</a:t>
            </a:r>
          </a:p>
          <a:p>
            <a:pPr marL="457200" indent="-457200" algn="l">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Challenges</a:t>
            </a:r>
          </a:p>
          <a:p>
            <a:pPr marL="457200" indent="-457200" algn="l">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Applications</a:t>
            </a:r>
          </a:p>
          <a:p>
            <a:pPr marL="457200" indent="-457200" algn="l">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Future Development</a:t>
            </a:r>
          </a:p>
          <a:p>
            <a:pPr marL="457200" indent="-457200" algn="l">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5A17A8E-9211-4F0B-ACE2-CF5775842BB6}"/>
              </a:ext>
            </a:extLst>
          </p:cNvPr>
          <p:cNvSpPr>
            <a:spLocks noGrp="1"/>
          </p:cNvSpPr>
          <p:nvPr>
            <p:ph type="dt" sz="half" idx="10"/>
          </p:nvPr>
        </p:nvSpPr>
        <p:spPr/>
        <p:txBody>
          <a:bodyPr/>
          <a:lstStyle/>
          <a:p>
            <a:fld id="{C4538989-0613-40CF-B706-F2F15C4D9690}" type="datetime1">
              <a:rPr lang="en-IN" smtClean="0"/>
              <a:t>08-06-2021</a:t>
            </a:fld>
            <a:endParaRPr lang="en-IN"/>
          </a:p>
        </p:txBody>
      </p:sp>
      <p:sp>
        <p:nvSpPr>
          <p:cNvPr id="5" name="Slide Number Placeholder 4">
            <a:extLst>
              <a:ext uri="{FF2B5EF4-FFF2-40B4-BE49-F238E27FC236}">
                <a16:creationId xmlns:a16="http://schemas.microsoft.com/office/drawing/2014/main" id="{FA007CD9-81E6-415B-8A08-F560D57E3D51}"/>
              </a:ext>
            </a:extLst>
          </p:cNvPr>
          <p:cNvSpPr>
            <a:spLocks noGrp="1"/>
          </p:cNvSpPr>
          <p:nvPr>
            <p:ph type="sldNum" sz="quarter" idx="12"/>
          </p:nvPr>
        </p:nvSpPr>
        <p:spPr/>
        <p:txBody>
          <a:bodyPr/>
          <a:lstStyle/>
          <a:p>
            <a:fld id="{C188B646-FED9-4D84-B764-E40ECB298CC4}" type="slidenum">
              <a:rPr lang="en-IN" smtClean="0"/>
              <a:t>2</a:t>
            </a:fld>
            <a:endParaRPr lang="en-IN"/>
          </a:p>
        </p:txBody>
      </p:sp>
    </p:spTree>
    <p:extLst>
      <p:ext uri="{BB962C8B-B14F-4D97-AF65-F5344CB8AC3E}">
        <p14:creationId xmlns:p14="http://schemas.microsoft.com/office/powerpoint/2010/main" val="205961561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67F976-6548-4408-AB1B-27E716B067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79899"/>
            <a:ext cx="5326603" cy="2869706"/>
          </a:xfrm>
          <a:prstGeom prst="rect">
            <a:avLst/>
          </a:prstGeom>
          <a:noFill/>
          <a:ln>
            <a:noFill/>
          </a:ln>
        </p:spPr>
      </p:pic>
      <p:pic>
        <p:nvPicPr>
          <p:cNvPr id="4" name="Picture 3">
            <a:extLst>
              <a:ext uri="{FF2B5EF4-FFF2-40B4-BE49-F238E27FC236}">
                <a16:creationId xmlns:a16="http://schemas.microsoft.com/office/drawing/2014/main" id="{47C55447-A8D0-4757-AA3F-DAC4391A4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033" y="97653"/>
            <a:ext cx="4447714" cy="2949604"/>
          </a:xfrm>
          <a:prstGeom prst="rect">
            <a:avLst/>
          </a:prstGeom>
        </p:spPr>
      </p:pic>
      <p:pic>
        <p:nvPicPr>
          <p:cNvPr id="6" name="Picture 5">
            <a:extLst>
              <a:ext uri="{FF2B5EF4-FFF2-40B4-BE49-F238E27FC236}">
                <a16:creationId xmlns:a16="http://schemas.microsoft.com/office/drawing/2014/main" id="{5EF6F1F4-DCF4-47A5-81A1-6A2D4CADA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07" y="3539971"/>
            <a:ext cx="8815526" cy="2949606"/>
          </a:xfrm>
          <a:prstGeom prst="rect">
            <a:avLst/>
          </a:prstGeom>
        </p:spPr>
      </p:pic>
      <p:sp>
        <p:nvSpPr>
          <p:cNvPr id="3" name="Date Placeholder 2">
            <a:extLst>
              <a:ext uri="{FF2B5EF4-FFF2-40B4-BE49-F238E27FC236}">
                <a16:creationId xmlns:a16="http://schemas.microsoft.com/office/drawing/2014/main" id="{8BC48436-5200-468A-8540-74080AB29D3C}"/>
              </a:ext>
            </a:extLst>
          </p:cNvPr>
          <p:cNvSpPr>
            <a:spLocks noGrp="1"/>
          </p:cNvSpPr>
          <p:nvPr>
            <p:ph type="dt" sz="half" idx="10"/>
          </p:nvPr>
        </p:nvSpPr>
        <p:spPr/>
        <p:txBody>
          <a:bodyPr/>
          <a:lstStyle/>
          <a:p>
            <a:fld id="{6C768DB7-0BA8-4E3B-9F1F-D7B7CEDF9417}" type="datetime1">
              <a:rPr lang="en-IN" smtClean="0"/>
              <a:t>08-06-2021</a:t>
            </a:fld>
            <a:endParaRPr lang="en-IN"/>
          </a:p>
        </p:txBody>
      </p:sp>
      <p:sp>
        <p:nvSpPr>
          <p:cNvPr id="5" name="Slide Number Placeholder 4">
            <a:extLst>
              <a:ext uri="{FF2B5EF4-FFF2-40B4-BE49-F238E27FC236}">
                <a16:creationId xmlns:a16="http://schemas.microsoft.com/office/drawing/2014/main" id="{B34C1717-438F-4617-8091-3E187301A942}"/>
              </a:ext>
            </a:extLst>
          </p:cNvPr>
          <p:cNvSpPr>
            <a:spLocks noGrp="1"/>
          </p:cNvSpPr>
          <p:nvPr>
            <p:ph type="sldNum" sz="quarter" idx="12"/>
          </p:nvPr>
        </p:nvSpPr>
        <p:spPr/>
        <p:txBody>
          <a:bodyPr/>
          <a:lstStyle/>
          <a:p>
            <a:fld id="{C188B646-FED9-4D84-B764-E40ECB298CC4}" type="slidenum">
              <a:rPr lang="en-IN" smtClean="0"/>
              <a:t>3</a:t>
            </a:fld>
            <a:endParaRPr lang="en-IN"/>
          </a:p>
        </p:txBody>
      </p:sp>
    </p:spTree>
    <p:extLst>
      <p:ext uri="{BB962C8B-B14F-4D97-AF65-F5344CB8AC3E}">
        <p14:creationId xmlns:p14="http://schemas.microsoft.com/office/powerpoint/2010/main" val="16059516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C9B6-390F-4BC7-A5F8-7C5E4B123D92}"/>
              </a:ext>
            </a:extLst>
          </p:cNvPr>
          <p:cNvSpPr>
            <a:spLocks noGrp="1"/>
          </p:cNvSpPr>
          <p:nvPr>
            <p:ph type="ctrTitle"/>
          </p:nvPr>
        </p:nvSpPr>
        <p:spPr>
          <a:xfrm>
            <a:off x="3027285" y="598582"/>
            <a:ext cx="3139736" cy="830724"/>
          </a:xfrm>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Introduction</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4CE49F5-DB9D-45C1-B9D3-6D388D367EDC}"/>
              </a:ext>
            </a:extLst>
          </p:cNvPr>
          <p:cNvSpPr>
            <a:spLocks noGrp="1"/>
          </p:cNvSpPr>
          <p:nvPr>
            <p:ph type="subTitle" idx="1"/>
          </p:nvPr>
        </p:nvSpPr>
        <p:spPr>
          <a:xfrm>
            <a:off x="458680" y="2601118"/>
            <a:ext cx="9144000" cy="4057133"/>
          </a:xfrm>
        </p:spPr>
        <p:txBody>
          <a:bodyPr>
            <a:normAutofit/>
          </a:bodyPr>
          <a:lstStyle/>
          <a:p>
            <a:pPr algn="l">
              <a:lnSpc>
                <a:spcPct val="120000"/>
              </a:lnSpc>
            </a:pPr>
            <a:r>
              <a:rPr lang="en-US" b="1" dirty="0">
                <a:solidFill>
                  <a:schemeClr val="tx1"/>
                </a:solidFill>
                <a:latin typeface="Times New Roman" panose="02020603050405020304" pitchFamily="18" charset="0"/>
                <a:cs typeface="Times New Roman" panose="02020603050405020304" pitchFamily="18" charset="0"/>
              </a:rPr>
              <a:t>What are gestures?</a:t>
            </a:r>
          </a:p>
          <a:p>
            <a:pPr marL="685800" indent="-685800" algn="l">
              <a:lnSpc>
                <a:spcPct val="120000"/>
              </a:lnSpc>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A form of non verbal communication</a:t>
            </a:r>
          </a:p>
          <a:p>
            <a:pPr marL="342900" indent="-342900" algn="l">
              <a:lnSpc>
                <a:spcPct val="120000"/>
              </a:lnSpc>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Gestures are expressive, meaningful body motions i.e., physical movements of the fingers, hands, arms, head, face, or body with the intent to convey information or interact with the environment</a:t>
            </a:r>
            <a:r>
              <a:rPr lang="en-US" sz="1900" dirty="0">
                <a:latin typeface="Times New Roman" panose="02020603050405020304" pitchFamily="18" charset="0"/>
                <a:cs typeface="Times New Roman" panose="02020603050405020304" pitchFamily="18" charset="0"/>
              </a:rPr>
              <a:t>.</a:t>
            </a:r>
            <a:r>
              <a:rPr lang="en-US" sz="1900" b="1" i="0" dirty="0">
                <a:solidFill>
                  <a:srgbClr val="202122"/>
                </a:solidFill>
                <a:effectLst/>
                <a:latin typeface="Times New Roman" panose="02020603050405020304" pitchFamily="18" charset="0"/>
                <a:cs typeface="Times New Roman" panose="02020603050405020304" pitchFamily="18" charset="0"/>
              </a:rPr>
              <a:t> </a:t>
            </a:r>
          </a:p>
          <a:p>
            <a:pPr algn="l">
              <a:lnSpc>
                <a:spcPct val="120000"/>
              </a:lnSpc>
            </a:pPr>
            <a:r>
              <a:rPr lang="en-US" b="1" i="0" dirty="0">
                <a:solidFill>
                  <a:srgbClr val="202122"/>
                </a:solidFill>
                <a:effectLst/>
                <a:latin typeface="Times New Roman" panose="02020603050405020304" pitchFamily="18" charset="0"/>
                <a:cs typeface="Times New Roman" panose="02020603050405020304" pitchFamily="18" charset="0"/>
              </a:rPr>
              <a:t>What is Gesture Recognition?</a:t>
            </a:r>
          </a:p>
          <a:p>
            <a:pPr marL="342900" indent="-342900" algn="l">
              <a:lnSpc>
                <a:spcPct val="120000"/>
              </a:lnSpc>
              <a:buFont typeface="Wingdings" panose="05000000000000000000" pitchFamily="2" charset="2"/>
              <a:buChar char="Ø"/>
            </a:pPr>
            <a:r>
              <a:rPr lang="en-US" sz="1800" dirty="0">
                <a:solidFill>
                  <a:srgbClr val="202122"/>
                </a:solidFill>
                <a:latin typeface="Times New Roman" panose="02020603050405020304" pitchFamily="18" charset="0"/>
                <a:cs typeface="Times New Roman" panose="02020603050405020304" pitchFamily="18" charset="0"/>
              </a:rPr>
              <a:t>Interpreting Human gestures via mathematical expressions.</a:t>
            </a:r>
          </a:p>
          <a:p>
            <a:pPr marL="342900" indent="-342900" algn="l">
              <a:lnSpc>
                <a:spcPct val="120000"/>
              </a:lnSpc>
              <a:buFont typeface="Wingdings" panose="05000000000000000000" pitchFamily="2" charset="2"/>
              <a:buChar char="Ø"/>
            </a:pPr>
            <a:r>
              <a:rPr lang="en-US" sz="1800" i="0" dirty="0">
                <a:solidFill>
                  <a:srgbClr val="202122"/>
                </a:solidFill>
                <a:effectLst/>
                <a:latin typeface="Times New Roman" panose="02020603050405020304" pitchFamily="18" charset="0"/>
                <a:cs typeface="Times New Roman" panose="02020603050405020304" pitchFamily="18" charset="0"/>
              </a:rPr>
              <a:t>Gestures are input to control devices or applications.</a:t>
            </a:r>
          </a:p>
          <a:p>
            <a:pPr algn="l">
              <a:lnSpc>
                <a:spcPct val="120000"/>
              </a:lnSpc>
            </a:pPr>
            <a:endParaRPr lang="en-US" sz="5100" i="0" dirty="0">
              <a:solidFill>
                <a:srgbClr val="202122"/>
              </a:solidFill>
              <a:effectLst/>
              <a:latin typeface="Times New Roman" panose="02020603050405020304" pitchFamily="18" charset="0"/>
              <a:cs typeface="Times New Roman" panose="02020603050405020304" pitchFamily="18" charset="0"/>
            </a:endParaRPr>
          </a:p>
          <a:p>
            <a:pPr marL="342900" indent="-342900" algn="l">
              <a:lnSpc>
                <a:spcPct val="120000"/>
              </a:lnSpc>
              <a:buFont typeface="Wingdings" panose="05000000000000000000" pitchFamily="2" charset="2"/>
              <a:buChar char="Ø"/>
            </a:pPr>
            <a:endParaRPr lang="en-US" sz="5100" b="1" i="0" dirty="0">
              <a:solidFill>
                <a:srgbClr val="202122"/>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GB" sz="1600" b="1" dirty="0">
              <a:solidFill>
                <a:schemeClr val="accent1">
                  <a:lumMod val="50000"/>
                </a:schemeClr>
              </a:solidFill>
            </a:endParaRPr>
          </a:p>
          <a:p>
            <a:pPr marL="342900" indent="-342900" algn="l">
              <a:buFont typeface="Arial" panose="020B0604020202020204" pitchFamily="34" charset="0"/>
              <a:buChar char="•"/>
            </a:pPr>
            <a:endParaRPr lang="en-GB" sz="1600" b="1" dirty="0">
              <a:solidFill>
                <a:schemeClr val="accent1">
                  <a:lumMod val="50000"/>
                </a:schemeClr>
              </a:solidFill>
            </a:endParaRPr>
          </a:p>
          <a:p>
            <a:pPr marL="342900" indent="-342900" algn="l">
              <a:buFont typeface="Wingdings" panose="05000000000000000000" pitchFamily="2" charset="2"/>
              <a:buChar char="Ø"/>
            </a:pPr>
            <a:endParaRPr lang="en-US" sz="1600" b="1" i="0" dirty="0">
              <a:solidFill>
                <a:srgbClr val="202122"/>
              </a:solidFill>
              <a:effectLst/>
              <a:latin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648EA2E6-F2E3-417E-8AB2-389FA21288F3}"/>
              </a:ext>
            </a:extLst>
          </p:cNvPr>
          <p:cNvSpPr>
            <a:spLocks noGrp="1"/>
          </p:cNvSpPr>
          <p:nvPr>
            <p:ph type="dt" sz="half" idx="10"/>
          </p:nvPr>
        </p:nvSpPr>
        <p:spPr/>
        <p:txBody>
          <a:bodyPr/>
          <a:lstStyle/>
          <a:p>
            <a:fld id="{F24B773B-7763-4B64-8234-3BF63B7B93EF}" type="datetime1">
              <a:rPr lang="en-IN" smtClean="0"/>
              <a:t>08-06-2021</a:t>
            </a:fld>
            <a:endParaRPr lang="en-IN"/>
          </a:p>
        </p:txBody>
      </p:sp>
      <p:sp>
        <p:nvSpPr>
          <p:cNvPr id="5" name="Slide Number Placeholder 4">
            <a:extLst>
              <a:ext uri="{FF2B5EF4-FFF2-40B4-BE49-F238E27FC236}">
                <a16:creationId xmlns:a16="http://schemas.microsoft.com/office/drawing/2014/main" id="{C98E6733-9325-428E-93D8-70AAD783AECE}"/>
              </a:ext>
            </a:extLst>
          </p:cNvPr>
          <p:cNvSpPr>
            <a:spLocks noGrp="1"/>
          </p:cNvSpPr>
          <p:nvPr>
            <p:ph type="sldNum" sz="quarter" idx="12"/>
          </p:nvPr>
        </p:nvSpPr>
        <p:spPr/>
        <p:txBody>
          <a:bodyPr/>
          <a:lstStyle/>
          <a:p>
            <a:fld id="{C188B646-FED9-4D84-B764-E40ECB298CC4}" type="slidenum">
              <a:rPr lang="en-IN" smtClean="0"/>
              <a:t>4</a:t>
            </a:fld>
            <a:endParaRPr lang="en-IN"/>
          </a:p>
        </p:txBody>
      </p:sp>
    </p:spTree>
    <p:extLst>
      <p:ext uri="{BB962C8B-B14F-4D97-AF65-F5344CB8AC3E}">
        <p14:creationId xmlns:p14="http://schemas.microsoft.com/office/powerpoint/2010/main" val="13682722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CF50-F01E-4A0F-92EC-F7BF276FF4F7}"/>
              </a:ext>
            </a:extLst>
          </p:cNvPr>
          <p:cNvSpPr>
            <a:spLocks noGrp="1"/>
          </p:cNvSpPr>
          <p:nvPr>
            <p:ph type="ctrTitle"/>
          </p:nvPr>
        </p:nvSpPr>
        <p:spPr>
          <a:xfrm>
            <a:off x="4083727" y="820521"/>
            <a:ext cx="2473911" cy="670926"/>
          </a:xfrm>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Example</a:t>
            </a:r>
          </a:p>
        </p:txBody>
      </p:sp>
      <p:sp>
        <p:nvSpPr>
          <p:cNvPr id="3" name="Subtitle 2">
            <a:extLst>
              <a:ext uri="{FF2B5EF4-FFF2-40B4-BE49-F238E27FC236}">
                <a16:creationId xmlns:a16="http://schemas.microsoft.com/office/drawing/2014/main" id="{20C07756-130E-40C9-9690-513A96B76019}"/>
              </a:ext>
            </a:extLst>
          </p:cNvPr>
          <p:cNvSpPr>
            <a:spLocks noGrp="1"/>
          </p:cNvSpPr>
          <p:nvPr>
            <p:ph type="subTitle" idx="1"/>
          </p:nvPr>
        </p:nvSpPr>
        <p:spPr>
          <a:xfrm>
            <a:off x="1404151" y="2006353"/>
            <a:ext cx="8916140" cy="3923930"/>
          </a:xfrm>
        </p:spPr>
        <p:txBody>
          <a:bodyPr>
            <a:normAutofit/>
          </a:bodyPr>
          <a:lstStyle/>
          <a:p>
            <a:pPr algn="l"/>
            <a:endParaRPr lang="en-GB" sz="2400" b="1" dirty="0">
              <a:solidFill>
                <a:schemeClr val="accent1">
                  <a:lumMod val="50000"/>
                </a:schemeClr>
              </a:solidFill>
            </a:endParaRPr>
          </a:p>
          <a:p>
            <a:pPr algn="l"/>
            <a:r>
              <a:rPr lang="en-US" sz="1800" dirty="0">
                <a:solidFill>
                  <a:schemeClr val="tx1"/>
                </a:solidFill>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a:t>
            </a:r>
            <a:r>
              <a:rPr lang="en-US" sz="1800" b="1" dirty="0">
                <a:solidFill>
                  <a:srgbClr val="FF0000"/>
                </a:solidFill>
                <a:latin typeface="Times New Roman" panose="02020603050405020304" pitchFamily="18" charset="0"/>
                <a:cs typeface="Times New Roman" panose="02020603050405020304" pitchFamily="18" charset="0"/>
              </a:rPr>
              <a:t>smart TV </a:t>
            </a:r>
            <a:r>
              <a:rPr lang="en-US" sz="1800" dirty="0">
                <a:solidFill>
                  <a:schemeClr val="tx1"/>
                </a:solidFill>
                <a:latin typeface="Times New Roman" panose="02020603050405020304" pitchFamily="18" charset="0"/>
                <a:cs typeface="Times New Roman" panose="02020603050405020304" pitchFamily="18" charset="0"/>
              </a:rPr>
              <a:t>recognizing  the hand movement to control the channels or to select a option from a menu</a:t>
            </a:r>
          </a:p>
          <a:p>
            <a:pPr marL="342900" indent="-342900" algn="l">
              <a:buFont typeface="Arial" panose="020B0604020202020204" pitchFamily="34" charset="0"/>
              <a:buChar char="•"/>
            </a:pPr>
            <a:endParaRPr lang="en-GB" sz="2400" b="1" dirty="0">
              <a:solidFill>
                <a:schemeClr val="accent1">
                  <a:lumMod val="50000"/>
                </a:schemeClr>
              </a:solidFill>
            </a:endParaRPr>
          </a:p>
          <a:p>
            <a:pPr marL="342900" indent="-342900" algn="l">
              <a:buFont typeface="Arial" panose="020B0604020202020204" pitchFamily="34" charset="0"/>
              <a:buChar char="•"/>
            </a:pPr>
            <a:endParaRPr lang="en-GB" sz="2400" b="1" dirty="0">
              <a:solidFill>
                <a:schemeClr val="accent1">
                  <a:lumMod val="50000"/>
                </a:schemeClr>
              </a:solidFill>
            </a:endParaRPr>
          </a:p>
          <a:p>
            <a:pPr lvl="8"/>
            <a:endParaRPr lang="en-GB" sz="2400" b="1" dirty="0">
              <a:solidFill>
                <a:schemeClr val="accent1">
                  <a:lumMod val="50000"/>
                </a:schemeClr>
              </a:solidFill>
            </a:endParaRPr>
          </a:p>
          <a:p>
            <a:pPr>
              <a:buFont typeface="Arial" pitchFamily="34" charset="0"/>
              <a:buChar char="•"/>
            </a:pPr>
            <a:endParaRPr lang="en-GB" sz="2400" b="1" dirty="0">
              <a:solidFill>
                <a:schemeClr val="accent1">
                  <a:lumMod val="50000"/>
                </a:schemeClr>
              </a:solidFill>
            </a:endParaRPr>
          </a:p>
          <a:p>
            <a:endParaRPr lang="en-GB" sz="2400" dirty="0">
              <a:solidFill>
                <a:srgbClr val="A50021"/>
              </a:solidFill>
            </a:endParaRPr>
          </a:p>
          <a:p>
            <a:endParaRPr lang="en-US" sz="2400" b="1" dirty="0">
              <a:solidFill>
                <a:schemeClr val="accent1">
                  <a:lumMod val="50000"/>
                </a:schemeClr>
              </a:solidFill>
            </a:endParaRPr>
          </a:p>
          <a:p>
            <a:endParaRPr lang="en-IN" dirty="0"/>
          </a:p>
        </p:txBody>
      </p:sp>
      <p:pic>
        <p:nvPicPr>
          <p:cNvPr id="5" name="Picture 4">
            <a:extLst>
              <a:ext uri="{FF2B5EF4-FFF2-40B4-BE49-F238E27FC236}">
                <a16:creationId xmlns:a16="http://schemas.microsoft.com/office/drawing/2014/main" id="{C376242B-787B-453E-A96D-1DE0E57CE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3240351"/>
            <a:ext cx="8099395" cy="2947385"/>
          </a:xfrm>
          <a:prstGeom prst="rect">
            <a:avLst/>
          </a:prstGeom>
        </p:spPr>
      </p:pic>
      <p:sp>
        <p:nvSpPr>
          <p:cNvPr id="4" name="Date Placeholder 3">
            <a:extLst>
              <a:ext uri="{FF2B5EF4-FFF2-40B4-BE49-F238E27FC236}">
                <a16:creationId xmlns:a16="http://schemas.microsoft.com/office/drawing/2014/main" id="{B57379A6-AF90-485C-881B-E2B2B137F2A8}"/>
              </a:ext>
            </a:extLst>
          </p:cNvPr>
          <p:cNvSpPr>
            <a:spLocks noGrp="1"/>
          </p:cNvSpPr>
          <p:nvPr>
            <p:ph type="dt" sz="half" idx="10"/>
          </p:nvPr>
        </p:nvSpPr>
        <p:spPr/>
        <p:txBody>
          <a:bodyPr/>
          <a:lstStyle/>
          <a:p>
            <a:fld id="{8DBC42E3-1771-433B-A03A-AB20E0DC1170}" type="datetime1">
              <a:rPr lang="en-IN" smtClean="0"/>
              <a:t>08-06-2021</a:t>
            </a:fld>
            <a:endParaRPr lang="en-IN"/>
          </a:p>
        </p:txBody>
      </p:sp>
      <p:sp>
        <p:nvSpPr>
          <p:cNvPr id="6" name="Slide Number Placeholder 5">
            <a:extLst>
              <a:ext uri="{FF2B5EF4-FFF2-40B4-BE49-F238E27FC236}">
                <a16:creationId xmlns:a16="http://schemas.microsoft.com/office/drawing/2014/main" id="{CAD382F9-380A-4AE0-9F05-AF0DA04D8A51}"/>
              </a:ext>
            </a:extLst>
          </p:cNvPr>
          <p:cNvSpPr>
            <a:spLocks noGrp="1"/>
          </p:cNvSpPr>
          <p:nvPr>
            <p:ph type="sldNum" sz="quarter" idx="12"/>
          </p:nvPr>
        </p:nvSpPr>
        <p:spPr/>
        <p:txBody>
          <a:bodyPr/>
          <a:lstStyle/>
          <a:p>
            <a:fld id="{C188B646-FED9-4D84-B764-E40ECB298CC4}" type="slidenum">
              <a:rPr lang="en-IN" smtClean="0"/>
              <a:t>5</a:t>
            </a:fld>
            <a:endParaRPr lang="en-IN"/>
          </a:p>
        </p:txBody>
      </p:sp>
    </p:spTree>
    <p:extLst>
      <p:ext uri="{BB962C8B-B14F-4D97-AF65-F5344CB8AC3E}">
        <p14:creationId xmlns:p14="http://schemas.microsoft.com/office/powerpoint/2010/main" val="125824051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37D1-2B22-4D69-8B07-662139E43DA7}"/>
              </a:ext>
            </a:extLst>
          </p:cNvPr>
          <p:cNvSpPr>
            <a:spLocks noGrp="1"/>
          </p:cNvSpPr>
          <p:nvPr>
            <p:ph type="ctrTitle"/>
          </p:nvPr>
        </p:nvSpPr>
        <p:spPr>
          <a:xfrm>
            <a:off x="1524000" y="935932"/>
            <a:ext cx="5314765" cy="635416"/>
          </a:xfrm>
        </p:spPr>
        <p:txBody>
          <a:bodyPr>
            <a:noAutofit/>
          </a:bodyPr>
          <a:lstStyle/>
          <a:p>
            <a:r>
              <a:rPr lang="en-IN" sz="3600" b="1" u="sng" dirty="0">
                <a:solidFill>
                  <a:srgbClr val="FF0000"/>
                </a:solidFill>
                <a:latin typeface="Times New Roman" panose="02020603050405020304" pitchFamily="18" charset="0"/>
                <a:cs typeface="Times New Roman" panose="02020603050405020304" pitchFamily="18" charset="0"/>
              </a:rPr>
              <a:t>Gesture Types</a:t>
            </a:r>
          </a:p>
        </p:txBody>
      </p:sp>
      <p:sp>
        <p:nvSpPr>
          <p:cNvPr id="3" name="Subtitle 2">
            <a:extLst>
              <a:ext uri="{FF2B5EF4-FFF2-40B4-BE49-F238E27FC236}">
                <a16:creationId xmlns:a16="http://schemas.microsoft.com/office/drawing/2014/main" id="{7AF49FBC-C5F1-4250-B514-19BAAA7DCD91}"/>
              </a:ext>
            </a:extLst>
          </p:cNvPr>
          <p:cNvSpPr>
            <a:spLocks noGrp="1"/>
          </p:cNvSpPr>
          <p:nvPr>
            <p:ph type="subTitle" idx="1"/>
          </p:nvPr>
        </p:nvSpPr>
        <p:spPr>
          <a:xfrm>
            <a:off x="1524000" y="2237173"/>
            <a:ext cx="9144000" cy="4287914"/>
          </a:xfrm>
        </p:spPr>
        <p:txBody>
          <a:bodyPr>
            <a:normAutofit/>
          </a:bodyPr>
          <a:lstStyle/>
          <a:p>
            <a:pPr algn="l">
              <a:lnSpc>
                <a:spcPct val="150000"/>
              </a:lnSpc>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computer interfaces, two types of gestures are distinguished:</a:t>
            </a:r>
          </a:p>
          <a:p>
            <a:pPr marL="285750" indent="-285750" algn="l">
              <a:lnSpc>
                <a:spcPct val="150000"/>
              </a:lnSpc>
              <a:spcAft>
                <a:spcPts val="800"/>
              </a:spcAft>
              <a:buFont typeface="Wingdings" panose="05000000000000000000" pitchFamily="2" charset="2"/>
              <a:buChar char="Ø"/>
            </a:pPr>
            <a:r>
              <a:rPr lang="en-IN" sz="20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OFFLINE GESTURES</a:t>
            </a:r>
            <a:r>
              <a:rPr lang="en-IN" sz="1800"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P</a:t>
            </a:r>
            <a:r>
              <a:rPr lang="en-IN" sz="18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rocessed after the user interaction with the object.</a:t>
            </a:r>
          </a:p>
          <a:p>
            <a:pPr algn="l">
              <a:lnSpc>
                <a:spcPct val="150000"/>
              </a:lnSpc>
              <a:spcAft>
                <a:spcPts val="800"/>
              </a:spcAft>
            </a:pPr>
            <a:r>
              <a:rPr lang="en-IN" sz="18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Ex. gesture to activate a menu.</a:t>
            </a:r>
          </a:p>
          <a:p>
            <a:pPr marL="285750" indent="-285750" algn="l">
              <a:lnSpc>
                <a:spcPct val="150000"/>
              </a:lnSpc>
              <a:spcAft>
                <a:spcPts val="800"/>
              </a:spcAft>
              <a:buFont typeface="Wingdings" panose="05000000000000000000" pitchFamily="2" charset="2"/>
              <a:buChar char="Ø"/>
            </a:pPr>
            <a:r>
              <a:rPr lang="en-IN" sz="2000" b="1"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ONLINE GESTURES</a:t>
            </a:r>
            <a:r>
              <a:rPr lang="en-IN" sz="1800"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Direct manipulation like scaling and rotating.</a:t>
            </a:r>
          </a:p>
          <a:p>
            <a:pPr marL="285750" indent="-285750" algn="l">
              <a:lnSpc>
                <a:spcPct val="150000"/>
              </a:lnSpc>
              <a:spcAft>
                <a:spcPts val="800"/>
              </a:spcAft>
              <a:buFont typeface="Wingdings" panose="05000000000000000000" pitchFamily="2" charset="2"/>
              <a:buChar char="Ø"/>
            </a:pP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B5BA14A-FABF-456B-BF18-E3F1CB607927}"/>
              </a:ext>
            </a:extLst>
          </p:cNvPr>
          <p:cNvSpPr>
            <a:spLocks noGrp="1"/>
          </p:cNvSpPr>
          <p:nvPr>
            <p:ph type="dt" sz="half" idx="10"/>
          </p:nvPr>
        </p:nvSpPr>
        <p:spPr/>
        <p:txBody>
          <a:bodyPr/>
          <a:lstStyle/>
          <a:p>
            <a:fld id="{B184F753-896C-42C1-9EA3-2BAE86D0A4D8}" type="datetime1">
              <a:rPr lang="en-IN" smtClean="0"/>
              <a:t>08-06-2021</a:t>
            </a:fld>
            <a:endParaRPr lang="en-IN"/>
          </a:p>
        </p:txBody>
      </p:sp>
      <p:sp>
        <p:nvSpPr>
          <p:cNvPr id="5" name="Slide Number Placeholder 4">
            <a:extLst>
              <a:ext uri="{FF2B5EF4-FFF2-40B4-BE49-F238E27FC236}">
                <a16:creationId xmlns:a16="http://schemas.microsoft.com/office/drawing/2014/main" id="{10E3393E-695A-4AAB-A72C-53DF04065938}"/>
              </a:ext>
            </a:extLst>
          </p:cNvPr>
          <p:cNvSpPr>
            <a:spLocks noGrp="1"/>
          </p:cNvSpPr>
          <p:nvPr>
            <p:ph type="sldNum" sz="quarter" idx="12"/>
          </p:nvPr>
        </p:nvSpPr>
        <p:spPr/>
        <p:txBody>
          <a:bodyPr/>
          <a:lstStyle/>
          <a:p>
            <a:fld id="{C188B646-FED9-4D84-B764-E40ECB298CC4}" type="slidenum">
              <a:rPr lang="en-IN" smtClean="0"/>
              <a:t>6</a:t>
            </a:fld>
            <a:endParaRPr lang="en-IN"/>
          </a:p>
        </p:txBody>
      </p:sp>
    </p:spTree>
    <p:extLst>
      <p:ext uri="{BB962C8B-B14F-4D97-AF65-F5344CB8AC3E}">
        <p14:creationId xmlns:p14="http://schemas.microsoft.com/office/powerpoint/2010/main" val="25128245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0A9C-88AD-4E2B-9880-44079B3FFE03}"/>
              </a:ext>
            </a:extLst>
          </p:cNvPr>
          <p:cNvSpPr>
            <a:spLocks noGrp="1"/>
          </p:cNvSpPr>
          <p:nvPr>
            <p:ph type="title"/>
          </p:nvPr>
        </p:nvSpPr>
        <p:spPr>
          <a:xfrm>
            <a:off x="651029" y="429680"/>
            <a:ext cx="10515600" cy="1325563"/>
          </a:xfrm>
        </p:spPr>
        <p:txBody>
          <a:bodyPr>
            <a:normAutofit/>
          </a:bodyPr>
          <a:lstStyle/>
          <a:p>
            <a:r>
              <a:rPr lang="en-IN" sz="3600" u="sng" dirty="0">
                <a:solidFill>
                  <a:srgbClr val="FF0000"/>
                </a:solidFill>
                <a:latin typeface="Times New Roman" panose="02020603050405020304" pitchFamily="18" charset="0"/>
                <a:cs typeface="Times New Roman" panose="02020603050405020304" pitchFamily="18" charset="0"/>
              </a:rPr>
              <a:t>Key Technology based on Computer Vision </a:t>
            </a:r>
          </a:p>
        </p:txBody>
      </p:sp>
      <p:sp>
        <p:nvSpPr>
          <p:cNvPr id="3" name="Content Placeholder 2">
            <a:extLst>
              <a:ext uri="{FF2B5EF4-FFF2-40B4-BE49-F238E27FC236}">
                <a16:creationId xmlns:a16="http://schemas.microsoft.com/office/drawing/2014/main" id="{2DD814CE-600E-43A5-898D-6D08E82F3423}"/>
              </a:ext>
            </a:extLst>
          </p:cNvPr>
          <p:cNvSpPr>
            <a:spLocks noGrp="1"/>
          </p:cNvSpPr>
          <p:nvPr>
            <p:ph idx="1"/>
          </p:nvPr>
        </p:nvSpPr>
        <p:spPr>
          <a:xfrm>
            <a:off x="0" y="1488613"/>
            <a:ext cx="6329779" cy="3880773"/>
          </a:xfrm>
        </p:spPr>
        <p:txBody>
          <a:bodyPr/>
          <a:lstStyle/>
          <a:p>
            <a:pPr>
              <a:buFont typeface="Wingdings" panose="05000000000000000000" pitchFamily="2" charset="2"/>
              <a:buChar char="Ø"/>
            </a:pPr>
            <a:r>
              <a:rPr lang="en-IN" sz="2000" b="1" dirty="0">
                <a:solidFill>
                  <a:schemeClr val="tx1"/>
                </a:solidFill>
                <a:effectLst/>
                <a:latin typeface="Times New Roman" panose="02020603050405020304" pitchFamily="18" charset="0"/>
                <a:ea typeface="Calibri" panose="020F0502020204030204" pitchFamily="34" charset="0"/>
              </a:rPr>
              <a:t>Hand detection and segmentation</a:t>
            </a:r>
          </a:p>
          <a:p>
            <a:pPr marL="0" indent="0">
              <a:buNone/>
            </a:pPr>
            <a:endParaRPr lang="en-IN" sz="1800" b="1" dirty="0">
              <a:solidFill>
                <a:schemeClr val="tx1"/>
              </a:solidFill>
              <a:effectLst/>
              <a:latin typeface="Times New Roman" panose="02020603050405020304" pitchFamily="18" charset="0"/>
              <a:ea typeface="Calibri" panose="020F0502020204030204" pitchFamily="34" charset="0"/>
            </a:endParaRP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Hand tracking and segmentation are the primary steps for any hand gesture recognition system.</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Hand tracking and segmentation algorithm (HTS) is found to be most efficient to handle the challenges of vision based system such as skin color detection, complex background removal and variable lighting condition.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540D25-015C-43CA-8B6B-FE078CB11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779" y="1488613"/>
            <a:ext cx="3864838" cy="2246051"/>
          </a:xfrm>
          <a:prstGeom prst="rect">
            <a:avLst/>
          </a:prstGeom>
        </p:spPr>
      </p:pic>
      <p:pic>
        <p:nvPicPr>
          <p:cNvPr id="9" name="Picture 8">
            <a:extLst>
              <a:ext uri="{FF2B5EF4-FFF2-40B4-BE49-F238E27FC236}">
                <a16:creationId xmlns:a16="http://schemas.microsoft.com/office/drawing/2014/main" id="{736526EA-860C-4BA2-9A6F-9DE04CA0A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356" y="4099230"/>
            <a:ext cx="3941685" cy="2329089"/>
          </a:xfrm>
          <a:prstGeom prst="rect">
            <a:avLst/>
          </a:prstGeom>
        </p:spPr>
      </p:pic>
      <p:sp>
        <p:nvSpPr>
          <p:cNvPr id="4" name="Date Placeholder 3">
            <a:extLst>
              <a:ext uri="{FF2B5EF4-FFF2-40B4-BE49-F238E27FC236}">
                <a16:creationId xmlns:a16="http://schemas.microsoft.com/office/drawing/2014/main" id="{D2FA44E9-BBD5-40BC-B988-20B65E2B3C6B}"/>
              </a:ext>
            </a:extLst>
          </p:cNvPr>
          <p:cNvSpPr>
            <a:spLocks noGrp="1"/>
          </p:cNvSpPr>
          <p:nvPr>
            <p:ph type="dt" sz="half" idx="10"/>
          </p:nvPr>
        </p:nvSpPr>
        <p:spPr/>
        <p:txBody>
          <a:bodyPr/>
          <a:lstStyle/>
          <a:p>
            <a:fld id="{540A3831-C83F-4E96-91F5-F990225FB055}" type="datetime1">
              <a:rPr lang="en-IN" smtClean="0"/>
              <a:t>08-06-2021</a:t>
            </a:fld>
            <a:endParaRPr lang="en-IN"/>
          </a:p>
        </p:txBody>
      </p:sp>
      <p:sp>
        <p:nvSpPr>
          <p:cNvPr id="6" name="Slide Number Placeholder 5">
            <a:extLst>
              <a:ext uri="{FF2B5EF4-FFF2-40B4-BE49-F238E27FC236}">
                <a16:creationId xmlns:a16="http://schemas.microsoft.com/office/drawing/2014/main" id="{123A444B-84C5-4B65-84D3-C01CF6564CEF}"/>
              </a:ext>
            </a:extLst>
          </p:cNvPr>
          <p:cNvSpPr>
            <a:spLocks noGrp="1"/>
          </p:cNvSpPr>
          <p:nvPr>
            <p:ph type="sldNum" sz="quarter" idx="12"/>
          </p:nvPr>
        </p:nvSpPr>
        <p:spPr/>
        <p:txBody>
          <a:bodyPr/>
          <a:lstStyle/>
          <a:p>
            <a:fld id="{C188B646-FED9-4D84-B764-E40ECB298CC4}" type="slidenum">
              <a:rPr lang="en-IN" smtClean="0"/>
              <a:t>7</a:t>
            </a:fld>
            <a:endParaRPr lang="en-IN"/>
          </a:p>
        </p:txBody>
      </p:sp>
    </p:spTree>
    <p:extLst>
      <p:ext uri="{BB962C8B-B14F-4D97-AF65-F5344CB8AC3E}">
        <p14:creationId xmlns:p14="http://schemas.microsoft.com/office/powerpoint/2010/main" val="5937129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440A-976A-4684-B72E-4B9CF32D0DA5}"/>
              </a:ext>
            </a:extLst>
          </p:cNvPr>
          <p:cNvSpPr>
            <a:spLocks noGrp="1"/>
          </p:cNvSpPr>
          <p:nvPr>
            <p:ph type="ctrTitle"/>
          </p:nvPr>
        </p:nvSpPr>
        <p:spPr>
          <a:xfrm>
            <a:off x="192351" y="88776"/>
            <a:ext cx="9144000" cy="1544715"/>
          </a:xfrm>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Basic Working of Gesture Recognition Technology</a:t>
            </a:r>
          </a:p>
        </p:txBody>
      </p:sp>
      <p:sp>
        <p:nvSpPr>
          <p:cNvPr id="3" name="Subtitle 2">
            <a:extLst>
              <a:ext uri="{FF2B5EF4-FFF2-40B4-BE49-F238E27FC236}">
                <a16:creationId xmlns:a16="http://schemas.microsoft.com/office/drawing/2014/main" id="{C17315D9-645E-4CFD-A19A-75C5DF6D9D2D}"/>
              </a:ext>
            </a:extLst>
          </p:cNvPr>
          <p:cNvSpPr>
            <a:spLocks noGrp="1"/>
          </p:cNvSpPr>
          <p:nvPr>
            <p:ph type="subTitle" idx="1"/>
          </p:nvPr>
        </p:nvSpPr>
        <p:spPr>
          <a:xfrm>
            <a:off x="1524000" y="2254928"/>
            <a:ext cx="8596544" cy="3959441"/>
          </a:xfrm>
        </p:spPr>
        <p:txBody>
          <a:bodyPr/>
          <a:lstStyle/>
          <a:p>
            <a:endParaRPr lang="en-IN" dirty="0"/>
          </a:p>
        </p:txBody>
      </p:sp>
      <p:pic>
        <p:nvPicPr>
          <p:cNvPr id="4" name="Picture 3">
            <a:extLst>
              <a:ext uri="{FF2B5EF4-FFF2-40B4-BE49-F238E27FC236}">
                <a16:creationId xmlns:a16="http://schemas.microsoft.com/office/drawing/2014/main" id="{7D120573-17A1-48E3-8250-B8CE455995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8580" y="1771095"/>
            <a:ext cx="9652986" cy="4554244"/>
          </a:xfrm>
          <a:prstGeom prst="rect">
            <a:avLst/>
          </a:prstGeom>
          <a:noFill/>
          <a:ln>
            <a:noFill/>
          </a:ln>
        </p:spPr>
      </p:pic>
      <p:sp>
        <p:nvSpPr>
          <p:cNvPr id="5" name="Date Placeholder 4">
            <a:extLst>
              <a:ext uri="{FF2B5EF4-FFF2-40B4-BE49-F238E27FC236}">
                <a16:creationId xmlns:a16="http://schemas.microsoft.com/office/drawing/2014/main" id="{2C4ABE16-6FE1-43C3-8F0F-60921C706DFC}"/>
              </a:ext>
            </a:extLst>
          </p:cNvPr>
          <p:cNvSpPr>
            <a:spLocks noGrp="1"/>
          </p:cNvSpPr>
          <p:nvPr>
            <p:ph type="dt" sz="half" idx="10"/>
          </p:nvPr>
        </p:nvSpPr>
        <p:spPr/>
        <p:txBody>
          <a:bodyPr/>
          <a:lstStyle/>
          <a:p>
            <a:fld id="{EEE0D564-3992-4AAD-9614-40FADE831C11}" type="datetime1">
              <a:rPr lang="en-IN" smtClean="0"/>
              <a:t>08-06-2021</a:t>
            </a:fld>
            <a:endParaRPr lang="en-IN"/>
          </a:p>
        </p:txBody>
      </p:sp>
      <p:sp>
        <p:nvSpPr>
          <p:cNvPr id="6" name="Slide Number Placeholder 5">
            <a:extLst>
              <a:ext uri="{FF2B5EF4-FFF2-40B4-BE49-F238E27FC236}">
                <a16:creationId xmlns:a16="http://schemas.microsoft.com/office/drawing/2014/main" id="{066C0556-20AC-4E36-90D1-A559049062BF}"/>
              </a:ext>
            </a:extLst>
          </p:cNvPr>
          <p:cNvSpPr>
            <a:spLocks noGrp="1"/>
          </p:cNvSpPr>
          <p:nvPr>
            <p:ph type="sldNum" sz="quarter" idx="12"/>
          </p:nvPr>
        </p:nvSpPr>
        <p:spPr/>
        <p:txBody>
          <a:bodyPr/>
          <a:lstStyle/>
          <a:p>
            <a:fld id="{C188B646-FED9-4D84-B764-E40ECB298CC4}" type="slidenum">
              <a:rPr lang="en-IN" smtClean="0"/>
              <a:t>8</a:t>
            </a:fld>
            <a:endParaRPr lang="en-IN"/>
          </a:p>
        </p:txBody>
      </p:sp>
    </p:spTree>
    <p:extLst>
      <p:ext uri="{BB962C8B-B14F-4D97-AF65-F5344CB8AC3E}">
        <p14:creationId xmlns:p14="http://schemas.microsoft.com/office/powerpoint/2010/main" val="20741484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76CB-6D60-4D47-944D-956AB6B9D29D}"/>
              </a:ext>
            </a:extLst>
          </p:cNvPr>
          <p:cNvSpPr>
            <a:spLocks noGrp="1"/>
          </p:cNvSpPr>
          <p:nvPr>
            <p:ph type="ctrTitle"/>
          </p:nvPr>
        </p:nvSpPr>
        <p:spPr>
          <a:xfrm>
            <a:off x="1124505" y="474294"/>
            <a:ext cx="6532479" cy="706437"/>
          </a:xfrm>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Tracking Technologies</a:t>
            </a:r>
          </a:p>
        </p:txBody>
      </p:sp>
      <p:sp>
        <p:nvSpPr>
          <p:cNvPr id="3" name="Subtitle 2">
            <a:extLst>
              <a:ext uri="{FF2B5EF4-FFF2-40B4-BE49-F238E27FC236}">
                <a16:creationId xmlns:a16="http://schemas.microsoft.com/office/drawing/2014/main" id="{413154B5-4B32-4F4F-872C-61B20C144590}"/>
              </a:ext>
            </a:extLst>
          </p:cNvPr>
          <p:cNvSpPr>
            <a:spLocks noGrp="1"/>
          </p:cNvSpPr>
          <p:nvPr>
            <p:ph type="subTitle" idx="1"/>
          </p:nvPr>
        </p:nvSpPr>
        <p:spPr>
          <a:xfrm>
            <a:off x="1524000" y="1615735"/>
            <a:ext cx="9144000" cy="4918229"/>
          </a:xfrm>
        </p:spPr>
        <p:txBody>
          <a:bodyPr/>
          <a:lstStyle/>
          <a:p>
            <a:pPr algn="l"/>
            <a:r>
              <a:rPr lang="en-IN" sz="2400" b="1" dirty="0">
                <a:solidFill>
                  <a:schemeClr val="tx1"/>
                </a:solidFill>
              </a:rPr>
              <a:t>Data gloves/Cyber gloves:</a:t>
            </a:r>
          </a:p>
          <a:p>
            <a:pPr algn="l"/>
            <a:endParaRPr lang="en-IN" dirty="0">
              <a:solidFill>
                <a:schemeClr val="tx1"/>
              </a:solidFill>
            </a:endParaRPr>
          </a:p>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Use of gloves equipped with sensors</a:t>
            </a:r>
          </a:p>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Use of </a:t>
            </a:r>
            <a:r>
              <a:rPr lang="en-IN" sz="2000" dirty="0" err="1">
                <a:solidFill>
                  <a:schemeClr val="tx1"/>
                </a:solidFill>
                <a:latin typeface="Times New Roman" panose="02020603050405020304" pitchFamily="18" charset="0"/>
                <a:cs typeface="Times New Roman" panose="02020603050405020304" pitchFamily="18" charset="0"/>
              </a:rPr>
              <a:t>fiber</a:t>
            </a:r>
            <a:r>
              <a:rPr lang="en-IN" sz="2000" dirty="0">
                <a:solidFill>
                  <a:schemeClr val="tx1"/>
                </a:solidFill>
                <a:latin typeface="Times New Roman" panose="02020603050405020304" pitchFamily="18" charset="0"/>
                <a:cs typeface="Times New Roman" panose="02020603050405020304" pitchFamily="18" charset="0"/>
              </a:rPr>
              <a:t> optic cables</a:t>
            </a:r>
          </a:p>
          <a:p>
            <a:pPr algn="l"/>
            <a:endParaRPr lang="en-IN" sz="2000" dirty="0">
              <a:solidFill>
                <a:schemeClr val="tx1"/>
              </a:solidFill>
              <a:latin typeface="Times New Roman" panose="02020603050405020304" pitchFamily="18" charset="0"/>
              <a:cs typeface="Times New Roman" panose="02020603050405020304" pitchFamily="18" charset="0"/>
            </a:endParaRPr>
          </a:p>
          <a:p>
            <a:pPr algn="l"/>
            <a:r>
              <a:rPr lang="en-IN" sz="2000" b="1" dirty="0">
                <a:solidFill>
                  <a:schemeClr val="tx1"/>
                </a:solidFill>
                <a:latin typeface="Times New Roman" panose="02020603050405020304" pitchFamily="18" charset="0"/>
                <a:cs typeface="Times New Roman" panose="02020603050405020304" pitchFamily="18" charset="0"/>
              </a:rPr>
              <a:t>Advantages</a:t>
            </a:r>
          </a:p>
          <a:p>
            <a:pPr marL="342900" indent="-342900" algn="l">
              <a:buFont typeface="Wingdings" panose="05000000000000000000" pitchFamily="2" charset="2"/>
              <a:buChar char="Ø"/>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Provides data at 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high sampling frequency</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Easy to use</a:t>
            </a:r>
          </a:p>
          <a:p>
            <a:pPr marL="342900" indent="-342900" algn="l">
              <a:buFont typeface="Wingdings" panose="05000000000000000000" pitchFamily="2" charset="2"/>
              <a:buChar char="Ø"/>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Relatively low cost versions available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Font typeface="Wingdings" panose="05000000000000000000" pitchFamily="2" charset="2"/>
              <a:buChar char="Ø"/>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is </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translation-independent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(within the range</a:t>
            </a:r>
          </a:p>
          <a:p>
            <a:pPr algn="l"/>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motion).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solidFill>
                <a:schemeClr val="tx1"/>
              </a:solidFill>
            </a:endParaRPr>
          </a:p>
          <a:p>
            <a:pPr algn="l"/>
            <a:endParaRPr lang="en-IN" dirty="0"/>
          </a:p>
        </p:txBody>
      </p:sp>
      <p:pic>
        <p:nvPicPr>
          <p:cNvPr id="4" name="Picture 3">
            <a:extLst>
              <a:ext uri="{FF2B5EF4-FFF2-40B4-BE49-F238E27FC236}">
                <a16:creationId xmlns:a16="http://schemas.microsoft.com/office/drawing/2014/main" id="{A828526B-844B-442D-ADFB-556D789C85C4}"/>
              </a:ext>
            </a:extLst>
          </p:cNvPr>
          <p:cNvPicPr/>
          <p:nvPr/>
        </p:nvPicPr>
        <p:blipFill>
          <a:blip r:embed="rId2" cstate="print"/>
          <a:srcRect/>
          <a:stretch>
            <a:fillRect/>
          </a:stretch>
        </p:blipFill>
        <p:spPr bwMode="auto">
          <a:xfrm>
            <a:off x="6644930" y="1615735"/>
            <a:ext cx="3056890" cy="4217555"/>
          </a:xfrm>
          <a:prstGeom prst="rect">
            <a:avLst/>
          </a:prstGeom>
          <a:noFill/>
          <a:ln w="9525">
            <a:noFill/>
            <a:miter lim="800000"/>
            <a:headEnd/>
            <a:tailEnd/>
          </a:ln>
          <a:effectLst/>
        </p:spPr>
      </p:pic>
      <p:sp>
        <p:nvSpPr>
          <p:cNvPr id="5" name="Date Placeholder 4">
            <a:extLst>
              <a:ext uri="{FF2B5EF4-FFF2-40B4-BE49-F238E27FC236}">
                <a16:creationId xmlns:a16="http://schemas.microsoft.com/office/drawing/2014/main" id="{DD541800-6873-466B-9214-4F0D254E28C3}"/>
              </a:ext>
            </a:extLst>
          </p:cNvPr>
          <p:cNvSpPr>
            <a:spLocks noGrp="1"/>
          </p:cNvSpPr>
          <p:nvPr>
            <p:ph type="dt" sz="half" idx="10"/>
          </p:nvPr>
        </p:nvSpPr>
        <p:spPr/>
        <p:txBody>
          <a:bodyPr/>
          <a:lstStyle/>
          <a:p>
            <a:fld id="{E57BCE9F-7FA7-4DEB-83F7-E2EFB183E607}" type="datetime1">
              <a:rPr lang="en-IN" smtClean="0"/>
              <a:t>08-06-2021</a:t>
            </a:fld>
            <a:endParaRPr lang="en-IN"/>
          </a:p>
        </p:txBody>
      </p:sp>
      <p:sp>
        <p:nvSpPr>
          <p:cNvPr id="6" name="Slide Number Placeholder 5">
            <a:extLst>
              <a:ext uri="{FF2B5EF4-FFF2-40B4-BE49-F238E27FC236}">
                <a16:creationId xmlns:a16="http://schemas.microsoft.com/office/drawing/2014/main" id="{4719B725-E857-41BE-9A07-9207A97D3860}"/>
              </a:ext>
            </a:extLst>
          </p:cNvPr>
          <p:cNvSpPr>
            <a:spLocks noGrp="1"/>
          </p:cNvSpPr>
          <p:nvPr>
            <p:ph type="sldNum" sz="quarter" idx="12"/>
          </p:nvPr>
        </p:nvSpPr>
        <p:spPr/>
        <p:txBody>
          <a:bodyPr/>
          <a:lstStyle/>
          <a:p>
            <a:fld id="{C188B646-FED9-4D84-B764-E40ECB298CC4}" type="slidenum">
              <a:rPr lang="en-IN" smtClean="0"/>
              <a:t>9</a:t>
            </a:fld>
            <a:endParaRPr lang="en-IN"/>
          </a:p>
        </p:txBody>
      </p:sp>
    </p:spTree>
    <p:extLst>
      <p:ext uri="{BB962C8B-B14F-4D97-AF65-F5344CB8AC3E}">
        <p14:creationId xmlns:p14="http://schemas.microsoft.com/office/powerpoint/2010/main" val="1348342714"/>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892</TotalTime>
  <Words>565</Words>
  <Application>Microsoft Office PowerPoint</Application>
  <PresentationFormat>Widescreen</PresentationFormat>
  <Paragraphs>149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Trebuchet MS</vt:lpstr>
      <vt:lpstr>Wingdings</vt:lpstr>
      <vt:lpstr>Wingdings 3</vt:lpstr>
      <vt:lpstr>Facet</vt:lpstr>
      <vt:lpstr>   </vt:lpstr>
      <vt:lpstr>Contents</vt:lpstr>
      <vt:lpstr>PowerPoint Presentation</vt:lpstr>
      <vt:lpstr>Introduction</vt:lpstr>
      <vt:lpstr>Example</vt:lpstr>
      <vt:lpstr>Gesture Types</vt:lpstr>
      <vt:lpstr>Key Technology based on Computer Vision </vt:lpstr>
      <vt:lpstr>Basic Working of Gesture Recognition Technology</vt:lpstr>
      <vt:lpstr>Tracking Technologies</vt:lpstr>
      <vt:lpstr>Vision based Gesture Recognition</vt:lpstr>
      <vt:lpstr>Input Devices</vt:lpstr>
      <vt:lpstr>Technology Behind it…</vt:lpstr>
      <vt:lpstr>Challenges</vt:lpstr>
      <vt:lpstr>Applications</vt:lpstr>
      <vt:lpstr>PowerPoint Presentation</vt:lpstr>
      <vt:lpstr>Future Development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Gesture Recognition Technology</dc:title>
  <dc:creator>siddhi kolekar</dc:creator>
  <cp:lastModifiedBy>Jyoti Khalkar</cp:lastModifiedBy>
  <cp:revision>51</cp:revision>
  <dcterms:created xsi:type="dcterms:W3CDTF">2020-12-23T07:06:43Z</dcterms:created>
  <dcterms:modified xsi:type="dcterms:W3CDTF">2021-06-08T13:16:17Z</dcterms:modified>
</cp:coreProperties>
</file>