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314" r:id="rId5"/>
    <p:sldId id="315" r:id="rId6"/>
    <p:sldId id="316" r:id="rId7"/>
    <p:sldId id="319" r:id="rId8"/>
    <p:sldId id="317" r:id="rId9"/>
    <p:sldId id="318" r:id="rId10"/>
    <p:sldId id="320" r:id="rId11"/>
    <p:sldId id="321" r:id="rId12"/>
    <p:sldId id="322" r:id="rId13"/>
    <p:sldId id="324"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897" autoAdjust="0"/>
  </p:normalViewPr>
  <p:slideViewPr>
    <p:cSldViewPr>
      <p:cViewPr varScale="1">
        <p:scale>
          <a:sx n="67" d="100"/>
          <a:sy n="67" d="100"/>
        </p:scale>
        <p:origin x="126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7E9E3D-4BB6-4868-AE58-F0F4DC1D37C5}" type="datetimeFigureOut">
              <a:rPr lang="en-US" smtClean="0"/>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618DC-72BA-4C9A-A8E6-0AB4CA9AFA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5618DC-72BA-4C9A-A8E6-0AB4CA9AFAC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5618DC-72BA-4C9A-A8E6-0AB4CA9AFAC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5618DC-72BA-4C9A-A8E6-0AB4CA9AFAC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216560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165BEE-DC08-4EEE-A83E-BCA52E85BDA6}" type="datetime1">
              <a:rPr lang="en-IN" smtClean="0"/>
              <a:t>08-06-2021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9C40948-2911-455E-8B18-86003873B24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CD065D-6D41-4ADB-8A59-A2387A7B2241}"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74F491-066C-4D55-BBC8-1289F4BAD469}"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4F1886-1890-4E84-9F52-4C4F64FD6978}"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AC2588-ACA2-42CF-AD68-8AFF494187CA}"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40948-2911-455E-8B18-86003873B24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47D56E-EC11-4BCF-9396-BDFACAC024D4}"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8D7D32-09A8-41A4-BA41-2AF06FBDBD06}" type="datetime1">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69F56A7-0E4F-4D66-8AF8-914E7870C295}" type="datetime1">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BAB90-EEBF-45FB-8269-785FE7F69364}" type="datetime1">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C56A80-CF89-4A38-91E4-995690A7E008}"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40948-2911-455E-8B18-86003873B245}" type="slidenum">
              <a:rPr lang="en-IN" smtClean="0"/>
              <a:pPr/>
              <a:t>‹#›</a:t>
            </a:fld>
            <a:endParaRPr lang="en-IN"/>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53007F6-5A11-408C-8C51-3DFCE8C1D738}"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9C40948-2911-455E-8B18-86003873B24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313F12-2D62-487B-B0F9-A1912BFA9081}" type="datetime1">
              <a:rPr lang="en-IN" smtClean="0"/>
              <a:t>08-06-2021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C40948-2911-455E-8B18-86003873B24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wsj.com/articles/SB10001424052702304908304579566662320279406" TargetMode="External"/><Relationship Id="rId2" Type="http://schemas.openxmlformats.org/officeDocument/2006/relationships/hyperlink" Target="http://www.networkcomputing.com/cloud-infrastructure/iot-out-cloud-fog/345618829" TargetMode="External"/><Relationship Id="rId1" Type="http://schemas.openxmlformats.org/officeDocument/2006/relationships/slideLayout" Target="../slideLayouts/slideLayout8.xml"/><Relationship Id="rId4" Type="http://schemas.openxmlformats.org/officeDocument/2006/relationships/hyperlink" Target="https://techradar.cisco.com/technology/fog-comput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530352" y="1316736"/>
            <a:ext cx="8434136" cy="2472304"/>
          </a:xfrm>
        </p:spPr>
        <p:txBody>
          <a:bodyPr/>
          <a:lstStyle/>
          <a:p>
            <a:r>
              <a:rPr lang="en-IN">
                <a:latin typeface="Arial" panose="020B0604020202020204" pitchFamily="34" charset="0"/>
                <a:cs typeface="Arial" panose="020B0604020202020204" pitchFamily="34" charset="0"/>
              </a:rPr>
              <a:t>      Presentation </a:t>
            </a:r>
            <a:r>
              <a:rPr lang="en-IN" dirty="0">
                <a:latin typeface="Arial" panose="020B0604020202020204" pitchFamily="34" charset="0"/>
                <a:cs typeface="Arial" panose="020B0604020202020204" pitchFamily="34" charset="0"/>
              </a:rPr>
              <a:t>on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FOG COMPUTING</a:t>
            </a:r>
          </a:p>
        </p:txBody>
      </p:sp>
      <p:sp>
        <p:nvSpPr>
          <p:cNvPr id="11" name="Text Placeholder 10"/>
          <p:cNvSpPr>
            <a:spLocks noGrp="1"/>
          </p:cNvSpPr>
          <p:nvPr>
            <p:ph type="body" idx="1"/>
          </p:nvPr>
        </p:nvSpPr>
        <p:spPr>
          <a:xfrm>
            <a:off x="530352" y="4221088"/>
            <a:ext cx="7772400" cy="1008112"/>
          </a:xfrm>
        </p:spPr>
        <p:txBody>
          <a:bodyPr/>
          <a:lstStyle/>
          <a:p>
            <a:r>
              <a:rPr lang="en-IN" dirty="0">
                <a:latin typeface="Arial" panose="020B0604020202020204" pitchFamily="34" charset="0"/>
                <a:cs typeface="Arial" panose="020B0604020202020204" pitchFamily="34" charset="0"/>
              </a:rPr>
              <a:t>                                                  ~ By </a:t>
            </a:r>
            <a:r>
              <a:rPr lang="en-IN" dirty="0" err="1">
                <a:latin typeface="Arial" panose="020B0604020202020204" pitchFamily="34" charset="0"/>
                <a:cs typeface="Arial" panose="020B0604020202020204" pitchFamily="34" charset="0"/>
              </a:rPr>
              <a:t>Supriya</a:t>
            </a:r>
            <a:r>
              <a:rPr lang="en-IN" dirty="0">
                <a:latin typeface="Arial" panose="020B0604020202020204" pitchFamily="34" charset="0"/>
                <a:cs typeface="Arial" panose="020B0604020202020204" pitchFamily="34" charset="0"/>
              </a:rPr>
              <a:t> Mahesh </a:t>
            </a:r>
            <a:r>
              <a:rPr lang="en-IN" dirty="0" err="1">
                <a:latin typeface="Arial" panose="020B0604020202020204" pitchFamily="34" charset="0"/>
                <a:cs typeface="Arial" panose="020B0604020202020204" pitchFamily="34" charset="0"/>
              </a:rPr>
              <a:t>Tawade</a:t>
            </a:r>
            <a:endParaRPr lang="en-IN"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BA15F385-0C50-475C-B818-E658EDF670D6}"/>
              </a:ext>
            </a:extLst>
          </p:cNvPr>
          <p:cNvSpPr>
            <a:spLocks noGrp="1"/>
          </p:cNvSpPr>
          <p:nvPr>
            <p:ph type="dt" sz="half" idx="10"/>
          </p:nvPr>
        </p:nvSpPr>
        <p:spPr/>
        <p:txBody>
          <a:bodyPr/>
          <a:lstStyle/>
          <a:p>
            <a:fld id="{E444D5ED-6C0E-49D1-AF37-AF9B8E223584}" type="datetime1">
              <a:rPr lang="en-IN" smtClean="0"/>
              <a:t>08-06-2021</a:t>
            </a:fld>
            <a:endParaRPr lang="en-IN"/>
          </a:p>
        </p:txBody>
      </p:sp>
      <p:sp>
        <p:nvSpPr>
          <p:cNvPr id="3" name="Slide Number Placeholder 2">
            <a:extLst>
              <a:ext uri="{FF2B5EF4-FFF2-40B4-BE49-F238E27FC236}">
                <a16:creationId xmlns:a16="http://schemas.microsoft.com/office/drawing/2014/main" id="{0EE82804-C1D9-4B2E-A0B5-79D742E5526F}"/>
              </a:ext>
            </a:extLst>
          </p:cNvPr>
          <p:cNvSpPr>
            <a:spLocks noGrp="1"/>
          </p:cNvSpPr>
          <p:nvPr>
            <p:ph type="sldNum" sz="quarter" idx="12"/>
          </p:nvPr>
        </p:nvSpPr>
        <p:spPr/>
        <p:txBody>
          <a:bodyPr/>
          <a:lstStyle/>
          <a:p>
            <a:fld id="{A9C40948-2911-455E-8B18-86003873B245}" type="slidenum">
              <a:rPr lang="en-IN" smtClean="0"/>
              <a:pPr/>
              <a:t>1</a:t>
            </a:fld>
            <a:endParaRPr lang="en-IN"/>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Conclusion</a:t>
            </a:r>
          </a:p>
        </p:txBody>
      </p:sp>
      <p:sp>
        <p:nvSpPr>
          <p:cNvPr id="4" name="Content Placeholder 3"/>
          <p:cNvSpPr>
            <a:spLocks noGrp="1"/>
          </p:cNvSpPr>
          <p:nvPr>
            <p:ph sz="half" idx="1"/>
          </p:nvPr>
        </p:nvSpPr>
        <p:spPr>
          <a:xfrm>
            <a:off x="685800" y="1676400"/>
            <a:ext cx="8001000" cy="4572000"/>
          </a:xfrm>
        </p:spPr>
        <p:txBody>
          <a:bodyPr>
            <a:normAutofit/>
          </a:bodyPr>
          <a:lstStyle/>
          <a:p>
            <a:r>
              <a:rPr lang="en-US" sz="2000" dirty="0">
                <a:latin typeface="Arial" panose="020B0604020202020204" pitchFamily="34" charset="0"/>
                <a:cs typeface="Arial" panose="020B0604020202020204" pitchFamily="34" charset="0"/>
              </a:rPr>
              <a:t>Fog Computing is not a replacement for Cloud Computing but may be a future of cloud computing.. Fog Computing is a big step to a distributed cloud – by controlling data in all node points, fog computing allows turning datacenter into a distributed cloud platform for users. </a:t>
            </a:r>
          </a:p>
          <a:p>
            <a:r>
              <a:rPr lang="en-US" sz="2000" dirty="0">
                <a:latin typeface="Arial" panose="020B0604020202020204" pitchFamily="34" charset="0"/>
                <a:cs typeface="Arial" panose="020B0604020202020204" pitchFamily="34" charset="0"/>
              </a:rPr>
              <a:t>Fog is an addition which develops the concept of cloud services. Fog computing is proposed to enable computing directly at the edge of the network, which can deliver new applications and services especially for the future of Internet</a:t>
            </a:r>
          </a:p>
        </p:txBody>
      </p:sp>
      <p:sp>
        <p:nvSpPr>
          <p:cNvPr id="3" name="Date Placeholder 2">
            <a:extLst>
              <a:ext uri="{FF2B5EF4-FFF2-40B4-BE49-F238E27FC236}">
                <a16:creationId xmlns:a16="http://schemas.microsoft.com/office/drawing/2014/main" id="{CFB5E86D-70BD-4B5D-8756-B85276D3CDE1}"/>
              </a:ext>
            </a:extLst>
          </p:cNvPr>
          <p:cNvSpPr>
            <a:spLocks noGrp="1"/>
          </p:cNvSpPr>
          <p:nvPr>
            <p:ph type="dt" sz="half" idx="10"/>
          </p:nvPr>
        </p:nvSpPr>
        <p:spPr/>
        <p:txBody>
          <a:bodyPr/>
          <a:lstStyle/>
          <a:p>
            <a:fld id="{6E14024E-AE51-4D29-9813-E8A0F176340B}" type="datetime1">
              <a:rPr lang="en-IN" smtClean="0"/>
              <a:t>08-06-2021</a:t>
            </a:fld>
            <a:endParaRPr lang="en-IN"/>
          </a:p>
        </p:txBody>
      </p:sp>
      <p:sp>
        <p:nvSpPr>
          <p:cNvPr id="5" name="Slide Number Placeholder 4">
            <a:extLst>
              <a:ext uri="{FF2B5EF4-FFF2-40B4-BE49-F238E27FC236}">
                <a16:creationId xmlns:a16="http://schemas.microsoft.com/office/drawing/2014/main" id="{26822675-085F-4070-A176-F79CC10101C4}"/>
              </a:ext>
            </a:extLst>
          </p:cNvPr>
          <p:cNvSpPr>
            <a:spLocks noGrp="1"/>
          </p:cNvSpPr>
          <p:nvPr>
            <p:ph type="sldNum" sz="quarter" idx="12"/>
          </p:nvPr>
        </p:nvSpPr>
        <p:spPr/>
        <p:txBody>
          <a:bodyPr/>
          <a:lstStyle/>
          <a:p>
            <a:fld id="{A9C40948-2911-455E-8B18-86003873B245}" type="slidenum">
              <a:rPr lang="en-IN" smtClean="0"/>
              <a:pPr/>
              <a:t>10</a:t>
            </a:fld>
            <a:endParaRPr lang="en-IN"/>
          </a:p>
        </p:txBody>
      </p:sp>
    </p:spTree>
    <p:extLst>
      <p:ext uri="{BB962C8B-B14F-4D97-AF65-F5344CB8AC3E}">
        <p14:creationId xmlns:p14="http://schemas.microsoft.com/office/powerpoint/2010/main" val="11281805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References</a:t>
            </a:r>
          </a:p>
        </p:txBody>
      </p:sp>
      <p:sp>
        <p:nvSpPr>
          <p:cNvPr id="4" name="Content Placeholder 3"/>
          <p:cNvSpPr>
            <a:spLocks noGrp="1"/>
          </p:cNvSpPr>
          <p:nvPr>
            <p:ph sz="half" idx="1"/>
          </p:nvPr>
        </p:nvSpPr>
        <p:spPr>
          <a:xfrm>
            <a:off x="685800" y="1676400"/>
            <a:ext cx="8001000" cy="4572000"/>
          </a:xfrm>
        </p:spPr>
        <p:txBody>
          <a:bodyPr>
            <a:normAutofit lnSpcReduction="10000"/>
          </a:bodyPr>
          <a:lstStyle/>
          <a:p>
            <a:pPr fontAlgn="base"/>
            <a:r>
              <a:rPr lang="en-US" sz="2400" dirty="0">
                <a:latin typeface="Arial" panose="020B0604020202020204" pitchFamily="34" charset="0"/>
                <a:cs typeface="Arial" panose="020B0604020202020204" pitchFamily="34" charset="0"/>
              </a:rPr>
              <a:t>Andrew Froehlich: “</a:t>
            </a:r>
            <a:r>
              <a:rPr lang="en-US" sz="2400" i="1" dirty="0" err="1">
                <a:latin typeface="Arial" panose="020B0604020202020204" pitchFamily="34" charset="0"/>
                <a:cs typeface="Arial" panose="020B0604020202020204" pitchFamily="34" charset="0"/>
              </a:rPr>
              <a:t>IoT</a:t>
            </a:r>
            <a:r>
              <a:rPr lang="en-US" sz="2400" i="1" dirty="0">
                <a:latin typeface="Arial" panose="020B0604020202020204" pitchFamily="34" charset="0"/>
                <a:cs typeface="Arial" panose="020B0604020202020204" pitchFamily="34" charset="0"/>
              </a:rPr>
              <a:t>: Out Of The Cloud &amp; Into The Fog”</a:t>
            </a:r>
            <a:r>
              <a:rPr lang="en-US" sz="2400" dirty="0">
                <a:latin typeface="Arial" panose="020B0604020202020204" pitchFamily="34" charset="0"/>
                <a:cs typeface="Arial" panose="020B0604020202020204" pitchFamily="34" charset="0"/>
              </a:rPr>
              <a:t>; Information Week Network Computing, 08-19-2014 Available online at: </a:t>
            </a:r>
            <a:r>
              <a:rPr lang="en-US" sz="2400" dirty="0">
                <a:latin typeface="Arial" panose="020B0604020202020204" pitchFamily="34" charset="0"/>
                <a:cs typeface="Arial" panose="020B0604020202020204" pitchFamily="34" charset="0"/>
                <a:hlinkClick r:id="rId2"/>
              </a:rPr>
              <a:t>http://www.networkcomputing.com/cloud-infrastructure/iot-out-cloud-fog/345618829</a:t>
            </a:r>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*Christopher Mims: Forget ‘the Cloud’; ‘the Fog’ Is Tech’s Future; Wall Street Journal, 18-05-2014. Available online at: </a:t>
            </a:r>
            <a:r>
              <a:rPr lang="en-US" sz="2400" dirty="0">
                <a:latin typeface="Arial" panose="020B0604020202020204" pitchFamily="34" charset="0"/>
                <a:cs typeface="Arial" panose="020B0604020202020204" pitchFamily="34" charset="0"/>
                <a:hlinkClick r:id="rId3"/>
              </a:rPr>
              <a:t>http://www.wsj.com/articles/SB10001424052702304908304579566662320279406</a:t>
            </a:r>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Apostolopolos</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From the Cloud to the Fog;</a:t>
            </a:r>
            <a:r>
              <a:rPr lang="en-US" sz="2400" dirty="0">
                <a:latin typeface="Arial" panose="020B0604020202020204" pitchFamily="34" charset="0"/>
                <a:cs typeface="Arial" panose="020B0604020202020204" pitchFamily="34" charset="0"/>
              </a:rPr>
              <a:t> Cisco Technology Radar, Available online at </a:t>
            </a:r>
            <a:r>
              <a:rPr lang="en-US" sz="2400" dirty="0">
                <a:latin typeface="Arial" panose="020B0604020202020204" pitchFamily="34" charset="0"/>
                <a:cs typeface="Arial" panose="020B0604020202020204" pitchFamily="34" charset="0"/>
                <a:hlinkClick r:id="rId4"/>
              </a:rPr>
              <a:t>https://techradar.cisco.com/technology/fog-computing</a:t>
            </a: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A18645FE-6D16-448D-855C-DDC28E78E699}"/>
              </a:ext>
            </a:extLst>
          </p:cNvPr>
          <p:cNvSpPr>
            <a:spLocks noGrp="1"/>
          </p:cNvSpPr>
          <p:nvPr>
            <p:ph type="dt" sz="half" idx="10"/>
          </p:nvPr>
        </p:nvSpPr>
        <p:spPr/>
        <p:txBody>
          <a:bodyPr/>
          <a:lstStyle/>
          <a:p>
            <a:fld id="{1418A401-5217-4AF5-AFC3-AA59B16044C0}" type="datetime1">
              <a:rPr lang="en-IN" smtClean="0"/>
              <a:t>08-06-2021</a:t>
            </a:fld>
            <a:endParaRPr lang="en-IN"/>
          </a:p>
        </p:txBody>
      </p:sp>
      <p:sp>
        <p:nvSpPr>
          <p:cNvPr id="5" name="Slide Number Placeholder 4">
            <a:extLst>
              <a:ext uri="{FF2B5EF4-FFF2-40B4-BE49-F238E27FC236}">
                <a16:creationId xmlns:a16="http://schemas.microsoft.com/office/drawing/2014/main" id="{80CCF840-65F7-443B-8DBB-D01487D8CB43}"/>
              </a:ext>
            </a:extLst>
          </p:cNvPr>
          <p:cNvSpPr>
            <a:spLocks noGrp="1"/>
          </p:cNvSpPr>
          <p:nvPr>
            <p:ph type="sldNum" sz="quarter" idx="12"/>
          </p:nvPr>
        </p:nvSpPr>
        <p:spPr/>
        <p:txBody>
          <a:bodyPr/>
          <a:lstStyle/>
          <a:p>
            <a:fld id="{A9C40948-2911-455E-8B18-86003873B245}" type="slidenum">
              <a:rPr lang="en-IN" smtClean="0"/>
              <a:pPr/>
              <a:t>11</a:t>
            </a:fld>
            <a:endParaRPr lang="en-IN"/>
          </a:p>
        </p:txBody>
      </p:sp>
    </p:spTree>
    <p:extLst>
      <p:ext uri="{BB962C8B-B14F-4D97-AF65-F5344CB8AC3E}">
        <p14:creationId xmlns:p14="http://schemas.microsoft.com/office/powerpoint/2010/main" val="14260603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1" descr="preencoded.png"/>
          <p:cNvPicPr>
            <a:picLocks noChangeAspect="1"/>
          </p:cNvPicPr>
          <p:nvPr/>
        </p:nvPicPr>
        <p:blipFill>
          <a:blip r:embed="rId2"/>
          <a:srcRect/>
          <a:stretch/>
        </p:blipFill>
        <p:spPr>
          <a:xfrm>
            <a:off x="0" y="0"/>
            <a:ext cx="9753600" cy="7315200"/>
          </a:xfrm>
          <a:prstGeom prst="rect">
            <a:avLst/>
          </a:prstGeom>
        </p:spPr>
      </p:pic>
      <p:sp>
        <p:nvSpPr>
          <p:cNvPr id="2" name="Date Placeholder 1">
            <a:extLst>
              <a:ext uri="{FF2B5EF4-FFF2-40B4-BE49-F238E27FC236}">
                <a16:creationId xmlns:a16="http://schemas.microsoft.com/office/drawing/2014/main" id="{4219C784-FAC3-478E-81C3-18C77C96319A}"/>
              </a:ext>
            </a:extLst>
          </p:cNvPr>
          <p:cNvSpPr>
            <a:spLocks noGrp="1"/>
          </p:cNvSpPr>
          <p:nvPr>
            <p:ph type="dt" sz="half" idx="10"/>
          </p:nvPr>
        </p:nvSpPr>
        <p:spPr/>
        <p:txBody>
          <a:bodyPr/>
          <a:lstStyle/>
          <a:p>
            <a:fld id="{73F62E48-9BC5-4FC5-9696-E243C5191F67}" type="datetime1">
              <a:rPr lang="en-IN" smtClean="0"/>
              <a:t>08-06-2021</a:t>
            </a:fld>
            <a:endParaRPr lang="en-IN"/>
          </a:p>
        </p:txBody>
      </p:sp>
      <p:sp>
        <p:nvSpPr>
          <p:cNvPr id="3" name="Slide Number Placeholder 2">
            <a:extLst>
              <a:ext uri="{FF2B5EF4-FFF2-40B4-BE49-F238E27FC236}">
                <a16:creationId xmlns:a16="http://schemas.microsoft.com/office/drawing/2014/main" id="{8CB007D8-01A7-401E-9368-16D3C8421544}"/>
              </a:ext>
            </a:extLst>
          </p:cNvPr>
          <p:cNvSpPr>
            <a:spLocks noGrp="1"/>
          </p:cNvSpPr>
          <p:nvPr>
            <p:ph type="sldNum" sz="quarter" idx="12"/>
          </p:nvPr>
        </p:nvSpPr>
        <p:spPr/>
        <p:txBody>
          <a:bodyPr/>
          <a:lstStyle/>
          <a:p>
            <a:fld id="{A9C40948-2911-455E-8B18-86003873B245}" type="slidenum">
              <a:rPr lang="en-IN" smtClean="0"/>
              <a:pPr/>
              <a:t>12</a:t>
            </a:fld>
            <a:endParaRPr lang="en-IN"/>
          </a:p>
        </p:txBody>
      </p:sp>
    </p:spTree>
    <p:extLst>
      <p:ext uri="{BB962C8B-B14F-4D97-AF65-F5344CB8AC3E}">
        <p14:creationId xmlns:p14="http://schemas.microsoft.com/office/powerpoint/2010/main" val="110132300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32170" y="8681"/>
            <a:ext cx="9176170" cy="7315200"/>
          </a:xfrm>
          <a:prstGeom prst="rect">
            <a:avLst/>
          </a:prstGeom>
        </p:spPr>
      </p:pic>
      <p:sp>
        <p:nvSpPr>
          <p:cNvPr id="3" name="Date Placeholder 2">
            <a:extLst>
              <a:ext uri="{FF2B5EF4-FFF2-40B4-BE49-F238E27FC236}">
                <a16:creationId xmlns:a16="http://schemas.microsoft.com/office/drawing/2014/main" id="{B3061022-2DF1-4E07-979C-1E296424D60A}"/>
              </a:ext>
            </a:extLst>
          </p:cNvPr>
          <p:cNvSpPr>
            <a:spLocks noGrp="1"/>
          </p:cNvSpPr>
          <p:nvPr>
            <p:ph type="dt" sz="half" idx="10"/>
          </p:nvPr>
        </p:nvSpPr>
        <p:spPr/>
        <p:txBody>
          <a:bodyPr/>
          <a:lstStyle/>
          <a:p>
            <a:fld id="{CDB01633-99B3-421A-BB9C-4EDF70EA4713}" type="datetime1">
              <a:rPr lang="en-IN" smtClean="0"/>
              <a:t>08-06-2021</a:t>
            </a:fld>
            <a:endParaRPr lang="en-IN"/>
          </a:p>
        </p:txBody>
      </p:sp>
      <p:sp>
        <p:nvSpPr>
          <p:cNvPr id="4" name="Slide Number Placeholder 3">
            <a:extLst>
              <a:ext uri="{FF2B5EF4-FFF2-40B4-BE49-F238E27FC236}">
                <a16:creationId xmlns:a16="http://schemas.microsoft.com/office/drawing/2014/main" id="{F8C406C7-2963-4463-B3D8-F8EE7B7AFEC9}"/>
              </a:ext>
            </a:extLst>
          </p:cNvPr>
          <p:cNvSpPr>
            <a:spLocks noGrp="1"/>
          </p:cNvSpPr>
          <p:nvPr>
            <p:ph type="sldNum" sz="quarter" idx="12"/>
          </p:nvPr>
        </p:nvSpPr>
        <p:spPr/>
        <p:txBody>
          <a:bodyPr/>
          <a:lstStyle/>
          <a:p>
            <a:fld id="{A9C40948-2911-455E-8B18-86003873B245}" type="slidenum">
              <a:rPr lang="en-IN" smtClean="0"/>
              <a:pPr/>
              <a:t>13</a:t>
            </a:fld>
            <a:endParaRPr lang="en-IN"/>
          </a:p>
        </p:txBody>
      </p:sp>
    </p:spTree>
    <p:extLst>
      <p:ext uri="{BB962C8B-B14F-4D97-AF65-F5344CB8AC3E}">
        <p14:creationId xmlns:p14="http://schemas.microsoft.com/office/powerpoint/2010/main" val="279523318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1886" y="792480"/>
            <a:ext cx="8229600" cy="1143000"/>
          </a:xfrm>
        </p:spPr>
        <p:txBody>
          <a:bodyPr/>
          <a:lstStyle/>
          <a:p>
            <a:r>
              <a:rPr lang="en-IN" sz="2800" dirty="0">
                <a:latin typeface="Arial" panose="020B0604020202020204" pitchFamily="34" charset="0"/>
                <a:cs typeface="Arial" panose="020B0604020202020204" pitchFamily="34" charset="0"/>
              </a:rPr>
              <a:t>CONTENTS</a:t>
            </a:r>
            <a:r>
              <a:rPr lang="en-IN" dirty="0">
                <a:latin typeface="Arial" panose="020B0604020202020204" pitchFamily="34" charset="0"/>
                <a:cs typeface="Arial" panose="020B0604020202020204" pitchFamily="34" charset="0"/>
              </a:rPr>
              <a:t>   </a:t>
            </a:r>
            <a:r>
              <a:rPr lang="en-IN" dirty="0"/>
              <a:t>                         </a:t>
            </a:r>
            <a:endParaRPr lang="en-IN" sz="2800" dirty="0">
              <a:solidFill>
                <a:srgbClr val="FF0000"/>
              </a:solidFill>
            </a:endParaRPr>
          </a:p>
        </p:txBody>
      </p:sp>
      <p:sp>
        <p:nvSpPr>
          <p:cNvPr id="5" name="Content Placeholder 4"/>
          <p:cNvSpPr>
            <a:spLocks noGrp="1"/>
          </p:cNvSpPr>
          <p:nvPr>
            <p:ph idx="1"/>
          </p:nvPr>
        </p:nvSpPr>
        <p:spPr>
          <a:xfrm>
            <a:off x="391886" y="1935480"/>
            <a:ext cx="8294914" cy="4389120"/>
          </a:xfrm>
        </p:spPr>
        <p:txBody>
          <a:bodyPr>
            <a:normAutofit/>
          </a:bodyPr>
          <a:lstStyle/>
          <a:p>
            <a:r>
              <a:rPr lang="en-IN" sz="2000" dirty="0">
                <a:latin typeface="Arial" panose="020B0604020202020204" pitchFamily="34" charset="0"/>
                <a:cs typeface="Arial" panose="020B0604020202020204" pitchFamily="34" charset="0"/>
              </a:rPr>
              <a:t>Introduction</a:t>
            </a:r>
          </a:p>
          <a:p>
            <a:r>
              <a:rPr lang="en-IN" sz="2000" dirty="0">
                <a:latin typeface="Arial" panose="020B0604020202020204" pitchFamily="34" charset="0"/>
                <a:cs typeface="Arial" panose="020B0604020202020204" pitchFamily="34" charset="0"/>
              </a:rPr>
              <a:t>What is Fog Computing</a:t>
            </a:r>
          </a:p>
          <a:p>
            <a:r>
              <a:rPr lang="en-IN" sz="2000" dirty="0">
                <a:latin typeface="Arial" panose="020B0604020202020204" pitchFamily="34" charset="0"/>
                <a:cs typeface="Arial" panose="020B0604020202020204" pitchFamily="34" charset="0"/>
              </a:rPr>
              <a:t>Need Of Fog Computing</a:t>
            </a:r>
          </a:p>
          <a:p>
            <a:r>
              <a:rPr lang="en-IN" sz="2000" dirty="0">
                <a:latin typeface="Arial" panose="020B0604020202020204" pitchFamily="34" charset="0"/>
                <a:cs typeface="Arial" panose="020B0604020202020204" pitchFamily="34" charset="0"/>
              </a:rPr>
              <a:t>Architecture</a:t>
            </a:r>
          </a:p>
          <a:p>
            <a:r>
              <a:rPr lang="en-IN" sz="2000" dirty="0">
                <a:latin typeface="Arial" panose="020B0604020202020204" pitchFamily="34" charset="0"/>
                <a:cs typeface="Arial" panose="020B0604020202020204" pitchFamily="34" charset="0"/>
              </a:rPr>
              <a:t>Comparison Fog Vs Cloud</a:t>
            </a:r>
          </a:p>
          <a:p>
            <a:r>
              <a:rPr lang="en-IN" sz="2000" dirty="0">
                <a:latin typeface="Arial" panose="020B0604020202020204" pitchFamily="34" charset="0"/>
                <a:cs typeface="Arial" panose="020B0604020202020204" pitchFamily="34" charset="0"/>
              </a:rPr>
              <a:t>Applications</a:t>
            </a:r>
          </a:p>
          <a:p>
            <a:r>
              <a:rPr lang="en-IN" sz="2000" dirty="0">
                <a:latin typeface="Arial" panose="020B0604020202020204" pitchFamily="34" charset="0"/>
                <a:cs typeface="Arial" panose="020B0604020202020204" pitchFamily="34" charset="0"/>
              </a:rPr>
              <a:t>Pros &amp; Cons</a:t>
            </a:r>
          </a:p>
          <a:p>
            <a:r>
              <a:rPr lang="en-IN" sz="2000" dirty="0">
                <a:latin typeface="Arial" panose="020B0604020202020204" pitchFamily="34" charset="0"/>
                <a:cs typeface="Arial" panose="020B0604020202020204" pitchFamily="34" charset="0"/>
              </a:rPr>
              <a:t>Conclusion</a:t>
            </a:r>
          </a:p>
          <a:p>
            <a:r>
              <a:rPr lang="en-IN" sz="2000" dirty="0">
                <a:latin typeface="Arial" panose="020B0604020202020204" pitchFamily="34" charset="0"/>
                <a:cs typeface="Arial" panose="020B0604020202020204" pitchFamily="34" charset="0"/>
              </a:rPr>
              <a:t>References</a:t>
            </a:r>
          </a:p>
          <a:p>
            <a:pPr marL="0" indent="0">
              <a:buNone/>
            </a:pPr>
            <a:endParaRPr lang="en-IN" dirty="0"/>
          </a:p>
          <a:p>
            <a:endParaRPr lang="en-IN" dirty="0"/>
          </a:p>
        </p:txBody>
      </p:sp>
      <p:sp>
        <p:nvSpPr>
          <p:cNvPr id="2" name="Date Placeholder 1">
            <a:extLst>
              <a:ext uri="{FF2B5EF4-FFF2-40B4-BE49-F238E27FC236}">
                <a16:creationId xmlns:a16="http://schemas.microsoft.com/office/drawing/2014/main" id="{74240422-61DD-4DC4-99DB-2A247BC69234}"/>
              </a:ext>
            </a:extLst>
          </p:cNvPr>
          <p:cNvSpPr>
            <a:spLocks noGrp="1"/>
          </p:cNvSpPr>
          <p:nvPr>
            <p:ph type="dt" sz="half" idx="10"/>
          </p:nvPr>
        </p:nvSpPr>
        <p:spPr/>
        <p:txBody>
          <a:bodyPr/>
          <a:lstStyle/>
          <a:p>
            <a:fld id="{B0D8D5EC-1674-4633-9493-4CCA4CA60815}" type="datetime1">
              <a:rPr lang="en-IN" smtClean="0"/>
              <a:t>08-06-2021</a:t>
            </a:fld>
            <a:endParaRPr lang="en-IN"/>
          </a:p>
        </p:txBody>
      </p:sp>
      <p:sp>
        <p:nvSpPr>
          <p:cNvPr id="3" name="Slide Number Placeholder 2">
            <a:extLst>
              <a:ext uri="{FF2B5EF4-FFF2-40B4-BE49-F238E27FC236}">
                <a16:creationId xmlns:a16="http://schemas.microsoft.com/office/drawing/2014/main" id="{D4DE1361-F453-4332-9181-57EE32386FCA}"/>
              </a:ext>
            </a:extLst>
          </p:cNvPr>
          <p:cNvSpPr>
            <a:spLocks noGrp="1"/>
          </p:cNvSpPr>
          <p:nvPr>
            <p:ph type="sldNum" sz="quarter" idx="12"/>
          </p:nvPr>
        </p:nvSpPr>
        <p:spPr/>
        <p:txBody>
          <a:bodyPr/>
          <a:lstStyle/>
          <a:p>
            <a:fld id="{A9C40948-2911-455E-8B18-86003873B245}" type="slidenum">
              <a:rPr lang="en-IN" smtClean="0"/>
              <a:pPr/>
              <a:t>2</a:t>
            </a:fld>
            <a:endParaRPr lang="en-IN"/>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20688"/>
            <a:ext cx="2743200" cy="936104"/>
          </a:xfrm>
        </p:spPr>
        <p:txBody>
          <a:bodyPr/>
          <a:lstStyle/>
          <a:p>
            <a:r>
              <a:rPr lang="en-IN" sz="2800" dirty="0">
                <a:latin typeface="Arial" panose="020B0604020202020204" pitchFamily="34" charset="0"/>
                <a:cs typeface="Arial" panose="020B0604020202020204" pitchFamily="34" charset="0"/>
              </a:rPr>
              <a:t>Introduction</a:t>
            </a:r>
          </a:p>
        </p:txBody>
      </p:sp>
      <p:sp>
        <p:nvSpPr>
          <p:cNvPr id="5" name="Content Placeholder 4"/>
          <p:cNvSpPr>
            <a:spLocks noGrp="1"/>
          </p:cNvSpPr>
          <p:nvPr>
            <p:ph sz="half" idx="1"/>
          </p:nvPr>
        </p:nvSpPr>
        <p:spPr>
          <a:xfrm>
            <a:off x="755576" y="1676400"/>
            <a:ext cx="7931224" cy="4572000"/>
          </a:xfrm>
        </p:spPr>
        <p:txBody>
          <a:bodyPr>
            <a:normAutofit fontScale="62500" lnSpcReduction="20000"/>
          </a:bodyPr>
          <a:lstStyle/>
          <a:p>
            <a:pPr fontAlgn="base"/>
            <a:r>
              <a:rPr lang="en-US" sz="2900" dirty="0">
                <a:latin typeface="Arial" panose="020B0604020202020204" pitchFamily="34" charset="0"/>
                <a:cs typeface="Arial" panose="020B0604020202020204" pitchFamily="34" charset="0"/>
              </a:rPr>
              <a:t>Fog computing is a service started by networking giant, CISCO. It would be very difficult to define fog computing without first defining cloud computing, since fog computing is basically an extension of the cloud.</a:t>
            </a:r>
          </a:p>
          <a:p>
            <a:pPr marL="0" indent="0" fontAlgn="base">
              <a:buNone/>
            </a:pPr>
            <a:endParaRPr lang="en-US" sz="2900" dirty="0">
              <a:latin typeface="Arial" panose="020B0604020202020204" pitchFamily="34" charset="0"/>
              <a:cs typeface="Arial" panose="020B0604020202020204" pitchFamily="34" charset="0"/>
            </a:endParaRPr>
          </a:p>
          <a:p>
            <a:pPr fontAlgn="base"/>
            <a:r>
              <a:rPr lang="en-US" sz="2900" dirty="0">
                <a:latin typeface="Arial" panose="020B0604020202020204" pitchFamily="34" charset="0"/>
                <a:cs typeface="Arial" panose="020B0604020202020204" pitchFamily="34" charset="0"/>
              </a:rPr>
              <a:t>Cloud computing is the process of running ICT tasks and services and storing computer resources over the Internet. This makes it possible for people and businesses to make use of third-party hardware and software hosted online. Cloud computing makes it quite easy to access information and computer resources from anywhere so far as internet connection is available. With the all-round availability of shared/pooled computing resources, cloud computing offers advantages over traditional on-site hosted services in terms of speed, cost, and efficiency.</a:t>
            </a:r>
          </a:p>
          <a:p>
            <a:pPr marL="0" indent="0" fontAlgn="base">
              <a:buNone/>
            </a:pPr>
            <a:endParaRPr lang="en-US" sz="2900" dirty="0">
              <a:latin typeface="Arial" panose="020B0604020202020204" pitchFamily="34" charset="0"/>
              <a:cs typeface="Arial" panose="020B0604020202020204" pitchFamily="34" charset="0"/>
            </a:endParaRPr>
          </a:p>
          <a:p>
            <a:pPr fontAlgn="base"/>
            <a:r>
              <a:rPr lang="en-US" sz="2900" dirty="0">
                <a:latin typeface="Arial" panose="020B0604020202020204" pitchFamily="34" charset="0"/>
                <a:cs typeface="Arial" panose="020B0604020202020204" pitchFamily="34" charset="0"/>
              </a:rPr>
              <a:t>Fog computing (also known as fogging), on the other hand, is the extension or lowering of cloud computing capabilities to the bottom/edge of the network in order to provide faster ICT (communication, storage, software, etc.) services to the lower end users. Therefore, what distinguishes fog computing from cloud computing is its closer proximity to small end users, its wider consumer reach, and better mobility</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7E69D8A-4369-46B9-B249-6B7E7D16FACB}"/>
              </a:ext>
            </a:extLst>
          </p:cNvPr>
          <p:cNvSpPr>
            <a:spLocks noGrp="1"/>
          </p:cNvSpPr>
          <p:nvPr>
            <p:ph type="dt" sz="half" idx="10"/>
          </p:nvPr>
        </p:nvSpPr>
        <p:spPr/>
        <p:txBody>
          <a:bodyPr/>
          <a:lstStyle/>
          <a:p>
            <a:fld id="{F34F029E-F0CD-4D3F-B844-2AA87C1A48AC}" type="datetime1">
              <a:rPr lang="en-IN" smtClean="0"/>
              <a:t>08-06-2021</a:t>
            </a:fld>
            <a:endParaRPr lang="en-IN"/>
          </a:p>
        </p:txBody>
      </p:sp>
      <p:sp>
        <p:nvSpPr>
          <p:cNvPr id="4" name="Slide Number Placeholder 3">
            <a:extLst>
              <a:ext uri="{FF2B5EF4-FFF2-40B4-BE49-F238E27FC236}">
                <a16:creationId xmlns:a16="http://schemas.microsoft.com/office/drawing/2014/main" id="{F5657138-516F-440E-97AD-98593097FA47}"/>
              </a:ext>
            </a:extLst>
          </p:cNvPr>
          <p:cNvSpPr>
            <a:spLocks noGrp="1"/>
          </p:cNvSpPr>
          <p:nvPr>
            <p:ph type="sldNum" sz="quarter" idx="12"/>
          </p:nvPr>
        </p:nvSpPr>
        <p:spPr/>
        <p:txBody>
          <a:bodyPr/>
          <a:lstStyle/>
          <a:p>
            <a:fld id="{A9C40948-2911-455E-8B18-86003873B245}" type="slidenum">
              <a:rPr lang="en-IN" smtClean="0"/>
              <a:pPr/>
              <a:t>3</a:t>
            </a:fld>
            <a:endParaRPr lang="en-IN"/>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3310136" cy="1162050"/>
          </a:xfrm>
        </p:spPr>
        <p:txBody>
          <a:bodyPr/>
          <a:lstStyle/>
          <a:p>
            <a:r>
              <a:rPr lang="en-US" sz="2800" dirty="0">
                <a:solidFill>
                  <a:srgbClr val="FF0000"/>
                </a:solidFill>
              </a:rPr>
              <a:t>What Is fog Computing</a:t>
            </a:r>
          </a:p>
        </p:txBody>
      </p:sp>
      <p:sp>
        <p:nvSpPr>
          <p:cNvPr id="4" name="Content Placeholder 3"/>
          <p:cNvSpPr>
            <a:spLocks noGrp="1"/>
          </p:cNvSpPr>
          <p:nvPr>
            <p:ph sz="half" idx="1"/>
          </p:nvPr>
        </p:nvSpPr>
        <p:spPr>
          <a:xfrm>
            <a:off x="685800" y="1676400"/>
            <a:ext cx="8001000" cy="4572000"/>
          </a:xfrm>
        </p:spPr>
        <p:txBody>
          <a:bodyPr>
            <a:normAutofit/>
          </a:bodyPr>
          <a:lstStyle/>
          <a:p>
            <a:r>
              <a:rPr lang="en-US" sz="2000" dirty="0">
                <a:solidFill>
                  <a:srgbClr val="00B050"/>
                </a:solidFill>
                <a:latin typeface="+mj-lt"/>
                <a:cs typeface="Arial" panose="020B0604020202020204" pitchFamily="34" charset="0"/>
              </a:rPr>
              <a:t>Fog computing is a decentralized computing infrastructure in which data, compute, storage and applications are located somewhere between the data source and the cloud. Like edge computing, fog computing brings the advantages and power of the cloud closer to where data is created and acted upon. </a:t>
            </a:r>
          </a:p>
          <a:p>
            <a:r>
              <a:rPr lang="en-US" sz="2000" dirty="0">
                <a:solidFill>
                  <a:srgbClr val="00B0F0"/>
                </a:solidFill>
                <a:latin typeface="+mj-lt"/>
                <a:cs typeface="Arial" panose="020B0604020202020204" pitchFamily="34" charset="0"/>
              </a:rPr>
              <a:t>Many people use the terms </a:t>
            </a:r>
            <a:r>
              <a:rPr lang="en-US" sz="2000" i="1" dirty="0">
                <a:solidFill>
                  <a:srgbClr val="00B0F0"/>
                </a:solidFill>
                <a:latin typeface="+mj-lt"/>
                <a:cs typeface="Arial" panose="020B0604020202020204" pitchFamily="34" charset="0"/>
              </a:rPr>
              <a:t>fog computing</a:t>
            </a:r>
            <a:r>
              <a:rPr lang="en-US" sz="2000" dirty="0">
                <a:solidFill>
                  <a:srgbClr val="00B0F0"/>
                </a:solidFill>
                <a:latin typeface="+mj-lt"/>
                <a:cs typeface="Arial" panose="020B0604020202020204" pitchFamily="34" charset="0"/>
              </a:rPr>
              <a:t> and </a:t>
            </a:r>
            <a:r>
              <a:rPr lang="en-US" sz="2000" i="1" dirty="0">
                <a:solidFill>
                  <a:srgbClr val="00B0F0"/>
                </a:solidFill>
                <a:latin typeface="+mj-lt"/>
                <a:cs typeface="Arial" panose="020B0604020202020204" pitchFamily="34" charset="0"/>
              </a:rPr>
              <a:t>edge computing</a:t>
            </a:r>
            <a:r>
              <a:rPr lang="en-US" sz="2000" dirty="0">
                <a:solidFill>
                  <a:srgbClr val="00B0F0"/>
                </a:solidFill>
                <a:latin typeface="+mj-lt"/>
                <a:cs typeface="Arial" panose="020B0604020202020204" pitchFamily="34" charset="0"/>
              </a:rPr>
              <a:t> interchangeably because both involve bringing intelligence and processing closer to where the data is created. This is often done to improve efficiency, though it might also be done for security and compliance reasons.</a:t>
            </a:r>
          </a:p>
        </p:txBody>
      </p:sp>
      <p:sp>
        <p:nvSpPr>
          <p:cNvPr id="3" name="Date Placeholder 2">
            <a:extLst>
              <a:ext uri="{FF2B5EF4-FFF2-40B4-BE49-F238E27FC236}">
                <a16:creationId xmlns:a16="http://schemas.microsoft.com/office/drawing/2014/main" id="{F2BC43AE-352A-4EB0-AFD8-F88D9199105B}"/>
              </a:ext>
            </a:extLst>
          </p:cNvPr>
          <p:cNvSpPr>
            <a:spLocks noGrp="1"/>
          </p:cNvSpPr>
          <p:nvPr>
            <p:ph type="dt" sz="half" idx="10"/>
          </p:nvPr>
        </p:nvSpPr>
        <p:spPr/>
        <p:txBody>
          <a:bodyPr/>
          <a:lstStyle/>
          <a:p>
            <a:fld id="{5B7C1844-5672-48FB-B945-5FF46F8E48D7}" type="datetime1">
              <a:rPr lang="en-IN" smtClean="0"/>
              <a:t>08-06-2021</a:t>
            </a:fld>
            <a:endParaRPr lang="en-IN"/>
          </a:p>
        </p:txBody>
      </p:sp>
      <p:sp>
        <p:nvSpPr>
          <p:cNvPr id="5" name="Slide Number Placeholder 4">
            <a:extLst>
              <a:ext uri="{FF2B5EF4-FFF2-40B4-BE49-F238E27FC236}">
                <a16:creationId xmlns:a16="http://schemas.microsoft.com/office/drawing/2014/main" id="{61094CD9-9AEB-4E94-B628-6E8FABFC6DC0}"/>
              </a:ext>
            </a:extLst>
          </p:cNvPr>
          <p:cNvSpPr>
            <a:spLocks noGrp="1"/>
          </p:cNvSpPr>
          <p:nvPr>
            <p:ph type="sldNum" sz="quarter" idx="12"/>
          </p:nvPr>
        </p:nvSpPr>
        <p:spPr/>
        <p:txBody>
          <a:bodyPr/>
          <a:lstStyle/>
          <a:p>
            <a:fld id="{A9C40948-2911-455E-8B18-86003873B245}" type="slidenum">
              <a:rPr lang="en-IN" smtClean="0"/>
              <a:pPr/>
              <a:t>4</a:t>
            </a:fld>
            <a:endParaRPr lang="en-IN"/>
          </a:p>
        </p:txBody>
      </p:sp>
    </p:spTree>
    <p:extLst>
      <p:ext uri="{BB962C8B-B14F-4D97-AF65-F5344CB8AC3E}">
        <p14:creationId xmlns:p14="http://schemas.microsoft.com/office/powerpoint/2010/main" val="36686140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6406480" cy="1162050"/>
          </a:xfrm>
        </p:spPr>
        <p:txBody>
          <a:bodyPr/>
          <a:lstStyle/>
          <a:p>
            <a:r>
              <a:rPr lang="en-US" sz="2800" dirty="0">
                <a:latin typeface="Arial" panose="020B0604020202020204" pitchFamily="34" charset="0"/>
                <a:cs typeface="Arial" panose="020B0604020202020204" pitchFamily="34" charset="0"/>
              </a:rPr>
              <a:t>NEED OF FOG COMPUTING</a:t>
            </a:r>
          </a:p>
        </p:txBody>
      </p:sp>
      <p:sp>
        <p:nvSpPr>
          <p:cNvPr id="4" name="Content Placeholder 3"/>
          <p:cNvSpPr>
            <a:spLocks noGrp="1"/>
          </p:cNvSpPr>
          <p:nvPr>
            <p:ph sz="half" idx="1"/>
          </p:nvPr>
        </p:nvSpPr>
        <p:spPr>
          <a:xfrm>
            <a:off x="539552" y="1676400"/>
            <a:ext cx="8147248" cy="4572000"/>
          </a:xfrm>
        </p:spPr>
        <p:txBody>
          <a:bodyPr/>
          <a:lstStyle/>
          <a:p>
            <a:r>
              <a:rPr lang="en-US" sz="2000" dirty="0">
                <a:solidFill>
                  <a:srgbClr val="FFC000"/>
                </a:solidFill>
                <a:cs typeface="Arial" panose="020B0604020202020204" pitchFamily="34" charset="0"/>
              </a:rPr>
              <a:t>TO OVERCOME ALL LIMITATIONS OF CLOUD COMPUTING WE NEED FOG COMPUTING</a:t>
            </a:r>
          </a:p>
          <a:p>
            <a:r>
              <a:rPr lang="en-US" sz="2000" dirty="0">
                <a:solidFill>
                  <a:srgbClr val="FFC000"/>
                </a:solidFill>
                <a:cs typeface="Arial" panose="020B0604020202020204" pitchFamily="34" charset="0"/>
              </a:rPr>
              <a:t>LIMITATIONS OF CLOUD COMPUTING</a:t>
            </a:r>
          </a:p>
          <a:p>
            <a:pPr lvl="2" algn="just">
              <a:buFont typeface="Wingdings" panose="05000000000000000000" pitchFamily="2" charset="2"/>
              <a:buChar char="Ø"/>
            </a:pPr>
            <a:r>
              <a:rPr lang="en-US" sz="2000" dirty="0">
                <a:solidFill>
                  <a:srgbClr val="FF0000"/>
                </a:solidFill>
                <a:cs typeface="Arial" panose="020B0604020202020204" pitchFamily="34" charset="0"/>
              </a:rPr>
              <a:t>CONNECTIVITY</a:t>
            </a:r>
          </a:p>
          <a:p>
            <a:pPr lvl="2" algn="just">
              <a:buFont typeface="Wingdings" panose="05000000000000000000" pitchFamily="2" charset="2"/>
              <a:buChar char="Ø"/>
            </a:pPr>
            <a:r>
              <a:rPr lang="en-US" sz="2000" dirty="0">
                <a:solidFill>
                  <a:srgbClr val="FF0000"/>
                </a:solidFill>
                <a:cs typeface="Arial" panose="020B0604020202020204" pitchFamily="34" charset="0"/>
              </a:rPr>
              <a:t>LATENCY</a:t>
            </a:r>
          </a:p>
          <a:p>
            <a:pPr lvl="2" algn="just">
              <a:buFont typeface="Wingdings" panose="05000000000000000000" pitchFamily="2" charset="2"/>
              <a:buChar char="Ø"/>
            </a:pPr>
            <a:r>
              <a:rPr lang="en-US" sz="2000" dirty="0">
                <a:solidFill>
                  <a:srgbClr val="FF0000"/>
                </a:solidFill>
                <a:cs typeface="Arial" panose="020B0604020202020204" pitchFamily="34" charset="0"/>
              </a:rPr>
              <a:t>BANDWIDTH</a:t>
            </a:r>
          </a:p>
          <a:p>
            <a:pPr lvl="2" algn="just">
              <a:buFont typeface="Wingdings" panose="05000000000000000000" pitchFamily="2" charset="2"/>
              <a:buChar char="Ø"/>
            </a:pPr>
            <a:r>
              <a:rPr lang="en-US" sz="2000" dirty="0">
                <a:solidFill>
                  <a:srgbClr val="FF0000"/>
                </a:solidFill>
                <a:cs typeface="Arial" panose="020B0604020202020204" pitchFamily="34" charset="0"/>
              </a:rPr>
              <a:t>NO REDUNDANCY</a:t>
            </a:r>
          </a:p>
          <a:p>
            <a:pPr lvl="2" algn="just">
              <a:buFont typeface="Wingdings" panose="05000000000000000000" pitchFamily="2" charset="2"/>
              <a:buChar char="Ø"/>
            </a:pPr>
            <a:r>
              <a:rPr lang="en-US" sz="2000" dirty="0">
                <a:solidFill>
                  <a:srgbClr val="FF0000"/>
                </a:solidFill>
                <a:cs typeface="Arial" panose="020B0604020202020204" pitchFamily="34" charset="0"/>
              </a:rPr>
              <a:t>SECURITY</a:t>
            </a:r>
          </a:p>
          <a:p>
            <a:pPr marL="667512" lvl="2" indent="0" algn="just">
              <a:buNone/>
            </a:pPr>
            <a:endParaRPr lang="en-US" dirty="0"/>
          </a:p>
        </p:txBody>
      </p:sp>
      <p:sp>
        <p:nvSpPr>
          <p:cNvPr id="3" name="Date Placeholder 2">
            <a:extLst>
              <a:ext uri="{FF2B5EF4-FFF2-40B4-BE49-F238E27FC236}">
                <a16:creationId xmlns:a16="http://schemas.microsoft.com/office/drawing/2014/main" id="{8C061D07-6EE9-4BC9-86DC-D3657CADAF97}"/>
              </a:ext>
            </a:extLst>
          </p:cNvPr>
          <p:cNvSpPr>
            <a:spLocks noGrp="1"/>
          </p:cNvSpPr>
          <p:nvPr>
            <p:ph type="dt" sz="half" idx="10"/>
          </p:nvPr>
        </p:nvSpPr>
        <p:spPr/>
        <p:txBody>
          <a:bodyPr/>
          <a:lstStyle/>
          <a:p>
            <a:fld id="{5D1D539D-381E-4589-92F5-294AD77158D4}" type="datetime1">
              <a:rPr lang="en-IN" smtClean="0"/>
              <a:t>08-06-2021</a:t>
            </a:fld>
            <a:endParaRPr lang="en-IN"/>
          </a:p>
        </p:txBody>
      </p:sp>
      <p:sp>
        <p:nvSpPr>
          <p:cNvPr id="5" name="Slide Number Placeholder 4">
            <a:extLst>
              <a:ext uri="{FF2B5EF4-FFF2-40B4-BE49-F238E27FC236}">
                <a16:creationId xmlns:a16="http://schemas.microsoft.com/office/drawing/2014/main" id="{D528CF88-30AE-42A8-A23D-72462813D86D}"/>
              </a:ext>
            </a:extLst>
          </p:cNvPr>
          <p:cNvSpPr>
            <a:spLocks noGrp="1"/>
          </p:cNvSpPr>
          <p:nvPr>
            <p:ph type="sldNum" sz="quarter" idx="12"/>
          </p:nvPr>
        </p:nvSpPr>
        <p:spPr/>
        <p:txBody>
          <a:bodyPr/>
          <a:lstStyle/>
          <a:p>
            <a:fld id="{A9C40948-2911-455E-8B18-86003873B245}" type="slidenum">
              <a:rPr lang="en-IN" smtClean="0"/>
              <a:pPr/>
              <a:t>5</a:t>
            </a:fld>
            <a:endParaRPr lang="en-IN"/>
          </a:p>
        </p:txBody>
      </p:sp>
    </p:spTree>
    <p:extLst>
      <p:ext uri="{BB962C8B-B14F-4D97-AF65-F5344CB8AC3E}">
        <p14:creationId xmlns:p14="http://schemas.microsoft.com/office/powerpoint/2010/main" val="29543865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Architecture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844824"/>
            <a:ext cx="7126560" cy="4511526"/>
          </a:xfrm>
          <a:prstGeom prst="rect">
            <a:avLst/>
          </a:prstGeom>
        </p:spPr>
      </p:pic>
      <p:sp>
        <p:nvSpPr>
          <p:cNvPr id="3" name="Date Placeholder 2">
            <a:extLst>
              <a:ext uri="{FF2B5EF4-FFF2-40B4-BE49-F238E27FC236}">
                <a16:creationId xmlns:a16="http://schemas.microsoft.com/office/drawing/2014/main" id="{C7CA1181-5FFE-4546-BD8C-6B43422D1ABE}"/>
              </a:ext>
            </a:extLst>
          </p:cNvPr>
          <p:cNvSpPr>
            <a:spLocks noGrp="1"/>
          </p:cNvSpPr>
          <p:nvPr>
            <p:ph type="dt" sz="half" idx="10"/>
          </p:nvPr>
        </p:nvSpPr>
        <p:spPr/>
        <p:txBody>
          <a:bodyPr/>
          <a:lstStyle/>
          <a:p>
            <a:fld id="{B4D8E178-3520-4DC2-A4B3-986C6D9005BF}" type="datetime1">
              <a:rPr lang="en-IN" smtClean="0"/>
              <a:t>08-06-2021</a:t>
            </a:fld>
            <a:endParaRPr lang="en-IN"/>
          </a:p>
        </p:txBody>
      </p:sp>
      <p:sp>
        <p:nvSpPr>
          <p:cNvPr id="4" name="Slide Number Placeholder 3">
            <a:extLst>
              <a:ext uri="{FF2B5EF4-FFF2-40B4-BE49-F238E27FC236}">
                <a16:creationId xmlns:a16="http://schemas.microsoft.com/office/drawing/2014/main" id="{53F53A45-D034-4053-B371-1FEBD90001DC}"/>
              </a:ext>
            </a:extLst>
          </p:cNvPr>
          <p:cNvSpPr>
            <a:spLocks noGrp="1"/>
          </p:cNvSpPr>
          <p:nvPr>
            <p:ph type="sldNum" sz="quarter" idx="12"/>
          </p:nvPr>
        </p:nvSpPr>
        <p:spPr/>
        <p:txBody>
          <a:bodyPr/>
          <a:lstStyle/>
          <a:p>
            <a:fld id="{A9C40948-2911-455E-8B18-86003873B245}" type="slidenum">
              <a:rPr lang="en-IN" smtClean="0"/>
              <a:pPr/>
              <a:t>6</a:t>
            </a:fld>
            <a:endParaRPr lang="en-IN"/>
          </a:p>
        </p:txBody>
      </p:sp>
    </p:spTree>
    <p:extLst>
      <p:ext uri="{BB962C8B-B14F-4D97-AF65-F5344CB8AC3E}">
        <p14:creationId xmlns:p14="http://schemas.microsoft.com/office/powerpoint/2010/main" val="164566964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246240" cy="1162050"/>
          </a:xfrm>
        </p:spPr>
        <p:txBody>
          <a:bodyPr/>
          <a:lstStyle/>
          <a:p>
            <a:r>
              <a:rPr lang="en-US" sz="2800" dirty="0">
                <a:latin typeface="Arial" panose="020B0604020202020204" pitchFamily="34" charset="0"/>
                <a:cs typeface="Arial" panose="020B0604020202020204" pitchFamily="34" charset="0"/>
              </a:rPr>
              <a:t>Comparison Cloud Vs Fog</a:t>
            </a:r>
          </a:p>
        </p:txBody>
      </p:sp>
      <p:pic>
        <p:nvPicPr>
          <p:cNvPr id="7" name="Picture 6"/>
          <p:cNvPicPr>
            <a:picLocks noChangeAspect="1"/>
          </p:cNvPicPr>
          <p:nvPr/>
        </p:nvPicPr>
        <p:blipFill>
          <a:blip r:embed="rId2"/>
          <a:stretch>
            <a:fillRect/>
          </a:stretch>
        </p:blipFill>
        <p:spPr>
          <a:xfrm>
            <a:off x="302645" y="2000428"/>
            <a:ext cx="8013771" cy="4460356"/>
          </a:xfrm>
          <a:prstGeom prst="rect">
            <a:avLst/>
          </a:prstGeom>
        </p:spPr>
      </p:pic>
      <p:sp>
        <p:nvSpPr>
          <p:cNvPr id="3" name="Date Placeholder 2">
            <a:extLst>
              <a:ext uri="{FF2B5EF4-FFF2-40B4-BE49-F238E27FC236}">
                <a16:creationId xmlns:a16="http://schemas.microsoft.com/office/drawing/2014/main" id="{852CB201-627B-41AF-A868-429553AAD84A}"/>
              </a:ext>
            </a:extLst>
          </p:cNvPr>
          <p:cNvSpPr>
            <a:spLocks noGrp="1"/>
          </p:cNvSpPr>
          <p:nvPr>
            <p:ph type="dt" sz="half" idx="10"/>
          </p:nvPr>
        </p:nvSpPr>
        <p:spPr/>
        <p:txBody>
          <a:bodyPr/>
          <a:lstStyle/>
          <a:p>
            <a:fld id="{E35503D9-B368-47CD-8A4F-9C13520C9CB4}" type="datetime1">
              <a:rPr lang="en-IN" smtClean="0"/>
              <a:t>08-06-2021</a:t>
            </a:fld>
            <a:endParaRPr lang="en-IN"/>
          </a:p>
        </p:txBody>
      </p:sp>
      <p:sp>
        <p:nvSpPr>
          <p:cNvPr id="4" name="Slide Number Placeholder 3">
            <a:extLst>
              <a:ext uri="{FF2B5EF4-FFF2-40B4-BE49-F238E27FC236}">
                <a16:creationId xmlns:a16="http://schemas.microsoft.com/office/drawing/2014/main" id="{424464BA-88CA-4250-A866-6C80936E8EA1}"/>
              </a:ext>
            </a:extLst>
          </p:cNvPr>
          <p:cNvSpPr>
            <a:spLocks noGrp="1"/>
          </p:cNvSpPr>
          <p:nvPr>
            <p:ph type="sldNum" sz="quarter" idx="12"/>
          </p:nvPr>
        </p:nvSpPr>
        <p:spPr/>
        <p:txBody>
          <a:bodyPr/>
          <a:lstStyle/>
          <a:p>
            <a:fld id="{A9C40948-2911-455E-8B18-86003873B245}" type="slidenum">
              <a:rPr lang="en-IN" smtClean="0"/>
              <a:pPr/>
              <a:t>7</a:t>
            </a:fld>
            <a:endParaRPr lang="en-IN"/>
          </a:p>
        </p:txBody>
      </p:sp>
    </p:spTree>
    <p:extLst>
      <p:ext uri="{BB962C8B-B14F-4D97-AF65-F5344CB8AC3E}">
        <p14:creationId xmlns:p14="http://schemas.microsoft.com/office/powerpoint/2010/main" val="334814574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Applications</a:t>
            </a:r>
          </a:p>
        </p:txBody>
      </p:sp>
      <p:sp>
        <p:nvSpPr>
          <p:cNvPr id="4" name="Content Placeholder 3"/>
          <p:cNvSpPr>
            <a:spLocks noGrp="1"/>
          </p:cNvSpPr>
          <p:nvPr>
            <p:ph sz="half" idx="1"/>
          </p:nvPr>
        </p:nvSpPr>
        <p:spPr>
          <a:xfrm>
            <a:off x="685800" y="1676400"/>
            <a:ext cx="8001000" cy="4572000"/>
          </a:xfrm>
        </p:spPr>
        <p:txBody>
          <a:bodyPr/>
          <a:lstStyle/>
          <a:p>
            <a:r>
              <a:rPr lang="en-US" dirty="0">
                <a:solidFill>
                  <a:srgbClr val="FF0000"/>
                </a:solidFill>
              </a:rPr>
              <a:t> </a:t>
            </a:r>
            <a:r>
              <a:rPr lang="en-US" i="1" dirty="0">
                <a:solidFill>
                  <a:srgbClr val="FF0000"/>
                </a:solidFill>
                <a:latin typeface="Arial" panose="020B0604020202020204" pitchFamily="34" charset="0"/>
                <a:cs typeface="Arial" panose="020B0604020202020204" pitchFamily="34" charset="0"/>
              </a:rPr>
              <a:t>Smart grid</a:t>
            </a:r>
          </a:p>
          <a:p>
            <a:r>
              <a:rPr lang="en-US" i="1" dirty="0">
                <a:solidFill>
                  <a:srgbClr val="FF0000"/>
                </a:solidFill>
                <a:latin typeface="Arial" panose="020B0604020202020204" pitchFamily="34" charset="0"/>
                <a:cs typeface="Arial" panose="020B0604020202020204" pitchFamily="34" charset="0"/>
              </a:rPr>
              <a:t> Health care system </a:t>
            </a:r>
          </a:p>
          <a:p>
            <a:r>
              <a:rPr lang="en-US" i="1" dirty="0">
                <a:solidFill>
                  <a:srgbClr val="FF0000"/>
                </a:solidFill>
                <a:latin typeface="Arial" panose="020B0604020202020204" pitchFamily="34" charset="0"/>
                <a:cs typeface="Arial" panose="020B0604020202020204" pitchFamily="34" charset="0"/>
              </a:rPr>
              <a:t> Traffic control system </a:t>
            </a:r>
          </a:p>
          <a:p>
            <a:r>
              <a:rPr lang="en-US" i="1" dirty="0">
                <a:solidFill>
                  <a:srgbClr val="FF0000"/>
                </a:solidFill>
                <a:latin typeface="Arial" panose="020B0604020202020204" pitchFamily="34" charset="0"/>
                <a:cs typeface="Arial" panose="020B0604020202020204" pitchFamily="34" charset="0"/>
              </a:rPr>
              <a:t> Video streaming system </a:t>
            </a:r>
          </a:p>
        </p:txBody>
      </p:sp>
      <p:sp>
        <p:nvSpPr>
          <p:cNvPr id="3" name="Date Placeholder 2">
            <a:extLst>
              <a:ext uri="{FF2B5EF4-FFF2-40B4-BE49-F238E27FC236}">
                <a16:creationId xmlns:a16="http://schemas.microsoft.com/office/drawing/2014/main" id="{6FFCE912-5EB4-4CE7-B1BA-630FDA866A45}"/>
              </a:ext>
            </a:extLst>
          </p:cNvPr>
          <p:cNvSpPr>
            <a:spLocks noGrp="1"/>
          </p:cNvSpPr>
          <p:nvPr>
            <p:ph type="dt" sz="half" idx="10"/>
          </p:nvPr>
        </p:nvSpPr>
        <p:spPr/>
        <p:txBody>
          <a:bodyPr/>
          <a:lstStyle/>
          <a:p>
            <a:fld id="{61ECC4C7-BAE9-41D3-A421-BAE54FC7A1ED}" type="datetime1">
              <a:rPr lang="en-IN" smtClean="0"/>
              <a:t>08-06-2021</a:t>
            </a:fld>
            <a:endParaRPr lang="en-IN"/>
          </a:p>
        </p:txBody>
      </p:sp>
      <p:sp>
        <p:nvSpPr>
          <p:cNvPr id="5" name="Slide Number Placeholder 4">
            <a:extLst>
              <a:ext uri="{FF2B5EF4-FFF2-40B4-BE49-F238E27FC236}">
                <a16:creationId xmlns:a16="http://schemas.microsoft.com/office/drawing/2014/main" id="{E553BD50-BF1D-48CB-8F9F-21B4A1AF3505}"/>
              </a:ext>
            </a:extLst>
          </p:cNvPr>
          <p:cNvSpPr>
            <a:spLocks noGrp="1"/>
          </p:cNvSpPr>
          <p:nvPr>
            <p:ph type="sldNum" sz="quarter" idx="12"/>
          </p:nvPr>
        </p:nvSpPr>
        <p:spPr/>
        <p:txBody>
          <a:bodyPr/>
          <a:lstStyle/>
          <a:p>
            <a:fld id="{A9C40948-2911-455E-8B18-86003873B245}" type="slidenum">
              <a:rPr lang="en-IN" smtClean="0"/>
              <a:pPr/>
              <a:t>8</a:t>
            </a:fld>
            <a:endParaRPr lang="en-IN"/>
          </a:p>
        </p:txBody>
      </p:sp>
    </p:spTree>
    <p:extLst>
      <p:ext uri="{BB962C8B-B14F-4D97-AF65-F5344CB8AC3E}">
        <p14:creationId xmlns:p14="http://schemas.microsoft.com/office/powerpoint/2010/main" val="818957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6624736" cy="4876800"/>
          </a:xfrm>
          <a:prstGeom prst="rect">
            <a:avLst/>
          </a:prstGeom>
        </p:spPr>
      </p:pic>
      <p:sp>
        <p:nvSpPr>
          <p:cNvPr id="2" name="Date Placeholder 1">
            <a:extLst>
              <a:ext uri="{FF2B5EF4-FFF2-40B4-BE49-F238E27FC236}">
                <a16:creationId xmlns:a16="http://schemas.microsoft.com/office/drawing/2014/main" id="{534A0D7A-CF89-4B82-9141-047DCC0D4CD1}"/>
              </a:ext>
            </a:extLst>
          </p:cNvPr>
          <p:cNvSpPr>
            <a:spLocks noGrp="1"/>
          </p:cNvSpPr>
          <p:nvPr>
            <p:ph type="dt" sz="half" idx="10"/>
          </p:nvPr>
        </p:nvSpPr>
        <p:spPr/>
        <p:txBody>
          <a:bodyPr/>
          <a:lstStyle/>
          <a:p>
            <a:fld id="{DCCD648A-3746-4B10-9C67-E2396B4890B1}" type="datetime1">
              <a:rPr lang="en-IN" smtClean="0"/>
              <a:t>08-06-2021</a:t>
            </a:fld>
            <a:endParaRPr lang="en-IN"/>
          </a:p>
        </p:txBody>
      </p:sp>
      <p:sp>
        <p:nvSpPr>
          <p:cNvPr id="3" name="Slide Number Placeholder 2">
            <a:extLst>
              <a:ext uri="{FF2B5EF4-FFF2-40B4-BE49-F238E27FC236}">
                <a16:creationId xmlns:a16="http://schemas.microsoft.com/office/drawing/2014/main" id="{E6F59CA4-03CA-4F96-9965-5506F198F5B2}"/>
              </a:ext>
            </a:extLst>
          </p:cNvPr>
          <p:cNvSpPr>
            <a:spLocks noGrp="1"/>
          </p:cNvSpPr>
          <p:nvPr>
            <p:ph type="sldNum" sz="quarter" idx="12"/>
          </p:nvPr>
        </p:nvSpPr>
        <p:spPr/>
        <p:txBody>
          <a:bodyPr/>
          <a:lstStyle/>
          <a:p>
            <a:fld id="{A9C40948-2911-455E-8B18-86003873B245}" type="slidenum">
              <a:rPr lang="en-IN" smtClean="0"/>
              <a:pPr/>
              <a:t>9</a:t>
            </a:fld>
            <a:endParaRPr lang="en-IN"/>
          </a:p>
        </p:txBody>
      </p:sp>
    </p:spTree>
    <p:extLst>
      <p:ext uri="{BB962C8B-B14F-4D97-AF65-F5344CB8AC3E}">
        <p14:creationId xmlns:p14="http://schemas.microsoft.com/office/powerpoint/2010/main" val="195665054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5D9A1E8-A9FD-405A-B06A-FDEE932DB5AD"/>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7608799"/>
  <p:tag name="ISPRING_RESOURCE_PATHS_HASH_PRESENTER" val="f591df5a019c3a0c0d720ed8c1b266f6b4c9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2136</TotalTime>
  <Words>616</Words>
  <Application>Microsoft Office PowerPoint</Application>
  <PresentationFormat>On-screen Show (4:3)</PresentationFormat>
  <Paragraphs>73</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Wingdings</vt:lpstr>
      <vt:lpstr>Wingdings 2</vt:lpstr>
      <vt:lpstr>Flow</vt:lpstr>
      <vt:lpstr>      Presentation on      FOG COMPUTING</vt:lpstr>
      <vt:lpstr>CONTENTS                            </vt:lpstr>
      <vt:lpstr>Introduction</vt:lpstr>
      <vt:lpstr>What Is fog Computing</vt:lpstr>
      <vt:lpstr>NEED OF FOG COMPUTING</vt:lpstr>
      <vt:lpstr>Architecture</vt:lpstr>
      <vt:lpstr>Comparison Cloud Vs Fog</vt:lpstr>
      <vt:lpstr>Applications</vt:lpstr>
      <vt:lpstr>PowerPoint Presentation</vt:lpstr>
      <vt:lpstr>Conclusion</vt:lpstr>
      <vt:lpstr>References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7608799</dc:title>
  <dc:creator>ismail - [2010]</dc:creator>
  <cp:lastModifiedBy>Jyoti Khalkar</cp:lastModifiedBy>
  <cp:revision>180</cp:revision>
  <dcterms:created xsi:type="dcterms:W3CDTF">2015-04-11T03:41:47Z</dcterms:created>
  <dcterms:modified xsi:type="dcterms:W3CDTF">2021-06-08T13:17:59Z</dcterms:modified>
</cp:coreProperties>
</file>