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66" r:id="rId2"/>
    <p:sldId id="267" r:id="rId3"/>
    <p:sldId id="258" r:id="rId4"/>
    <p:sldId id="273" r:id="rId5"/>
    <p:sldId id="259" r:id="rId6"/>
    <p:sldId id="260" r:id="rId7"/>
    <p:sldId id="261" r:id="rId8"/>
    <p:sldId id="271" r:id="rId9"/>
    <p:sldId id="263" r:id="rId10"/>
    <p:sldId id="270" r:id="rId11"/>
    <p:sldId id="262" r:id="rId12"/>
    <p:sldId id="264" r:id="rId13"/>
    <p:sldId id="265"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52"/>
      </p:cViewPr>
      <p:guideLst>
        <p:guide orient="horz" pos="2160"/>
        <p:guide pos="285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EAB7A1-A441-4B0F-99ED-DB8111B0352B}" type="datetimeFigureOut">
              <a:rPr lang="en-US" smtClean="0"/>
              <a:t>6/8/2021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98337D-FABE-4120-B45E-05DEF8E04756}"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bwMode="auto">
          <a:noFill/>
          <a:ln>
            <a:miter lim="800000"/>
          </a:ln>
        </p:spPr>
        <p:txBody>
          <a:bodyPr wrap="square" numCol="1" anchorCtr="0" compatLnSpc="1"/>
          <a:lstStyle/>
          <a:p>
            <a:fld id="{48DDF294-755D-4E01-AE65-C38D46C7DCD3}" type="slidenum">
              <a:rPr lang="en-US" smtClean="0">
                <a:latin typeface="Arial" panose="020B0604020202020204" pitchFamily="34" charset="0"/>
              </a:rPr>
              <a:t>1</a:t>
            </a:fld>
            <a:endParaRPr lang="en-US">
              <a:latin typeface="Arial" panose="020B0604020202020204" pitchFamily="34" charset="0"/>
            </a:endParaRPr>
          </a:p>
        </p:txBody>
      </p:sp>
      <p:sp>
        <p:nvSpPr>
          <p:cNvPr id="36867" name="Rectangle 2"/>
          <p:cNvSpPr>
            <a:spLocks noGrp="1" noRot="1" noChangeAspect="1" noChangeArrowheads="1" noTextEdit="1"/>
          </p:cNvSpPr>
          <p:nvPr>
            <p:ph type="sldImg"/>
          </p:nvPr>
        </p:nvSpPr>
        <p:spPr bwMode="auto">
          <a:noFill/>
          <a:ln>
            <a:solidFill>
              <a:srgbClr val="000000"/>
            </a:solidFill>
            <a:miter lim="800000"/>
          </a:ln>
        </p:spPr>
      </p:sp>
      <p:sp>
        <p:nvSpPr>
          <p:cNvPr id="36868" name="Rectangle 3"/>
          <p:cNvSpPr>
            <a:spLocks noGrp="1" noChangeArrowheads="1"/>
          </p:cNvSpPr>
          <p:nvPr>
            <p:ph type="body" idx="1"/>
          </p:nvPr>
        </p:nvSpPr>
        <p:spPr bwMode="auto">
          <a:noFill/>
        </p:spPr>
        <p:txBody>
          <a:bodyPr wrap="square" numCol="1" anchor="t" anchorCtr="0" compatLnSpc="1"/>
          <a:lstStyle/>
          <a:p>
            <a:pPr eaLnBrk="1" hangingPunct="1">
              <a:spcBef>
                <a:spcPct val="0"/>
              </a:spcBef>
            </a:pP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F98337D-FABE-4120-B45E-05DEF8E04756}" type="slidenum">
              <a:rPr lang="en-US" smtClean="0"/>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F98337D-FABE-4120-B45E-05DEF8E04756}" type="slidenum">
              <a:rPr lang="en-US" smtClean="0"/>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97A8F786-0F1D-4DAF-810A-22C446CF4998}" type="datetimeFigureOut">
              <a:rPr lang="en-US" smtClean="0"/>
              <a:t>6/8/2021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11F98A38-5252-440E-AF44-224BD8295E5E}" type="slidenum">
              <a:rPr lang="en-US" smtClean="0"/>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8890" algn="l">
              <a:defRPr sz="4000" b="1" cap="all" spc="0" baseline="0">
                <a:effectLst>
                  <a:reflection blurRad="12700" stA="34000" endA="740" endPos="53000" dir="5400000" sy="-100000" algn="bl" rotWithShape="0"/>
                </a:effectLst>
              </a:defRPr>
            </a:lvl1pPr>
          </a:lstStyle>
          <a:p>
            <a:r>
              <a:rPr kumimoji="0" lang="en-US"/>
              <a:t>Click to edit Master title style</a:t>
            </a:r>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7A8F786-0F1D-4DAF-810A-22C446CF4998}" type="datetimeFigureOut">
              <a:rPr lang="en-US" smtClean="0"/>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F98A38-5252-440E-AF44-224BD8295E5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a:t>Click to edit Master title style</a:t>
            </a:r>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7A8F786-0F1D-4DAF-810A-22C446CF4998}" type="datetimeFigureOut">
              <a:rPr lang="en-US" smtClean="0"/>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F98A38-5252-440E-AF44-224BD8295E5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7A8F786-0F1D-4DAF-810A-22C446CF4998}" type="datetimeFigureOut">
              <a:rPr lang="en-US" smtClean="0"/>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F98A38-5252-440E-AF44-224BD8295E5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Freeform 14"/>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Freeform 15"/>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Freeform 16"/>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Freeform 17"/>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Freeform 18"/>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Freeform 19"/>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1" name="Freeform 20"/>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Freeform 21"/>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3" name="Freeform 22"/>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4" name="Freeform 23"/>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5" name="Freeform 24"/>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6" name="Freeform 25"/>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Freeform 26"/>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610"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97A8F786-0F1D-4DAF-810A-22C446CF4998}" type="datetimeFigureOut">
              <a:rPr lang="en-US" smtClean="0"/>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F98A38-5252-440E-AF44-224BD8295E5E}" type="slidenum">
              <a:rPr lang="en-US" smtClean="0"/>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lstStyle>
          <a:p>
            <a:r>
              <a:rPr kumimoji="0" lang="en-US"/>
              <a:t>Click to edit Master title style</a:t>
            </a:r>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p>
            <a:r>
              <a:rPr kumimoji="0" lang="en-US"/>
              <a:t>Click to edit Master title style</a:t>
            </a:r>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7A8F786-0F1D-4DAF-810A-22C446CF4998}" type="datetimeFigureOut">
              <a:rPr lang="en-US" smtClean="0"/>
              <a:t>6/8/2021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F98A38-5252-440E-AF44-224BD8295E5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lstStyle>
          <a:p>
            <a:r>
              <a:rPr kumimoji="0" lang="en-US"/>
              <a:t>Click to edit Master title style</a:t>
            </a:r>
          </a:p>
        </p:txBody>
      </p:sp>
      <p:sp>
        <p:nvSpPr>
          <p:cNvPr id="3" name="Text Placeholder 2"/>
          <p:cNvSpPr>
            <a:spLocks noGrp="1"/>
          </p:cNvSpPr>
          <p:nvPr>
            <p:ph type="body" idx="1"/>
          </p:nvPr>
        </p:nvSpPr>
        <p:spPr>
          <a:xfrm>
            <a:off x="457200" y="1809750"/>
            <a:ext cx="4040188" cy="639762"/>
          </a:xfrm>
        </p:spPr>
        <p:txBody>
          <a:bodyPr anchor="ctr"/>
          <a:lstStyle>
            <a:lvl1pPr marL="73025" indent="0" algn="l">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025"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97A8F786-0F1D-4DAF-810A-22C446CF4998}" type="datetimeFigureOut">
              <a:rPr lang="en-US" smtClean="0"/>
              <a:t>6/8/2021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F98A38-5252-440E-AF44-224BD8295E5E}" type="slidenum">
              <a:rPr lang="en-US" smtClean="0"/>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lstStyle>
          <a:p>
            <a:r>
              <a:rPr kumimoji="0" lang="en-US"/>
              <a:t>Click to edit Master title style</a:t>
            </a:r>
          </a:p>
        </p:txBody>
      </p:sp>
      <p:sp>
        <p:nvSpPr>
          <p:cNvPr id="3" name="Date Placeholder 2"/>
          <p:cNvSpPr>
            <a:spLocks noGrp="1"/>
          </p:cNvSpPr>
          <p:nvPr>
            <p:ph type="dt" sz="half" idx="10"/>
          </p:nvPr>
        </p:nvSpPr>
        <p:spPr/>
        <p:txBody>
          <a:bodyPr/>
          <a:lstStyle/>
          <a:p>
            <a:fld id="{97A8F786-0F1D-4DAF-810A-22C446CF4998}" type="datetimeFigureOut">
              <a:rPr lang="en-US" smtClean="0"/>
              <a:t>6/8/2021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F98A38-5252-440E-AF44-224BD8295E5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A8F786-0F1D-4DAF-810A-22C446CF4998}" type="datetimeFigureOut">
              <a:rPr lang="en-US" smtClean="0"/>
              <a:t>6/8/2021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F98A38-5252-440E-AF44-224BD8295E5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lstStyle>
          <a:p>
            <a:r>
              <a:rPr kumimoji="0" lang="en-US"/>
              <a:t>Click to edit Master title style</a:t>
            </a:r>
          </a:p>
        </p:txBody>
      </p:sp>
      <p:sp>
        <p:nvSpPr>
          <p:cNvPr id="3" name="Text Placeholder 2"/>
          <p:cNvSpPr>
            <a:spLocks noGrp="1"/>
          </p:cNvSpPr>
          <p:nvPr>
            <p:ph type="body" idx="2"/>
          </p:nvPr>
        </p:nvSpPr>
        <p:spPr>
          <a:xfrm>
            <a:off x="685800" y="1435100"/>
            <a:ext cx="2514600" cy="4572000"/>
          </a:xfrm>
        </p:spPr>
        <p:txBody>
          <a:bodyPr/>
          <a:lstStyle>
            <a:lvl1pPr marL="5461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7A8F786-0F1D-4DAF-810A-22C446CF4998}" type="datetimeFigureOut">
              <a:rPr lang="en-US" smtClean="0"/>
              <a:t>6/8/2021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F98A38-5252-440E-AF44-224BD8295E5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lstStyle>
          <a:p>
            <a:r>
              <a:rPr kumimoji="0" lang="en-US"/>
              <a:t>Click to edit Master title style</a:t>
            </a:r>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lstStyle>
          <a:p>
            <a:r>
              <a:rPr kumimoji="0" lang="en-US"/>
              <a:t>Click icon to add picture</a:t>
            </a:r>
          </a:p>
        </p:txBody>
      </p:sp>
      <p:sp>
        <p:nvSpPr>
          <p:cNvPr id="4" name="Text Placeholder 3"/>
          <p:cNvSpPr>
            <a:spLocks noGrp="1"/>
          </p:cNvSpPr>
          <p:nvPr>
            <p:ph type="body" sz="half" idx="2"/>
          </p:nvPr>
        </p:nvSpPr>
        <p:spPr bwMode="grayWhite">
          <a:xfrm>
            <a:off x="914400" y="1150144"/>
            <a:ext cx="6858000" cy="685800"/>
          </a:xfrm>
        </p:spPr>
        <p:txBody>
          <a:bodyPr/>
          <a:lstStyle>
            <a:lvl1pPr marL="27305" indent="0">
              <a:spcBef>
                <a:spcPts val="0"/>
              </a:spcBef>
              <a:buNone/>
              <a:defRPr sz="14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fld id="{97A8F786-0F1D-4DAF-810A-22C446CF4998}" type="datetimeFigureOut">
              <a:rPr lang="en-US" smtClean="0"/>
              <a:t>6/8/2021</a:t>
            </a:fld>
            <a:endParaRPr lang="en-US"/>
          </a:p>
        </p:txBody>
      </p:sp>
      <p:sp>
        <p:nvSpPr>
          <p:cNvPr id="6" name="Footer Placeholder 5"/>
          <p:cNvSpPr>
            <a:spLocks noGrp="1"/>
          </p:cNvSpPr>
          <p:nvPr>
            <p:ph type="ftr" sz="quarter" idx="11"/>
          </p:nvPr>
        </p:nvSpPr>
        <p:spPr>
          <a:xfrm>
            <a:off x="914400" y="55499"/>
            <a:ext cx="5562600" cy="365125"/>
          </a:xfrm>
        </p:spPr>
        <p:txBody>
          <a:bodyPr/>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p>
            <a:fld id="{11F98A38-5252-440E-AF44-224BD8295E5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p>
            <a:r>
              <a:rPr kumimoji="0" lang="en-US"/>
              <a:t>Click to edit Master title style</a:t>
            </a:r>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lstStyle>
          <a:p>
            <a:fld id="{97A8F786-0F1D-4DAF-810A-22C446CF4998}" type="datetimeFigureOut">
              <a:rPr lang="en-US" smtClean="0"/>
              <a:t>6/8/2021</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lstStyle>
          <a:p>
            <a:fld id="{11F98A38-5252-440E-AF44-224BD8295E5E}"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p:titleStyle>
    <p:bodyStyle>
      <a:lvl1pPr marL="411480" indent="-342900" algn="l" rtl="0" eaLnBrk="1" latinLnBrk="0" hangingPunct="1">
        <a:spcBef>
          <a:spcPts val="700"/>
        </a:spcBef>
        <a:buClr>
          <a:schemeClr val="tx2"/>
        </a:buClr>
        <a:buSzPct val="95000"/>
        <a:buFont typeface="Wingdings" panose="05000000000000000000"/>
        <a:buChar char=""/>
        <a:defRPr kumimoji="0" sz="3000" kern="1200">
          <a:solidFill>
            <a:schemeClr val="tx1"/>
          </a:solidFill>
          <a:latin typeface="+mn-lt"/>
          <a:ea typeface="+mn-ea"/>
          <a:cs typeface="+mn-cs"/>
        </a:defRPr>
      </a:lvl1pPr>
      <a:lvl2pPr marL="740410" indent="-285750" algn="l" rtl="0" eaLnBrk="1" latinLnBrk="0" hangingPunct="1">
        <a:spcBef>
          <a:spcPct val="20000"/>
        </a:spcBef>
        <a:buClr>
          <a:schemeClr val="accent2"/>
        </a:buClr>
        <a:buSzPct val="90000"/>
        <a:buFont typeface="Wingdings" panose="05000000000000000000"/>
        <a:buChar char=""/>
        <a:defRPr kumimoji="0" sz="2600" kern="1200">
          <a:solidFill>
            <a:schemeClr val="tx1"/>
          </a:solidFill>
          <a:latin typeface="+mn-lt"/>
          <a:ea typeface="+mn-ea"/>
          <a:cs typeface="+mn-cs"/>
        </a:defRPr>
      </a:lvl2pPr>
      <a:lvl3pPr marL="996950" indent="-228600" algn="l" rtl="0" eaLnBrk="1" latinLnBrk="0" hangingPunct="1">
        <a:spcBef>
          <a:spcPct val="20000"/>
        </a:spcBef>
        <a:buClr>
          <a:schemeClr val="accent2"/>
        </a:buClr>
        <a:buFont typeface="Wingdings 2" panose="05020102010507070707"/>
        <a:buChar char=""/>
        <a:defRPr kumimoji="0" sz="2400" kern="1200">
          <a:solidFill>
            <a:schemeClr val="tx1"/>
          </a:solidFill>
          <a:latin typeface="+mn-lt"/>
          <a:ea typeface="+mn-ea"/>
          <a:cs typeface="+mn-cs"/>
        </a:defRPr>
      </a:lvl3pPr>
      <a:lvl4pPr marL="1261745" indent="-228600" algn="l" rtl="0" eaLnBrk="1" latinLnBrk="0" hangingPunct="1">
        <a:spcBef>
          <a:spcPct val="20000"/>
        </a:spcBef>
        <a:buClr>
          <a:schemeClr val="accent3"/>
        </a:buClr>
        <a:buFont typeface="Wingdings 3" panose="05040102010807070707"/>
        <a:buChar char=""/>
        <a:defRPr kumimoji="0" sz="2200" kern="1200">
          <a:solidFill>
            <a:schemeClr val="tx1"/>
          </a:solidFill>
          <a:latin typeface="+mn-lt"/>
          <a:ea typeface="+mn-ea"/>
          <a:cs typeface="+mn-cs"/>
        </a:defRPr>
      </a:lvl4pPr>
      <a:lvl5pPr marL="1481455" indent="-210185" algn="l" rtl="0" eaLnBrk="1" latinLnBrk="0" hangingPunct="1">
        <a:spcBef>
          <a:spcPct val="20000"/>
        </a:spcBef>
        <a:buClr>
          <a:schemeClr val="accent3"/>
        </a:buClr>
        <a:buFont typeface="Wingdings 2" panose="05020102010507070707"/>
        <a:buChar char=""/>
        <a:defRPr kumimoji="0" sz="2000" kern="1200">
          <a:solidFill>
            <a:schemeClr val="tx1"/>
          </a:solidFill>
          <a:latin typeface="+mn-lt"/>
          <a:ea typeface="+mn-ea"/>
          <a:cs typeface="+mn-cs"/>
        </a:defRPr>
      </a:lvl5pPr>
      <a:lvl6pPr marL="1710055" indent="-210185" algn="l" rtl="0" eaLnBrk="1" latinLnBrk="0" hangingPunct="1">
        <a:spcBef>
          <a:spcPct val="20000"/>
        </a:spcBef>
        <a:buClr>
          <a:schemeClr val="accent3"/>
        </a:buClr>
        <a:buFont typeface="Wingdings 2" panose="05020102010507070707"/>
        <a:buChar char=""/>
        <a:defRPr kumimoji="0" sz="1800" kern="1200">
          <a:solidFill>
            <a:schemeClr val="tx1"/>
          </a:solidFill>
          <a:latin typeface="+mn-lt"/>
          <a:ea typeface="+mn-ea"/>
          <a:cs typeface="+mn-cs"/>
        </a:defRPr>
      </a:lvl6pPr>
      <a:lvl7pPr marL="1901825" indent="-182880" algn="l" rtl="0" eaLnBrk="1" latinLnBrk="0" hangingPunct="1">
        <a:spcBef>
          <a:spcPct val="20000"/>
        </a:spcBef>
        <a:buClr>
          <a:schemeClr val="accent4"/>
        </a:buClr>
        <a:buFont typeface="Wingdings 2" panose="05020102010507070707"/>
        <a:buChar char=""/>
        <a:defRPr kumimoji="0" sz="1600" kern="1200">
          <a:solidFill>
            <a:schemeClr val="tx1"/>
          </a:solidFill>
          <a:latin typeface="+mn-lt"/>
          <a:ea typeface="+mn-ea"/>
          <a:cs typeface="+mn-cs"/>
        </a:defRPr>
      </a:lvl7pPr>
      <a:lvl8pPr marL="2094230" indent="-182880" algn="l" rtl="0" eaLnBrk="1" latinLnBrk="0" hangingPunct="1">
        <a:spcBef>
          <a:spcPct val="20000"/>
        </a:spcBef>
        <a:buClr>
          <a:schemeClr val="accent4"/>
        </a:buClr>
        <a:buFont typeface="Wingdings 2" panose="05020102010507070707"/>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panose="05020102010507070707"/>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descr="strip1"/>
          <p:cNvPicPr>
            <a:picLocks noChangeAspect="1" noChangeArrowheads="1"/>
          </p:cNvPicPr>
          <p:nvPr/>
        </p:nvPicPr>
        <p:blipFill>
          <a:blip r:embed="rId3" cstate="print"/>
          <a:srcRect/>
          <a:stretch>
            <a:fillRect/>
          </a:stretch>
        </p:blipFill>
        <p:spPr bwMode="auto">
          <a:xfrm>
            <a:off x="307554" y="409600"/>
            <a:ext cx="8672264" cy="1219200"/>
          </a:xfrm>
          <a:prstGeom prst="rect">
            <a:avLst/>
          </a:prstGeom>
          <a:noFill/>
          <a:ln w="9525">
            <a:noFill/>
            <a:miter lim="800000"/>
            <a:headEnd/>
            <a:tailEnd/>
          </a:ln>
        </p:spPr>
      </p:pic>
      <p:sp>
        <p:nvSpPr>
          <p:cNvPr id="2052" name="Rectangle 5"/>
          <p:cNvSpPr>
            <a:spLocks noChangeArrowheads="1"/>
          </p:cNvSpPr>
          <p:nvPr/>
        </p:nvSpPr>
        <p:spPr bwMode="auto">
          <a:xfrm>
            <a:off x="762000" y="914400"/>
            <a:ext cx="8382000" cy="1143000"/>
          </a:xfrm>
          <a:prstGeom prst="rect">
            <a:avLst/>
          </a:prstGeom>
          <a:noFill/>
          <a:ln w="9525">
            <a:noFill/>
            <a:miter lim="800000"/>
          </a:ln>
        </p:spPr>
        <p:txBody>
          <a:bodyPr anchor="ctr"/>
          <a:lstStyle/>
          <a:p>
            <a:pPr algn="ctr" eaLnBrk="0" hangingPunct="0">
              <a:defRPr/>
            </a:pPr>
            <a:endParaRPr lang="en-US" sz="6000" dirty="0">
              <a:solidFill>
                <a:schemeClr val="accent1">
                  <a:lumMod val="60000"/>
                  <a:lumOff val="40000"/>
                </a:schemeClr>
              </a:solidFill>
              <a:latin typeface="Tahoma" panose="020B0604030504040204" pitchFamily="34" charset="0"/>
            </a:endParaRPr>
          </a:p>
        </p:txBody>
      </p:sp>
      <p:sp>
        <p:nvSpPr>
          <p:cNvPr id="8197" name="Text Box 9"/>
          <p:cNvSpPr txBox="1">
            <a:spLocks noChangeArrowheads="1"/>
          </p:cNvSpPr>
          <p:nvPr/>
        </p:nvSpPr>
        <p:spPr bwMode="auto">
          <a:xfrm>
            <a:off x="1066800" y="5943600"/>
            <a:ext cx="7848600" cy="706755"/>
          </a:xfrm>
          <a:prstGeom prst="rect">
            <a:avLst/>
          </a:prstGeom>
          <a:noFill/>
          <a:ln w="9525">
            <a:noFill/>
            <a:miter lim="800000"/>
          </a:ln>
        </p:spPr>
        <p:txBody>
          <a:bodyPr wrap="square">
            <a:spAutoFit/>
          </a:bodyPr>
          <a:lstStyle/>
          <a:p>
            <a:pPr eaLnBrk="0" hangingPunct="0">
              <a:spcBef>
                <a:spcPct val="50000"/>
              </a:spcBef>
            </a:pPr>
            <a:r>
              <a:rPr lang="en-US" sz="1600" b="1" dirty="0"/>
              <a:t>Guided by:                                                                                                                               Submitted By:</a:t>
            </a:r>
          </a:p>
          <a:p>
            <a:pPr eaLnBrk="0" hangingPunct="0">
              <a:spcBef>
                <a:spcPct val="50000"/>
              </a:spcBef>
            </a:pPr>
            <a:r>
              <a:rPr lang="en-US" sz="1600" b="1" dirty="0" err="1"/>
              <a:t>M</a:t>
            </a:r>
            <a:r>
              <a:rPr lang="en-IN" altLang="en-US" sz="1600" b="1" dirty="0" err="1"/>
              <a:t>r.Pramod Patil</a:t>
            </a:r>
            <a:r>
              <a:rPr lang="en-US" sz="1600" b="1" dirty="0"/>
              <a:t>                                                                                                                  </a:t>
            </a:r>
            <a:r>
              <a:rPr lang="en-US" sz="1600" b="1" dirty="0" err="1"/>
              <a:t>Swapnil</a:t>
            </a:r>
            <a:r>
              <a:rPr lang="en-US" sz="1600" b="1" dirty="0"/>
              <a:t> </a:t>
            </a:r>
            <a:r>
              <a:rPr lang="en-IN" altLang="en-US" sz="1600" b="1" dirty="0"/>
              <a:t>Tayade</a:t>
            </a:r>
          </a:p>
        </p:txBody>
      </p:sp>
      <p:sp>
        <p:nvSpPr>
          <p:cNvPr id="2054" name="Rectangle 8"/>
          <p:cNvSpPr>
            <a:spLocks noChangeArrowheads="1"/>
          </p:cNvSpPr>
          <p:nvPr/>
        </p:nvSpPr>
        <p:spPr bwMode="auto">
          <a:xfrm>
            <a:off x="1981200" y="3356992"/>
            <a:ext cx="5105400" cy="1815882"/>
          </a:xfrm>
          <a:prstGeom prst="rect">
            <a:avLst/>
          </a:prstGeom>
          <a:noFill/>
          <a:ln w="9525">
            <a:noFill/>
            <a:miter lim="800000"/>
          </a:ln>
        </p:spPr>
        <p:txBody>
          <a:bodyPr wrap="square">
            <a:spAutoFit/>
          </a:bodyPr>
          <a:lstStyle/>
          <a:p>
            <a:pPr algn="ctr" eaLnBrk="0" hangingPunct="0">
              <a:defRPr/>
            </a:pPr>
            <a:r>
              <a:rPr lang="en-US" sz="3600" b="1" dirty="0"/>
              <a:t>Seminar</a:t>
            </a:r>
          </a:p>
          <a:p>
            <a:pPr algn="ctr" eaLnBrk="0" hangingPunct="0">
              <a:defRPr/>
            </a:pPr>
            <a:r>
              <a:rPr lang="en-US" sz="3600" b="1" dirty="0"/>
              <a:t> On</a:t>
            </a:r>
          </a:p>
          <a:p>
            <a:pPr algn="ctr"/>
            <a:r>
              <a:rPr lang="en-US" sz="4000" b="1" dirty="0"/>
              <a:t>Quantum Computing</a:t>
            </a:r>
            <a:r>
              <a:rPr lang="en-US" sz="4000" dirty="0"/>
              <a:t> </a:t>
            </a:r>
            <a:endParaRPr lang="en-US" sz="4000" b="1" dirty="0"/>
          </a:p>
        </p:txBody>
      </p:sp>
      <p:pic>
        <p:nvPicPr>
          <p:cNvPr id="1029" name="Picture 5" descr="C:\Users\Admin\Downloads\Batu-Logo-Transperent-New.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4805" y="1870472"/>
            <a:ext cx="1473200" cy="14732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75854" y="508030"/>
            <a:ext cx="8021811" cy="954107"/>
          </a:xfrm>
          <a:prstGeom prst="rect">
            <a:avLst/>
          </a:prstGeom>
          <a:noFill/>
        </p:spPr>
        <p:txBody>
          <a:bodyPr wrap="none" rtlCol="0">
            <a:spAutoFit/>
          </a:bodyPr>
          <a:lstStyle/>
          <a:p>
            <a:r>
              <a:rPr lang="en-GB" sz="2800" b="1" dirty="0" err="1">
                <a:solidFill>
                  <a:schemeClr val="bg1"/>
                </a:solidFill>
              </a:rPr>
              <a:t>Dr.Babasaheb</a:t>
            </a:r>
            <a:r>
              <a:rPr lang="en-GB" sz="2800" b="1" dirty="0">
                <a:solidFill>
                  <a:schemeClr val="bg1"/>
                </a:solidFill>
              </a:rPr>
              <a:t> </a:t>
            </a:r>
            <a:r>
              <a:rPr lang="en-GB" sz="2800" b="1" dirty="0" err="1">
                <a:solidFill>
                  <a:schemeClr val="bg1"/>
                </a:solidFill>
              </a:rPr>
              <a:t>Ambedkar</a:t>
            </a:r>
            <a:r>
              <a:rPr lang="en-GB" sz="2800" b="1" dirty="0">
                <a:solidFill>
                  <a:schemeClr val="bg1"/>
                </a:solidFill>
              </a:rPr>
              <a:t>  Technological University </a:t>
            </a:r>
          </a:p>
          <a:p>
            <a:r>
              <a:rPr lang="en-GB" sz="2800" b="1" dirty="0">
                <a:solidFill>
                  <a:schemeClr val="bg1"/>
                </a:solidFill>
              </a:rPr>
              <a:t>                                            Lonere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1560" y="1556792"/>
            <a:ext cx="4572000" cy="2862322"/>
          </a:xfrm>
          <a:prstGeom prst="rect">
            <a:avLst/>
          </a:prstGeom>
        </p:spPr>
        <p:txBody>
          <a:bodyPr>
            <a:spAutoFit/>
          </a:bodyPr>
          <a:lstStyle/>
          <a:p>
            <a:pPr>
              <a:buClr>
                <a:schemeClr val="accent2"/>
              </a:buClr>
            </a:pPr>
            <a:endParaRPr lang="en-US" dirty="0">
              <a:latin typeface="Arial Black" panose="020B0A04020102020204" pitchFamily="34" charset="0"/>
            </a:endParaRPr>
          </a:p>
          <a:p>
            <a:pPr>
              <a:buClr>
                <a:schemeClr val="accent2"/>
              </a:buClr>
            </a:pPr>
            <a:r>
              <a:rPr lang="en-US" dirty="0">
                <a:latin typeface="Arial Black" panose="020B0A04020102020204" pitchFamily="34" charset="0"/>
              </a:rPr>
              <a:t>Teleportation: </a:t>
            </a:r>
            <a:r>
              <a:rPr lang="en-GB" b="1" dirty="0"/>
              <a:t>Quantum teleportation</a:t>
            </a:r>
            <a:r>
              <a:rPr lang="en-GB" dirty="0"/>
              <a:t> is a process in which </a:t>
            </a:r>
            <a:r>
              <a:rPr lang="en-GB" b="1" dirty="0"/>
              <a:t>quantum</a:t>
            </a:r>
            <a:r>
              <a:rPr lang="en-GB" dirty="0"/>
              <a:t> information (e.g. the exact state of an atom or photon) can be transmitted (exactly, in principle) from one location to another, with the help of classical communication and previously shared </a:t>
            </a:r>
            <a:r>
              <a:rPr lang="en-GB" b="1" dirty="0"/>
              <a:t>quantum</a:t>
            </a:r>
            <a:r>
              <a:rPr lang="en-GB" dirty="0"/>
              <a:t> entanglement between the sending and receiving location.</a:t>
            </a:r>
            <a:endParaRPr lang="en-US" dirty="0">
              <a:latin typeface="Arial Black" panose="020B0A04020102020204" pitchFamily="34" charset="0"/>
            </a:endParaRPr>
          </a:p>
          <a:p>
            <a:pPr>
              <a:buClr>
                <a:schemeClr val="accent2"/>
              </a:buClr>
            </a:pPr>
            <a:r>
              <a:rPr lang="en-US" dirty="0">
                <a:latin typeface="Arial Black" panose="020B0A04020102020204" pitchFamily="34" charset="0"/>
              </a:rPr>
              <a:t> </a:t>
            </a:r>
          </a:p>
        </p:txBody>
      </p:sp>
      <p:sp>
        <p:nvSpPr>
          <p:cNvPr id="6" name="Rectangle 5"/>
          <p:cNvSpPr/>
          <p:nvPr/>
        </p:nvSpPr>
        <p:spPr>
          <a:xfrm>
            <a:off x="755576" y="404664"/>
            <a:ext cx="3600400" cy="646331"/>
          </a:xfrm>
          <a:prstGeom prst="rect">
            <a:avLst/>
          </a:prstGeom>
        </p:spPr>
        <p:txBody>
          <a:bodyPr wrap="square">
            <a:spAutoFit/>
          </a:bodyPr>
          <a:lstStyle/>
          <a:p>
            <a:r>
              <a:rPr lang="en-US" sz="3600" dirty="0">
                <a:latin typeface="Times New Roman" panose="02020603050405020304" pitchFamily="18" charset="0"/>
                <a:cs typeface="Times New Roman" panose="02020603050405020304" pitchFamily="18" charset="0"/>
              </a:rPr>
              <a:t>APPLICATIONS</a:t>
            </a:r>
            <a:endParaRPr lang="en-GB" sz="3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u="sng" dirty="0">
                <a:solidFill>
                  <a:schemeClr val="tx1"/>
                </a:solidFill>
                <a:latin typeface="Times New Roman" panose="02020603050405020304" pitchFamily="18" charset="0"/>
                <a:cs typeface="Times New Roman" panose="02020603050405020304" pitchFamily="18" charset="0"/>
              </a:rPr>
              <a:t>Problems </a:t>
            </a:r>
            <a:r>
              <a:rPr lang="en-US" sz="3200" dirty="0">
                <a:solidFill>
                  <a:schemeClr val="tx1"/>
                </a:solidFill>
                <a:latin typeface="Times New Roman" panose="02020603050405020304" pitchFamily="18" charset="0"/>
                <a:cs typeface="Times New Roman" panose="02020603050405020304" pitchFamily="18" charset="0"/>
              </a:rPr>
              <a:t> </a:t>
            </a:r>
          </a:p>
        </p:txBody>
      </p:sp>
      <p:sp>
        <p:nvSpPr>
          <p:cNvPr id="4" name="Text Placeholder 3"/>
          <p:cNvSpPr>
            <a:spLocks noGrp="1"/>
          </p:cNvSpPr>
          <p:nvPr>
            <p:ph type="body" idx="2"/>
          </p:nvPr>
        </p:nvSpPr>
        <p:spPr>
          <a:xfrm>
            <a:off x="685800" y="1285860"/>
            <a:ext cx="5957902" cy="4786346"/>
          </a:xfrm>
        </p:spPr>
        <p:txBody>
          <a:bodyPr>
            <a:normAutofit lnSpcReduction="10000"/>
          </a:bodyPr>
          <a:lstStyle/>
          <a:p>
            <a:pPr>
              <a:buClr>
                <a:schemeClr val="accent2"/>
              </a:buClr>
            </a:pPr>
            <a:endParaRPr lang="en-US" sz="2400" b="1" dirty="0">
              <a:latin typeface="Arial Black" panose="020B0A04020102020204" pitchFamily="34" charset="0"/>
            </a:endParaRPr>
          </a:p>
          <a:p>
            <a:pPr>
              <a:buClr>
                <a:schemeClr val="accent2"/>
              </a:buClr>
            </a:pPr>
            <a:r>
              <a:rPr lang="en-US" sz="2400" b="1" dirty="0">
                <a:latin typeface="Arial Black" panose="020B0A04020102020204" pitchFamily="34" charset="0"/>
              </a:rPr>
              <a:t>Decoherence</a:t>
            </a:r>
          </a:p>
          <a:p>
            <a:pPr>
              <a:buClr>
                <a:schemeClr val="accent2"/>
              </a:buClr>
            </a:pPr>
            <a:endParaRPr lang="en-US" sz="2400" dirty="0">
              <a:latin typeface="Arial Black" panose="020B0A04020102020204" pitchFamily="34" charset="0"/>
            </a:endParaRPr>
          </a:p>
          <a:p>
            <a:pPr>
              <a:buClr>
                <a:schemeClr val="accent2"/>
              </a:buClr>
            </a:pPr>
            <a:endParaRPr lang="en-US" sz="2400" b="1" dirty="0">
              <a:latin typeface="Arial Black" panose="020B0A04020102020204" pitchFamily="34" charset="0"/>
            </a:endParaRPr>
          </a:p>
          <a:p>
            <a:pPr>
              <a:buClr>
                <a:schemeClr val="accent2"/>
              </a:buClr>
            </a:pPr>
            <a:r>
              <a:rPr lang="en-US" sz="2400" b="1" dirty="0">
                <a:latin typeface="Arial Black" panose="020B0A04020102020204" pitchFamily="34" charset="0"/>
              </a:rPr>
              <a:t>Error correction</a:t>
            </a:r>
          </a:p>
          <a:p>
            <a:pPr>
              <a:buClr>
                <a:schemeClr val="accent2"/>
              </a:buClr>
            </a:pPr>
            <a:endParaRPr lang="en-US" sz="2400" b="1" dirty="0">
              <a:latin typeface="Arial Black" panose="020B0A04020102020204" pitchFamily="34" charset="0"/>
            </a:endParaRPr>
          </a:p>
          <a:p>
            <a:pPr>
              <a:buClr>
                <a:schemeClr val="accent2"/>
              </a:buClr>
            </a:pPr>
            <a:endParaRPr lang="en-US" sz="2400" b="1" dirty="0">
              <a:latin typeface="Arial Black" panose="020B0A04020102020204" pitchFamily="34" charset="0"/>
            </a:endParaRPr>
          </a:p>
          <a:p>
            <a:pPr>
              <a:buClr>
                <a:schemeClr val="accent2"/>
              </a:buClr>
            </a:pPr>
            <a:r>
              <a:rPr lang="en-US" sz="2400" b="1" dirty="0">
                <a:latin typeface="Arial Black" panose="020B0A04020102020204" pitchFamily="34" charset="0"/>
              </a:rPr>
              <a:t>Output observance</a:t>
            </a:r>
          </a:p>
          <a:p>
            <a:pPr>
              <a:buClr>
                <a:schemeClr val="accent2"/>
              </a:buClr>
            </a:pPr>
            <a:endParaRPr lang="en-US" sz="2400" b="1" dirty="0">
              <a:latin typeface="Arial Black" panose="020B0A04020102020204" pitchFamily="34" charset="0"/>
            </a:endParaRPr>
          </a:p>
          <a:p>
            <a:pPr>
              <a:buClr>
                <a:schemeClr val="accent2"/>
              </a:buClr>
            </a:pPr>
            <a:endParaRPr lang="en-US" sz="2400" b="1" dirty="0">
              <a:latin typeface="Arial Black" panose="020B0A04020102020204" pitchFamily="34" charset="0"/>
            </a:endParaRPr>
          </a:p>
          <a:p>
            <a:pPr>
              <a:buClr>
                <a:schemeClr val="accent2"/>
              </a:buClr>
            </a:pPr>
            <a:r>
              <a:rPr lang="en-US" sz="2400" b="1" dirty="0">
                <a:latin typeface="Arial Black" panose="020B0A04020102020204" pitchFamily="34" charset="0"/>
              </a:rPr>
              <a:t>Cost</a:t>
            </a:r>
          </a:p>
          <a:p>
            <a:pPr>
              <a:buClr>
                <a:schemeClr val="accent2"/>
              </a:buClr>
              <a:buFont typeface="Arial" panose="020B0604020202020204" pitchFamily="34" charset="0"/>
              <a:buChar char="•"/>
            </a:pPr>
            <a:endParaRPr lang="en-US" sz="2000" b="1" dirty="0">
              <a:latin typeface="Arial Black" panose="020B0A04020102020204" pitchFamily="34" charset="0"/>
            </a:endParaRPr>
          </a:p>
          <a:p>
            <a:pPr>
              <a:buClr>
                <a:schemeClr val="accent2"/>
              </a:buClr>
              <a:buFont typeface="Arial" panose="020B0604020202020204" pitchFamily="34" charset="0"/>
              <a:buChar char="•"/>
            </a:pPr>
            <a:endParaRPr lang="en-US" sz="2000" b="1" dirty="0">
              <a:latin typeface="Arial Black" panose="020B0A04020102020204" pitchFamily="34" charset="0"/>
            </a:endParaRPr>
          </a:p>
          <a:p>
            <a:pPr>
              <a:buClr>
                <a:schemeClr val="accent2"/>
              </a:buClr>
              <a:buFont typeface="Arial" panose="020B0604020202020204" pitchFamily="34" charset="0"/>
              <a:buChar char="•"/>
            </a:pPr>
            <a:endParaRPr lang="en-US" sz="2000" b="1" dirty="0">
              <a:latin typeface="Arial Black" panose="020B0A04020102020204" pitchFamily="34" charset="0"/>
            </a:endParaRPr>
          </a:p>
          <a:p>
            <a:pPr>
              <a:buClr>
                <a:schemeClr val="accent2"/>
              </a:buClr>
              <a:buFont typeface="Arial" panose="020B0604020202020204" pitchFamily="34" charset="0"/>
              <a:buChar char="•"/>
            </a:pPr>
            <a:endParaRPr lang="en-US" sz="2000" dirty="0">
              <a:latin typeface="Arial Black" panose="020B0A04020102020204" pitchFamily="34" charset="0"/>
            </a:endParaRPr>
          </a:p>
          <a:p>
            <a:endParaRPr lang="en-US" dirty="0"/>
          </a:p>
        </p:txBody>
      </p:sp>
      <p:sp>
        <p:nvSpPr>
          <p:cNvPr id="7" name="Rectangle 6"/>
          <p:cNvSpPr/>
          <p:nvPr/>
        </p:nvSpPr>
        <p:spPr>
          <a:xfrm>
            <a:off x="714348" y="3357562"/>
            <a:ext cx="3643338" cy="523220"/>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 </a:t>
            </a:r>
            <a:endParaRPr lang="en-US" sz="3200" u="sng"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95000"/>
                  </a:schemeClr>
                </a:solidFill>
                <a:latin typeface="Times New Roman" panose="02020603050405020304" pitchFamily="18" charset="0"/>
                <a:cs typeface="Times New Roman" panose="02020603050405020304" pitchFamily="18" charset="0"/>
              </a:rPr>
              <a:t>Conclusion</a:t>
            </a:r>
          </a:p>
        </p:txBody>
      </p:sp>
      <p:sp>
        <p:nvSpPr>
          <p:cNvPr id="3" name="Text Placeholder 2"/>
          <p:cNvSpPr>
            <a:spLocks noGrp="1"/>
          </p:cNvSpPr>
          <p:nvPr>
            <p:ph type="body" idx="2"/>
          </p:nvPr>
        </p:nvSpPr>
        <p:spPr>
          <a:xfrm>
            <a:off x="685800" y="1435100"/>
            <a:ext cx="8458200" cy="2565404"/>
          </a:xfrm>
        </p:spPr>
        <p:txBody>
          <a:bodyPr>
            <a:normAutofit/>
          </a:bodyPr>
          <a:lstStyle/>
          <a:p>
            <a:r>
              <a:rPr lang="en-US" sz="2800" dirty="0"/>
              <a:t>A quantum computer thus has the theoretical capability of simulating any finite physical system and may even hold the key to creating an artificially intelligent computer.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2483768" y="2708920"/>
            <a:ext cx="7772400" cy="1975104"/>
          </a:xfrm>
        </p:spPr>
        <p:txBody>
          <a:bodyPr/>
          <a:lstStyle/>
          <a:p>
            <a:r>
              <a:rPr lang="en-US" dirty="0">
                <a:solidFill>
                  <a:schemeClr val="tx1"/>
                </a:solidFill>
                <a:latin typeface="Arial" panose="020B0604020202020204" pitchFamily="34" charset="0"/>
                <a:cs typeface="Arial" panose="020B0604020202020204" pitchFamily="34" charset="0"/>
              </a:rPr>
              <a:t>THANK YOU</a:t>
            </a:r>
            <a:endParaRPr lang="en-US" dirty="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2267744" y="2636912"/>
            <a:ext cx="6480720" cy="1143000"/>
          </a:xfrm>
        </p:spPr>
        <p:txBody>
          <a:bodyPr>
            <a:normAutofit fontScale="90000"/>
          </a:bodyPr>
          <a:lstStyle/>
          <a:p>
            <a:pPr marL="484505" indent="0" eaLnBrk="1" fontAlgn="auto" hangingPunct="1">
              <a:spcAft>
                <a:spcPts val="0"/>
              </a:spcAft>
              <a:defRPr/>
            </a:pPr>
            <a:r>
              <a:rPr lang="en-US" sz="9600" dirty="0">
                <a:solidFill>
                  <a:schemeClr val="accent1">
                    <a:tint val="83000"/>
                    <a:satMod val="150000"/>
                  </a:schemeClr>
                </a:solidFill>
                <a:latin typeface="Times New Roman" panose="02020603050405020304" pitchFamily="18" charset="0"/>
                <a:cs typeface="Times New Roman" panose="02020603050405020304" pitchFamily="18" charset="0"/>
              </a:rPr>
              <a:t>Queries?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sp>
        <p:nvSpPr>
          <p:cNvPr id="4" name="Content Placeholder 3"/>
          <p:cNvSpPr>
            <a:spLocks noGrp="1"/>
          </p:cNvSpPr>
          <p:nvPr>
            <p:ph sz="half" idx="1"/>
          </p:nvPr>
        </p:nvSpPr>
        <p:spPr>
          <a:xfrm>
            <a:off x="683568" y="1700808"/>
            <a:ext cx="8064896" cy="4572000"/>
          </a:xfrm>
        </p:spPr>
        <p:txBody>
          <a:bodyPr/>
          <a:lstStyle/>
          <a:p>
            <a:pPr marL="457200" indent="-457200">
              <a:lnSpc>
                <a:spcPct val="85000"/>
              </a:lnSpc>
              <a:spcBef>
                <a:spcPct val="35000"/>
              </a:spcBef>
              <a:buFontTx/>
              <a:buAutoNum type="arabicPeriod"/>
            </a:pPr>
            <a:r>
              <a:rPr lang="en-US" b="1" dirty="0">
                <a:latin typeface="Arial" panose="020B0604020202020204" pitchFamily="34" charset="0"/>
                <a:cs typeface="Arial" panose="020B0604020202020204" pitchFamily="34" charset="0"/>
              </a:rPr>
              <a:t>Introduction </a:t>
            </a:r>
          </a:p>
          <a:p>
            <a:pPr marL="457200" indent="-457200">
              <a:lnSpc>
                <a:spcPct val="85000"/>
              </a:lnSpc>
              <a:spcBef>
                <a:spcPct val="35000"/>
              </a:spcBef>
              <a:buFontTx/>
              <a:buAutoNum type="arabicPeriod"/>
            </a:pPr>
            <a:r>
              <a:rPr lang="en-US" b="1" dirty="0">
                <a:latin typeface="Arial" panose="020B0604020202020204" pitchFamily="34" charset="0"/>
                <a:cs typeface="Arial" panose="020B0604020202020204" pitchFamily="34" charset="0"/>
              </a:rPr>
              <a:t>History</a:t>
            </a:r>
          </a:p>
          <a:p>
            <a:pPr marL="457200" indent="-457200">
              <a:lnSpc>
                <a:spcPct val="85000"/>
              </a:lnSpc>
              <a:spcBef>
                <a:spcPct val="35000"/>
              </a:spcBef>
              <a:buFontTx/>
              <a:buAutoNum type="arabicPeriod"/>
            </a:pPr>
            <a:r>
              <a:rPr lang="en-US" b="1" dirty="0">
                <a:latin typeface="Arial" panose="020B0604020202020204" pitchFamily="34" charset="0"/>
                <a:cs typeface="Arial" panose="020B0604020202020204" pitchFamily="34" charset="0"/>
              </a:rPr>
              <a:t>Why quantum computer</a:t>
            </a:r>
          </a:p>
          <a:p>
            <a:pPr marL="457200" indent="-457200">
              <a:lnSpc>
                <a:spcPct val="85000"/>
              </a:lnSpc>
              <a:spcBef>
                <a:spcPct val="35000"/>
              </a:spcBef>
              <a:buFontTx/>
              <a:buAutoNum type="arabicPeriod"/>
            </a:pPr>
            <a:r>
              <a:rPr lang="en-US" b="1" dirty="0">
                <a:latin typeface="Arial" panose="020B0604020202020204" pitchFamily="34" charset="0"/>
                <a:cs typeface="Arial" panose="020B0604020202020204" pitchFamily="34" charset="0"/>
              </a:rPr>
              <a:t>What special about quantum computer</a:t>
            </a:r>
          </a:p>
          <a:p>
            <a:pPr marL="457200" indent="-457200">
              <a:lnSpc>
                <a:spcPct val="85000"/>
              </a:lnSpc>
              <a:spcBef>
                <a:spcPct val="35000"/>
              </a:spcBef>
              <a:buFontTx/>
              <a:buAutoNum type="arabicPeriod"/>
            </a:pPr>
            <a:r>
              <a:rPr lang="en-US" b="1" dirty="0">
                <a:latin typeface="Arial" panose="020B0604020202020204" pitchFamily="34" charset="0"/>
                <a:cs typeface="Arial" panose="020B0604020202020204" pitchFamily="34" charset="0"/>
              </a:rPr>
              <a:t>Applications of quantum computer</a:t>
            </a:r>
          </a:p>
          <a:p>
            <a:pPr marL="457200" indent="-457200">
              <a:lnSpc>
                <a:spcPct val="85000"/>
              </a:lnSpc>
              <a:spcBef>
                <a:spcPct val="35000"/>
              </a:spcBef>
              <a:buFontTx/>
              <a:buAutoNum type="arabicPeriod"/>
            </a:pPr>
            <a:r>
              <a:rPr lang="en-US" b="1" dirty="0">
                <a:latin typeface="Arial" panose="020B0604020202020204" pitchFamily="34" charset="0"/>
                <a:cs typeface="Arial" panose="020B0604020202020204" pitchFamily="34" charset="0"/>
              </a:rPr>
              <a:t>Problems</a:t>
            </a:r>
          </a:p>
          <a:p>
            <a:pPr marL="457200" indent="-457200">
              <a:lnSpc>
                <a:spcPct val="85000"/>
              </a:lnSpc>
              <a:spcBef>
                <a:spcPct val="35000"/>
              </a:spcBef>
              <a:buFontTx/>
              <a:buAutoNum type="arabicPeriod"/>
            </a:pPr>
            <a:r>
              <a:rPr lang="en-US" b="1" dirty="0">
                <a:latin typeface="Arial" panose="020B0604020202020204" pitchFamily="34" charset="0"/>
                <a:cs typeface="Arial" panose="020B0604020202020204" pitchFamily="34" charset="0"/>
              </a:rPr>
              <a:t>Conclusion</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14348" y="285728"/>
            <a:ext cx="8429652" cy="857256"/>
          </a:xfrm>
        </p:spPr>
        <p:txBody>
          <a:bodyPr/>
          <a:lstStyle/>
          <a:p>
            <a:r>
              <a:rPr lang="en-US" dirty="0">
                <a:solidFill>
                  <a:schemeClr val="tx1">
                    <a:lumMod val="95000"/>
                  </a:schemeClr>
                </a:solidFill>
                <a:latin typeface="Times New Roman" panose="02020603050405020304" pitchFamily="18" charset="0"/>
                <a:cs typeface="Times New Roman" panose="02020603050405020304" pitchFamily="18" charset="0"/>
              </a:rPr>
              <a:t>INTRODUCTION: Quantum computers</a:t>
            </a:r>
          </a:p>
        </p:txBody>
      </p:sp>
      <p:sp>
        <p:nvSpPr>
          <p:cNvPr id="5" name="Text Placeholder 4"/>
          <p:cNvSpPr>
            <a:spLocks noGrp="1"/>
          </p:cNvSpPr>
          <p:nvPr>
            <p:ph type="body" idx="2"/>
          </p:nvPr>
        </p:nvSpPr>
        <p:spPr>
          <a:xfrm>
            <a:off x="571472" y="1435100"/>
            <a:ext cx="3357586" cy="4208478"/>
          </a:xfrm>
        </p:spPr>
        <p:txBody>
          <a:bodyPr/>
          <a:lstStyle/>
          <a:p>
            <a:pPr>
              <a:buFont typeface="Wingdings" panose="05000000000000000000" pitchFamily="2" charset="2"/>
              <a:buChar char="Ø"/>
            </a:pPr>
            <a:r>
              <a:rPr lang="en-US" sz="1200" dirty="0">
                <a:latin typeface="Arial Black" panose="020B0A04020102020204" pitchFamily="34" charset="0"/>
              </a:rPr>
              <a:t>Quantum  computers  use   atoms   to   perform   calculation</a:t>
            </a:r>
          </a:p>
          <a:p>
            <a:pPr>
              <a:buFont typeface="Wingdings" panose="05000000000000000000" pitchFamily="2" charset="2"/>
              <a:buChar char="Ø"/>
            </a:pPr>
            <a:endParaRPr lang="en-US" sz="1200" dirty="0"/>
          </a:p>
          <a:p>
            <a:pPr>
              <a:buFont typeface="Wingdings" panose="05000000000000000000" pitchFamily="2" charset="2"/>
              <a:buChar char="Ø"/>
            </a:pPr>
            <a:r>
              <a:rPr lang="en-US" sz="1200" dirty="0">
                <a:latin typeface="Arial Black" panose="020B0A04020102020204" pitchFamily="34" charset="0"/>
                <a:cs typeface="Arial" panose="020B0604020202020204" pitchFamily="34" charset="0"/>
              </a:rPr>
              <a:t>Here  computation   depends on   </a:t>
            </a:r>
            <a:r>
              <a:rPr lang="en-US" sz="2000" b="1" dirty="0">
                <a:latin typeface="Times New Roman" panose="02020603050405020304" pitchFamily="18" charset="0"/>
                <a:cs typeface="Times New Roman" panose="02020603050405020304" pitchFamily="18" charset="0"/>
              </a:rPr>
              <a:t>principle   of   quantum theory</a:t>
            </a:r>
          </a:p>
          <a:p>
            <a:pPr>
              <a:buFont typeface="Wingdings" panose="05000000000000000000" pitchFamily="2" charset="2"/>
              <a:buChar char="Ø"/>
            </a:pPr>
            <a:endParaRPr lang="en-US" sz="20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Qubit</a:t>
            </a:r>
          </a:p>
          <a:p>
            <a:endParaRPr lang="en-US" sz="3200" b="1" dirty="0">
              <a:latin typeface="Times New Roman" panose="02020603050405020304" pitchFamily="18" charset="0"/>
              <a:cs typeface="Times New Roman" panose="02020603050405020304" pitchFamily="18" charset="0"/>
            </a:endParaRPr>
          </a:p>
        </p:txBody>
      </p:sp>
      <p:pic>
        <p:nvPicPr>
          <p:cNvPr id="6" name="Content Placeholder 5" descr="3630380_640px.jpg"/>
          <p:cNvPicPr>
            <a:picLocks noGrp="1" noChangeAspect="1"/>
          </p:cNvPicPr>
          <p:nvPr>
            <p:ph sz="half" idx="1"/>
          </p:nvPr>
        </p:nvPicPr>
        <p:blipFill>
          <a:blip r:embed="rId3" cstate="print"/>
          <a:stretch>
            <a:fillRect/>
          </a:stretch>
        </p:blipFill>
        <p:spPr>
          <a:xfrm>
            <a:off x="4000496" y="1582261"/>
            <a:ext cx="4914904" cy="4277678"/>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Admin\Desktop\SWAPPY\S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1916832"/>
            <a:ext cx="5133310" cy="344041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2051720" y="393692"/>
            <a:ext cx="4310795" cy="584775"/>
          </a:xfrm>
          <a:prstGeom prst="rect">
            <a:avLst/>
          </a:prstGeom>
        </p:spPr>
        <p:txBody>
          <a:bodyPr wrap="none">
            <a:spAutoFit/>
          </a:bodyPr>
          <a:lstStyle/>
          <a:p>
            <a:r>
              <a:rPr lang="en-US" sz="3200" dirty="0">
                <a:solidFill>
                  <a:schemeClr val="tx1">
                    <a:lumMod val="95000"/>
                  </a:schemeClr>
                </a:solidFill>
                <a:latin typeface="Times New Roman" panose="02020603050405020304" pitchFamily="18" charset="0"/>
                <a:cs typeface="Times New Roman" panose="02020603050405020304" pitchFamily="18" charset="0"/>
              </a:rPr>
              <a:t>First Quantum Computer</a:t>
            </a:r>
            <a:endParaRPr lang="en-GB"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chemeClr val="tx1">
                    <a:lumMod val="95000"/>
                  </a:schemeClr>
                </a:solidFill>
                <a:latin typeface="Times New Roman" panose="02020603050405020304" pitchFamily="18" charset="0"/>
                <a:cs typeface="Times New Roman" panose="02020603050405020304" pitchFamily="18" charset="0"/>
              </a:rPr>
              <a:t>HISTORY</a:t>
            </a:r>
          </a:p>
        </p:txBody>
      </p:sp>
      <p:sp>
        <p:nvSpPr>
          <p:cNvPr id="3" name="Text Placeholder 2"/>
          <p:cNvSpPr>
            <a:spLocks noGrp="1"/>
          </p:cNvSpPr>
          <p:nvPr>
            <p:ph type="body" idx="2"/>
          </p:nvPr>
        </p:nvSpPr>
        <p:spPr>
          <a:xfrm>
            <a:off x="785786" y="1428736"/>
            <a:ext cx="5857916" cy="4857784"/>
          </a:xfrm>
        </p:spPr>
        <p:txBody>
          <a:bodyPr/>
          <a:lstStyle/>
          <a:p>
            <a:pPr>
              <a:buClr>
                <a:schemeClr val="accent2"/>
              </a:buClr>
              <a:buFont typeface="Wingdings" panose="05000000000000000000" pitchFamily="2" charset="2"/>
              <a:buChar char="§"/>
            </a:pPr>
            <a:r>
              <a:rPr lang="en-US" dirty="0"/>
              <a:t> </a:t>
            </a:r>
            <a:r>
              <a:rPr lang="en-US" sz="3200" b="1" dirty="0"/>
              <a:t>1982 - Feynman </a:t>
            </a:r>
            <a:r>
              <a:rPr lang="en-US" dirty="0"/>
              <a:t>proposed the idea of creating machines based on the laws of quantum mechanics instead of the laws of classical physics.</a:t>
            </a:r>
          </a:p>
          <a:p>
            <a:pPr>
              <a:spcBef>
                <a:spcPct val="50000"/>
              </a:spcBef>
              <a:buClr>
                <a:schemeClr val="accent2"/>
              </a:buClr>
              <a:buFont typeface="Wingdings" panose="05000000000000000000" pitchFamily="2" charset="2"/>
              <a:buChar char="§"/>
            </a:pPr>
            <a:r>
              <a:rPr lang="en-US" sz="2400" b="1" dirty="0"/>
              <a:t>1985 - David Deutsch </a:t>
            </a:r>
            <a:r>
              <a:rPr lang="en-US" dirty="0"/>
              <a:t>developed the quantum Turing machine, showing that quantum circuits are universal.</a:t>
            </a:r>
          </a:p>
          <a:p>
            <a:pPr>
              <a:spcBef>
                <a:spcPct val="50000"/>
              </a:spcBef>
              <a:buClr>
                <a:schemeClr val="accent2"/>
              </a:buClr>
              <a:buFont typeface="Wingdings" panose="05000000000000000000" pitchFamily="2" charset="2"/>
              <a:buChar char="§"/>
            </a:pPr>
            <a:r>
              <a:rPr lang="en-US" dirty="0"/>
              <a:t> </a:t>
            </a:r>
            <a:r>
              <a:rPr lang="en-US" sz="2400" b="1" dirty="0"/>
              <a:t>1994 - Peter </a:t>
            </a:r>
            <a:r>
              <a:rPr lang="en-US" sz="2400" b="1" dirty="0" err="1"/>
              <a:t>Shor</a:t>
            </a:r>
            <a:r>
              <a:rPr lang="en-US" sz="2400" b="1" dirty="0"/>
              <a:t> </a:t>
            </a:r>
            <a:r>
              <a:rPr lang="en-US" dirty="0"/>
              <a:t>came up with a quantum algorithm to factor very large numbers in polynomial time.</a:t>
            </a:r>
          </a:p>
          <a:p>
            <a:pPr>
              <a:spcBef>
                <a:spcPct val="50000"/>
              </a:spcBef>
              <a:buClr>
                <a:schemeClr val="accent2"/>
              </a:buClr>
              <a:buFont typeface="Wingdings" panose="05000000000000000000" pitchFamily="2" charset="2"/>
              <a:buChar char="§"/>
            </a:pPr>
            <a:r>
              <a:rPr lang="en-US" sz="2400" b="1" dirty="0"/>
              <a:t>1997 - </a:t>
            </a:r>
            <a:r>
              <a:rPr lang="en-US" sz="2400" b="1" dirty="0" err="1"/>
              <a:t>Lov</a:t>
            </a:r>
            <a:r>
              <a:rPr lang="en-US" sz="2400" b="1" dirty="0"/>
              <a:t> Grover </a:t>
            </a:r>
            <a:r>
              <a:rPr lang="en-US" dirty="0"/>
              <a:t>develops a quantum search algorithm with O(√N) complexity</a:t>
            </a:r>
          </a:p>
          <a:p>
            <a:endParaRPr lang="en-US" dirty="0">
              <a:solidFill>
                <a:schemeClr val="tx1">
                  <a:lumMod val="95000"/>
                </a:schemeClr>
              </a:solidFill>
            </a:endParaRPr>
          </a:p>
        </p:txBody>
      </p:sp>
      <p:pic>
        <p:nvPicPr>
          <p:cNvPr id="9" name="Content Placeholder 8" descr="Feynman.jpg"/>
          <p:cNvPicPr>
            <a:picLocks noGrp="1" noChangeAspect="1"/>
          </p:cNvPicPr>
          <p:nvPr>
            <p:ph sz="half" idx="1"/>
          </p:nvPr>
        </p:nvPicPr>
        <p:blipFill>
          <a:blip r:embed="rId3" cstate="print"/>
          <a:stretch>
            <a:fillRect/>
          </a:stretch>
        </p:blipFill>
        <p:spPr>
          <a:xfrm>
            <a:off x="6786578" y="571480"/>
            <a:ext cx="2043007" cy="1993904"/>
          </a:xfrm>
        </p:spPr>
      </p:pic>
      <p:pic>
        <p:nvPicPr>
          <p:cNvPr id="1028" name="Picture 4" descr="G:\quantumppt\220px-Peter_Shor.jpg"/>
          <p:cNvPicPr>
            <a:picLocks noChangeAspect="1" noChangeArrowheads="1"/>
          </p:cNvPicPr>
          <p:nvPr/>
        </p:nvPicPr>
        <p:blipFill>
          <a:blip r:embed="rId4" cstate="print"/>
          <a:srcRect/>
          <a:stretch>
            <a:fillRect/>
          </a:stretch>
        </p:blipFill>
        <p:spPr bwMode="auto">
          <a:xfrm>
            <a:off x="6929454" y="3422302"/>
            <a:ext cx="1801815" cy="2166938"/>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95000"/>
                  </a:schemeClr>
                </a:solidFill>
                <a:latin typeface="Times New Roman" panose="02020603050405020304" pitchFamily="18" charset="0"/>
                <a:cs typeface="Times New Roman" panose="02020603050405020304" pitchFamily="18" charset="0"/>
              </a:rPr>
              <a:t>Why quantum computer</a:t>
            </a:r>
          </a:p>
        </p:txBody>
      </p:sp>
      <p:sp>
        <p:nvSpPr>
          <p:cNvPr id="3" name="Text Placeholder 2"/>
          <p:cNvSpPr>
            <a:spLocks noGrp="1"/>
          </p:cNvSpPr>
          <p:nvPr>
            <p:ph type="body" idx="2"/>
          </p:nvPr>
        </p:nvSpPr>
        <p:spPr>
          <a:xfrm>
            <a:off x="571472" y="1714488"/>
            <a:ext cx="3214710" cy="4572000"/>
          </a:xfrm>
        </p:spPr>
        <p:txBody>
          <a:bodyPr/>
          <a:lstStyle/>
          <a:p>
            <a:pPr>
              <a:buClr>
                <a:schemeClr val="accent2"/>
              </a:buClr>
              <a:buSzPct val="117000"/>
              <a:buFont typeface="Wingdings" panose="05000000000000000000" pitchFamily="2" charset="2"/>
              <a:buChar char="§"/>
            </a:pPr>
            <a:r>
              <a:rPr lang="en-US" dirty="0">
                <a:latin typeface="Arial" panose="020B0604020202020204" pitchFamily="34" charset="0"/>
                <a:cs typeface="Arial" panose="020B0604020202020204" pitchFamily="34" charset="0"/>
              </a:rPr>
              <a:t>Moore’  law  slowing down in  </a:t>
            </a:r>
            <a:r>
              <a:rPr lang="en-US" sz="3200" dirty="0">
                <a:latin typeface="Arial" panose="020B0604020202020204" pitchFamily="34" charset="0"/>
                <a:cs typeface="Arial" panose="020B0604020202020204" pitchFamily="34" charset="0"/>
              </a:rPr>
              <a:t>2020</a:t>
            </a:r>
            <a:r>
              <a:rPr lang="en-US" dirty="0">
                <a:latin typeface="Arial" panose="020B0604020202020204" pitchFamily="34" charset="0"/>
                <a:cs typeface="Arial" panose="020B0604020202020204" pitchFamily="34" charset="0"/>
              </a:rPr>
              <a:t>   it is flattened   out.</a:t>
            </a:r>
          </a:p>
          <a:p>
            <a:pPr>
              <a:buClr>
                <a:schemeClr val="accent2"/>
              </a:buClr>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buClr>
                <a:schemeClr val="accent2"/>
              </a:buClr>
              <a:buFont typeface="Wingdings" panose="05000000000000000000" pitchFamily="2" charset="2"/>
              <a:buChar char="§"/>
            </a:pPr>
            <a:r>
              <a:rPr lang="en-US" sz="2800" dirty="0">
                <a:latin typeface="Arial" panose="020B0604020202020204" pitchFamily="34" charset="0"/>
                <a:cs typeface="Arial" panose="020B0604020202020204" pitchFamily="34" charset="0"/>
              </a:rPr>
              <a:t>Transistor</a:t>
            </a:r>
            <a:r>
              <a:rPr lang="en-US" dirty="0">
                <a:latin typeface="Arial" panose="020B0604020202020204" pitchFamily="34" charset="0"/>
                <a:cs typeface="Arial" panose="020B0604020202020204" pitchFamily="34" charset="0"/>
              </a:rPr>
              <a:t> cannot be made smaller due to the laws of  Quantum mechanics starts to take over</a:t>
            </a:r>
          </a:p>
          <a:p>
            <a:pPr>
              <a:buClr>
                <a:schemeClr val="accent2"/>
              </a:buClr>
              <a:buFont typeface="Arial" panose="020B0604020202020204" pitchFamily="34" charset="0"/>
              <a:buChar char="•"/>
            </a:pPr>
            <a:endParaRPr lang="en-US" dirty="0"/>
          </a:p>
          <a:p>
            <a:pPr>
              <a:buClr>
                <a:schemeClr val="accent2"/>
              </a:buClr>
              <a:buFont typeface="Wingdings" panose="05000000000000000000" pitchFamily="2" charset="2"/>
              <a:buChar char="§"/>
            </a:pPr>
            <a:r>
              <a:rPr lang="en-US" sz="2800" dirty="0">
                <a:latin typeface="Arial" panose="020B0604020202020204" pitchFamily="34" charset="0"/>
                <a:cs typeface="Arial" panose="020B0604020202020204" pitchFamily="34" charset="0"/>
              </a:rPr>
              <a:t>Post silicon era</a:t>
            </a:r>
          </a:p>
        </p:txBody>
      </p:sp>
      <p:pic>
        <p:nvPicPr>
          <p:cNvPr id="5" name="Content Placeholder 4" descr="Intel.jpg"/>
          <p:cNvPicPr>
            <a:picLocks noGrp="1" noChangeAspect="1"/>
          </p:cNvPicPr>
          <p:nvPr>
            <p:ph sz="half" idx="1"/>
          </p:nvPr>
        </p:nvPicPr>
        <p:blipFill>
          <a:blip r:embed="rId2" cstate="print"/>
          <a:stretch>
            <a:fillRect/>
          </a:stretch>
        </p:blipFill>
        <p:spPr>
          <a:xfrm>
            <a:off x="4000496" y="1285860"/>
            <a:ext cx="4914896" cy="421484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14400" y="273050"/>
            <a:ext cx="8229600" cy="1162050"/>
          </a:xfrm>
        </p:spPr>
        <p:txBody>
          <a:bodyPr/>
          <a:lstStyle/>
          <a:p>
            <a:r>
              <a:rPr lang="en-US" sz="3200" dirty="0">
                <a:solidFill>
                  <a:schemeClr val="tx1"/>
                </a:solidFill>
                <a:latin typeface="Times New Roman" panose="02020603050405020304" pitchFamily="18" charset="0"/>
                <a:cs typeface="Times New Roman" panose="02020603050405020304" pitchFamily="18" charset="0"/>
              </a:rPr>
              <a:t>What special about </a:t>
            </a:r>
            <a:r>
              <a:rPr lang="en-US" sz="3200" b="1" dirty="0">
                <a:solidFill>
                  <a:schemeClr val="tx1"/>
                </a:solidFill>
                <a:latin typeface="Times New Roman" panose="02020603050405020304" pitchFamily="18" charset="0"/>
                <a:cs typeface="Times New Roman" panose="02020603050405020304" pitchFamily="18" charset="0"/>
              </a:rPr>
              <a:t>Quantum computer</a:t>
            </a:r>
          </a:p>
        </p:txBody>
      </p:sp>
      <p:pic>
        <p:nvPicPr>
          <p:cNvPr id="2050" name="Picture 2" descr="G:\quantumppt\images (4).jpg"/>
          <p:cNvPicPr>
            <a:picLocks noChangeAspect="1" noChangeArrowheads="1"/>
          </p:cNvPicPr>
          <p:nvPr/>
        </p:nvPicPr>
        <p:blipFill>
          <a:blip r:embed="rId2" cstate="print"/>
          <a:srcRect/>
          <a:stretch>
            <a:fillRect/>
          </a:stretch>
        </p:blipFill>
        <p:spPr bwMode="auto">
          <a:xfrm>
            <a:off x="642910" y="1000108"/>
            <a:ext cx="4143404" cy="1928826"/>
          </a:xfrm>
          <a:prstGeom prst="rect">
            <a:avLst/>
          </a:prstGeom>
          <a:noFill/>
        </p:spPr>
      </p:pic>
      <p:pic>
        <p:nvPicPr>
          <p:cNvPr id="1026" name="Picture 2" descr="G:\quantumppt\qubit.jpg"/>
          <p:cNvPicPr>
            <a:picLocks noChangeAspect="1" noChangeArrowheads="1"/>
          </p:cNvPicPr>
          <p:nvPr/>
        </p:nvPicPr>
        <p:blipFill>
          <a:blip r:embed="rId3" cstate="print"/>
          <a:srcRect/>
          <a:stretch>
            <a:fillRect/>
          </a:stretch>
        </p:blipFill>
        <p:spPr bwMode="auto">
          <a:xfrm>
            <a:off x="2857488" y="3106036"/>
            <a:ext cx="6142042" cy="356146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3414" y="1772816"/>
            <a:ext cx="7776864" cy="3170099"/>
          </a:xfrm>
          <a:prstGeom prst="rect">
            <a:avLst/>
          </a:prstGeom>
        </p:spPr>
        <p:txBody>
          <a:bodyPr wrap="square">
            <a:spAutoFit/>
          </a:bodyPr>
          <a:lstStyle/>
          <a:p>
            <a:pPr lvl="0" fontAlgn="base">
              <a:spcBef>
                <a:spcPct val="0"/>
              </a:spcBef>
              <a:spcAft>
                <a:spcPct val="0"/>
              </a:spcAft>
            </a:pPr>
            <a:r>
              <a:rPr lang="en-US" sz="1400" b="1" dirty="0">
                <a:latin typeface="Arial Black" panose="020B0A04020102020204" pitchFamily="34" charset="0"/>
                <a:cs typeface="Arial" panose="020B0604020202020204" pitchFamily="34" charset="0"/>
              </a:rPr>
              <a:t>To give an idea about how this coin experiment works:</a:t>
            </a:r>
          </a:p>
          <a:p>
            <a:pPr lvl="0" eaLnBrk="0" fontAlgn="base" hangingPunct="0">
              <a:spcBef>
                <a:spcPct val="0"/>
              </a:spcBef>
              <a:spcAft>
                <a:spcPct val="0"/>
              </a:spcAft>
              <a:buFontTx/>
              <a:buAutoNum type="arabicPeriod"/>
            </a:pPr>
            <a:r>
              <a:rPr lang="en-US" sz="1400" b="1" dirty="0">
                <a:latin typeface="Arial Black" panose="020B0A04020102020204" pitchFamily="34" charset="0"/>
                <a:cs typeface="Arial" panose="020B0604020202020204" pitchFamily="34" charset="0"/>
              </a:rPr>
              <a:t>Quantum Computer plays a move but it is not revealed to the Opponent.</a:t>
            </a:r>
          </a:p>
          <a:p>
            <a:pPr lvl="0" eaLnBrk="0" fontAlgn="base" hangingPunct="0">
              <a:spcBef>
                <a:spcPct val="0"/>
              </a:spcBef>
              <a:spcAft>
                <a:spcPct val="0"/>
              </a:spcAft>
              <a:buFontTx/>
              <a:buAutoNum type="arabicPeriod" startAt="2"/>
            </a:pPr>
            <a:r>
              <a:rPr lang="en-US" sz="1400" b="1" dirty="0">
                <a:latin typeface="Arial Black" panose="020B0A04020102020204" pitchFamily="34" charset="0"/>
                <a:cs typeface="Arial" panose="020B0604020202020204" pitchFamily="34" charset="0"/>
              </a:rPr>
              <a:t>Opponent[Human] plays a move and it is also not revealed to the Quantum Computer.</a:t>
            </a:r>
          </a:p>
          <a:p>
            <a:pPr lvl="0" eaLnBrk="0" fontAlgn="base" hangingPunct="0">
              <a:spcBef>
                <a:spcPct val="0"/>
              </a:spcBef>
              <a:spcAft>
                <a:spcPct val="0"/>
              </a:spcAft>
              <a:buFontTx/>
              <a:buAutoNum type="arabicPeriod" startAt="3"/>
            </a:pPr>
            <a:r>
              <a:rPr lang="en-US" sz="1400" b="1" dirty="0">
                <a:latin typeface="Arial Black" panose="020B0A04020102020204" pitchFamily="34" charset="0"/>
                <a:cs typeface="Arial" panose="020B0604020202020204" pitchFamily="34" charset="0"/>
              </a:rPr>
              <a:t>Finally Quantum Computer plays a move.</a:t>
            </a:r>
          </a:p>
          <a:p>
            <a:pPr lvl="0" eaLnBrk="0" fontAlgn="base" hangingPunct="0">
              <a:spcBef>
                <a:spcPct val="0"/>
              </a:spcBef>
              <a:spcAft>
                <a:spcPct val="0"/>
              </a:spcAft>
              <a:buFontTx/>
              <a:buAutoNum type="arabicPeriod" startAt="4"/>
            </a:pPr>
            <a:r>
              <a:rPr lang="en-US" sz="1400" b="1" dirty="0">
                <a:latin typeface="Arial Black" panose="020B0A04020102020204" pitchFamily="34" charset="0"/>
                <a:cs typeface="Arial" panose="020B0604020202020204" pitchFamily="34" charset="0"/>
              </a:rPr>
              <a:t>Results are shown. If its heads, then Quantum Computer wins. Else, Opponent wins</a:t>
            </a:r>
            <a:r>
              <a:rPr lang="en-US" sz="1400" dirty="0">
                <a:latin typeface="inherit"/>
                <a:cs typeface="Arial" panose="020B0604020202020204" pitchFamily="34" charset="0"/>
              </a:rPr>
              <a:t>.</a:t>
            </a:r>
          </a:p>
          <a:p>
            <a:pPr fontAlgn="base"/>
            <a:r>
              <a:rPr lang="en-GB" sz="1400" b="1" dirty="0">
                <a:latin typeface="Arial Black" panose="020B0A04020102020204" pitchFamily="34" charset="0"/>
              </a:rPr>
              <a:t>Quantum computer is tracking something low level in hardware. So, it knows every time, what did the opponent played.</a:t>
            </a:r>
          </a:p>
          <a:p>
            <a:pPr fontAlgn="base"/>
            <a:r>
              <a:rPr lang="en-GB" sz="1400" b="1" dirty="0">
                <a:latin typeface="Arial Black" panose="020B0A04020102020204" pitchFamily="34" charset="0"/>
              </a:rPr>
              <a:t>Superposition and the third state is just a way, to not consider Opponent's Move (i.e. Ignoring Opponent's move). So, it is actually all the moves of Quantum Computer. So, it knows how to win. If this is the case, then actually there is no randomness or uncertainty added in the game by Opponent.</a:t>
            </a:r>
          </a:p>
          <a:p>
            <a:pPr lvl="0" eaLnBrk="0" fontAlgn="base" hangingPunct="0">
              <a:spcBef>
                <a:spcPct val="0"/>
              </a:spcBef>
              <a:spcAft>
                <a:spcPct val="0"/>
              </a:spcAft>
            </a:pPr>
            <a:endParaRPr lang="en-US" dirty="0">
              <a:latin typeface="Arial Black" panose="020B0A04020102020204" pitchFamily="34" charset="0"/>
              <a:cs typeface="Arial" panose="020B0604020202020204" pitchFamily="34" charset="0"/>
            </a:endParaRPr>
          </a:p>
        </p:txBody>
      </p:sp>
      <p:sp>
        <p:nvSpPr>
          <p:cNvPr id="3" name="Rectangle 2"/>
          <p:cNvSpPr/>
          <p:nvPr/>
        </p:nvSpPr>
        <p:spPr>
          <a:xfrm>
            <a:off x="971600" y="692696"/>
            <a:ext cx="6984776" cy="584775"/>
          </a:xfrm>
          <a:prstGeom prst="rect">
            <a:avLst/>
          </a:prstGeom>
        </p:spPr>
        <p:txBody>
          <a:bodyPr wrap="square">
            <a:spAutoFit/>
          </a:bodyPr>
          <a:lstStyle/>
          <a:p>
            <a:r>
              <a:rPr lang="en-US" sz="3200" dirty="0">
                <a:latin typeface="Times New Roman" panose="02020603050405020304" pitchFamily="18" charset="0"/>
                <a:cs typeface="Times New Roman" panose="02020603050405020304" pitchFamily="18" charset="0"/>
              </a:rPr>
              <a:t>What special about </a:t>
            </a:r>
            <a:r>
              <a:rPr lang="en-US" sz="3200" b="1" dirty="0">
                <a:latin typeface="Times New Roman" panose="02020603050405020304" pitchFamily="18" charset="0"/>
                <a:cs typeface="Times New Roman" panose="02020603050405020304" pitchFamily="18" charset="0"/>
              </a:rPr>
              <a:t>Quantum computer</a:t>
            </a:r>
            <a:endParaRPr lang="en-GB"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APPLICATIONS</a:t>
            </a:r>
          </a:p>
        </p:txBody>
      </p:sp>
      <p:sp>
        <p:nvSpPr>
          <p:cNvPr id="3" name="Text Placeholder 2"/>
          <p:cNvSpPr>
            <a:spLocks noGrp="1"/>
          </p:cNvSpPr>
          <p:nvPr>
            <p:ph type="body" idx="2"/>
          </p:nvPr>
        </p:nvSpPr>
        <p:spPr>
          <a:xfrm>
            <a:off x="611560" y="1412776"/>
            <a:ext cx="4968552" cy="5256584"/>
          </a:xfrm>
        </p:spPr>
        <p:txBody>
          <a:bodyPr>
            <a:normAutofit/>
          </a:bodyPr>
          <a:lstStyle/>
          <a:p>
            <a:pPr>
              <a:buClr>
                <a:schemeClr val="accent2"/>
              </a:buClr>
            </a:pPr>
            <a:r>
              <a:rPr lang="en-US" sz="1600" dirty="0">
                <a:latin typeface="Arial Black" panose="020B0A04020102020204" pitchFamily="34" charset="0"/>
              </a:rPr>
              <a:t>Cryptography:</a:t>
            </a:r>
            <a:r>
              <a:rPr lang="en-GB" sz="1600" dirty="0"/>
              <a:t>Quantum computers can perform such factoring</a:t>
            </a:r>
            <a:r>
              <a:rPr lang="en-US" sz="1600" dirty="0">
                <a:latin typeface="Arial Black" panose="020B0A04020102020204" pitchFamily="34" charset="0"/>
              </a:rPr>
              <a:t> </a:t>
            </a:r>
            <a:r>
              <a:rPr lang="en-GB" sz="1600" dirty="0"/>
              <a:t>exponentially more efficiently than digital computers, meaning such security methods will soon become obsolete. New cryptography methods are being developed, though it may take time: in August 2015 the NSA began introducing a list of quantum-resistant cryptography methods that would resist quantum computers, and in April 2016 the National Institute of Standards .</a:t>
            </a:r>
          </a:p>
          <a:p>
            <a:pPr>
              <a:buClr>
                <a:schemeClr val="accent2"/>
              </a:buClr>
              <a:buFont typeface="Arial" panose="020B0604020202020204" pitchFamily="34" charset="0"/>
              <a:buChar char="•"/>
            </a:pPr>
            <a:endParaRPr lang="en-GB" sz="1600" dirty="0"/>
          </a:p>
          <a:p>
            <a:pPr>
              <a:buClr>
                <a:schemeClr val="accent2"/>
              </a:buClr>
            </a:pPr>
            <a:r>
              <a:rPr lang="en-US" sz="1600" dirty="0">
                <a:latin typeface="Arial Black" panose="020B0A04020102020204" pitchFamily="34" charset="0"/>
              </a:rPr>
              <a:t>Artificial intelligence:</a:t>
            </a:r>
            <a:r>
              <a:rPr lang="en-GB" sz="1600" b="1" dirty="0"/>
              <a:t>Quantum artificial intelligence</a:t>
            </a:r>
            <a:r>
              <a:rPr lang="en-GB" sz="1600" dirty="0"/>
              <a:t> (QAI) is an interdisciplinary field that focuses on building </a:t>
            </a:r>
            <a:r>
              <a:rPr lang="en-GB" sz="1600" b="1" dirty="0"/>
              <a:t>quantum</a:t>
            </a:r>
            <a:r>
              <a:rPr lang="en-GB" sz="1600" dirty="0"/>
              <a:t> algorithms for improving </a:t>
            </a:r>
            <a:r>
              <a:rPr lang="en-GB" sz="1600" b="1" dirty="0"/>
              <a:t>computational</a:t>
            </a:r>
            <a:r>
              <a:rPr lang="en-GB" sz="1600" dirty="0"/>
              <a:t> tasks within </a:t>
            </a:r>
            <a:r>
              <a:rPr lang="en-GB" sz="1600" b="1" dirty="0"/>
              <a:t>artificial intelligence</a:t>
            </a:r>
            <a:r>
              <a:rPr lang="en-GB" sz="1600" dirty="0"/>
              <a:t>, including sub-fields like machine learning. </a:t>
            </a:r>
            <a:endParaRPr lang="en-US" sz="1600" dirty="0">
              <a:latin typeface="Arial Black" panose="020B0A04020102020204" pitchFamily="34" charset="0"/>
            </a:endParaRPr>
          </a:p>
          <a:p>
            <a:pPr>
              <a:buClr>
                <a:schemeClr val="accent2"/>
              </a:buClr>
              <a:buFont typeface="Arial" panose="020B0604020202020204" pitchFamily="34" charset="0"/>
              <a:buChar char="•"/>
            </a:pPr>
            <a:endParaRPr lang="en-US" dirty="0">
              <a:latin typeface="Arial Black" panose="020B0A04020102020204" pitchFamily="34" charset="0"/>
            </a:endParaRPr>
          </a:p>
          <a:p>
            <a:pPr>
              <a:buClr>
                <a:schemeClr val="accent2"/>
              </a:buClr>
              <a:buFont typeface="Arial" panose="020B0604020202020204" pitchFamily="34" charset="0"/>
              <a:buChar char="•"/>
            </a:pPr>
            <a:endParaRPr lang="en-US" dirty="0">
              <a:latin typeface="Arial Black" panose="020B0A04020102020204" pitchFamily="34" charset="0"/>
            </a:endParaRPr>
          </a:p>
          <a:p>
            <a:endParaRPr lang="en-US" dirty="0"/>
          </a:p>
          <a:p>
            <a:endParaRPr lang="en-US" dirty="0"/>
          </a:p>
        </p:txBody>
      </p:sp>
      <p:pic>
        <p:nvPicPr>
          <p:cNvPr id="5" name="Content Placeholder 4" descr="images (1).jpg"/>
          <p:cNvPicPr>
            <a:picLocks noGrp="1" noChangeAspect="1"/>
          </p:cNvPicPr>
          <p:nvPr>
            <p:ph sz="half" idx="1"/>
          </p:nvPr>
        </p:nvPicPr>
        <p:blipFill>
          <a:blip r:embed="rId2" cstate="print"/>
          <a:stretch>
            <a:fillRect/>
          </a:stretch>
        </p:blipFill>
        <p:spPr>
          <a:xfrm>
            <a:off x="5724128" y="1556792"/>
            <a:ext cx="2992192" cy="1732321"/>
          </a:xfrm>
          <a:prstGeom prst="rect">
            <a:avLst/>
          </a:prstGeom>
          <a:ln>
            <a:noFill/>
          </a:ln>
          <a:effectLst>
            <a:outerShdw blurRad="292100" dist="139700" dir="2700000" algn="tl" rotWithShape="0">
              <a:srgbClr val="333333">
                <a:alpha val="65000"/>
              </a:srgbClr>
            </a:outerShdw>
          </a:effectLst>
        </p:spPr>
      </p:pic>
      <p:pic>
        <p:nvPicPr>
          <p:cNvPr id="1026" name="Picture 2" descr="C:\Users\Admin\Desktop\SWAPPY\abc.jf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6136" y="4588195"/>
            <a:ext cx="2866776" cy="19077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13</TotalTime>
  <Words>548</Words>
  <Application>Microsoft Office PowerPoint</Application>
  <PresentationFormat>On-screen Show (4:3)</PresentationFormat>
  <Paragraphs>75</Paragraphs>
  <Slides>14</Slides>
  <Notes>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14</vt:i4>
      </vt:variant>
    </vt:vector>
  </HeadingPairs>
  <TitlesOfParts>
    <vt:vector size="26" baseType="lpstr">
      <vt:lpstr>Arial</vt:lpstr>
      <vt:lpstr>Arial Black</vt:lpstr>
      <vt:lpstr>Calibri</vt:lpstr>
      <vt:lpstr>Consolas</vt:lpstr>
      <vt:lpstr>Corbel</vt:lpstr>
      <vt:lpstr>inherit</vt:lpstr>
      <vt:lpstr>Tahoma</vt:lpstr>
      <vt:lpstr>Times New Roman</vt:lpstr>
      <vt:lpstr>Wingdings</vt:lpstr>
      <vt:lpstr>Wingdings 2</vt:lpstr>
      <vt:lpstr>Wingdings 3</vt:lpstr>
      <vt:lpstr>Metro</vt:lpstr>
      <vt:lpstr>PowerPoint Presentation</vt:lpstr>
      <vt:lpstr>Content</vt:lpstr>
      <vt:lpstr>INTRODUCTION: Quantum computers</vt:lpstr>
      <vt:lpstr>PowerPoint Presentation</vt:lpstr>
      <vt:lpstr>HISTORY</vt:lpstr>
      <vt:lpstr>Why quantum computer</vt:lpstr>
      <vt:lpstr>What special about Quantum computer</vt:lpstr>
      <vt:lpstr>PowerPoint Presentation</vt:lpstr>
      <vt:lpstr>APPLICATIONS</vt:lpstr>
      <vt:lpstr>PowerPoint Presentation</vt:lpstr>
      <vt:lpstr>Problems  </vt:lpstr>
      <vt:lpstr>Conclusion</vt:lpstr>
      <vt:lpstr>THANK YOU</vt:lpstr>
      <vt:lpstr>Queries?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NISARG</dc:creator>
  <cp:lastModifiedBy>Jyoti Khalkar</cp:lastModifiedBy>
  <cp:revision>64</cp:revision>
  <dcterms:created xsi:type="dcterms:W3CDTF">2012-09-24T19:58:00Z</dcterms:created>
  <dcterms:modified xsi:type="dcterms:W3CDTF">2021-06-08T02:14:30Z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1033-11.2.0.9747</vt:lpwstr>
  </property>
</Properties>
</file>