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9" r:id="rId2"/>
    <p:sldId id="286" r:id="rId3"/>
    <p:sldId id="261" r:id="rId4"/>
    <p:sldId id="260" r:id="rId5"/>
    <p:sldId id="263" r:id="rId6"/>
    <p:sldId id="287" r:id="rId7"/>
    <p:sldId id="288" r:id="rId8"/>
    <p:sldId id="289" r:id="rId9"/>
    <p:sldId id="290" r:id="rId10"/>
    <p:sldId id="291" r:id="rId11"/>
    <p:sldId id="292" r:id="rId12"/>
    <p:sldId id="293" r:id="rId13"/>
    <p:sldId id="258" r:id="rId14"/>
  </p:sldIdLst>
  <p:sldSz cx="9144000" cy="5143500" type="screen16x9"/>
  <p:notesSz cx="6858000" cy="9144000"/>
  <p:embeddedFontLst>
    <p:embeddedFont>
      <p:font typeface="Cambria" panose="02040503050406030204" pitchFamily="18" charset="0"/>
      <p:regular r:id="rId16"/>
      <p:bold r:id="rId17"/>
      <p:italic r:id="rId18"/>
      <p:boldItalic r:id="rId19"/>
    </p:embeddedFont>
    <p:embeddedFont>
      <p:font typeface="IBM Plex Sans" panose="020B0604020202020204" charset="0"/>
      <p:regular r:id="rId20"/>
      <p:bold r:id="rId21"/>
      <p:italic r:id="rId22"/>
      <p:boldItalic r:id="rId23"/>
    </p:embeddedFont>
    <p:embeddedFont>
      <p:font typeface="IBM Plex Sans Light" panose="020B0604020202020204" charset="0"/>
      <p:regular r:id="rId24"/>
      <p:bold r:id="rId25"/>
      <p:italic r:id="rId26"/>
      <p:boldItalic r:id="rId27"/>
    </p:embeddedFont>
    <p:embeddedFont>
      <p:font typeface="Merriweather"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F6FE7C-CF99-466C-B936-598D332D830E}">
  <a:tblStyle styleId="{CBF6FE7C-CF99-466C-B936-598D332D830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006088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grpSp>
        <p:nvGrpSpPr>
          <p:cNvPr id="15" name="Google Shape;15;p3"/>
          <p:cNvGrpSpPr/>
          <p:nvPr/>
        </p:nvGrpSpPr>
        <p:grpSpPr>
          <a:xfrm>
            <a:off x="-847116" y="534075"/>
            <a:ext cx="10543642" cy="3440047"/>
            <a:chOff x="-847116" y="591225"/>
            <a:chExt cx="10543642" cy="3440047"/>
          </a:xfrm>
        </p:grpSpPr>
        <p:sp>
          <p:nvSpPr>
            <p:cNvPr id="16" name="Google Shape;16;p3"/>
            <p:cNvSpPr/>
            <p:nvPr/>
          </p:nvSpPr>
          <p:spPr>
            <a:xfrm>
              <a:off x="278002" y="1752528"/>
              <a:ext cx="7944569" cy="1803781"/>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847116" y="2227372"/>
              <a:ext cx="1691400" cy="1803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7113129" y="1325881"/>
              <a:ext cx="1691507" cy="1803781"/>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75747" y="1165593"/>
              <a:ext cx="2241448" cy="2390699"/>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84968" y="591225"/>
              <a:ext cx="943237" cy="1006433"/>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442811" y="2959969"/>
              <a:ext cx="559354" cy="59633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354027" y="961274"/>
              <a:ext cx="1342500" cy="1431600"/>
            </a:xfrm>
            <a:prstGeom prst="parallelogram">
              <a:avLst>
                <a:gd name="adj" fmla="val 59001"/>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ctrTitle"/>
          </p:nvPr>
        </p:nvSpPr>
        <p:spPr>
          <a:xfrm>
            <a:off x="1790700" y="2099613"/>
            <a:ext cx="5562600" cy="5823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4" name="Google Shape;24;p3"/>
          <p:cNvSpPr txBox="1">
            <a:spLocks noGrp="1"/>
          </p:cNvSpPr>
          <p:nvPr>
            <p:ph type="subTitle" idx="1"/>
          </p:nvPr>
        </p:nvSpPr>
        <p:spPr>
          <a:xfrm>
            <a:off x="1790700" y="2778688"/>
            <a:ext cx="5562600" cy="2652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sp>
        <p:nvSpPr>
          <p:cNvPr id="26" name="Google Shape;26;p4"/>
          <p:cNvSpPr/>
          <p:nvPr/>
        </p:nvSpPr>
        <p:spPr>
          <a:xfrm>
            <a:off x="0" y="-50"/>
            <a:ext cx="9144000" cy="5143500"/>
          </a:xfrm>
          <a:prstGeom prst="parallelogram">
            <a:avLst>
              <a:gd name="adj" fmla="val 555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body" idx="1"/>
          </p:nvPr>
        </p:nvSpPr>
        <p:spPr>
          <a:xfrm>
            <a:off x="2746950" y="1037200"/>
            <a:ext cx="3650100" cy="30690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Clr>
                <a:schemeClr val="dk1"/>
              </a:buClr>
              <a:buSzPts val="2400"/>
              <a:buFont typeface="IBM Plex Sans"/>
              <a:buChar char="▰"/>
              <a:defRPr i="1">
                <a:latin typeface="IBM Plex Sans"/>
                <a:ea typeface="IBM Plex Sans"/>
                <a:cs typeface="IBM Plex Sans"/>
                <a:sym typeface="IBM Plex Sans"/>
              </a:defRPr>
            </a:lvl1pPr>
            <a:lvl2pPr marL="914400" lvl="1"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2pPr>
            <a:lvl3pPr marL="1371600" lvl="2"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3pPr>
            <a:lvl4pPr marL="1828800" lvl="3"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4pPr>
            <a:lvl5pPr marL="2286000" lvl="4"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5pPr>
            <a:lvl6pPr marL="2743200" lvl="5"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6pPr>
            <a:lvl7pPr marL="3200400" lvl="6"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7pPr>
            <a:lvl8pPr marL="3657600" lvl="7"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8pPr>
            <a:lvl9pPr marL="4114800" lvl="8"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9pPr>
          </a:lstStyle>
          <a:p>
            <a:endParaRPr/>
          </a:p>
        </p:txBody>
      </p:sp>
      <p:sp>
        <p:nvSpPr>
          <p:cNvPr id="28" name="Google Shape;28;p4"/>
          <p:cNvSpPr txBox="1"/>
          <p:nvPr/>
        </p:nvSpPr>
        <p:spPr>
          <a:xfrm>
            <a:off x="3593400" y="380949"/>
            <a:ext cx="1957200" cy="50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Merriweather"/>
                <a:ea typeface="Merriweather"/>
                <a:cs typeface="Merriweather"/>
                <a:sym typeface="Merriweather"/>
              </a:rPr>
              <a:t>“</a:t>
            </a:r>
            <a:endParaRPr sz="6000" b="1">
              <a:solidFill>
                <a:schemeClr val="accent1"/>
              </a:solidFill>
              <a:latin typeface="Merriweather"/>
              <a:ea typeface="Merriweather"/>
              <a:cs typeface="Merriweather"/>
              <a:sym typeface="Merriweather"/>
            </a:endParaRPr>
          </a:p>
        </p:txBody>
      </p:sp>
      <p:sp>
        <p:nvSpPr>
          <p:cNvPr id="29" name="Google Shape;29;p4"/>
          <p:cNvSpPr txBox="1">
            <a:spLocks noGrp="1"/>
          </p:cNvSpPr>
          <p:nvPr>
            <p:ph type="sldNum" idx="12"/>
          </p:nvPr>
        </p:nvSpPr>
        <p:spPr>
          <a:xfrm>
            <a:off x="4354950" y="0"/>
            <a:ext cx="434100" cy="393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
        <p:nvSpPr>
          <p:cNvPr id="30" name="Google Shape;30;p4"/>
          <p:cNvSpPr/>
          <p:nvPr/>
        </p:nvSpPr>
        <p:spPr>
          <a:xfrm>
            <a:off x="-161316" y="2170222"/>
            <a:ext cx="1691400" cy="1803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10053" y="1108443"/>
            <a:ext cx="2241300" cy="23907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070768" y="534075"/>
            <a:ext cx="943200" cy="10065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308537" y="814737"/>
            <a:ext cx="1744500" cy="1859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6769741" y="3169650"/>
            <a:ext cx="1234800" cy="1316700"/>
          </a:xfrm>
          <a:prstGeom prst="parallelogram">
            <a:avLst>
              <a:gd name="adj" fmla="val 59001"/>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p:nvPr/>
        </p:nvSpPr>
        <p:spPr>
          <a:xfrm>
            <a:off x="3593400" y="4258799"/>
            <a:ext cx="1957200" cy="50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Merriweather"/>
                <a:ea typeface="Merriweather"/>
                <a:cs typeface="Merriweather"/>
                <a:sym typeface="Merriweather"/>
              </a:rPr>
              <a:t>”</a:t>
            </a:r>
            <a:endParaRPr sz="6000" b="1">
              <a:solidFill>
                <a:schemeClr val="accent1"/>
              </a:solidFill>
              <a:latin typeface="Merriweather"/>
              <a:ea typeface="Merriweather"/>
              <a:cs typeface="Merriweather"/>
              <a:sym typeface="Merriweather"/>
            </a:endParaRPr>
          </a:p>
        </p:txBody>
      </p:sp>
      <p:sp>
        <p:nvSpPr>
          <p:cNvPr id="36" name="Google Shape;36;p4"/>
          <p:cNvSpPr/>
          <p:nvPr/>
        </p:nvSpPr>
        <p:spPr>
          <a:xfrm>
            <a:off x="7174525" y="2019350"/>
            <a:ext cx="1782000" cy="19005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37"/>
        <p:cNvGrpSpPr/>
        <p:nvPr/>
      </p:nvGrpSpPr>
      <p:grpSpPr>
        <a:xfrm>
          <a:off x="0" y="0"/>
          <a:ext cx="0" cy="0"/>
          <a:chOff x="0" y="0"/>
          <a:chExt cx="0" cy="0"/>
        </a:xfrm>
      </p:grpSpPr>
      <p:grpSp>
        <p:nvGrpSpPr>
          <p:cNvPr id="38" name="Google Shape;38;p5"/>
          <p:cNvGrpSpPr/>
          <p:nvPr/>
        </p:nvGrpSpPr>
        <p:grpSpPr>
          <a:xfrm>
            <a:off x="-313691" y="-18375"/>
            <a:ext cx="7510983" cy="1637005"/>
            <a:chOff x="-313691" y="-18375"/>
            <a:chExt cx="7510983" cy="1637005"/>
          </a:xfrm>
        </p:grpSpPr>
        <p:sp>
          <p:nvSpPr>
            <p:cNvPr id="39" name="Google Shape;39;p5"/>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a:off x="7485392" y="1755351"/>
            <a:ext cx="2830800" cy="3388272"/>
            <a:chOff x="7485392" y="1755351"/>
            <a:chExt cx="2830800" cy="3388272"/>
          </a:xfrm>
        </p:grpSpPr>
        <p:sp>
          <p:nvSpPr>
            <p:cNvPr id="46" name="Google Shape;46;p5"/>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9" name="Google Shape;49;p5"/>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5"/>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66"/>
        <p:cNvGrpSpPr/>
        <p:nvPr/>
      </p:nvGrpSpPr>
      <p:grpSpPr>
        <a:xfrm>
          <a:off x="0" y="0"/>
          <a:ext cx="0" cy="0"/>
          <a:chOff x="0" y="0"/>
          <a:chExt cx="0" cy="0"/>
        </a:xfrm>
      </p:grpSpPr>
      <p:grpSp>
        <p:nvGrpSpPr>
          <p:cNvPr id="67" name="Google Shape;67;p7"/>
          <p:cNvGrpSpPr/>
          <p:nvPr/>
        </p:nvGrpSpPr>
        <p:grpSpPr>
          <a:xfrm>
            <a:off x="-313691" y="-18375"/>
            <a:ext cx="7510983" cy="1637005"/>
            <a:chOff x="-313691" y="-18375"/>
            <a:chExt cx="7510983" cy="1637005"/>
          </a:xfrm>
        </p:grpSpPr>
        <p:sp>
          <p:nvSpPr>
            <p:cNvPr id="68" name="Google Shape;68;p7"/>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7"/>
          <p:cNvGrpSpPr/>
          <p:nvPr/>
        </p:nvGrpSpPr>
        <p:grpSpPr>
          <a:xfrm>
            <a:off x="7485392" y="1755351"/>
            <a:ext cx="2830800" cy="3388272"/>
            <a:chOff x="7485392" y="1755351"/>
            <a:chExt cx="2830800" cy="3388272"/>
          </a:xfrm>
        </p:grpSpPr>
        <p:sp>
          <p:nvSpPr>
            <p:cNvPr id="75" name="Google Shape;75;p7"/>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7"/>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78" name="Google Shape;78;p7"/>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9" name="Google Shape;79;p7"/>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0" name="Google Shape;80;p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97"/>
        <p:cNvGrpSpPr/>
        <p:nvPr/>
      </p:nvGrpSpPr>
      <p:grpSpPr>
        <a:xfrm>
          <a:off x="0" y="0"/>
          <a:ext cx="0" cy="0"/>
          <a:chOff x="0" y="0"/>
          <a:chExt cx="0" cy="0"/>
        </a:xfrm>
      </p:grpSpPr>
      <p:grpSp>
        <p:nvGrpSpPr>
          <p:cNvPr id="98" name="Google Shape;98;p9"/>
          <p:cNvGrpSpPr/>
          <p:nvPr/>
        </p:nvGrpSpPr>
        <p:grpSpPr>
          <a:xfrm>
            <a:off x="-313691" y="-18375"/>
            <a:ext cx="7510983" cy="1637005"/>
            <a:chOff x="-313691" y="-18375"/>
            <a:chExt cx="7510983" cy="1637005"/>
          </a:xfrm>
        </p:grpSpPr>
        <p:sp>
          <p:nvSpPr>
            <p:cNvPr id="99" name="Google Shape;99;p9"/>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9"/>
          <p:cNvGrpSpPr/>
          <p:nvPr/>
        </p:nvGrpSpPr>
        <p:grpSpPr>
          <a:xfrm>
            <a:off x="7485392" y="1755351"/>
            <a:ext cx="2830800" cy="3388272"/>
            <a:chOff x="7485392" y="1755351"/>
            <a:chExt cx="2830800" cy="3388272"/>
          </a:xfrm>
        </p:grpSpPr>
        <p:sp>
          <p:nvSpPr>
            <p:cNvPr id="106" name="Google Shape;106;p9"/>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9"/>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09" name="Google Shape;109;p9"/>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Dark">
  <p:cSld name="TITLE_ONLY_1">
    <p:bg>
      <p:bgPr>
        <a:gradFill>
          <a:gsLst>
            <a:gs pos="0">
              <a:schemeClr val="accent6"/>
            </a:gs>
            <a:gs pos="100000">
              <a:schemeClr val="accent5"/>
            </a:gs>
          </a:gsLst>
          <a:lin ang="5400012" scaled="0"/>
        </a:gra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a:off x="-313691" y="-18375"/>
            <a:ext cx="7510983" cy="1637005"/>
            <a:chOff x="-313691" y="-18375"/>
            <a:chExt cx="7510983" cy="1637005"/>
          </a:xfrm>
        </p:grpSpPr>
        <p:sp>
          <p:nvSpPr>
            <p:cNvPr id="112" name="Google Shape;112;p10"/>
            <p:cNvSpPr/>
            <p:nvPr/>
          </p:nvSpPr>
          <p:spPr>
            <a:xfrm>
              <a:off x="256376" y="499825"/>
              <a:ext cx="6692400" cy="804900"/>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485392" y="1755351"/>
            <a:ext cx="2830800" cy="3388272"/>
            <a:chOff x="7485392" y="1755351"/>
            <a:chExt cx="2830800" cy="3388272"/>
          </a:xfrm>
        </p:grpSpPr>
        <p:sp>
          <p:nvSpPr>
            <p:cNvPr id="119" name="Google Shape;119;p10"/>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2000"/>
              <a:buNone/>
              <a:defRPr>
                <a:solidFill>
                  <a:schemeClr val="lt1"/>
                </a:solidFill>
              </a:defRPr>
            </a:lvl2pPr>
            <a:lvl3pPr lvl="2" rtl="0">
              <a:spcBef>
                <a:spcPts val="0"/>
              </a:spcBef>
              <a:spcAft>
                <a:spcPts val="0"/>
              </a:spcAft>
              <a:buClr>
                <a:schemeClr val="lt1"/>
              </a:buClr>
              <a:buSzPts val="2000"/>
              <a:buNone/>
              <a:defRPr>
                <a:solidFill>
                  <a:schemeClr val="lt1"/>
                </a:solidFill>
              </a:defRPr>
            </a:lvl3pPr>
            <a:lvl4pPr lvl="3" rtl="0">
              <a:spcBef>
                <a:spcPts val="0"/>
              </a:spcBef>
              <a:spcAft>
                <a:spcPts val="0"/>
              </a:spcAft>
              <a:buClr>
                <a:schemeClr val="lt1"/>
              </a:buClr>
              <a:buSzPts val="2000"/>
              <a:buNone/>
              <a:defRPr>
                <a:solidFill>
                  <a:schemeClr val="lt1"/>
                </a:solidFill>
              </a:defRPr>
            </a:lvl4pPr>
            <a:lvl5pPr lvl="4" rtl="0">
              <a:spcBef>
                <a:spcPts val="0"/>
              </a:spcBef>
              <a:spcAft>
                <a:spcPts val="0"/>
              </a:spcAft>
              <a:buClr>
                <a:schemeClr val="lt1"/>
              </a:buClr>
              <a:buSzPts val="2000"/>
              <a:buNone/>
              <a:defRPr>
                <a:solidFill>
                  <a:schemeClr val="lt1"/>
                </a:solidFill>
              </a:defRPr>
            </a:lvl5pPr>
            <a:lvl6pPr lvl="5" rtl="0">
              <a:spcBef>
                <a:spcPts val="0"/>
              </a:spcBef>
              <a:spcAft>
                <a:spcPts val="0"/>
              </a:spcAft>
              <a:buClr>
                <a:schemeClr val="lt1"/>
              </a:buClr>
              <a:buSzPts val="2000"/>
              <a:buNone/>
              <a:defRPr>
                <a:solidFill>
                  <a:schemeClr val="lt1"/>
                </a:solidFill>
              </a:defRPr>
            </a:lvl6pPr>
            <a:lvl7pPr lvl="6" rtl="0">
              <a:spcBef>
                <a:spcPts val="0"/>
              </a:spcBef>
              <a:spcAft>
                <a:spcPts val="0"/>
              </a:spcAft>
              <a:buClr>
                <a:schemeClr val="lt1"/>
              </a:buClr>
              <a:buSzPts val="2000"/>
              <a:buNone/>
              <a:defRPr>
                <a:solidFill>
                  <a:schemeClr val="lt1"/>
                </a:solidFill>
              </a:defRPr>
            </a:lvl7pPr>
            <a:lvl8pPr lvl="7" rtl="0">
              <a:spcBef>
                <a:spcPts val="0"/>
              </a:spcBef>
              <a:spcAft>
                <a:spcPts val="0"/>
              </a:spcAft>
              <a:buClr>
                <a:schemeClr val="lt1"/>
              </a:buClr>
              <a:buSzPts val="2000"/>
              <a:buNone/>
              <a:defRPr>
                <a:solidFill>
                  <a:schemeClr val="lt1"/>
                </a:solidFill>
              </a:defRPr>
            </a:lvl8pPr>
            <a:lvl9pPr lvl="8" rtl="0">
              <a:spcBef>
                <a:spcPts val="0"/>
              </a:spcBef>
              <a:spcAft>
                <a:spcPts val="0"/>
              </a:spcAft>
              <a:buClr>
                <a:schemeClr val="lt1"/>
              </a:buClr>
              <a:buSzPts val="2000"/>
              <a:buNone/>
              <a:defRPr>
                <a:solidFill>
                  <a:schemeClr val="lt1"/>
                </a:solidFill>
              </a:defRPr>
            </a:lvl9pPr>
          </a:lstStyle>
          <a:p>
            <a:endParaRPr/>
          </a:p>
        </p:txBody>
      </p:sp>
      <p:sp>
        <p:nvSpPr>
          <p:cNvPr id="122" name="Google Shape;122;p1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White" type="blank">
  <p:cSld name="BLANK">
    <p:bg>
      <p:bgPr>
        <a:solidFill>
          <a:schemeClr val="lt1"/>
        </a:solidFill>
        <a:effectLst/>
      </p:bgPr>
    </p:bg>
    <p:spTree>
      <p:nvGrpSpPr>
        <p:cNvPr id="1" name="Shape 133"/>
        <p:cNvGrpSpPr/>
        <p:nvPr/>
      </p:nvGrpSpPr>
      <p:grpSpPr>
        <a:xfrm>
          <a:off x="0" y="0"/>
          <a:ext cx="0" cy="0"/>
          <a:chOff x="0" y="0"/>
          <a:chExt cx="0" cy="0"/>
        </a:xfrm>
      </p:grpSpPr>
      <p:sp>
        <p:nvSpPr>
          <p:cNvPr id="134" name="Google Shape;134;p1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5" name="Google Shape;135;p12"/>
          <p:cNvGrpSpPr/>
          <p:nvPr/>
        </p:nvGrpSpPr>
        <p:grpSpPr>
          <a:xfrm>
            <a:off x="-313691" y="-18375"/>
            <a:ext cx="1367790" cy="1637005"/>
            <a:chOff x="-313691" y="-18375"/>
            <a:chExt cx="1367790" cy="1637005"/>
          </a:xfrm>
        </p:grpSpPr>
        <p:sp>
          <p:nvSpPr>
            <p:cNvPr id="136" name="Google Shape;136;p12"/>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2"/>
          <p:cNvGrpSpPr/>
          <p:nvPr/>
        </p:nvGrpSpPr>
        <p:grpSpPr>
          <a:xfrm>
            <a:off x="7485392" y="1755351"/>
            <a:ext cx="2830800" cy="3388272"/>
            <a:chOff x="7485392" y="1755351"/>
            <a:chExt cx="2830800" cy="3388272"/>
          </a:xfrm>
        </p:grpSpPr>
        <p:sp>
          <p:nvSpPr>
            <p:cNvPr id="140" name="Google Shape;140;p12"/>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6"/>
            </a:gs>
            <a:gs pos="100000">
              <a:schemeClr val="accent5"/>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575" y="495875"/>
            <a:ext cx="6026700" cy="8130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1pPr>
            <a:lvl2pPr lvl="1"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2pPr>
            <a:lvl3pPr lvl="2"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3pPr>
            <a:lvl4pPr lvl="3"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4pPr>
            <a:lvl5pPr lvl="4"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5pPr>
            <a:lvl6pPr lvl="5"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6pPr>
            <a:lvl7pPr lvl="6"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7pPr>
            <a:lvl8pPr lvl="7"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8pPr>
            <a:lvl9pPr lvl="8"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914575" y="1584425"/>
            <a:ext cx="6999600" cy="29997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BM Plex Sans Light"/>
              <a:buChar char="▰"/>
              <a:defRPr sz="2400">
                <a:solidFill>
                  <a:schemeClr val="dk1"/>
                </a:solidFill>
                <a:latin typeface="IBM Plex Sans Light"/>
                <a:ea typeface="IBM Plex Sans Light"/>
                <a:cs typeface="IBM Plex Sans Light"/>
                <a:sym typeface="IBM Plex Sans Light"/>
              </a:defRPr>
            </a:lvl1pPr>
            <a:lvl2pPr marL="914400" lvl="1" indent="-381000" rtl="0">
              <a:lnSpc>
                <a:spcPct val="115000"/>
              </a:lnSpc>
              <a:spcBef>
                <a:spcPts val="0"/>
              </a:spcBef>
              <a:spcAft>
                <a:spcPts val="0"/>
              </a:spcAft>
              <a:buClr>
                <a:schemeClr val="accent2"/>
              </a:buClr>
              <a:buSzPts val="2400"/>
              <a:buFont typeface="IBM Plex Sans Light"/>
              <a:buChar char="╺"/>
              <a:defRPr sz="2400">
                <a:solidFill>
                  <a:schemeClr val="dk1"/>
                </a:solidFill>
                <a:latin typeface="IBM Plex Sans Light"/>
                <a:ea typeface="IBM Plex Sans Light"/>
                <a:cs typeface="IBM Plex Sans Light"/>
                <a:sym typeface="IBM Plex Sans Light"/>
              </a:defRPr>
            </a:lvl2pPr>
            <a:lvl3pPr marL="1371600" lvl="2" indent="-381000" rtl="0">
              <a:lnSpc>
                <a:spcPct val="115000"/>
              </a:lnSpc>
              <a:spcBef>
                <a:spcPts val="0"/>
              </a:spcBef>
              <a:spcAft>
                <a:spcPts val="0"/>
              </a:spcAft>
              <a:buClr>
                <a:schemeClr val="accent3"/>
              </a:buClr>
              <a:buSzPts val="2400"/>
              <a:buFont typeface="IBM Plex Sans Light"/>
              <a:buChar char="╺"/>
              <a:defRPr sz="2400">
                <a:solidFill>
                  <a:schemeClr val="dk1"/>
                </a:solidFill>
                <a:latin typeface="IBM Plex Sans Light"/>
                <a:ea typeface="IBM Plex Sans Light"/>
                <a:cs typeface="IBM Plex Sans Light"/>
                <a:sym typeface="IBM Plex Sans Light"/>
              </a:defRPr>
            </a:lvl3pPr>
            <a:lvl4pPr marL="1828800" lvl="3"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4pPr>
            <a:lvl5pPr marL="2286000" lvl="4"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5pPr>
            <a:lvl6pPr marL="2743200" lvl="5"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6pPr>
            <a:lvl7pPr marL="3200400" lvl="6"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7pPr>
            <a:lvl8pPr marL="3657600" lvl="7"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8pPr>
            <a:lvl9pPr marL="4114800" lvl="8"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9pPr>
          </a:lstStyle>
          <a:p>
            <a:endParaRPr/>
          </a:p>
        </p:txBody>
      </p:sp>
      <p:sp>
        <p:nvSpPr>
          <p:cNvPr id="8" name="Google Shape;8;p1"/>
          <p:cNvSpPr txBox="1">
            <a:spLocks noGrp="1"/>
          </p:cNvSpPr>
          <p:nvPr>
            <p:ph type="sldNum" idx="12"/>
          </p:nvPr>
        </p:nvSpPr>
        <p:spPr>
          <a:xfrm>
            <a:off x="8557525" y="0"/>
            <a:ext cx="434100" cy="393600"/>
          </a:xfrm>
          <a:prstGeom prst="rect">
            <a:avLst/>
          </a:prstGeom>
          <a:noFill/>
          <a:ln>
            <a:noFill/>
          </a:ln>
        </p:spPr>
        <p:txBody>
          <a:bodyPr spcFirstLastPara="1" wrap="square" lIns="0" tIns="0" rIns="0" bIns="0" anchor="ctr" anchorCtr="0">
            <a:noAutofit/>
          </a:bodyPr>
          <a:lstStyle>
            <a:lvl1pPr lvl="0" algn="r" rtl="0">
              <a:buNone/>
              <a:defRPr sz="1200">
                <a:solidFill>
                  <a:schemeClr val="dk2"/>
                </a:solidFill>
                <a:latin typeface="IBM Plex Sans"/>
                <a:ea typeface="IBM Plex Sans"/>
                <a:cs typeface="IBM Plex Sans"/>
                <a:sym typeface="IBM Plex Sans"/>
              </a:defRPr>
            </a:lvl1pPr>
            <a:lvl2pPr lvl="1" algn="r" rtl="0">
              <a:buNone/>
              <a:defRPr sz="1200">
                <a:solidFill>
                  <a:schemeClr val="dk2"/>
                </a:solidFill>
                <a:latin typeface="IBM Plex Sans"/>
                <a:ea typeface="IBM Plex Sans"/>
                <a:cs typeface="IBM Plex Sans"/>
                <a:sym typeface="IBM Plex Sans"/>
              </a:defRPr>
            </a:lvl2pPr>
            <a:lvl3pPr lvl="2" algn="r" rtl="0">
              <a:buNone/>
              <a:defRPr sz="1200">
                <a:solidFill>
                  <a:schemeClr val="dk2"/>
                </a:solidFill>
                <a:latin typeface="IBM Plex Sans"/>
                <a:ea typeface="IBM Plex Sans"/>
                <a:cs typeface="IBM Plex Sans"/>
                <a:sym typeface="IBM Plex Sans"/>
              </a:defRPr>
            </a:lvl3pPr>
            <a:lvl4pPr lvl="3" algn="r" rtl="0">
              <a:buNone/>
              <a:defRPr sz="1200">
                <a:solidFill>
                  <a:schemeClr val="dk2"/>
                </a:solidFill>
                <a:latin typeface="IBM Plex Sans"/>
                <a:ea typeface="IBM Plex Sans"/>
                <a:cs typeface="IBM Plex Sans"/>
                <a:sym typeface="IBM Plex Sans"/>
              </a:defRPr>
            </a:lvl4pPr>
            <a:lvl5pPr lvl="4" algn="r" rtl="0">
              <a:buNone/>
              <a:defRPr sz="1200">
                <a:solidFill>
                  <a:schemeClr val="dk2"/>
                </a:solidFill>
                <a:latin typeface="IBM Plex Sans"/>
                <a:ea typeface="IBM Plex Sans"/>
                <a:cs typeface="IBM Plex Sans"/>
                <a:sym typeface="IBM Plex Sans"/>
              </a:defRPr>
            </a:lvl5pPr>
            <a:lvl6pPr lvl="5" algn="r" rtl="0">
              <a:buNone/>
              <a:defRPr sz="1200">
                <a:solidFill>
                  <a:schemeClr val="dk2"/>
                </a:solidFill>
                <a:latin typeface="IBM Plex Sans"/>
                <a:ea typeface="IBM Plex Sans"/>
                <a:cs typeface="IBM Plex Sans"/>
                <a:sym typeface="IBM Plex Sans"/>
              </a:defRPr>
            </a:lvl6pPr>
            <a:lvl7pPr lvl="6" algn="r" rtl="0">
              <a:buNone/>
              <a:defRPr sz="1200">
                <a:solidFill>
                  <a:schemeClr val="dk2"/>
                </a:solidFill>
                <a:latin typeface="IBM Plex Sans"/>
                <a:ea typeface="IBM Plex Sans"/>
                <a:cs typeface="IBM Plex Sans"/>
                <a:sym typeface="IBM Plex Sans"/>
              </a:defRPr>
            </a:lvl7pPr>
            <a:lvl8pPr lvl="7" algn="r" rtl="0">
              <a:buNone/>
              <a:defRPr sz="1200">
                <a:solidFill>
                  <a:schemeClr val="dk2"/>
                </a:solidFill>
                <a:latin typeface="IBM Plex Sans"/>
                <a:ea typeface="IBM Plex Sans"/>
                <a:cs typeface="IBM Plex Sans"/>
                <a:sym typeface="IBM Plex Sans"/>
              </a:defRPr>
            </a:lvl8pPr>
            <a:lvl9pPr lvl="8" algn="r" rtl="0">
              <a:buNone/>
              <a:defRPr sz="1200">
                <a:solidFill>
                  <a:schemeClr val="dk2"/>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6" r:id="rId6"/>
    <p:sldLayoutId id="2147483658" r:id="rId7"/>
  </p:sldLayoutIdLst>
  <p:transition spd="slow">
    <p:cover/>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5.xml"/><Relationship Id="rId4" Type="http://schemas.openxmlformats.org/officeDocument/2006/relationships/hyperlink" Target="http://www.studymafia.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gif"/><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ctrTitle"/>
          </p:nvPr>
        </p:nvSpPr>
        <p:spPr>
          <a:xfrm>
            <a:off x="1763688" y="2787774"/>
            <a:ext cx="5706616" cy="582300"/>
          </a:xfrm>
          <a:prstGeom prst="rect">
            <a:avLst/>
          </a:prstGeom>
        </p:spPr>
        <p:txBody>
          <a:bodyPr spcFirstLastPara="1" wrap="square" lIns="0" tIns="0" rIns="0" bIns="0" anchor="b" anchorCtr="0">
            <a:noAutofit/>
          </a:bodyPr>
          <a:lstStyle/>
          <a:p>
            <a:pPr lvl="0"/>
            <a:r>
              <a:rPr lang="en-IN" dirty="0"/>
              <a:t>Class </a:t>
            </a:r>
            <a:r>
              <a:rPr lang="en-IN" dirty="0" err="1"/>
              <a:t>Attendace</a:t>
            </a:r>
            <a:r>
              <a:rPr lang="en-IN" dirty="0"/>
              <a:t> System with Smart Card Technique</a:t>
            </a:r>
            <a:endParaRPr dirty="0"/>
          </a:p>
        </p:txBody>
      </p:sp>
      <p:sp>
        <p:nvSpPr>
          <p:cNvPr id="180" name="Google Shape;180;p18"/>
          <p:cNvSpPr txBox="1">
            <a:spLocks noGrp="1"/>
          </p:cNvSpPr>
          <p:nvPr>
            <p:ph type="subTitle" idx="1"/>
          </p:nvPr>
        </p:nvSpPr>
        <p:spPr>
          <a:xfrm>
            <a:off x="1187624" y="4011910"/>
            <a:ext cx="7848872" cy="84126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Cambria" pitchFamily="18" charset="0"/>
                <a:ea typeface="Cambria" pitchFamily="18" charset="0"/>
              </a:rPr>
              <a:t>Submitted by:				Submitted to:</a:t>
            </a:r>
          </a:p>
          <a:p>
            <a:pPr marL="0" lvl="0" indent="0" algn="l" rtl="0">
              <a:spcBef>
                <a:spcPts val="0"/>
              </a:spcBef>
              <a:spcAft>
                <a:spcPts val="0"/>
              </a:spcAft>
              <a:buNone/>
            </a:pPr>
            <a:r>
              <a:rPr lang="en" dirty="0">
                <a:latin typeface="Cambria" pitchFamily="18" charset="0"/>
                <a:ea typeface="Cambria" pitchFamily="18" charset="0"/>
              </a:rPr>
              <a:t>Swaraj Shelavale				Ass. Prof. Ankita Amburle</a:t>
            </a:r>
            <a:endParaRPr dirty="0">
              <a:latin typeface="Cambria" pitchFamily="18" charset="0"/>
              <a:ea typeface="Cambria"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p>
            <a:pPr marL="342900" indent="-342900">
              <a:buFont typeface="Wingdings" pitchFamily="2" charset="2"/>
              <a:buChar char="v"/>
            </a:pPr>
            <a:r>
              <a:rPr lang="en-IN" b="1" dirty="0">
                <a:solidFill>
                  <a:srgbClr val="00B0F0"/>
                </a:solidFill>
                <a:latin typeface="Cambria" pitchFamily="18" charset="0"/>
                <a:ea typeface="Cambria" pitchFamily="18" charset="0"/>
              </a:rPr>
              <a:t>Advantages</a:t>
            </a:r>
          </a:p>
          <a:p>
            <a:pPr marL="342900" indent="-342900">
              <a:buFont typeface="Wingdings" pitchFamily="2" charset="2"/>
              <a:buChar char="v"/>
            </a:pPr>
            <a:endParaRPr lang="en-IN" sz="900" b="1" dirty="0">
              <a:latin typeface="Cambria" pitchFamily="18" charset="0"/>
              <a:ea typeface="Cambria" pitchFamily="18" charset="0"/>
            </a:endParaRPr>
          </a:p>
          <a:p>
            <a:pPr marL="342900" indent="-342900">
              <a:buFont typeface="Wingdings" pitchFamily="2" charset="2"/>
              <a:buChar char="§"/>
            </a:pPr>
            <a:r>
              <a:rPr lang="en-IN" sz="1800" dirty="0">
                <a:solidFill>
                  <a:srgbClr val="FF0000"/>
                </a:solidFill>
                <a:latin typeface="Cambria" pitchFamily="18" charset="0"/>
                <a:ea typeface="Cambria" pitchFamily="18" charset="0"/>
              </a:rPr>
              <a:t>More Secure	</a:t>
            </a:r>
          </a:p>
          <a:p>
            <a:pPr marL="342900" indent="-342900">
              <a:buFont typeface="Wingdings" pitchFamily="2" charset="2"/>
              <a:buChar char="§"/>
            </a:pPr>
            <a:r>
              <a:rPr lang="en-IN" sz="1800" dirty="0">
                <a:solidFill>
                  <a:srgbClr val="FF0000"/>
                </a:solidFill>
                <a:latin typeface="Cambria" pitchFamily="18" charset="0"/>
                <a:ea typeface="Cambria" pitchFamily="18" charset="0"/>
              </a:rPr>
              <a:t>Adaptable</a:t>
            </a:r>
            <a:endParaRPr lang="en-IN" sz="1800" b="1" dirty="0">
              <a:solidFill>
                <a:srgbClr val="FF0000"/>
              </a:solidFill>
              <a:latin typeface="Cambria" pitchFamily="18" charset="0"/>
              <a:ea typeface="Cambria" pitchFamily="18" charset="0"/>
            </a:endParaRPr>
          </a:p>
        </p:txBody>
      </p:sp>
      <p:sp>
        <p:nvSpPr>
          <p:cNvPr id="219" name="Google Shape;219;p22"/>
          <p:cNvSpPr txBox="1">
            <a:spLocks noGrp="1"/>
          </p:cNvSpPr>
          <p:nvPr>
            <p:ph type="title"/>
          </p:nvPr>
        </p:nvSpPr>
        <p:spPr>
          <a:xfrm>
            <a:off x="914574" y="495875"/>
            <a:ext cx="6453111" cy="813000"/>
          </a:xfrm>
          <a:prstGeom prst="rect">
            <a:avLst/>
          </a:prstGeom>
        </p:spPr>
        <p:txBody>
          <a:bodyPr spcFirstLastPara="1" wrap="square" lIns="0" tIns="0" rIns="0" bIns="0" anchor="ctr" anchorCtr="0">
            <a:noAutofit/>
          </a:bodyPr>
          <a:lstStyle/>
          <a:p>
            <a:pPr lvl="0"/>
            <a:r>
              <a:rPr lang="en-US" sz="2800" dirty="0">
                <a:latin typeface="Merriweather" charset="0"/>
                <a:ea typeface="Cambria" pitchFamily="18" charset="0"/>
              </a:rPr>
              <a:t>Advantages &amp; Disadvantages</a:t>
            </a:r>
            <a:endParaRPr lang="en-IN" sz="2800" dirty="0">
              <a:latin typeface="Merriweather" charset="0"/>
              <a:ea typeface="Cambria" pitchFamily="18" charset="0"/>
            </a:endParaRPr>
          </a:p>
        </p:txBody>
      </p:sp>
      <p:sp>
        <p:nvSpPr>
          <p:cNvPr id="220" name="Google Shape;220;p22"/>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p>
            <a:pPr marL="342900" indent="-342900">
              <a:buFont typeface="Wingdings" pitchFamily="2" charset="2"/>
              <a:buChar char="v"/>
            </a:pPr>
            <a:r>
              <a:rPr lang="en-IN" b="1" dirty="0">
                <a:solidFill>
                  <a:srgbClr val="00B0F0"/>
                </a:solidFill>
                <a:latin typeface="Cambria" pitchFamily="18" charset="0"/>
                <a:ea typeface="Cambria" pitchFamily="18" charset="0"/>
              </a:rPr>
              <a:t>Disadvantages</a:t>
            </a:r>
          </a:p>
          <a:p>
            <a:pPr marL="342900" indent="-342900">
              <a:buFont typeface="Wingdings" pitchFamily="2" charset="2"/>
              <a:buChar char="v"/>
            </a:pPr>
            <a:endParaRPr lang="en-IN" sz="900" b="1" dirty="0">
              <a:latin typeface="Cambria" pitchFamily="18" charset="0"/>
              <a:ea typeface="Cambria" pitchFamily="18" charset="0"/>
            </a:endParaRPr>
          </a:p>
          <a:p>
            <a:pPr indent="-457200">
              <a:buFont typeface="Wingdings" pitchFamily="2" charset="2"/>
              <a:buChar char="§"/>
            </a:pPr>
            <a:r>
              <a:rPr lang="en-IN" sz="1800" dirty="0">
                <a:solidFill>
                  <a:srgbClr val="FF0000"/>
                </a:solidFill>
                <a:latin typeface="Cambria" pitchFamily="18" charset="0"/>
                <a:ea typeface="Cambria" pitchFamily="18" charset="0"/>
              </a:rPr>
              <a:t>Slow Adoption And Cost</a:t>
            </a:r>
          </a:p>
          <a:p>
            <a:pPr indent="-457200">
              <a:buFont typeface="Wingdings" pitchFamily="2" charset="2"/>
              <a:buChar char="§"/>
            </a:pPr>
            <a:r>
              <a:rPr lang="en-IN" sz="1800" dirty="0">
                <a:solidFill>
                  <a:srgbClr val="FF0000"/>
                </a:solidFill>
                <a:latin typeface="Cambria" pitchFamily="18" charset="0"/>
                <a:ea typeface="Cambria" pitchFamily="18" charset="0"/>
              </a:rPr>
              <a:t>Security Concerns</a:t>
            </a:r>
          </a:p>
          <a:p>
            <a:pPr indent="-457200">
              <a:buFont typeface="Wingdings" pitchFamily="2" charset="2"/>
              <a:buChar char="§"/>
            </a:pPr>
            <a:endParaRPr lang="en-IN" b="1" dirty="0">
              <a:latin typeface="Cambria" pitchFamily="18" charset="0"/>
              <a:ea typeface="Cambria" pitchFamily="18" charset="0"/>
            </a:endParaRPr>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435846"/>
            <a:ext cx="2028430" cy="1440185"/>
          </a:xfrm>
          <a:prstGeom prst="rect">
            <a:avLst/>
          </a:prstGeom>
        </p:spPr>
      </p:pic>
    </p:spTree>
    <p:extLst>
      <p:ext uri="{BB962C8B-B14F-4D97-AF65-F5344CB8AC3E}">
        <p14:creationId xmlns:p14="http://schemas.microsoft.com/office/powerpoint/2010/main" val="420593904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Conclusion</a:t>
            </a:r>
            <a:endParaRPr lang="en-IN" sz="3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TextBox 3"/>
          <p:cNvSpPr txBox="1"/>
          <p:nvPr/>
        </p:nvSpPr>
        <p:spPr>
          <a:xfrm>
            <a:off x="323528" y="1419622"/>
            <a:ext cx="7128792" cy="1569660"/>
          </a:xfrm>
          <a:prstGeom prst="rect">
            <a:avLst/>
          </a:prstGeom>
          <a:noFill/>
        </p:spPr>
        <p:txBody>
          <a:bodyPr wrap="square" rtlCol="0">
            <a:spAutoFit/>
          </a:bodyPr>
          <a:lstStyle/>
          <a:p>
            <a:pPr marL="285750" indent="-285750">
              <a:buFont typeface="Wingdings" pitchFamily="2" charset="2"/>
              <a:buChar char="§"/>
            </a:pPr>
            <a:r>
              <a:rPr lang="en-IN" sz="1600" dirty="0">
                <a:latin typeface="Cambria" pitchFamily="18" charset="0"/>
                <a:ea typeface="Cambria" pitchFamily="18" charset="0"/>
              </a:rPr>
              <a:t>Multifunction smart ID cards with RFID offer several easy and cost-effective ways for campuses to raise the level of protection and quality of education. </a:t>
            </a:r>
          </a:p>
          <a:p>
            <a:pPr marL="285750" indent="-285750">
              <a:buFont typeface="Wingdings" pitchFamily="2" charset="2"/>
              <a:buChar char="§"/>
            </a:pPr>
            <a:endParaRPr lang="en-IN" sz="1600" dirty="0">
              <a:latin typeface="Cambria" pitchFamily="18" charset="0"/>
              <a:ea typeface="Cambria" pitchFamily="18" charset="0"/>
            </a:endParaRPr>
          </a:p>
          <a:p>
            <a:pPr marL="285750" indent="-285750">
              <a:buFont typeface="Wingdings" pitchFamily="2" charset="2"/>
              <a:buChar char="§"/>
            </a:pPr>
            <a:r>
              <a:rPr lang="en-IN" sz="1600" dirty="0">
                <a:latin typeface="Cambria" pitchFamily="18" charset="0"/>
                <a:ea typeface="Cambria" pitchFamily="18" charset="0"/>
              </a:rPr>
              <a:t>Todays smart access card technologies provide superior range and read performance so that educational institutions can improve efficiency and security at multiple levels.</a:t>
            </a:r>
          </a:p>
        </p:txBody>
      </p:sp>
    </p:spTree>
    <p:extLst>
      <p:ext uri="{BB962C8B-B14F-4D97-AF65-F5344CB8AC3E}">
        <p14:creationId xmlns:p14="http://schemas.microsoft.com/office/powerpoint/2010/main" val="356453247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CCE2-0593-4843-8CF2-22A14A7BD3C2}"/>
              </a:ext>
            </a:extLst>
          </p:cNvPr>
          <p:cNvSpPr>
            <a:spLocks noGrp="1"/>
          </p:cNvSpPr>
          <p:nvPr>
            <p:ph type="title"/>
          </p:nvPr>
        </p:nvSpPr>
        <p:spPr/>
        <p:txBody>
          <a:bodyPr/>
          <a:lstStyle/>
          <a:p>
            <a:r>
              <a:rPr lang="en-US" dirty="0">
                <a:latin typeface="Merriweather" panose="020B0604020202020204" charset="0"/>
                <a:cs typeface="Calibri" panose="020F0502020204030204" pitchFamily="34" charset="0"/>
              </a:rPr>
              <a:t>References</a:t>
            </a:r>
            <a:endParaRPr lang="en-IN" dirty="0">
              <a:latin typeface="Merriweather" panose="020B060402020202020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0AED309B-D645-470C-879F-EFAFE7E15C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1D4C0CEC-1675-48A0-9B93-E4775ADBA881}"/>
              </a:ext>
            </a:extLst>
          </p:cNvPr>
          <p:cNvSpPr txBox="1"/>
          <p:nvPr/>
        </p:nvSpPr>
        <p:spPr>
          <a:xfrm>
            <a:off x="1115616" y="1707654"/>
            <a:ext cx="5314950" cy="1015663"/>
          </a:xfrm>
          <a:prstGeom prst="rect">
            <a:avLst/>
          </a:prstGeom>
          <a:noFill/>
        </p:spPr>
        <p:txBody>
          <a:bodyPr wrap="square">
            <a:spAutoFit/>
          </a:bodyPr>
          <a:lstStyle/>
          <a:p>
            <a:pPr marL="285750" indent="-285750">
              <a:buFont typeface="Wingdings" panose="05000000000000000000" pitchFamily="2" charset="2"/>
              <a:buChar char="q"/>
            </a:pPr>
            <a:r>
              <a:rPr lang="en-US" sz="2000" u="sng" dirty="0">
                <a:latin typeface="Times New Roman" pitchFamily="18" charset="0"/>
                <a:cs typeface="Times New Roman" pitchFamily="18" charset="0"/>
                <a:hlinkClick r:id="rId2"/>
              </a:rPr>
              <a:t>www.google.com</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285750" indent="-285750">
              <a:buFont typeface="Wingdings" panose="05000000000000000000" pitchFamily="2" charset="2"/>
              <a:buChar char="q"/>
            </a:pPr>
            <a:r>
              <a:rPr lang="en-US" sz="2000" u="sng" dirty="0">
                <a:latin typeface="Times New Roman" pitchFamily="18" charset="0"/>
                <a:cs typeface="Times New Roman" pitchFamily="18" charset="0"/>
                <a:hlinkClick r:id="rId3"/>
              </a:rPr>
              <a:t>www.wikipedia.com</a:t>
            </a:r>
            <a:endParaRPr lang="en-US" sz="2000" dirty="0">
              <a:latin typeface="Times New Roman" pitchFamily="18" charset="0"/>
              <a:cs typeface="Times New Roman" pitchFamily="18" charset="0"/>
            </a:endParaRPr>
          </a:p>
          <a:p>
            <a:pPr marL="285750" indent="-285750">
              <a:buFont typeface="Wingdings" panose="05000000000000000000" pitchFamily="2" charset="2"/>
              <a:buChar char="q"/>
            </a:pPr>
            <a:r>
              <a:rPr lang="en-US" sz="2000" u="sng" dirty="0">
                <a:latin typeface="Times New Roman" pitchFamily="18" charset="0"/>
                <a:cs typeface="Times New Roman" pitchFamily="18" charset="0"/>
                <a:hlinkClick r:id="rId4"/>
              </a:rPr>
              <a:t>www.studymafia.org</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446275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ctrTitle" idx="4294967295"/>
          </p:nvPr>
        </p:nvSpPr>
        <p:spPr>
          <a:xfrm>
            <a:off x="1108800" y="1126150"/>
            <a:ext cx="40899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i="1" dirty="0">
                <a:solidFill>
                  <a:schemeClr val="accent1"/>
                </a:solidFill>
              </a:rPr>
              <a:t>Thank You !</a:t>
            </a:r>
            <a:endParaRPr sz="4800" i="1" dirty="0">
              <a:solidFill>
                <a:schemeClr val="accent1"/>
              </a:solidFill>
            </a:endParaRPr>
          </a:p>
        </p:txBody>
      </p:sp>
      <p:sp>
        <p:nvSpPr>
          <p:cNvPr id="172" name="Google Shape;172;p17"/>
          <p:cNvSpPr txBox="1">
            <a:spLocks noGrp="1"/>
          </p:cNvSpPr>
          <p:nvPr>
            <p:ph type="subTitle" idx="4294967295"/>
          </p:nvPr>
        </p:nvSpPr>
        <p:spPr>
          <a:xfrm>
            <a:off x="1108799" y="2478175"/>
            <a:ext cx="3291000" cy="1753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solidFill>
                  <a:schemeClr val="tx1"/>
                </a:solidFill>
                <a:latin typeface="Cambria" pitchFamily="18" charset="0"/>
                <a:ea typeface="Cambria" pitchFamily="18" charset="0"/>
              </a:rPr>
              <a:t>Swaraj Dnyaneshwar Shelavale</a:t>
            </a:r>
          </a:p>
          <a:p>
            <a:pPr marL="0" lvl="0" indent="0" algn="l" rtl="0">
              <a:spcBef>
                <a:spcPts val="600"/>
              </a:spcBef>
              <a:spcAft>
                <a:spcPts val="0"/>
              </a:spcAft>
              <a:buNone/>
            </a:pPr>
            <a:r>
              <a:rPr lang="en" sz="1800" dirty="0">
                <a:latin typeface="Cambria" pitchFamily="18" charset="0"/>
                <a:ea typeface="Cambria" pitchFamily="18" charset="0"/>
              </a:rPr>
              <a:t>Third Year ( Computer ) </a:t>
            </a:r>
            <a:endParaRPr sz="1800" dirty="0">
              <a:latin typeface="Cambria" pitchFamily="18" charset="0"/>
              <a:ea typeface="Cambria" pitchFamily="18" charset="0"/>
            </a:endParaRPr>
          </a:p>
          <a:p>
            <a:pPr marL="0" lvl="0" indent="0" algn="l" rtl="0">
              <a:spcBef>
                <a:spcPts val="600"/>
              </a:spcBef>
              <a:spcAft>
                <a:spcPts val="0"/>
              </a:spcAft>
              <a:buClr>
                <a:schemeClr val="dk1"/>
              </a:buClr>
              <a:buSzPts val="1100"/>
              <a:buFont typeface="Arial"/>
              <a:buNone/>
            </a:pPr>
            <a:r>
              <a:rPr lang="en" sz="1800" dirty="0">
                <a:latin typeface="Cambria" pitchFamily="18" charset="0"/>
                <a:ea typeface="Cambria" pitchFamily="18" charset="0"/>
              </a:rPr>
              <a:t>Dr. Babasaheb Ambedkar Technological University, Lonere</a:t>
            </a:r>
            <a:endParaRPr sz="1800" b="1" dirty="0">
              <a:latin typeface="Cambria" pitchFamily="18" charset="0"/>
              <a:ea typeface="Cambria" pitchFamily="18" charset="0"/>
            </a:endParaRPr>
          </a:p>
        </p:txBody>
      </p:sp>
      <p:sp>
        <p:nvSpPr>
          <p:cNvPr id="173" name="Google Shape;173;p1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707654"/>
            <a:ext cx="2376264" cy="2376264"/>
          </a:xfrm>
          <a:prstGeom prst="rect">
            <a:avLst/>
          </a:prstGeom>
          <a:solidFill>
            <a:schemeClr val="bg1"/>
          </a:solidFill>
        </p:spPr>
      </p:pic>
      <p:sp>
        <p:nvSpPr>
          <p:cNvPr id="5" name="Rounded Rectangle 4"/>
          <p:cNvSpPr/>
          <p:nvPr/>
        </p:nvSpPr>
        <p:spPr>
          <a:xfrm>
            <a:off x="5424450" y="3435846"/>
            <a:ext cx="2160240" cy="6480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TextBox 2"/>
          <p:cNvSpPr txBox="1"/>
          <p:nvPr/>
        </p:nvSpPr>
        <p:spPr>
          <a:xfrm>
            <a:off x="3635896" y="2571750"/>
            <a:ext cx="184731" cy="307777"/>
          </a:xfrm>
          <a:prstGeom prst="rect">
            <a:avLst/>
          </a:prstGeom>
          <a:noFill/>
        </p:spPr>
        <p:txBody>
          <a:bodyPr wrap="none" rtlCol="0">
            <a:spAutoFit/>
          </a:bodyPr>
          <a:lstStyle/>
          <a:p>
            <a:endParaRPr lang="en-IN" dirty="0"/>
          </a:p>
        </p:txBody>
      </p:sp>
      <p:sp>
        <p:nvSpPr>
          <p:cNvPr id="4" name="Rectangle 3"/>
          <p:cNvSpPr/>
          <p:nvPr/>
        </p:nvSpPr>
        <p:spPr>
          <a:xfrm>
            <a:off x="1115616" y="324981"/>
            <a:ext cx="6696744" cy="4278094"/>
          </a:xfrm>
          <a:prstGeom prst="rect">
            <a:avLst/>
          </a:prstGeom>
        </p:spPr>
        <p:txBody>
          <a:bodyPr wrap="square">
            <a:spAutoFit/>
          </a:bodyPr>
          <a:lstStyle/>
          <a:p>
            <a:pPr algn="ctr"/>
            <a:r>
              <a:rPr lang="en-IN" sz="1800" dirty="0">
                <a:solidFill>
                  <a:schemeClr val="tx1"/>
                </a:solidFill>
                <a:latin typeface="Times New Roman" panose="02020603050405020304" pitchFamily="18" charset="0"/>
                <a:cs typeface="Times New Roman" panose="02020603050405020304" pitchFamily="18" charset="0"/>
              </a:rPr>
              <a:t>A Seminar Presentation on</a:t>
            </a:r>
          </a:p>
          <a:p>
            <a:pPr algn="ctr"/>
            <a:r>
              <a:rPr lang="en-IN" sz="2000" dirty="0">
                <a:solidFill>
                  <a:srgbClr val="C00000"/>
                </a:solidFill>
                <a:latin typeface="Times New Roman" pitchFamily="18" charset="0"/>
                <a:cs typeface="Times New Roman" pitchFamily="18" charset="0"/>
              </a:rPr>
              <a:t>Class Attendance System with Smart Card Technique</a:t>
            </a:r>
            <a:br>
              <a:rPr lang="en-IN" sz="2400" dirty="0">
                <a:solidFill>
                  <a:srgbClr val="C00000"/>
                </a:solidFill>
                <a:latin typeface="Times New Roman" pitchFamily="18" charset="0"/>
                <a:cs typeface="Times New Roman" pitchFamily="18" charset="0"/>
              </a:rPr>
            </a:br>
            <a:r>
              <a:rPr lang="en-IN" sz="1600" dirty="0">
                <a:solidFill>
                  <a:schemeClr val="tx1"/>
                </a:solidFill>
                <a:latin typeface="Times New Roman" panose="02020603050405020304" pitchFamily="18" charset="0"/>
                <a:cs typeface="Times New Roman" panose="02020603050405020304" pitchFamily="18" charset="0"/>
              </a:rPr>
              <a:t>by</a:t>
            </a:r>
            <a:br>
              <a:rPr lang="en-IN" sz="1200" dirty="0">
                <a:solidFill>
                  <a:schemeClr val="tx1"/>
                </a:solidFill>
                <a:latin typeface="Times New Roman" panose="02020603050405020304" pitchFamily="18" charset="0"/>
                <a:cs typeface="Times New Roman" panose="02020603050405020304" pitchFamily="18" charset="0"/>
              </a:rPr>
            </a:br>
            <a:r>
              <a:rPr lang="en-IN" sz="1600" dirty="0" err="1">
                <a:solidFill>
                  <a:schemeClr val="tx1"/>
                </a:solidFill>
                <a:latin typeface="Times New Roman" panose="02020603050405020304" pitchFamily="18" charset="0"/>
                <a:cs typeface="Times New Roman" panose="02020603050405020304" pitchFamily="18" charset="0"/>
              </a:rPr>
              <a:t>Swaraj</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Dnyaneshwar</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Shelavale</a:t>
            </a:r>
            <a:r>
              <a:rPr lang="en-IN" sz="1600" dirty="0">
                <a:solidFill>
                  <a:schemeClr val="tx1"/>
                </a:solidFill>
                <a:latin typeface="Times New Roman" panose="02020603050405020304" pitchFamily="18" charset="0"/>
                <a:cs typeface="Times New Roman" panose="02020603050405020304" pitchFamily="18" charset="0"/>
              </a:rPr>
              <a:t>. </a:t>
            </a:r>
            <a:br>
              <a:rPr lang="en-IN" sz="1600"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PRN:- 10303320181124513003</a:t>
            </a:r>
          </a:p>
          <a:p>
            <a:pPr algn="ct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under guidance of </a:t>
            </a:r>
            <a:br>
              <a:rPr lang="en-IN"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Ass. Prof. </a:t>
            </a:r>
            <a:r>
              <a:rPr lang="en-IN" sz="1600" dirty="0" err="1">
                <a:solidFill>
                  <a:schemeClr val="tx1"/>
                </a:solidFill>
                <a:latin typeface="Times New Roman" panose="02020603050405020304" pitchFamily="18" charset="0"/>
                <a:cs typeface="Times New Roman" panose="02020603050405020304" pitchFamily="18" charset="0"/>
              </a:rPr>
              <a:t>Ankita</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Amburle</a:t>
            </a:r>
            <a:r>
              <a:rPr lang="en-IN" sz="1600" dirty="0">
                <a:solidFill>
                  <a:schemeClr val="tx1"/>
                </a:solidFill>
                <a:latin typeface="Times New Roman" panose="02020603050405020304" pitchFamily="18" charset="0"/>
                <a:cs typeface="Times New Roman" panose="02020603050405020304" pitchFamily="18" charset="0"/>
              </a:rPr>
              <a:t>.</a:t>
            </a:r>
            <a:br>
              <a:rPr lang="en-IN" sz="1600"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sz="1600" dirty="0" err="1">
                <a:solidFill>
                  <a:schemeClr val="tx1"/>
                </a:solidFill>
                <a:latin typeface="Times New Roman" panose="02020603050405020304" pitchFamily="18" charset="0"/>
                <a:cs typeface="Times New Roman" panose="02020603050405020304" pitchFamily="18" charset="0"/>
              </a:rPr>
              <a:t>Dr.</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Babasaheb</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Ambedkar</a:t>
            </a:r>
            <a:r>
              <a:rPr lang="en-IN" sz="1600" dirty="0">
                <a:solidFill>
                  <a:schemeClr val="tx1"/>
                </a:solidFill>
                <a:latin typeface="Times New Roman" panose="02020603050405020304" pitchFamily="18" charset="0"/>
                <a:cs typeface="Times New Roman" panose="02020603050405020304" pitchFamily="18" charset="0"/>
              </a:rPr>
              <a:t> Technological University </a:t>
            </a:r>
            <a:br>
              <a:rPr lang="en-IN" sz="1600" dirty="0">
                <a:solidFill>
                  <a:schemeClr val="tx1"/>
                </a:solidFill>
                <a:latin typeface="Times New Roman" panose="02020603050405020304" pitchFamily="18" charset="0"/>
                <a:cs typeface="Times New Roman" panose="02020603050405020304" pitchFamily="18" charset="0"/>
              </a:rPr>
            </a:br>
            <a:r>
              <a:rPr lang="en-IN" sz="1600" dirty="0" err="1">
                <a:solidFill>
                  <a:schemeClr val="tx1"/>
                </a:solidFill>
                <a:latin typeface="Times New Roman" panose="02020603050405020304" pitchFamily="18" charset="0"/>
                <a:cs typeface="Times New Roman" panose="02020603050405020304" pitchFamily="18" charset="0"/>
              </a:rPr>
              <a:t>Lonere</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Mangaon</a:t>
            </a:r>
            <a:r>
              <a:rPr lang="en-IN" sz="1600" dirty="0">
                <a:solidFill>
                  <a:schemeClr val="tx1"/>
                </a:solidFill>
                <a:latin typeface="Times New Roman" panose="02020603050405020304" pitchFamily="18" charset="0"/>
                <a:cs typeface="Times New Roman" panose="02020603050405020304" pitchFamily="18" charset="0"/>
              </a:rPr>
              <a:t> Raigad-402103. </a:t>
            </a:r>
            <a:endParaRPr lang="en-IN" sz="16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319" y="2879527"/>
            <a:ext cx="1049337"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131590"/>
            <a:ext cx="2464744" cy="1909341"/>
          </a:xfrm>
          <a:prstGeom prst="rect">
            <a:avLst/>
          </a:prstGeom>
        </p:spPr>
      </p:pic>
    </p:spTree>
    <p:extLst>
      <p:ext uri="{BB962C8B-B14F-4D97-AF65-F5344CB8AC3E}">
        <p14:creationId xmlns:p14="http://schemas.microsoft.com/office/powerpoint/2010/main" val="325139979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t>Contents</a:t>
            </a:r>
            <a:endParaRPr sz="3600"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lvl="0"/>
            <a:r>
              <a:rPr lang="en-IN" sz="2000" dirty="0">
                <a:latin typeface="Cambria" pitchFamily="18" charset="0"/>
                <a:ea typeface="Cambria" pitchFamily="18" charset="0"/>
              </a:rPr>
              <a:t>What is </a:t>
            </a:r>
            <a:r>
              <a:rPr lang="en-IN" sz="2000" dirty="0">
                <a:latin typeface="Cambria" pitchFamily="18" charset="0"/>
                <a:ea typeface="Cambria" pitchFamily="18" charset="0"/>
                <a:cs typeface="Times New Roman" pitchFamily="18" charset="0"/>
              </a:rPr>
              <a:t>Smart Card Attendance System ?</a:t>
            </a:r>
            <a:endParaRPr lang="en-IN" sz="2000" dirty="0">
              <a:latin typeface="Cambria" pitchFamily="18" charset="0"/>
              <a:ea typeface="Cambria" pitchFamily="18" charset="0"/>
            </a:endParaRPr>
          </a:p>
          <a:p>
            <a:pPr lvl="0"/>
            <a:r>
              <a:rPr lang="en-IN" sz="2000" dirty="0">
                <a:latin typeface="Cambria" pitchFamily="18" charset="0"/>
                <a:ea typeface="Cambria" pitchFamily="18" charset="0"/>
              </a:rPr>
              <a:t>Existing System</a:t>
            </a:r>
          </a:p>
          <a:p>
            <a:pPr lvl="0"/>
            <a:r>
              <a:rPr lang="en-IN" sz="2000" dirty="0">
                <a:latin typeface="Cambria" pitchFamily="18" charset="0"/>
                <a:ea typeface="Cambria" pitchFamily="18" charset="0"/>
              </a:rPr>
              <a:t>Proposed System</a:t>
            </a:r>
          </a:p>
          <a:p>
            <a:pPr lvl="0"/>
            <a:r>
              <a:rPr lang="en-IN" sz="2000" dirty="0">
                <a:latin typeface="Cambria" pitchFamily="18" charset="0"/>
                <a:ea typeface="Cambria" pitchFamily="18" charset="0"/>
              </a:rPr>
              <a:t>System Requirement</a:t>
            </a:r>
          </a:p>
          <a:p>
            <a:pPr lvl="0"/>
            <a:r>
              <a:rPr lang="en-IN" sz="2000" dirty="0">
                <a:latin typeface="Cambria" pitchFamily="18" charset="0"/>
                <a:ea typeface="Cambria" pitchFamily="18" charset="0"/>
              </a:rPr>
              <a:t>System Architecture</a:t>
            </a:r>
          </a:p>
          <a:p>
            <a:pPr lvl="0"/>
            <a:r>
              <a:rPr lang="en-IN" sz="2000" dirty="0">
                <a:latin typeface="Cambria" pitchFamily="18" charset="0"/>
                <a:ea typeface="Cambria" pitchFamily="18" charset="0"/>
              </a:rPr>
              <a:t>Advantages and Disadvantages</a:t>
            </a:r>
          </a:p>
          <a:p>
            <a:pPr lvl="0"/>
            <a:r>
              <a:rPr lang="en-US" sz="2000" dirty="0">
                <a:latin typeface="Cambria" pitchFamily="18" charset="0"/>
                <a:ea typeface="Cambria" pitchFamily="18" charset="0"/>
              </a:rPr>
              <a:t>Conclusion</a:t>
            </a:r>
            <a:endParaRPr lang="en-IN" sz="2000" dirty="0">
              <a:latin typeface="Cambria" pitchFamily="18" charset="0"/>
              <a:ea typeface="Cambria" pitchFamily="18" charset="0"/>
            </a:endParaRPr>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body" idx="1"/>
          </p:nvPr>
        </p:nvSpPr>
        <p:spPr>
          <a:xfrm>
            <a:off x="2699792" y="843558"/>
            <a:ext cx="3985290" cy="3406758"/>
          </a:xfrm>
          <a:prstGeom prst="rect">
            <a:avLst/>
          </a:prstGeom>
        </p:spPr>
        <p:txBody>
          <a:bodyPr spcFirstLastPara="1" wrap="square" lIns="0" tIns="0" rIns="0" bIns="0" anchor="ctr" anchorCtr="0">
            <a:noAutofit/>
          </a:bodyPr>
          <a:lstStyle/>
          <a:p>
            <a:pPr marL="0" lvl="0" indent="0">
              <a:buNone/>
            </a:pPr>
            <a:r>
              <a:rPr lang="en-IN" b="1" i="0" dirty="0">
                <a:latin typeface="Cambria" pitchFamily="18" charset="0"/>
                <a:ea typeface="Cambria" pitchFamily="18" charset="0"/>
                <a:cs typeface="Times New Roman" pitchFamily="18" charset="0"/>
              </a:rPr>
              <a:t>Smart Card Attendance System</a:t>
            </a:r>
            <a:r>
              <a:rPr lang="en-IN" i="0" dirty="0">
                <a:latin typeface="Cambria" pitchFamily="18" charset="0"/>
                <a:ea typeface="Cambria" pitchFamily="18" charset="0"/>
                <a:cs typeface="Times New Roman" pitchFamily="18" charset="0"/>
              </a:rPr>
              <a:t> is a way to take </a:t>
            </a:r>
            <a:r>
              <a:rPr lang="en-IN" b="1" i="0" dirty="0">
                <a:latin typeface="Cambria" pitchFamily="18" charset="0"/>
                <a:ea typeface="Cambria" pitchFamily="18" charset="0"/>
                <a:cs typeface="Times New Roman" pitchFamily="18" charset="0"/>
              </a:rPr>
              <a:t>attendance</a:t>
            </a:r>
            <a:r>
              <a:rPr lang="en-IN" i="0" dirty="0">
                <a:latin typeface="Cambria" pitchFamily="18" charset="0"/>
                <a:ea typeface="Cambria" pitchFamily="18" charset="0"/>
                <a:cs typeface="Times New Roman" pitchFamily="18" charset="0"/>
              </a:rPr>
              <a:t> of students using </a:t>
            </a:r>
            <a:r>
              <a:rPr lang="en-IN" b="1" i="0" dirty="0">
                <a:latin typeface="Cambria" pitchFamily="18" charset="0"/>
                <a:ea typeface="Cambria" pitchFamily="18" charset="0"/>
              </a:rPr>
              <a:t>ID</a:t>
            </a:r>
            <a:r>
              <a:rPr lang="en-IN" i="0" dirty="0">
                <a:latin typeface="Cambria" pitchFamily="18" charset="0"/>
                <a:ea typeface="Cambria" pitchFamily="18" charset="0"/>
              </a:rPr>
              <a:t> </a:t>
            </a:r>
            <a:r>
              <a:rPr lang="en-IN" b="1" i="0" dirty="0">
                <a:latin typeface="Cambria" pitchFamily="18" charset="0"/>
                <a:ea typeface="Cambria" pitchFamily="18" charset="0"/>
              </a:rPr>
              <a:t>card</a:t>
            </a:r>
            <a:r>
              <a:rPr lang="en-IN" i="0" dirty="0">
                <a:latin typeface="Cambria" pitchFamily="18" charset="0"/>
                <a:ea typeface="Cambria" pitchFamily="18" charset="0"/>
              </a:rPr>
              <a:t> and fingerprint technique.</a:t>
            </a:r>
            <a:endParaRPr dirty="0">
              <a:latin typeface="Cambria" pitchFamily="18" charset="0"/>
              <a:ea typeface="Cambria" pitchFamily="18" charset="0"/>
              <a:cs typeface="Times New Roman" pitchFamily="18" charset="0"/>
            </a:endParaRPr>
          </a:p>
        </p:txBody>
      </p:sp>
      <p:sp>
        <p:nvSpPr>
          <p:cNvPr id="186" name="Google Shape;186;p19"/>
          <p:cNvSpPr txBox="1">
            <a:spLocks noGrp="1"/>
          </p:cNvSpPr>
          <p:nvPr>
            <p:ph type="sldNum" idx="12"/>
          </p:nvPr>
        </p:nvSpPr>
        <p:spPr>
          <a:xfrm>
            <a:off x="4354950" y="0"/>
            <a:ext cx="4341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p>
            <a:pPr marL="342900" indent="-342900">
              <a:buFont typeface="Wingdings" pitchFamily="2" charset="2"/>
              <a:buChar char="v"/>
            </a:pPr>
            <a:r>
              <a:rPr lang="en-IN" b="1" dirty="0">
                <a:solidFill>
                  <a:srgbClr val="FFC000"/>
                </a:solidFill>
                <a:latin typeface="Cambria" pitchFamily="18" charset="0"/>
                <a:ea typeface="Cambria" pitchFamily="18" charset="0"/>
              </a:rPr>
              <a:t>PAPER BASED SYSTEM</a:t>
            </a:r>
          </a:p>
          <a:p>
            <a:pPr marL="342900" indent="-342900">
              <a:buFont typeface="Wingdings" pitchFamily="2" charset="2"/>
              <a:buChar char="§"/>
            </a:pPr>
            <a:r>
              <a:rPr lang="en-IN" sz="1600" dirty="0">
                <a:solidFill>
                  <a:srgbClr val="FF0000"/>
                </a:solidFill>
                <a:latin typeface="Cambria" pitchFamily="18" charset="0"/>
                <a:ea typeface="Cambria" pitchFamily="18" charset="0"/>
              </a:rPr>
              <a:t>Calling out the names and surnames of students.</a:t>
            </a:r>
          </a:p>
          <a:p>
            <a:pPr marL="342900" indent="-342900">
              <a:buFont typeface="Wingdings" pitchFamily="2" charset="2"/>
              <a:buChar char="§"/>
            </a:pPr>
            <a:r>
              <a:rPr lang="en-IN" sz="1600" dirty="0">
                <a:solidFill>
                  <a:srgbClr val="FF0000"/>
                </a:solidFill>
                <a:latin typeface="Cambria" pitchFamily="18" charset="0"/>
                <a:ea typeface="Cambria" pitchFamily="18" charset="0"/>
              </a:rPr>
              <a:t>Pass around a sheet of paper, asking students to sign in attendance sheet</a:t>
            </a:r>
            <a:endParaRPr lang="en-IN" sz="1600" b="1" dirty="0">
              <a:solidFill>
                <a:srgbClr val="FF0000"/>
              </a:solidFill>
              <a:latin typeface="Cambria" pitchFamily="18" charset="0"/>
              <a:ea typeface="Cambria" pitchFamily="18" charset="0"/>
            </a:endParaRPr>
          </a:p>
        </p:txBody>
      </p:sp>
      <p:sp>
        <p:nvSpPr>
          <p:cNvPr id="219" name="Google Shape;219;p22"/>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lvl="0"/>
            <a:r>
              <a:rPr lang="en-IN" sz="3600" dirty="0">
                <a:latin typeface="Merriweather" charset="0"/>
                <a:ea typeface="Cambria" pitchFamily="18" charset="0"/>
              </a:rPr>
              <a:t>Existing Systems</a:t>
            </a:r>
          </a:p>
        </p:txBody>
      </p:sp>
      <p:sp>
        <p:nvSpPr>
          <p:cNvPr id="220" name="Google Shape;220;p22"/>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p>
            <a:pPr marL="342900" lvl="0" indent="-342900">
              <a:buFont typeface="Wingdings" pitchFamily="2" charset="2"/>
              <a:buChar char="v"/>
            </a:pPr>
            <a:r>
              <a:rPr lang="en-IN" b="1" dirty="0">
                <a:solidFill>
                  <a:srgbClr val="FFC000"/>
                </a:solidFill>
                <a:latin typeface="Cambria" pitchFamily="18" charset="0"/>
                <a:ea typeface="Cambria" pitchFamily="18" charset="0"/>
              </a:rPr>
              <a:t>BARCODE TECHNOLOGY</a:t>
            </a:r>
          </a:p>
          <a:p>
            <a:pPr marL="342900" lvl="0" indent="-342900">
              <a:buFont typeface="Wingdings" pitchFamily="2" charset="2"/>
              <a:buChar char="§"/>
            </a:pPr>
            <a:r>
              <a:rPr lang="en-IN" sz="1600" dirty="0">
                <a:solidFill>
                  <a:srgbClr val="FF0000"/>
                </a:solidFill>
                <a:latin typeface="Cambria" pitchFamily="18" charset="0"/>
                <a:ea typeface="Cambria" pitchFamily="18" charset="0"/>
              </a:rPr>
              <a:t>Retrieve in shape of symbol generally in bar, vertical, space, square.</a:t>
            </a:r>
            <a:endParaRPr lang="en-IN" sz="1600" b="1" dirty="0">
              <a:solidFill>
                <a:srgbClr val="FF0000"/>
              </a:solidFill>
              <a:latin typeface="Cambria" pitchFamily="18" charset="0"/>
              <a:ea typeface="Cambria" pitchFamily="18" charset="0"/>
            </a:endParaRPr>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686" y="305619"/>
            <a:ext cx="1326609" cy="12241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673760"/>
            <a:ext cx="1389856" cy="138985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1497" y="3523642"/>
            <a:ext cx="1539974" cy="1539974"/>
          </a:xfrm>
          <a:prstGeom prst="rect">
            <a:avLst/>
          </a:prstGeom>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Proposed System</a:t>
            </a:r>
            <a:endParaRPr lang="en-IN" sz="3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Box 3"/>
          <p:cNvSpPr txBox="1"/>
          <p:nvPr/>
        </p:nvSpPr>
        <p:spPr>
          <a:xfrm>
            <a:off x="323528" y="1419622"/>
            <a:ext cx="7128792" cy="307777"/>
          </a:xfrm>
          <a:prstGeom prst="rect">
            <a:avLst/>
          </a:prstGeom>
          <a:noFill/>
        </p:spPr>
        <p:txBody>
          <a:bodyPr wrap="square" rtlCol="0">
            <a:spAutoFit/>
          </a:bodyPr>
          <a:lstStyle/>
          <a:p>
            <a:pPr marL="285750" indent="-285750">
              <a:buFont typeface="Wingdings" pitchFamily="2" charset="2"/>
              <a:buChar char="§"/>
            </a:pPr>
            <a:endParaRPr lang="en-IN" dirty="0"/>
          </a:p>
        </p:txBody>
      </p:sp>
      <p:sp>
        <p:nvSpPr>
          <p:cNvPr id="5" name="TextBox 4"/>
          <p:cNvSpPr txBox="1"/>
          <p:nvPr/>
        </p:nvSpPr>
        <p:spPr>
          <a:xfrm>
            <a:off x="467544" y="1740744"/>
            <a:ext cx="7344816" cy="2800767"/>
          </a:xfrm>
          <a:prstGeom prst="rect">
            <a:avLst/>
          </a:prstGeom>
          <a:noFill/>
        </p:spPr>
        <p:txBody>
          <a:bodyPr wrap="square" rtlCol="0">
            <a:spAutoFit/>
          </a:bodyPr>
          <a:lstStyle/>
          <a:p>
            <a:pPr marL="285750" indent="-285750">
              <a:buFont typeface="Wingdings" pitchFamily="2" charset="2"/>
              <a:buChar char="§"/>
            </a:pPr>
            <a:r>
              <a:rPr lang="en-IN" sz="1600" dirty="0">
                <a:latin typeface="Cambria" pitchFamily="18" charset="0"/>
                <a:ea typeface="Cambria" pitchFamily="18" charset="0"/>
              </a:rPr>
              <a:t>We can use automated student attendance system </a:t>
            </a:r>
            <a:r>
              <a:rPr lang="en-IN" sz="1600" b="1" i="1" dirty="0">
                <a:latin typeface="Cambria" pitchFamily="18" charset="0"/>
                <a:ea typeface="Cambria" pitchFamily="18" charset="0"/>
              </a:rPr>
              <a:t>RFID </a:t>
            </a:r>
            <a:r>
              <a:rPr lang="en-IN" sz="1600" b="1" dirty="0">
                <a:latin typeface="Cambria" pitchFamily="18" charset="0"/>
                <a:ea typeface="Cambria" pitchFamily="18" charset="0"/>
              </a:rPr>
              <a:t>through SMART CARD </a:t>
            </a:r>
            <a:r>
              <a:rPr lang="en-IN" sz="1600" dirty="0">
                <a:latin typeface="Cambria" pitchFamily="18" charset="0"/>
                <a:ea typeface="Cambria" pitchFamily="18" charset="0"/>
              </a:rPr>
              <a:t>system to improve the student monitoring system.</a:t>
            </a:r>
          </a:p>
          <a:p>
            <a:pPr marL="285750" indent="-285750">
              <a:buFont typeface="Wingdings" pitchFamily="2" charset="2"/>
              <a:buChar char="§"/>
            </a:pPr>
            <a:r>
              <a:rPr lang="en-IN" sz="1600" dirty="0">
                <a:latin typeface="Cambria" pitchFamily="18" charset="0"/>
                <a:ea typeface="Cambria" pitchFamily="18" charset="0"/>
              </a:rPr>
              <a:t>There will </a:t>
            </a:r>
            <a:r>
              <a:rPr lang="en-IN" sz="1600" b="1" i="1" dirty="0">
                <a:latin typeface="Cambria" pitchFamily="18" charset="0"/>
                <a:ea typeface="Cambria" pitchFamily="18" charset="0"/>
              </a:rPr>
              <a:t>RFID</a:t>
            </a:r>
            <a:r>
              <a:rPr lang="en-IN" sz="1600" b="1" dirty="0">
                <a:latin typeface="Cambria" pitchFamily="18" charset="0"/>
                <a:ea typeface="Cambria" pitchFamily="18" charset="0"/>
              </a:rPr>
              <a:t> transponders </a:t>
            </a:r>
            <a:r>
              <a:rPr lang="en-IN" sz="1600" dirty="0">
                <a:latin typeface="Cambria" pitchFamily="18" charset="0"/>
                <a:ea typeface="Cambria" pitchFamily="18" charset="0"/>
              </a:rPr>
              <a:t>installed in every classroom.</a:t>
            </a:r>
          </a:p>
          <a:p>
            <a:pPr marL="285750" indent="-285750">
              <a:buFont typeface="Wingdings" pitchFamily="2" charset="2"/>
              <a:buChar char="§"/>
            </a:pPr>
            <a:r>
              <a:rPr lang="en-IN" sz="1600" dirty="0">
                <a:latin typeface="Cambria" pitchFamily="18" charset="0"/>
                <a:ea typeface="Cambria" pitchFamily="18" charset="0"/>
              </a:rPr>
              <a:t>When a student enters any of them the transponder will detect and store the students last known position in the database. </a:t>
            </a:r>
          </a:p>
          <a:p>
            <a:pPr marL="285750" indent="-285750">
              <a:buFont typeface="Wingdings" pitchFamily="2" charset="2"/>
              <a:buChar char="§"/>
            </a:pPr>
            <a:r>
              <a:rPr lang="en-IN" sz="1600" dirty="0">
                <a:latin typeface="Cambria" pitchFamily="18" charset="0"/>
                <a:ea typeface="Cambria" pitchFamily="18" charset="0"/>
              </a:rPr>
              <a:t>The software managing all these will be designed using JAVA will share a common database of MySQL.</a:t>
            </a:r>
          </a:p>
          <a:p>
            <a:pPr marL="285750" indent="-285750">
              <a:buFont typeface="Wingdings" pitchFamily="2" charset="2"/>
              <a:buChar char="§"/>
            </a:pPr>
            <a:r>
              <a:rPr lang="en-IN" sz="1600" dirty="0">
                <a:latin typeface="Cambria" pitchFamily="18" charset="0"/>
                <a:ea typeface="Cambria" pitchFamily="18" charset="0"/>
              </a:rPr>
              <a:t>If student are not present then send the message to guardian.</a:t>
            </a:r>
          </a:p>
          <a:p>
            <a:pPr marL="285750" indent="-285750">
              <a:buFont typeface="Wingdings" pitchFamily="2" charset="2"/>
              <a:buChar char="§"/>
            </a:pPr>
            <a:r>
              <a:rPr lang="en-IN" sz="1600" dirty="0">
                <a:latin typeface="Cambria" pitchFamily="18" charset="0"/>
                <a:ea typeface="Cambria" pitchFamily="18" charset="0"/>
              </a:rPr>
              <a:t>For the security purpose, we are used </a:t>
            </a:r>
            <a:r>
              <a:rPr lang="en-IN" sz="1600" b="1" dirty="0">
                <a:latin typeface="Cambria" pitchFamily="18" charset="0"/>
                <a:ea typeface="Cambria" pitchFamily="18" charset="0"/>
              </a:rPr>
              <a:t>thumb detection</a:t>
            </a:r>
          </a:p>
          <a:p>
            <a:r>
              <a:rPr lang="en-IN" sz="1600" b="1" dirty="0">
                <a:latin typeface="Cambria" pitchFamily="18" charset="0"/>
                <a:ea typeface="Cambria" pitchFamily="18" charset="0"/>
              </a:rPr>
              <a:t>      </a:t>
            </a:r>
            <a:r>
              <a:rPr lang="en-IN" sz="1600" dirty="0">
                <a:latin typeface="Cambria" pitchFamily="18" charset="0"/>
                <a:ea typeface="Cambria" pitchFamily="18" charset="0"/>
              </a:rPr>
              <a:t>of the user.</a:t>
            </a:r>
          </a:p>
          <a:p>
            <a:pPr marL="285750" indent="-285750">
              <a:buFont typeface="Wingdings" pitchFamily="2" charset="2"/>
              <a:buChar char="§"/>
            </a:pPr>
            <a:endParaRPr lang="en-IN" sz="1600" dirty="0">
              <a:latin typeface="Cambria" pitchFamily="18" charset="0"/>
              <a:ea typeface="Cambria"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324" y="3713585"/>
            <a:ext cx="1355626" cy="1355626"/>
          </a:xfrm>
          <a:prstGeom prst="rect">
            <a:avLst/>
          </a:prstGeom>
        </p:spPr>
      </p:pic>
    </p:spTree>
    <p:extLst>
      <p:ext uri="{BB962C8B-B14F-4D97-AF65-F5344CB8AC3E}">
        <p14:creationId xmlns:p14="http://schemas.microsoft.com/office/powerpoint/2010/main" val="123105503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body" idx="1"/>
          </p:nvPr>
        </p:nvSpPr>
        <p:spPr>
          <a:xfrm>
            <a:off x="827584" y="1707654"/>
            <a:ext cx="3456384" cy="2957100"/>
          </a:xfrm>
          <a:prstGeom prst="rect">
            <a:avLst/>
          </a:prstGeom>
        </p:spPr>
        <p:txBody>
          <a:bodyPr spcFirstLastPara="1" wrap="square" lIns="0" tIns="0" rIns="0" bIns="0" anchor="t" anchorCtr="0">
            <a:noAutofit/>
          </a:bodyPr>
          <a:lstStyle/>
          <a:p>
            <a:pPr marL="342900" indent="-342900">
              <a:buFont typeface="Wingdings" pitchFamily="2" charset="2"/>
              <a:buChar char="v"/>
            </a:pPr>
            <a:r>
              <a:rPr lang="en-IN" b="1" dirty="0">
                <a:solidFill>
                  <a:srgbClr val="FFC000"/>
                </a:solidFill>
                <a:latin typeface="Cambria" pitchFamily="18" charset="0"/>
                <a:ea typeface="Cambria" pitchFamily="18" charset="0"/>
              </a:rPr>
              <a:t>Hardware Components</a:t>
            </a:r>
          </a:p>
          <a:p>
            <a:pPr marL="342900" indent="-342900">
              <a:buFont typeface="Wingdings" pitchFamily="2" charset="2"/>
              <a:buChar char="v"/>
            </a:pPr>
            <a:endParaRPr lang="en-IN" sz="900" b="1" dirty="0">
              <a:latin typeface="Cambria" pitchFamily="18" charset="0"/>
              <a:ea typeface="Cambria" pitchFamily="18" charset="0"/>
            </a:endParaRPr>
          </a:p>
          <a:p>
            <a:pPr marL="285750" indent="-285750">
              <a:buFont typeface="Wingdings" pitchFamily="2" charset="2"/>
              <a:buChar char="§"/>
            </a:pPr>
            <a:r>
              <a:rPr lang="en-IN" sz="1600" i="1" dirty="0">
                <a:solidFill>
                  <a:srgbClr val="00B050"/>
                </a:solidFill>
                <a:latin typeface="Cambria" pitchFamily="18" charset="0"/>
                <a:ea typeface="Cambria" pitchFamily="18" charset="0"/>
              </a:rPr>
              <a:t>Radio Frequency Identification (RFID) Reader</a:t>
            </a:r>
          </a:p>
          <a:p>
            <a:pPr marL="285750" indent="-285750">
              <a:buFont typeface="Wingdings" pitchFamily="2" charset="2"/>
              <a:buChar char="§"/>
            </a:pPr>
            <a:r>
              <a:rPr lang="en-IN" sz="1600" i="1" dirty="0">
                <a:solidFill>
                  <a:srgbClr val="00B050"/>
                </a:solidFill>
                <a:latin typeface="Cambria" pitchFamily="18" charset="0"/>
                <a:ea typeface="Cambria" pitchFamily="18" charset="0"/>
              </a:rPr>
              <a:t>Biometrics</a:t>
            </a:r>
          </a:p>
          <a:p>
            <a:pPr marL="285750" indent="-285750">
              <a:buFont typeface="Wingdings" pitchFamily="2" charset="2"/>
              <a:buChar char="§"/>
            </a:pPr>
            <a:r>
              <a:rPr lang="en-IN" sz="1600" i="1" dirty="0">
                <a:solidFill>
                  <a:srgbClr val="00B050"/>
                </a:solidFill>
                <a:latin typeface="Cambria" pitchFamily="18" charset="0"/>
                <a:ea typeface="Cambria" pitchFamily="18" charset="0"/>
              </a:rPr>
              <a:t>Smart Card</a:t>
            </a:r>
            <a:endParaRPr lang="en-IN" sz="1600" b="1" i="1" dirty="0">
              <a:solidFill>
                <a:srgbClr val="00B050"/>
              </a:solidFill>
              <a:latin typeface="Cambria" pitchFamily="18" charset="0"/>
              <a:ea typeface="Cambria" pitchFamily="18" charset="0"/>
            </a:endParaRPr>
          </a:p>
        </p:txBody>
      </p:sp>
      <p:sp>
        <p:nvSpPr>
          <p:cNvPr id="219" name="Google Shape;219;p22"/>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lvl="0"/>
            <a:r>
              <a:rPr lang="en-IN" sz="3600" dirty="0"/>
              <a:t>System Requirement </a:t>
            </a:r>
            <a:endParaRPr lang="en-IN" sz="3600" dirty="0">
              <a:latin typeface="Merriweather" charset="0"/>
              <a:ea typeface="Cambria" pitchFamily="18" charset="0"/>
            </a:endParaRPr>
          </a:p>
        </p:txBody>
      </p:sp>
      <p:sp>
        <p:nvSpPr>
          <p:cNvPr id="220" name="Google Shape;220;p22"/>
          <p:cNvSpPr txBox="1">
            <a:spLocks noGrp="1"/>
          </p:cNvSpPr>
          <p:nvPr>
            <p:ph type="body" idx="2"/>
          </p:nvPr>
        </p:nvSpPr>
        <p:spPr>
          <a:xfrm>
            <a:off x="4644008" y="1707654"/>
            <a:ext cx="3264000" cy="2957100"/>
          </a:xfrm>
          <a:prstGeom prst="rect">
            <a:avLst/>
          </a:prstGeom>
        </p:spPr>
        <p:txBody>
          <a:bodyPr spcFirstLastPara="1" wrap="square" lIns="0" tIns="0" rIns="0" bIns="0" anchor="t" anchorCtr="0">
            <a:noAutofit/>
          </a:bodyPr>
          <a:lstStyle/>
          <a:p>
            <a:pPr marL="342900" lvl="0" indent="-342900">
              <a:buFont typeface="Wingdings" pitchFamily="2" charset="2"/>
              <a:buChar char="v"/>
            </a:pPr>
            <a:r>
              <a:rPr lang="en-IN" b="1" dirty="0">
                <a:solidFill>
                  <a:srgbClr val="FFC000"/>
                </a:solidFill>
                <a:latin typeface="Cambria" pitchFamily="18" charset="0"/>
                <a:ea typeface="Cambria" pitchFamily="18" charset="0"/>
              </a:rPr>
              <a:t>Software Requirement</a:t>
            </a:r>
          </a:p>
          <a:p>
            <a:pPr marL="342900" lvl="0" indent="-342900">
              <a:buFont typeface="Wingdings" pitchFamily="2" charset="2"/>
              <a:buChar char="v"/>
            </a:pPr>
            <a:endParaRPr lang="en-IN" sz="900" b="1" dirty="0">
              <a:latin typeface="Cambria" pitchFamily="18" charset="0"/>
              <a:ea typeface="Cambria" pitchFamily="18" charset="0"/>
            </a:endParaRPr>
          </a:p>
          <a:p>
            <a:pPr marL="342900" lvl="0" indent="-342900">
              <a:buFont typeface="Wingdings" pitchFamily="2" charset="2"/>
              <a:buChar char="§"/>
            </a:pPr>
            <a:r>
              <a:rPr lang="en-IN" sz="1600" i="1" dirty="0">
                <a:solidFill>
                  <a:srgbClr val="00B050"/>
                </a:solidFill>
                <a:latin typeface="Cambria" pitchFamily="18" charset="0"/>
                <a:ea typeface="Cambria" pitchFamily="18" charset="0"/>
              </a:rPr>
              <a:t>JAVA</a:t>
            </a:r>
          </a:p>
          <a:p>
            <a:pPr marL="342900" lvl="0" indent="-342900">
              <a:buFont typeface="Wingdings" pitchFamily="2" charset="2"/>
              <a:buChar char="§"/>
            </a:pPr>
            <a:r>
              <a:rPr lang="en-IN" sz="1600" i="1" dirty="0">
                <a:solidFill>
                  <a:srgbClr val="00B050"/>
                </a:solidFill>
                <a:latin typeface="Cambria" pitchFamily="18" charset="0"/>
                <a:ea typeface="Cambria" pitchFamily="18" charset="0"/>
              </a:rPr>
              <a:t>MySQL Database</a:t>
            </a:r>
          </a:p>
          <a:p>
            <a:pPr marL="342900" lvl="0" indent="-342900">
              <a:buFont typeface="Wingdings" pitchFamily="2" charset="2"/>
              <a:buChar char="§"/>
            </a:pPr>
            <a:r>
              <a:rPr lang="en-IN" sz="1600" i="1" dirty="0">
                <a:solidFill>
                  <a:srgbClr val="00B050"/>
                </a:solidFill>
                <a:latin typeface="Cambria" pitchFamily="18" charset="0"/>
                <a:ea typeface="Cambria" pitchFamily="18" charset="0"/>
              </a:rPr>
              <a:t>Mat lab</a:t>
            </a:r>
            <a:endParaRPr lang="en-IN" sz="1600" b="1" i="1" dirty="0">
              <a:solidFill>
                <a:srgbClr val="00B050"/>
              </a:solidFill>
              <a:latin typeface="Cambria" pitchFamily="18" charset="0"/>
              <a:ea typeface="Cambria" pitchFamily="18" charset="0"/>
            </a:endParaRPr>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42" y="3724051"/>
            <a:ext cx="1368152" cy="136815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9341" y="3555267"/>
            <a:ext cx="1705719" cy="1705719"/>
          </a:xfrm>
          <a:prstGeom prst="rect">
            <a:avLst/>
          </a:prstGeom>
        </p:spPr>
      </p:pic>
    </p:spTree>
    <p:extLst>
      <p:ext uri="{BB962C8B-B14F-4D97-AF65-F5344CB8AC3E}">
        <p14:creationId xmlns:p14="http://schemas.microsoft.com/office/powerpoint/2010/main" val="91787317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System Architecture</a:t>
            </a:r>
            <a:endParaRPr lang="en-IN" sz="3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extBox 3"/>
          <p:cNvSpPr txBox="1"/>
          <p:nvPr/>
        </p:nvSpPr>
        <p:spPr>
          <a:xfrm>
            <a:off x="323528" y="1419622"/>
            <a:ext cx="7128792" cy="1815882"/>
          </a:xfrm>
          <a:prstGeom prst="rect">
            <a:avLst/>
          </a:prstGeom>
          <a:noFill/>
        </p:spPr>
        <p:txBody>
          <a:bodyPr wrap="square" rtlCol="0">
            <a:spAutoFit/>
          </a:bodyPr>
          <a:lstStyle/>
          <a:p>
            <a:pPr marL="285750" indent="-285750">
              <a:buFont typeface="Wingdings" pitchFamily="2" charset="2"/>
              <a:buChar char="§"/>
            </a:pPr>
            <a:r>
              <a:rPr lang="en-US" sz="1600" dirty="0">
                <a:latin typeface="Cambria" pitchFamily="18" charset="0"/>
                <a:ea typeface="Cambria" pitchFamily="18" charset="0"/>
              </a:rPr>
              <a:t>The thumb detection is meant to prevent a student from giving his/her RFID-card to a classmate who attends the lecture, scanning the other student’s RFID-card to make it appear as if s/he had also attended. </a:t>
            </a:r>
          </a:p>
          <a:p>
            <a:pPr marL="285750" indent="-285750">
              <a:buFont typeface="Wingdings" pitchFamily="2" charset="2"/>
              <a:buChar char="§"/>
            </a:pPr>
            <a:r>
              <a:rPr lang="en-US" sz="1600" dirty="0">
                <a:latin typeface="Cambria" pitchFamily="18" charset="0"/>
                <a:ea typeface="Cambria" pitchFamily="18" charset="0"/>
              </a:rPr>
              <a:t>When a student enters class, the </a:t>
            </a:r>
            <a:r>
              <a:rPr lang="en-US" sz="1600" b="1" dirty="0">
                <a:latin typeface="Cambria" pitchFamily="18" charset="0"/>
                <a:ea typeface="Cambria" pitchFamily="18" charset="0"/>
              </a:rPr>
              <a:t>RFID reader </a:t>
            </a:r>
            <a:r>
              <a:rPr lang="en-US" sz="1600" dirty="0">
                <a:latin typeface="Cambria" pitchFamily="18" charset="0"/>
                <a:ea typeface="Cambria" pitchFamily="18" charset="0"/>
              </a:rPr>
              <a:t>reads his/her student ID card, while </a:t>
            </a:r>
            <a:r>
              <a:rPr lang="en-US" sz="1600" b="1" dirty="0">
                <a:latin typeface="Cambria" pitchFamily="18" charset="0"/>
                <a:ea typeface="Cambria" pitchFamily="18" charset="0"/>
              </a:rPr>
              <a:t>the thumb detection </a:t>
            </a:r>
            <a:r>
              <a:rPr lang="en-US" sz="1600" dirty="0">
                <a:latin typeface="Cambria" pitchFamily="18" charset="0"/>
                <a:ea typeface="Cambria" pitchFamily="18" charset="0"/>
              </a:rPr>
              <a:t>simultaneously detects thumb expression and sends it to the PC. </a:t>
            </a:r>
          </a:p>
          <a:p>
            <a:pPr marL="285750" indent="-285750">
              <a:buFont typeface="Wingdings" pitchFamily="2" charset="2"/>
              <a:buChar char="§"/>
            </a:pPr>
            <a:r>
              <a:rPr lang="en-US" sz="1600" dirty="0">
                <a:latin typeface="Cambria" pitchFamily="18" charset="0"/>
                <a:ea typeface="Cambria" pitchFamily="18" charset="0"/>
              </a:rPr>
              <a:t>After some time, the professor submits all data for storage in a database.</a:t>
            </a:r>
            <a:endParaRPr lang="en-IN" sz="1600" dirty="0">
              <a:latin typeface="Cambria" pitchFamily="18" charset="0"/>
              <a:ea typeface="Cambria"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435846"/>
            <a:ext cx="6047619" cy="1361905"/>
          </a:xfrm>
          <a:prstGeom prst="rect">
            <a:avLst/>
          </a:prstGeom>
        </p:spPr>
      </p:pic>
    </p:spTree>
    <p:extLst>
      <p:ext uri="{BB962C8B-B14F-4D97-AF65-F5344CB8AC3E}">
        <p14:creationId xmlns:p14="http://schemas.microsoft.com/office/powerpoint/2010/main" val="120507432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Workflow of System</a:t>
            </a:r>
            <a:endParaRPr lang="en-IN" sz="3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TextBox 3"/>
          <p:cNvSpPr txBox="1"/>
          <p:nvPr/>
        </p:nvSpPr>
        <p:spPr>
          <a:xfrm>
            <a:off x="323528" y="1419622"/>
            <a:ext cx="7128792" cy="2800767"/>
          </a:xfrm>
          <a:prstGeom prst="rect">
            <a:avLst/>
          </a:prstGeom>
          <a:noFill/>
        </p:spPr>
        <p:txBody>
          <a:bodyPr wrap="square" rtlCol="0">
            <a:spAutoFit/>
          </a:bodyPr>
          <a:lstStyle/>
          <a:p>
            <a:pPr marL="285750" indent="-285750">
              <a:buFont typeface="Wingdings" pitchFamily="2" charset="2"/>
              <a:buChar char="§"/>
            </a:pPr>
            <a:r>
              <a:rPr lang="en-IN" sz="1600" dirty="0">
                <a:latin typeface="Cambria" pitchFamily="18" charset="0"/>
                <a:ea typeface="Cambria" pitchFamily="18" charset="0"/>
              </a:rPr>
              <a:t>Our system starts after the login of admin and by initializing the RFID reader. When the RFID reader gets initiated they starts emitting the frequency with respective range of their own and they detect the RFID tag.</a:t>
            </a:r>
          </a:p>
          <a:p>
            <a:pPr marL="285750" indent="-285750">
              <a:buFont typeface="Wingdings" pitchFamily="2" charset="2"/>
              <a:buChar char="§"/>
            </a:pPr>
            <a:r>
              <a:rPr lang="en-IN" sz="1600" dirty="0">
                <a:latin typeface="Cambria" pitchFamily="18" charset="0"/>
                <a:ea typeface="Cambria" pitchFamily="18" charset="0"/>
              </a:rPr>
              <a:t> The RFID readers reads the tag information and fetch the information of student.</a:t>
            </a:r>
          </a:p>
          <a:p>
            <a:pPr marL="285750" indent="-285750">
              <a:buFont typeface="Wingdings" pitchFamily="2" charset="2"/>
              <a:buChar char="§"/>
            </a:pPr>
            <a:r>
              <a:rPr lang="en-IN" sz="1600" dirty="0">
                <a:latin typeface="Cambria" pitchFamily="18" charset="0"/>
                <a:ea typeface="Cambria" pitchFamily="18" charset="0"/>
              </a:rPr>
              <a:t>Simultaneously, thumb detector match fingerprint if both condition satisfy then mark the attendance. </a:t>
            </a:r>
          </a:p>
          <a:p>
            <a:pPr marL="285750" indent="-285750">
              <a:buFont typeface="Wingdings" pitchFamily="2" charset="2"/>
              <a:buChar char="§"/>
            </a:pPr>
            <a:r>
              <a:rPr lang="en-IN" sz="1600" dirty="0">
                <a:latin typeface="Cambria" pitchFamily="18" charset="0"/>
                <a:ea typeface="Cambria" pitchFamily="18" charset="0"/>
              </a:rPr>
              <a:t>The usage of Java is very important and the main function to build the system is because Java functions as a link between hardware and software.</a:t>
            </a:r>
          </a:p>
          <a:p>
            <a:pPr marL="285750" indent="-285750">
              <a:buFont typeface="Wingdings" pitchFamily="2" charset="2"/>
              <a:buChar char="§"/>
            </a:pPr>
            <a:r>
              <a:rPr lang="en-IN" sz="1600" dirty="0">
                <a:latin typeface="Cambria" pitchFamily="18" charset="0"/>
                <a:ea typeface="Cambria" pitchFamily="18" charset="0"/>
              </a:rPr>
              <a:t>Additionally, it functions to send information to the online networking system through intermediary MySQL database system.</a:t>
            </a:r>
          </a:p>
        </p:txBody>
      </p:sp>
    </p:spTree>
    <p:extLst>
      <p:ext uri="{BB962C8B-B14F-4D97-AF65-F5344CB8AC3E}">
        <p14:creationId xmlns:p14="http://schemas.microsoft.com/office/powerpoint/2010/main" val="2254490438"/>
      </p:ext>
    </p:extLst>
  </p:cSld>
  <p:clrMapOvr>
    <a:masterClrMapping/>
  </p:clrMapOvr>
  <p:transition spd="slow">
    <p:cover/>
  </p:transition>
</p:sld>
</file>

<file path=ppt/theme/theme1.xml><?xml version="1.0" encoding="utf-8"?>
<a:theme xmlns:a="http://schemas.openxmlformats.org/drawingml/2006/main" name="Surrey template">
  <a:themeElements>
    <a:clrScheme name="Custom 347">
      <a:dk1>
        <a:srgbClr val="061E3A"/>
      </a:dk1>
      <a:lt1>
        <a:srgbClr val="FFFFFF"/>
      </a:lt1>
      <a:dk2>
        <a:srgbClr val="757C83"/>
      </a:dk2>
      <a:lt2>
        <a:srgbClr val="EBF0F3"/>
      </a:lt2>
      <a:accent1>
        <a:srgbClr val="7FCA20"/>
      </a:accent1>
      <a:accent2>
        <a:srgbClr val="02C1D3"/>
      </a:accent2>
      <a:accent3>
        <a:srgbClr val="66BDE8"/>
      </a:accent3>
      <a:accent4>
        <a:srgbClr val="1985D2"/>
      </a:accent4>
      <a:accent5>
        <a:srgbClr val="184880"/>
      </a:accent5>
      <a:accent6>
        <a:srgbClr val="061E3A"/>
      </a:accent6>
      <a:hlink>
        <a:srgbClr val="1985D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TotalTime>
  <Words>602</Words>
  <Application>Microsoft Office PowerPoint</Application>
  <PresentationFormat>On-screen Show (16:9)</PresentationFormat>
  <Paragraphs>86</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Times New Roman</vt:lpstr>
      <vt:lpstr>Cambria</vt:lpstr>
      <vt:lpstr>IBM Plex Sans Light</vt:lpstr>
      <vt:lpstr>Wingdings</vt:lpstr>
      <vt:lpstr>Merriweather</vt:lpstr>
      <vt:lpstr>IBM Plex Sans</vt:lpstr>
      <vt:lpstr>Arial</vt:lpstr>
      <vt:lpstr>Surrey template</vt:lpstr>
      <vt:lpstr>Class Attendace System with Smart Card Technique</vt:lpstr>
      <vt:lpstr>PowerPoint Presentation</vt:lpstr>
      <vt:lpstr>Contents</vt:lpstr>
      <vt:lpstr>PowerPoint Presentation</vt:lpstr>
      <vt:lpstr>Existing Systems</vt:lpstr>
      <vt:lpstr>Proposed System</vt:lpstr>
      <vt:lpstr>System Requirement </vt:lpstr>
      <vt:lpstr>System Architecture</vt:lpstr>
      <vt:lpstr>Workflow of System</vt:lpstr>
      <vt:lpstr>Advantages &amp; Disadvantages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Attendace System with Smart Card Technique</dc:title>
  <dc:creator>ERRORLESS</dc:creator>
  <cp:lastModifiedBy>Jyoti Khalkar</cp:lastModifiedBy>
  <cp:revision>32</cp:revision>
  <dcterms:modified xsi:type="dcterms:W3CDTF">2021-06-08T13:22:02Z</dcterms:modified>
</cp:coreProperties>
</file>