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2" r:id="rId6"/>
    <p:sldId id="263"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8/11/2020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8/11/2020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8/11/2020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8/11/2020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8/11/2020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thrillist.com/eat/new-york/most-famous-nyc-restauran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New Restaurants Plan and Analysis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Data Science </a:t>
            </a:r>
            <a:r>
              <a:rPr lang="en-US" dirty="0" err="1">
                <a:solidFill>
                  <a:schemeClr val="tx1"/>
                </a:solidFill>
              </a:rPr>
              <a:t>Project,New</a:t>
            </a:r>
            <a:r>
              <a:rPr lang="en-US" dirty="0">
                <a:solidFill>
                  <a:schemeClr val="tx1"/>
                </a:solidFill>
              </a:rPr>
              <a:t> York</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13FEA-4B33-40FB-83E7-0E50F99E3A87}"/>
              </a:ext>
            </a:extLst>
          </p:cNvPr>
          <p:cNvSpPr>
            <a:spLocks noGrp="1"/>
          </p:cNvSpPr>
          <p:nvPr>
            <p:ph type="title"/>
          </p:nvPr>
        </p:nvSpPr>
        <p:spPr/>
        <p:txBody>
          <a:bodyPr/>
          <a:lstStyle/>
          <a:p>
            <a:r>
              <a:rPr lang="en-US" b="1" dirty="0"/>
              <a:t>Conclusion</a:t>
            </a:r>
            <a:r>
              <a:rPr lang="en-US" dirty="0"/>
              <a:t> </a:t>
            </a:r>
          </a:p>
        </p:txBody>
      </p:sp>
      <p:sp>
        <p:nvSpPr>
          <p:cNvPr id="3" name="Content Placeholder 2">
            <a:extLst>
              <a:ext uri="{FF2B5EF4-FFF2-40B4-BE49-F238E27FC236}">
                <a16:creationId xmlns:a16="http://schemas.microsoft.com/office/drawing/2014/main" id="{767EAE65-CA62-47AA-9B4D-57614A2497BD}"/>
              </a:ext>
            </a:extLst>
          </p:cNvPr>
          <p:cNvSpPr>
            <a:spLocks noGrp="1"/>
          </p:cNvSpPr>
          <p:nvPr>
            <p:ph idx="1"/>
          </p:nvPr>
        </p:nvSpPr>
        <p:spPr/>
        <p:txBody>
          <a:bodyPr/>
          <a:lstStyle/>
          <a:p>
            <a:r>
              <a:rPr lang="en-US" dirty="0"/>
              <a:t>this project was to identify New York areas close to center with low number of restaurants (particularly Indian restaurants) in order to aid stakeholders in narrowing down the search for optimal location for a new Indian restaurant. </a:t>
            </a:r>
          </a:p>
          <a:p>
            <a:endParaRPr lang="en-US" dirty="0"/>
          </a:p>
          <a:p>
            <a:r>
              <a:rPr lang="en-US" dirty="0"/>
              <a:t>From Foursquare data we have first identified general collection of locations which satisfy some basic requirements regarding existing nearby restaurants.</a:t>
            </a:r>
          </a:p>
          <a:p>
            <a:r>
              <a:rPr lang="en-US" dirty="0"/>
              <a:t>Clustering of those locations was then performed in order to create major zones of interest (containing greatest number of potential locations) and addresses of those zone centers were created to be used as starting points for final exploration by stakeholders.</a:t>
            </a:r>
          </a:p>
          <a:p>
            <a:r>
              <a:rPr lang="en-US" dirty="0"/>
              <a:t>Final decision on optimal restaurant location will be made by stakeholders based on specific characteristics of neighborhoods and locations in every recommended zone, taking into consideration additional factors like attractiveness of each location (proximity to park or water)etc.</a:t>
            </a:r>
          </a:p>
          <a:p>
            <a:endParaRPr lang="en-US" dirty="0"/>
          </a:p>
        </p:txBody>
      </p:sp>
    </p:spTree>
    <p:extLst>
      <p:ext uri="{BB962C8B-B14F-4D97-AF65-F5344CB8AC3E}">
        <p14:creationId xmlns:p14="http://schemas.microsoft.com/office/powerpoint/2010/main" val="2362905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EE004-4449-40AC-B2EA-D37EDF667A41}"/>
              </a:ext>
            </a:extLst>
          </p:cNvPr>
          <p:cNvSpPr>
            <a:spLocks noGrp="1"/>
          </p:cNvSpPr>
          <p:nvPr>
            <p:ph type="title"/>
          </p:nvPr>
        </p:nvSpPr>
        <p:spPr>
          <a:xfrm>
            <a:off x="1148993" y="2389200"/>
            <a:ext cx="10058400" cy="1371600"/>
          </a:xfrm>
        </p:spPr>
        <p:txBody>
          <a:bodyPr/>
          <a:lstStyle/>
          <a:p>
            <a:pPr algn="ctr"/>
            <a:r>
              <a:rPr lang="en-US" dirty="0"/>
              <a:t>Thank You.</a:t>
            </a:r>
          </a:p>
        </p:txBody>
      </p:sp>
    </p:spTree>
    <p:extLst>
      <p:ext uri="{BB962C8B-B14F-4D97-AF65-F5344CB8AC3E}">
        <p14:creationId xmlns:p14="http://schemas.microsoft.com/office/powerpoint/2010/main" val="2290536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F7E68-DA28-41BA-AE68-432D15650A7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A9D9AE0-03E1-46E9-8CB7-BCC73593D90C}"/>
              </a:ext>
            </a:extLst>
          </p:cNvPr>
          <p:cNvSpPr>
            <a:spLocks noGrp="1"/>
          </p:cNvSpPr>
          <p:nvPr>
            <p:ph idx="1"/>
          </p:nvPr>
        </p:nvSpPr>
        <p:spPr/>
        <p:txBody>
          <a:bodyPr/>
          <a:lstStyle/>
          <a:p>
            <a:r>
              <a:rPr lang="en-US" b="1" dirty="0"/>
              <a:t>Business Understanding:</a:t>
            </a:r>
          </a:p>
          <a:p>
            <a:r>
              <a:rPr lang="en-US" b="1" dirty="0"/>
              <a:t>       -It helps clarify the goal of the entity asking the question.</a:t>
            </a:r>
          </a:p>
          <a:p>
            <a:r>
              <a:rPr lang="en-US" b="1" dirty="0"/>
              <a:t>       -</a:t>
            </a:r>
            <a:r>
              <a:rPr lang="en-US" dirty="0"/>
              <a:t>Business Clients are interested in figuring out the best locations to open the New </a:t>
            </a:r>
            <a:r>
              <a:rPr lang="en-US" dirty="0" err="1"/>
              <a:t>IndiaDhaba</a:t>
            </a:r>
            <a:r>
              <a:rPr lang="en-US" dirty="0"/>
              <a:t> which includes dishes made from India Flavors and Major Ingredients. </a:t>
            </a:r>
          </a:p>
          <a:p>
            <a:endParaRPr lang="en-US" b="1" dirty="0"/>
          </a:p>
          <a:p>
            <a:r>
              <a:rPr lang="en-US" b="1" dirty="0"/>
              <a:t>       -Interested</a:t>
            </a:r>
            <a:r>
              <a:rPr lang="en-US" dirty="0"/>
              <a:t>: Authentic Indians </a:t>
            </a:r>
            <a:r>
              <a:rPr lang="en-US" dirty="0" err="1"/>
              <a:t>Dhabas</a:t>
            </a:r>
            <a:r>
              <a:rPr lang="en-US" dirty="0"/>
              <a:t> owners who wants to explore the Indian Cuisines/Dishes.</a:t>
            </a:r>
          </a:p>
          <a:p>
            <a:endParaRPr lang="en-US" b="1" dirty="0"/>
          </a:p>
          <a:p>
            <a:r>
              <a:rPr lang="en-US" b="1" dirty="0"/>
              <a:t>       -</a:t>
            </a:r>
            <a:r>
              <a:rPr lang="en-US" dirty="0"/>
              <a:t>Business requirement we have to search the most prominent choice/location for restaurants with more of he requirements includes.</a:t>
            </a:r>
            <a:endParaRPr lang="en-US" b="1" dirty="0"/>
          </a:p>
        </p:txBody>
      </p:sp>
    </p:spTree>
    <p:extLst>
      <p:ext uri="{BB962C8B-B14F-4D97-AF65-F5344CB8AC3E}">
        <p14:creationId xmlns:p14="http://schemas.microsoft.com/office/powerpoint/2010/main" val="2323994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D4C41-05BD-44FD-ADA6-0806D7F7CA49}"/>
              </a:ext>
            </a:extLst>
          </p:cNvPr>
          <p:cNvSpPr>
            <a:spLocks noGrp="1"/>
          </p:cNvSpPr>
          <p:nvPr>
            <p:ph type="title"/>
          </p:nvPr>
        </p:nvSpPr>
        <p:spPr/>
        <p:txBody>
          <a:bodyPr/>
          <a:lstStyle/>
          <a:p>
            <a:r>
              <a:rPr lang="en-US" b="1" dirty="0"/>
              <a:t>Data Requirement and Understanding</a:t>
            </a:r>
            <a:br>
              <a:rPr lang="en-US" dirty="0"/>
            </a:br>
            <a:endParaRPr lang="en-US" dirty="0"/>
          </a:p>
        </p:txBody>
      </p:sp>
      <p:sp>
        <p:nvSpPr>
          <p:cNvPr id="3" name="Content Placeholder 2">
            <a:extLst>
              <a:ext uri="{FF2B5EF4-FFF2-40B4-BE49-F238E27FC236}">
                <a16:creationId xmlns:a16="http://schemas.microsoft.com/office/drawing/2014/main" id="{B28B75D4-86BC-401D-B47B-A8D267257CEA}"/>
              </a:ext>
            </a:extLst>
          </p:cNvPr>
          <p:cNvSpPr>
            <a:spLocks noGrp="1"/>
          </p:cNvSpPr>
          <p:nvPr>
            <p:ph idx="1"/>
          </p:nvPr>
        </p:nvSpPr>
        <p:spPr/>
        <p:txBody>
          <a:bodyPr/>
          <a:lstStyle/>
          <a:p>
            <a:r>
              <a:rPr lang="en-US" dirty="0"/>
              <a:t>the chosen analytic approach determines the data requirement</a:t>
            </a:r>
          </a:p>
          <a:p>
            <a:r>
              <a:rPr lang="en-US" dirty="0"/>
              <a:t>In the initial data collection , we have to identify and gather the available data resources</a:t>
            </a:r>
          </a:p>
          <a:p>
            <a:r>
              <a:rPr lang="en-US" dirty="0"/>
              <a:t>These can be in the form of structured, unstructured, and even semi-structured data relevant to the problem domain.</a:t>
            </a:r>
          </a:p>
          <a:p>
            <a:endParaRPr lang="en-US" dirty="0"/>
          </a:p>
          <a:p>
            <a:endParaRPr lang="en-US" dirty="0"/>
          </a:p>
          <a:p>
            <a:pPr lvl="0"/>
            <a:r>
              <a:rPr lang="en-US" dirty="0"/>
              <a:t>Web Scraping for find out the most visited and famous places for foods in New York City.</a:t>
            </a:r>
          </a:p>
          <a:p>
            <a:pPr lvl="0"/>
            <a:r>
              <a:rPr lang="en-US" dirty="0"/>
              <a:t>Link: </a:t>
            </a:r>
            <a:r>
              <a:rPr lang="en-US" dirty="0">
                <a:hlinkClick r:id="rId2"/>
              </a:rPr>
              <a:t>https://www.thrillist.com/eat/new-york/most-famous-nyc-restaurants</a:t>
            </a:r>
            <a:endParaRPr lang="en-US" dirty="0"/>
          </a:p>
          <a:p>
            <a:pPr lvl="0"/>
            <a:endParaRPr lang="en-US" dirty="0"/>
          </a:p>
          <a:p>
            <a:r>
              <a:rPr lang="en-US" dirty="0"/>
              <a:t>It's important to understand its content and assess its quality, will proceed to Data Collection</a:t>
            </a:r>
          </a:p>
        </p:txBody>
      </p:sp>
    </p:spTree>
    <p:extLst>
      <p:ext uri="{BB962C8B-B14F-4D97-AF65-F5344CB8AC3E}">
        <p14:creationId xmlns:p14="http://schemas.microsoft.com/office/powerpoint/2010/main" val="2551877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2824C7-61DB-44A3-A8CA-87A653299D3B}"/>
              </a:ext>
            </a:extLst>
          </p:cNvPr>
          <p:cNvSpPr>
            <a:spLocks noGrp="1"/>
          </p:cNvSpPr>
          <p:nvPr>
            <p:ph idx="1"/>
          </p:nvPr>
        </p:nvSpPr>
        <p:spPr>
          <a:xfrm>
            <a:off x="965771" y="1243173"/>
            <a:ext cx="10159429" cy="4771215"/>
          </a:xfrm>
        </p:spPr>
        <p:txBody>
          <a:bodyPr/>
          <a:lstStyle/>
          <a:p>
            <a:r>
              <a:rPr lang="en-US" dirty="0"/>
              <a:t>Discover only interesting preliminary insights.</a:t>
            </a:r>
          </a:p>
          <a:p>
            <a:r>
              <a:rPr lang="en-US" dirty="0"/>
              <a:t>Determine whether additional data is necessary to fill any gaps in the data.</a:t>
            </a:r>
          </a:p>
          <a:p>
            <a:endParaRPr lang="en-US" dirty="0"/>
          </a:p>
          <a:p>
            <a:endParaRPr lang="en-US" dirty="0"/>
          </a:p>
          <a:p>
            <a:endParaRPr lang="en-US" dirty="0"/>
          </a:p>
          <a:p>
            <a:endParaRPr lang="en-US" dirty="0"/>
          </a:p>
          <a:p>
            <a:endParaRPr lang="en-US" dirty="0"/>
          </a:p>
          <a:p>
            <a:endParaRPr lang="en-US" dirty="0"/>
          </a:p>
          <a:p>
            <a:endParaRPr lang="en-US" dirty="0"/>
          </a:p>
          <a:p>
            <a:r>
              <a:rPr lang="en-US" dirty="0"/>
              <a:t>Transform the data into a pandas data frame The next task is essentially transforming this data of nested Python dictionaries into a pandas data frame. So let's start by creating an empty data frame</a:t>
            </a:r>
          </a:p>
          <a:p>
            <a:endParaRPr lang="en-US" dirty="0"/>
          </a:p>
        </p:txBody>
      </p:sp>
      <p:pic>
        <p:nvPicPr>
          <p:cNvPr id="4" name="Picture 3">
            <a:extLst>
              <a:ext uri="{FF2B5EF4-FFF2-40B4-BE49-F238E27FC236}">
                <a16:creationId xmlns:a16="http://schemas.microsoft.com/office/drawing/2014/main" id="{F02FD203-929B-4FFD-8F55-DD64159F12F8}"/>
              </a:ext>
            </a:extLst>
          </p:cNvPr>
          <p:cNvPicPr/>
          <p:nvPr/>
        </p:nvPicPr>
        <p:blipFill>
          <a:blip r:embed="rId2"/>
          <a:stretch>
            <a:fillRect/>
          </a:stretch>
        </p:blipFill>
        <p:spPr>
          <a:xfrm>
            <a:off x="1715784" y="2321960"/>
            <a:ext cx="8024118" cy="1849348"/>
          </a:xfrm>
          <a:prstGeom prst="rect">
            <a:avLst/>
          </a:prstGeom>
        </p:spPr>
      </p:pic>
    </p:spTree>
    <p:extLst>
      <p:ext uri="{BB962C8B-B14F-4D97-AF65-F5344CB8AC3E}">
        <p14:creationId xmlns:p14="http://schemas.microsoft.com/office/powerpoint/2010/main" val="3953754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EDDCDC5-5E2F-4AB0-8881-984907433350}"/>
              </a:ext>
            </a:extLst>
          </p:cNvPr>
          <p:cNvPicPr>
            <a:picLocks noGrp="1" noChangeAspect="1"/>
          </p:cNvPicPr>
          <p:nvPr>
            <p:ph idx="1"/>
          </p:nvPr>
        </p:nvPicPr>
        <p:blipFill>
          <a:blip r:embed="rId2"/>
          <a:stretch>
            <a:fillRect/>
          </a:stretch>
        </p:blipFill>
        <p:spPr>
          <a:xfrm>
            <a:off x="1676158" y="2103438"/>
            <a:ext cx="8839684" cy="3849687"/>
          </a:xfrm>
          <a:prstGeom prst="rect">
            <a:avLst/>
          </a:prstGeom>
        </p:spPr>
      </p:pic>
    </p:spTree>
    <p:extLst>
      <p:ext uri="{BB962C8B-B14F-4D97-AF65-F5344CB8AC3E}">
        <p14:creationId xmlns:p14="http://schemas.microsoft.com/office/powerpoint/2010/main" val="12578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DBA98-F7EC-4586-9AF3-B067F7C0C4DC}"/>
              </a:ext>
            </a:extLst>
          </p:cNvPr>
          <p:cNvSpPr>
            <a:spLocks noGrp="1"/>
          </p:cNvSpPr>
          <p:nvPr>
            <p:ph type="title"/>
          </p:nvPr>
        </p:nvSpPr>
        <p:spPr/>
        <p:txBody>
          <a:bodyPr/>
          <a:lstStyle/>
          <a:p>
            <a:r>
              <a:rPr lang="en-US" b="1" dirty="0"/>
              <a:t>Foursquare API</a:t>
            </a:r>
            <a:br>
              <a:rPr lang="en-US" dirty="0"/>
            </a:br>
            <a:endParaRPr lang="en-US" dirty="0"/>
          </a:p>
        </p:txBody>
      </p:sp>
      <p:sp>
        <p:nvSpPr>
          <p:cNvPr id="3" name="Content Placeholder 2">
            <a:extLst>
              <a:ext uri="{FF2B5EF4-FFF2-40B4-BE49-F238E27FC236}">
                <a16:creationId xmlns:a16="http://schemas.microsoft.com/office/drawing/2014/main" id="{CDC94772-6DDF-469D-916B-228FFA037F39}"/>
              </a:ext>
            </a:extLst>
          </p:cNvPr>
          <p:cNvSpPr>
            <a:spLocks noGrp="1"/>
          </p:cNvSpPr>
          <p:nvPr>
            <p:ph idx="1"/>
          </p:nvPr>
        </p:nvSpPr>
        <p:spPr/>
        <p:txBody>
          <a:bodyPr/>
          <a:lstStyle/>
          <a:p>
            <a:endParaRPr lang="en-US" dirty="0"/>
          </a:p>
          <a:p>
            <a:r>
              <a:rPr lang="en-US" dirty="0"/>
              <a:t>we are going to start utilizing the Foursquare API to explore the neighborhoods and segment them. Define Foursquare Credentials and Version.</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24A3E22A-6810-4B1E-84EC-554DF58C853A}"/>
              </a:ext>
            </a:extLst>
          </p:cNvPr>
          <p:cNvPicPr/>
          <p:nvPr/>
        </p:nvPicPr>
        <p:blipFill>
          <a:blip r:embed="rId2"/>
          <a:stretch>
            <a:fillRect/>
          </a:stretch>
        </p:blipFill>
        <p:spPr>
          <a:xfrm>
            <a:off x="2085654" y="3429001"/>
            <a:ext cx="7479586" cy="1840848"/>
          </a:xfrm>
          <a:prstGeom prst="rect">
            <a:avLst/>
          </a:prstGeom>
        </p:spPr>
      </p:pic>
    </p:spTree>
    <p:extLst>
      <p:ext uri="{BB962C8B-B14F-4D97-AF65-F5344CB8AC3E}">
        <p14:creationId xmlns:p14="http://schemas.microsoft.com/office/powerpoint/2010/main" val="1559666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D481-C8DD-4E1F-BE5A-2E4FE7B18C46}"/>
              </a:ext>
            </a:extLst>
          </p:cNvPr>
          <p:cNvSpPr>
            <a:spLocks noGrp="1"/>
          </p:cNvSpPr>
          <p:nvPr>
            <p:ph type="title"/>
          </p:nvPr>
        </p:nvSpPr>
        <p:spPr/>
        <p:txBody>
          <a:bodyPr/>
          <a:lstStyle/>
          <a:p>
            <a:r>
              <a:rPr lang="en-US" dirty="0"/>
              <a:t> </a:t>
            </a:r>
            <a:r>
              <a:rPr lang="en-US" b="1" dirty="0"/>
              <a:t>Methodology</a:t>
            </a:r>
            <a:r>
              <a:rPr lang="en-US" dirty="0"/>
              <a:t> </a:t>
            </a:r>
            <a:br>
              <a:rPr lang="en-US" dirty="0"/>
            </a:br>
            <a:endParaRPr lang="en-US" dirty="0"/>
          </a:p>
        </p:txBody>
      </p:sp>
      <p:sp>
        <p:nvSpPr>
          <p:cNvPr id="3" name="Content Placeholder 2">
            <a:extLst>
              <a:ext uri="{FF2B5EF4-FFF2-40B4-BE49-F238E27FC236}">
                <a16:creationId xmlns:a16="http://schemas.microsoft.com/office/drawing/2014/main" id="{B9D6435B-10F3-4561-8CC9-3301D8E52EF0}"/>
              </a:ext>
            </a:extLst>
          </p:cNvPr>
          <p:cNvSpPr>
            <a:spLocks noGrp="1"/>
          </p:cNvSpPr>
          <p:nvPr>
            <p:ph idx="1"/>
          </p:nvPr>
        </p:nvSpPr>
        <p:spPr/>
        <p:txBody>
          <a:bodyPr/>
          <a:lstStyle/>
          <a:p>
            <a:r>
              <a:rPr lang="en-US" dirty="0"/>
              <a:t>In this project we will direct our efforts on detecting areas of New York that have low restaurant density, particularly those with low number of Indian restaurants. </a:t>
            </a:r>
          </a:p>
          <a:p>
            <a:endParaRPr lang="en-US" dirty="0"/>
          </a:p>
          <a:p>
            <a:r>
              <a:rPr lang="en-US" dirty="0"/>
              <a:t>Second step in our analysis will be calculation and exploration of '</a:t>
            </a:r>
            <a:r>
              <a:rPr lang="en-US" b="1" dirty="0"/>
              <a:t>restaurant density</a:t>
            </a:r>
            <a:r>
              <a:rPr lang="en-US" dirty="0"/>
              <a:t>' across different areas of New York to identify a few promising areas close </a:t>
            </a:r>
          </a:p>
          <a:p>
            <a:endParaRPr lang="en-US" dirty="0"/>
          </a:p>
          <a:p>
            <a:r>
              <a:rPr lang="en-US" dirty="0"/>
              <a:t>In third and final step we will focus on most promising areas and within those create </a:t>
            </a:r>
            <a:r>
              <a:rPr lang="en-US" b="1" dirty="0"/>
              <a:t>clusters of locations that meet some basic requirements</a:t>
            </a:r>
          </a:p>
          <a:p>
            <a:r>
              <a:rPr lang="en-US" dirty="0"/>
              <a:t>We will present map of all such locations but also create clusters (using </a:t>
            </a:r>
            <a:r>
              <a:rPr lang="en-US" b="1" dirty="0"/>
              <a:t>k-means clustering</a:t>
            </a:r>
            <a:r>
              <a:rPr lang="en-US" dirty="0"/>
              <a:t>) of those locations to identify general zones / neighborhoods / addresses </a:t>
            </a:r>
          </a:p>
          <a:p>
            <a:r>
              <a:rPr lang="en-US" dirty="0"/>
              <a:t>We should be a starting point for final 'street level' exploration and search for optimal venue location by stakeholders.</a:t>
            </a:r>
          </a:p>
          <a:p>
            <a:endParaRPr lang="en-US" dirty="0"/>
          </a:p>
        </p:txBody>
      </p:sp>
    </p:spTree>
    <p:extLst>
      <p:ext uri="{BB962C8B-B14F-4D97-AF65-F5344CB8AC3E}">
        <p14:creationId xmlns:p14="http://schemas.microsoft.com/office/powerpoint/2010/main" val="1951834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17EC7-EC3E-49CA-8212-7338ADC481CD}"/>
              </a:ext>
            </a:extLst>
          </p:cNvPr>
          <p:cNvSpPr>
            <a:spLocks noGrp="1"/>
          </p:cNvSpPr>
          <p:nvPr>
            <p:ph type="title"/>
          </p:nvPr>
        </p:nvSpPr>
        <p:spPr/>
        <p:txBody>
          <a:bodyPr/>
          <a:lstStyle/>
          <a:p>
            <a:r>
              <a:rPr lang="en-US" b="1" dirty="0"/>
              <a:t>Analysis</a:t>
            </a:r>
            <a:endParaRPr lang="en-US" dirty="0"/>
          </a:p>
        </p:txBody>
      </p:sp>
      <p:sp>
        <p:nvSpPr>
          <p:cNvPr id="3" name="Content Placeholder 2">
            <a:extLst>
              <a:ext uri="{FF2B5EF4-FFF2-40B4-BE49-F238E27FC236}">
                <a16:creationId xmlns:a16="http://schemas.microsoft.com/office/drawing/2014/main" id="{A5B70D19-43D8-4C11-A285-DB8568DC302B}"/>
              </a:ext>
            </a:extLst>
          </p:cNvPr>
          <p:cNvSpPr>
            <a:spLocks noGrp="1"/>
          </p:cNvSpPr>
          <p:nvPr>
            <p:ph idx="1"/>
          </p:nvPr>
        </p:nvSpPr>
        <p:spPr/>
        <p:txBody>
          <a:bodyPr/>
          <a:lstStyle/>
          <a:p>
            <a:r>
              <a:rPr lang="en-US" dirty="0"/>
              <a:t>Let's perform some basic explanatory data analysis and derive some additional info from our raw data. First let's count the </a:t>
            </a:r>
            <a:r>
              <a:rPr lang="en-US" b="1" dirty="0"/>
              <a:t>number of restaurants in every area candidate</a:t>
            </a:r>
            <a:r>
              <a:rPr lang="en-US" dirty="0"/>
              <a:t>:</a:t>
            </a:r>
          </a:p>
          <a:p>
            <a:endParaRPr lang="en-US" dirty="0"/>
          </a:p>
        </p:txBody>
      </p:sp>
      <p:pic>
        <p:nvPicPr>
          <p:cNvPr id="4" name="Picture 3">
            <a:extLst>
              <a:ext uri="{FF2B5EF4-FFF2-40B4-BE49-F238E27FC236}">
                <a16:creationId xmlns:a16="http://schemas.microsoft.com/office/drawing/2014/main" id="{3C5B72D3-92C2-4887-BEC9-1B6C811DB553}"/>
              </a:ext>
            </a:extLst>
          </p:cNvPr>
          <p:cNvPicPr/>
          <p:nvPr/>
        </p:nvPicPr>
        <p:blipFill>
          <a:blip r:embed="rId2"/>
          <a:stretch>
            <a:fillRect/>
          </a:stretch>
        </p:blipFill>
        <p:spPr>
          <a:xfrm>
            <a:off x="1376737" y="2917861"/>
            <a:ext cx="9267289" cy="2839675"/>
          </a:xfrm>
          <a:prstGeom prst="rect">
            <a:avLst/>
          </a:prstGeom>
        </p:spPr>
      </p:pic>
    </p:spTree>
    <p:extLst>
      <p:ext uri="{BB962C8B-B14F-4D97-AF65-F5344CB8AC3E}">
        <p14:creationId xmlns:p14="http://schemas.microsoft.com/office/powerpoint/2010/main" val="3565888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49ECC-258C-42C4-BE2B-679074738A30}"/>
              </a:ext>
            </a:extLst>
          </p:cNvPr>
          <p:cNvSpPr>
            <a:spLocks noGrp="1"/>
          </p:cNvSpPr>
          <p:nvPr>
            <p:ph type="title"/>
          </p:nvPr>
        </p:nvSpPr>
        <p:spPr/>
        <p:txBody>
          <a:bodyPr/>
          <a:lstStyle/>
          <a:p>
            <a:r>
              <a:rPr lang="en-US" b="1" dirty="0"/>
              <a:t>Results and Discussion</a:t>
            </a:r>
            <a:endParaRPr lang="en-US" dirty="0"/>
          </a:p>
        </p:txBody>
      </p:sp>
      <p:sp>
        <p:nvSpPr>
          <p:cNvPr id="3" name="Content Placeholder 2">
            <a:extLst>
              <a:ext uri="{FF2B5EF4-FFF2-40B4-BE49-F238E27FC236}">
                <a16:creationId xmlns:a16="http://schemas.microsoft.com/office/drawing/2014/main" id="{5CF438C6-2DBE-4A69-9272-BAF35C4506BB}"/>
              </a:ext>
            </a:extLst>
          </p:cNvPr>
          <p:cNvSpPr>
            <a:spLocks noGrp="1"/>
          </p:cNvSpPr>
          <p:nvPr>
            <p:ph idx="1"/>
          </p:nvPr>
        </p:nvSpPr>
        <p:spPr/>
        <p:txBody>
          <a:bodyPr/>
          <a:lstStyle/>
          <a:p>
            <a:r>
              <a:rPr lang="en-US" dirty="0"/>
              <a:t>Our analysis shows that although there is a great number of restaurants in New York, there are pockets of low restaurant density fairly close to city center.</a:t>
            </a:r>
          </a:p>
          <a:p>
            <a:r>
              <a:rPr lang="en-US" dirty="0"/>
              <a:t>So we focused our attention to areas with low density of Indian restaurants. </a:t>
            </a:r>
          </a:p>
          <a:p>
            <a:r>
              <a:rPr lang="en-US" dirty="0"/>
              <a:t>After directing our attention to this more narrow area of interest those locations were then filtered so that those with less restaurants .</a:t>
            </a:r>
          </a:p>
          <a:p>
            <a:r>
              <a:rPr lang="en-US" dirty="0"/>
              <a:t>Those location candidates were then clustered to create zones of interest which contain greatest number of location candidates.</a:t>
            </a:r>
          </a:p>
          <a:p>
            <a:r>
              <a:rPr lang="en-US" dirty="0"/>
              <a:t>it is entirely possible that there is a very good reason for small number of restaurants in any of those areas, reasons which would make them unsuitable for a new restaurant regardless of lack of competition in the area.</a:t>
            </a:r>
          </a:p>
          <a:p>
            <a:endParaRPr lang="en-US" dirty="0"/>
          </a:p>
        </p:txBody>
      </p:sp>
    </p:spTree>
    <p:extLst>
      <p:ext uri="{BB962C8B-B14F-4D97-AF65-F5344CB8AC3E}">
        <p14:creationId xmlns:p14="http://schemas.microsoft.com/office/powerpoint/2010/main" val="1424470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228C0C-F774-4270-99CB-314B07EBFBE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745B92C-4D89-4324-B52D-E1F5F627B790}">
  <ds:schemaRefs>
    <ds:schemaRef ds:uri="http://schemas.microsoft.com/sharepoint/v3/contenttype/forms"/>
  </ds:schemaRefs>
</ds:datastoreItem>
</file>

<file path=customXml/itemProps3.xml><?xml version="1.0" encoding="utf-8"?>
<ds:datastoreItem xmlns:ds="http://schemas.openxmlformats.org/officeDocument/2006/customXml" ds:itemID="{E4487CEA-7875-4327-875F-CA3B32E800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{F3ED7249-0D98-4644-8773-8B8BC24AA81A}tf78438558_wac</Template>
  <TotalTime>0</TotalTime>
  <Words>720</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Century Gothic</vt:lpstr>
      <vt:lpstr>Garamond</vt:lpstr>
      <vt:lpstr>SavonVTI</vt:lpstr>
      <vt:lpstr>New Restaurants Plan and Analysis</vt:lpstr>
      <vt:lpstr>Introduction</vt:lpstr>
      <vt:lpstr>Data Requirement and Understanding </vt:lpstr>
      <vt:lpstr>PowerPoint Presentation</vt:lpstr>
      <vt:lpstr>PowerPoint Presentation</vt:lpstr>
      <vt:lpstr>Foursquare API </vt:lpstr>
      <vt:lpstr> Methodology  </vt:lpstr>
      <vt:lpstr>Analysis</vt:lpstr>
      <vt:lpstr>Results and Discussion</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2020-08-11T17:10:42Z</dcterms:created>
  <dcterms:modified xsi:type="dcterms:W3CDTF">2020-08-11T17:57:20Z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